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256" r:id="rId2"/>
    <p:sldId id="264" r:id="rId3"/>
    <p:sldId id="266" r:id="rId4"/>
    <p:sldId id="322" r:id="rId5"/>
    <p:sldId id="274" r:id="rId6"/>
    <p:sldId id="275" r:id="rId7"/>
    <p:sldId id="276" r:id="rId8"/>
    <p:sldId id="323" r:id="rId9"/>
    <p:sldId id="331" r:id="rId10"/>
    <p:sldId id="271" r:id="rId11"/>
    <p:sldId id="270" r:id="rId12"/>
    <p:sldId id="269" r:id="rId13"/>
    <p:sldId id="268" r:id="rId14"/>
    <p:sldId id="27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37" r:id="rId56"/>
    <p:sldId id="319" r:id="rId57"/>
    <p:sldId id="320" r:id="rId58"/>
    <p:sldId id="321" r:id="rId59"/>
    <p:sldId id="324" r:id="rId60"/>
    <p:sldId id="325" r:id="rId61"/>
    <p:sldId id="326" r:id="rId62"/>
    <p:sldId id="278" r:id="rId63"/>
    <p:sldId id="327" r:id="rId64"/>
    <p:sldId id="329" r:id="rId65"/>
    <p:sldId id="328" r:id="rId66"/>
    <p:sldId id="330" r:id="rId67"/>
    <p:sldId id="262" r:id="rId68"/>
    <p:sldId id="263" r:id="rId69"/>
    <p:sldId id="273" r:id="rId70"/>
  </p:sldIdLst>
  <p:sldSz cx="9144000" cy="6858000" type="screen4x3"/>
  <p:notesSz cx="7165975" cy="9453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256" cy="472678"/>
          </a:xfrm>
          <a:prstGeom prst="rect">
            <a:avLst/>
          </a:prstGeom>
        </p:spPr>
        <p:txBody>
          <a:bodyPr vert="horz" lIns="94960" tIns="47480" rIns="94960" bIns="474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9061" y="0"/>
            <a:ext cx="3105256" cy="472678"/>
          </a:xfrm>
          <a:prstGeom prst="rect">
            <a:avLst/>
          </a:prstGeom>
        </p:spPr>
        <p:txBody>
          <a:bodyPr vert="horz" lIns="94960" tIns="47480" rIns="94960" bIns="47480" rtlCol="0"/>
          <a:lstStyle>
            <a:lvl1pPr algn="r">
              <a:defRPr sz="1200"/>
            </a:lvl1pPr>
          </a:lstStyle>
          <a:p>
            <a:fld id="{918CDA8F-490B-4FD8-B9C1-C8C29035530C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9244"/>
            <a:ext cx="3105256" cy="472678"/>
          </a:xfrm>
          <a:prstGeom prst="rect">
            <a:avLst/>
          </a:prstGeom>
        </p:spPr>
        <p:txBody>
          <a:bodyPr vert="horz" lIns="94960" tIns="47480" rIns="94960" bIns="474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9061" y="8979244"/>
            <a:ext cx="3105256" cy="472678"/>
          </a:xfrm>
          <a:prstGeom prst="rect">
            <a:avLst/>
          </a:prstGeom>
        </p:spPr>
        <p:txBody>
          <a:bodyPr vert="horz" lIns="94960" tIns="47480" rIns="94960" bIns="47480" rtlCol="0" anchor="b"/>
          <a:lstStyle>
            <a:lvl1pPr algn="r">
              <a:defRPr sz="1200"/>
            </a:lvl1pPr>
          </a:lstStyle>
          <a:p>
            <a:fld id="{99793A85-AE90-42D0-BFAE-7C081D1FD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256" cy="472678"/>
          </a:xfrm>
          <a:prstGeom prst="rect">
            <a:avLst/>
          </a:prstGeom>
        </p:spPr>
        <p:txBody>
          <a:bodyPr vert="horz" lIns="94960" tIns="47480" rIns="94960" bIns="474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9061" y="0"/>
            <a:ext cx="3105256" cy="472678"/>
          </a:xfrm>
          <a:prstGeom prst="rect">
            <a:avLst/>
          </a:prstGeom>
        </p:spPr>
        <p:txBody>
          <a:bodyPr vert="horz" lIns="94960" tIns="47480" rIns="94960" bIns="47480" rtlCol="0"/>
          <a:lstStyle>
            <a:lvl1pPr algn="r">
              <a:defRPr sz="1200"/>
            </a:lvl1pPr>
          </a:lstStyle>
          <a:p>
            <a:fld id="{24700D9C-CA4D-46A9-8C55-AE44A9AB05E6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09613"/>
            <a:ext cx="4727575" cy="354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60" tIns="47480" rIns="94960" bIns="474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598" y="4490443"/>
            <a:ext cx="5732780" cy="4254103"/>
          </a:xfrm>
          <a:prstGeom prst="rect">
            <a:avLst/>
          </a:prstGeom>
        </p:spPr>
        <p:txBody>
          <a:bodyPr vert="horz" lIns="94960" tIns="47480" rIns="94960" bIns="474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9244"/>
            <a:ext cx="3105256" cy="472678"/>
          </a:xfrm>
          <a:prstGeom prst="rect">
            <a:avLst/>
          </a:prstGeom>
        </p:spPr>
        <p:txBody>
          <a:bodyPr vert="horz" lIns="94960" tIns="47480" rIns="94960" bIns="474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9061" y="8979244"/>
            <a:ext cx="3105256" cy="472678"/>
          </a:xfrm>
          <a:prstGeom prst="rect">
            <a:avLst/>
          </a:prstGeom>
        </p:spPr>
        <p:txBody>
          <a:bodyPr vert="horz" lIns="94960" tIns="47480" rIns="94960" bIns="47480" rtlCol="0" anchor="b"/>
          <a:lstStyle>
            <a:lvl1pPr algn="r">
              <a:defRPr sz="1200"/>
            </a:lvl1pPr>
          </a:lstStyle>
          <a:p>
            <a:fld id="{7DE82395-7EEE-475D-8422-05D7EB9D5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72C0E8-E29D-47D8-ABAD-32CF9E7046BC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B4E5-0DFD-4152-9DCF-D3675D2F2978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2E4D-DCE3-4D20-90F1-F90338CF3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B4E5-0DFD-4152-9DCF-D3675D2F2978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2E4D-DCE3-4D20-90F1-F90338CF3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B4E5-0DFD-4152-9DCF-D3675D2F2978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2E4D-DCE3-4D20-90F1-F90338CF3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B4E5-0DFD-4152-9DCF-D3675D2F2978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2E4D-DCE3-4D20-90F1-F90338CF3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B4E5-0DFD-4152-9DCF-D3675D2F2978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2E4D-DCE3-4D20-90F1-F90338CF3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B4E5-0DFD-4152-9DCF-D3675D2F2978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2E4D-DCE3-4D20-90F1-F90338CF3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B4E5-0DFD-4152-9DCF-D3675D2F2978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2E4D-DCE3-4D20-90F1-F90338CF3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B4E5-0DFD-4152-9DCF-D3675D2F2978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2E4D-DCE3-4D20-90F1-F90338CF3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B4E5-0DFD-4152-9DCF-D3675D2F2978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2E4D-DCE3-4D20-90F1-F90338CF3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B4E5-0DFD-4152-9DCF-D3675D2F2978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2E4D-DCE3-4D20-90F1-F90338CF3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B4E5-0DFD-4152-9DCF-D3675D2F2978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242E4D-DCE3-4D20-90F1-F90338CF38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15B4E5-0DFD-4152-9DCF-D3675D2F2978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242E4D-DCE3-4D20-90F1-F90338CF38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tress.jpg"/>
          <p:cNvPicPr>
            <a:picLocks noChangeAspect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2438400" y="9144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2819400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 smtClean="0"/>
              <a:t>Tension </a:t>
            </a:r>
            <a:r>
              <a:rPr lang="fr-FR" sz="6000" b="1" dirty="0" err="1" smtClean="0"/>
              <a:t>Relievers</a:t>
            </a: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>or </a:t>
            </a:r>
            <a:br>
              <a:rPr lang="fr-FR" sz="6000" b="1" dirty="0" smtClean="0"/>
            </a:br>
            <a:r>
              <a:rPr lang="fr-FR" sz="6000" b="1" dirty="0" smtClean="0"/>
              <a:t>Stress Management Tips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56980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Miss.M.N</a:t>
            </a: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Priyadarshanie</a:t>
            </a:r>
            <a:endPara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B.Sc. Nursing (Hons)</a:t>
            </a: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 smtClean="0"/>
              <a:t>STRESS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 B C STRATEGY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 smtClean="0"/>
              <a:t>ABC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dirty="0" smtClean="0"/>
              <a:t>A = AWARENESS</a:t>
            </a:r>
          </a:p>
          <a:p>
            <a:pPr algn="ctr"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r>
              <a:rPr lang="en-GB" dirty="0" smtClean="0"/>
              <a:t>What causes you stress?</a:t>
            </a:r>
          </a:p>
          <a:p>
            <a:pPr algn="ctr">
              <a:buFontTx/>
              <a:buNone/>
            </a:pPr>
            <a:r>
              <a:rPr lang="en-GB" dirty="0" smtClean="0"/>
              <a:t>How do you react?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 smtClean="0"/>
              <a:t>ABC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dirty="0" smtClean="0"/>
              <a:t>B = BALANCE</a:t>
            </a:r>
          </a:p>
          <a:p>
            <a:pPr algn="ctr"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r>
              <a:rPr lang="en-GB" dirty="0" smtClean="0"/>
              <a:t>There is a fine line between positive / negative stress</a:t>
            </a:r>
          </a:p>
          <a:p>
            <a:pPr algn="ctr"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r>
              <a:rPr lang="en-GB" dirty="0" smtClean="0"/>
              <a:t>How much can you cope with before it becomes negative 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 smtClean="0"/>
              <a:t>ABC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dirty="0" smtClean="0"/>
              <a:t>C = CONTROL</a:t>
            </a:r>
          </a:p>
          <a:p>
            <a:pPr algn="ctr"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r>
              <a:rPr lang="en-GB" dirty="0" smtClean="0"/>
              <a:t>What can you do to help yourself combat the negative effects of stress 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en-GB" sz="4800" b="1" dirty="0" smtClean="0"/>
              <a:t>Stress Management Techniques</a:t>
            </a:r>
          </a:p>
        </p:txBody>
      </p:sp>
      <p:sp>
        <p:nvSpPr>
          <p:cNvPr id="4813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GB" dirty="0" smtClean="0"/>
          </a:p>
          <a:p>
            <a:pPr algn="ctr"/>
            <a:r>
              <a:rPr lang="en-GB" dirty="0" smtClean="0"/>
              <a:t>Change your thinking</a:t>
            </a:r>
          </a:p>
          <a:p>
            <a:pPr>
              <a:buFontTx/>
              <a:buNone/>
            </a:pPr>
            <a:endParaRPr lang="en-GB" dirty="0" smtClean="0"/>
          </a:p>
          <a:p>
            <a:pPr algn="ctr"/>
            <a:r>
              <a:rPr lang="en-GB" dirty="0" smtClean="0"/>
              <a:t>Change your behaviour</a:t>
            </a:r>
          </a:p>
          <a:p>
            <a:pPr>
              <a:buFontTx/>
              <a:buNone/>
            </a:pPr>
            <a:endParaRPr lang="en-GB" dirty="0" smtClean="0"/>
          </a:p>
          <a:p>
            <a:pPr algn="ctr"/>
            <a:r>
              <a:rPr lang="en-GB" dirty="0" smtClean="0"/>
              <a:t>Change your lifestyle</a:t>
            </a:r>
          </a:p>
        </p:txBody>
      </p:sp>
      <p:graphicFrame>
        <p:nvGraphicFramePr>
          <p:cNvPr id="4813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7600" y="2162175"/>
          <a:ext cx="1357313" cy="3476625"/>
        </p:xfrm>
        <a:graphic>
          <a:graphicData uri="http://schemas.openxmlformats.org/presentationml/2006/ole">
            <p:oleObj spid="_x0000_s4098" name="Clip" r:id="rId4" imgW="1355400" imgH="3474720" progId="">
              <p:embed/>
            </p:oleObj>
          </a:graphicData>
        </a:graphic>
      </p:graphicFrame>
      <p:graphicFrame>
        <p:nvGraphicFramePr>
          <p:cNvPr id="48131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7325" y="1892300"/>
          <a:ext cx="2403475" cy="4889500"/>
        </p:xfrm>
        <a:graphic>
          <a:graphicData uri="http://schemas.openxmlformats.org/presentationml/2006/ole">
            <p:oleObj spid="_x0000_s4099" name="Clip" r:id="rId5" imgW="2401560" imgH="488772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20574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Verdana" pitchFamily="34" charset="0"/>
              </a:rPr>
              <a:t>Stress Management Tips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walkiingG220107_228x289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467100" y="2047875"/>
            <a:ext cx="2171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4876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>
                <a:effectLst/>
              </a:rPr>
              <a:t>Reduce your pressure through physical activity.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ffectLst/>
              </a:rPr>
              <a:t>Physical activity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ffectLst/>
              </a:rPr>
              <a:t>Reduces pressure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ffectLst/>
              </a:rPr>
              <a:t>Refresh you.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ffectLst/>
              </a:rPr>
              <a:t>Energize you.</a:t>
            </a:r>
          </a:p>
          <a:p>
            <a:pPr>
              <a:lnSpc>
                <a:spcPct val="110000"/>
              </a:lnSpc>
            </a:pPr>
            <a:r>
              <a:rPr lang="en-US" sz="2800" i="1" dirty="0">
                <a:effectLst/>
              </a:rPr>
              <a:t>Examples: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ffectLst/>
              </a:rPr>
              <a:t>Walking, Running, Gardening, Cleaning</a:t>
            </a:r>
            <a:r>
              <a:rPr lang="en-US" b="1" dirty="0"/>
              <a:t> </a:t>
            </a:r>
            <a:r>
              <a:rPr lang="en-US" dirty="0"/>
              <a:t>etc.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7975"/>
            <a:ext cx="7924800" cy="1063625"/>
          </a:xfrm>
        </p:spPr>
        <p:txBody>
          <a:bodyPr/>
          <a:lstStyle/>
          <a:p>
            <a:r>
              <a:rPr lang="en-US">
                <a:latin typeface="Verdana" pitchFamily="34" charset="0"/>
              </a:rPr>
              <a:t>1. Try Physical Activity</a:t>
            </a:r>
          </a:p>
        </p:txBody>
      </p:sp>
      <p:pic>
        <p:nvPicPr>
          <p:cNvPr id="2052" name="Picture 4" descr="BEAR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057400"/>
            <a:ext cx="1925638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026" descr="BODYM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19400"/>
            <a:ext cx="7010400" cy="1893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IMAG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55675"/>
            <a:ext cx="8610600" cy="4657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2. Shift Your Work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r>
              <a:rPr lang="en-US" dirty="0">
                <a:effectLst/>
              </a:rPr>
              <a:t>When we do the </a:t>
            </a:r>
            <a:r>
              <a:rPr lang="en-US" dirty="0" smtClean="0">
                <a:effectLst/>
              </a:rPr>
              <a:t>same work </a:t>
            </a:r>
            <a:r>
              <a:rPr lang="en-US" dirty="0">
                <a:effectLst/>
              </a:rPr>
              <a:t>for  a long time, we will get tired</a:t>
            </a:r>
          </a:p>
          <a:p>
            <a:pPr>
              <a:buFont typeface="Wingdings" pitchFamily="2" charset="2"/>
              <a:buNone/>
            </a:pPr>
            <a:endParaRPr lang="en-US" dirty="0">
              <a:effectLst/>
            </a:endParaRPr>
          </a:p>
          <a:p>
            <a:r>
              <a:rPr lang="en-US" dirty="0">
                <a:effectLst/>
              </a:rPr>
              <a:t>Changing work/task reduces stress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Student will be able to :</a:t>
            </a:r>
          </a:p>
          <a:p>
            <a:pPr lvl="1"/>
            <a:r>
              <a:rPr lang="en-US" dirty="0" smtClean="0">
                <a:cs typeface="Arial" pitchFamily="34" charset="0"/>
              </a:rPr>
              <a:t>Define stress</a:t>
            </a:r>
          </a:p>
          <a:p>
            <a:pPr lvl="1"/>
            <a:r>
              <a:rPr lang="en-US" dirty="0" smtClean="0"/>
              <a:t>Describe what is </a:t>
            </a:r>
            <a:r>
              <a:rPr lang="en-GB" dirty="0" smtClean="0"/>
              <a:t>Stress Control</a:t>
            </a:r>
            <a:endParaRPr lang="en-US" dirty="0" smtClean="0"/>
          </a:p>
          <a:p>
            <a:pPr lvl="1"/>
            <a:r>
              <a:rPr lang="en-US" dirty="0" smtClean="0"/>
              <a:t>Identify </a:t>
            </a:r>
            <a:r>
              <a:rPr lang="en-GB" dirty="0" smtClean="0"/>
              <a:t>Stress Management Techniques</a:t>
            </a:r>
          </a:p>
          <a:p>
            <a:pPr lvl="1"/>
            <a:r>
              <a:rPr lang="en-US" dirty="0" smtClean="0"/>
              <a:t>Use Stress Management Tips</a:t>
            </a:r>
          </a:p>
          <a:p>
            <a:pPr lvl="1"/>
            <a:r>
              <a:rPr lang="en-US" dirty="0" smtClean="0"/>
              <a:t>Understand the Importance of Managing Stress</a:t>
            </a:r>
          </a:p>
          <a:p>
            <a:pPr lvl="1"/>
            <a:r>
              <a:rPr lang="en-US" dirty="0" smtClean="0"/>
              <a:t>Identify What is Time Management</a:t>
            </a:r>
          </a:p>
          <a:p>
            <a:pPr lvl="1"/>
            <a:r>
              <a:rPr lang="en-US" dirty="0" smtClean="0"/>
              <a:t>Describe Benefits of time Management</a:t>
            </a:r>
          </a:p>
          <a:p>
            <a:pPr lvl="1"/>
            <a:r>
              <a:rPr lang="en-US" dirty="0" smtClean="0"/>
              <a:t>Use Time Management Strategies 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460375"/>
            <a:ext cx="7772400" cy="7588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itchFamily="34" charset="0"/>
              </a:rPr>
              <a:t>3. Give a Break</a:t>
            </a:r>
            <a:r>
              <a:rPr lang="en-US" b="0" i="1" dirty="0">
                <a:latin typeface="Verdana" pitchFamily="34" charset="0"/>
              </a:rPr>
              <a:t> 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848600" cy="49530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800" dirty="0">
                <a:effectLst/>
              </a:rPr>
              <a:t>Give a break to </a:t>
            </a:r>
            <a:r>
              <a:rPr lang="en-US" sz="2800" dirty="0" smtClean="0">
                <a:effectLst/>
              </a:rPr>
              <a:t>re-</a:t>
            </a:r>
            <a:r>
              <a:rPr lang="en-US" sz="2800" dirty="0" smtClean="0"/>
              <a:t>arrange </a:t>
            </a:r>
            <a:r>
              <a:rPr lang="en-US" sz="2800" dirty="0" smtClean="0">
                <a:effectLst/>
              </a:rPr>
              <a:t>the </a:t>
            </a:r>
            <a:r>
              <a:rPr lang="en-US" sz="2800" dirty="0">
                <a:effectLst/>
              </a:rPr>
              <a:t>system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effectLst/>
              </a:rPr>
              <a:t>Give time to re-charge or repair your body.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effectLst/>
              </a:rPr>
              <a:t>Give your body a chance to heal itself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effectLst/>
              </a:rPr>
              <a:t>Give yourself a break to just relax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effectLst/>
              </a:rPr>
              <a:t>Temporarily remove yourself from stressful situation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effectLst/>
              </a:rPr>
              <a:t>Seek recovery every 90 to 120 minutes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Need for a Break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Increased stress produces increased performance, initially.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Once you pass a certain point </a:t>
            </a:r>
            <a:r>
              <a:rPr lang="en-US" sz="2800" dirty="0" smtClean="0"/>
              <a:t>(Disappointment), </a:t>
            </a:r>
            <a:r>
              <a:rPr lang="en-US" sz="2800" dirty="0"/>
              <a:t>any more stress results in decreased performance.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Trying harder at this point is unproductive or even </a:t>
            </a:r>
            <a:r>
              <a:rPr lang="en-US" sz="2800" dirty="0" smtClean="0"/>
              <a:t>counter -productive</a:t>
            </a:r>
            <a:r>
              <a:rPr lang="en-US" sz="28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The only sensible move is to take a break.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4. Focusing one at a time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effectLst/>
              </a:rPr>
              <a:t>Do not overwhelm yourself with entire workload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effectLst/>
              </a:rPr>
              <a:t>Pick out few things &amp; deal with them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effectLst/>
              </a:rPr>
              <a:t>Concentrate on one activity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effectLst/>
              </a:rPr>
              <a:t>Finish one by one.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>
                <a:effectLst/>
              </a:rPr>
              <a:t>   </a:t>
            </a:r>
            <a:endParaRPr lang="en-US" sz="2800" b="1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6413"/>
            <a:ext cx="8229600" cy="76041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34" charset="0"/>
              </a:rPr>
              <a:t>5. Take a Deep Breath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>
                <a:effectLst/>
              </a:rPr>
              <a:t>Inhale and exhale in an appropriate way to reduce stress.</a:t>
            </a:r>
          </a:p>
          <a:p>
            <a:pPr lvl="1">
              <a:lnSpc>
                <a:spcPct val="120000"/>
              </a:lnSpc>
            </a:pPr>
            <a:r>
              <a:rPr lang="en-US">
                <a:effectLst/>
              </a:rPr>
              <a:t>Deep breathing brings additional oxygen to body.</a:t>
            </a:r>
          </a:p>
          <a:p>
            <a:pPr lvl="1">
              <a:lnSpc>
                <a:spcPct val="120000"/>
              </a:lnSpc>
            </a:pPr>
            <a:r>
              <a:rPr lang="en-US">
                <a:effectLst/>
              </a:rPr>
              <a:t>It improves the functions of the body.</a:t>
            </a:r>
          </a:p>
          <a:p>
            <a:pPr>
              <a:lnSpc>
                <a:spcPct val="120000"/>
              </a:lnSpc>
            </a:pPr>
            <a:r>
              <a:rPr lang="en-US" sz="2800">
                <a:effectLst/>
              </a:rPr>
              <a:t>Poorly oxygenated blood brings anxiety, irritability, fatigue and depression</a:t>
            </a:r>
            <a:r>
              <a:rPr lang="en-US">
                <a:effectLst/>
              </a:rPr>
              <a:t>.</a:t>
            </a:r>
          </a:p>
          <a:p>
            <a:pPr>
              <a:buFont typeface="Wingdings" pitchFamily="2" charset="2"/>
              <a:buNone/>
            </a:pPr>
            <a:endParaRPr lang="en-US">
              <a:effectLst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6. Reduce your Workload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sz="2800" dirty="0"/>
              <a:t>Cancel/avoid/give-up unnecessary and unwanted activities/tasks.</a:t>
            </a:r>
          </a:p>
          <a:p>
            <a:pPr>
              <a:lnSpc>
                <a:spcPct val="125000"/>
              </a:lnSpc>
            </a:pPr>
            <a:r>
              <a:rPr lang="en-US" sz="2800" dirty="0"/>
              <a:t>Postpone your activities.</a:t>
            </a:r>
          </a:p>
          <a:p>
            <a:pPr>
              <a:lnSpc>
                <a:spcPct val="125000"/>
              </a:lnSpc>
            </a:pPr>
            <a:r>
              <a:rPr lang="en-US" sz="2800" dirty="0"/>
              <a:t>Delegate some of your work.</a:t>
            </a:r>
          </a:p>
          <a:p>
            <a:pPr>
              <a:lnSpc>
                <a:spcPct val="125000"/>
              </a:lnSpc>
            </a:pPr>
            <a:r>
              <a:rPr lang="en-US" sz="2800" dirty="0"/>
              <a:t>Find alternative.</a:t>
            </a:r>
          </a:p>
          <a:p>
            <a:pPr>
              <a:lnSpc>
                <a:spcPct val="125000"/>
              </a:lnSpc>
            </a:pPr>
            <a:r>
              <a:rPr lang="en-US" sz="2800" dirty="0"/>
              <a:t>Change your method of doing the job.</a:t>
            </a:r>
          </a:p>
          <a:p>
            <a:pPr>
              <a:lnSpc>
                <a:spcPct val="125000"/>
              </a:lnSpc>
            </a:pPr>
            <a:r>
              <a:rPr lang="en-US" sz="2800" dirty="0"/>
              <a:t>Reduce your working </a:t>
            </a:r>
            <a:r>
              <a:rPr lang="en-US" sz="2800" dirty="0" smtClean="0"/>
              <a:t>hours.</a:t>
            </a:r>
            <a:endParaRPr lang="en-US" sz="28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37588" cy="143192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34" charset="0"/>
              </a:rPr>
              <a:t>7. Match work with Your Body Clock</a:t>
            </a:r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2522538"/>
            <a:ext cx="7772400" cy="335915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800"/>
              <a:t>Identify your Body Clock</a:t>
            </a:r>
          </a:p>
          <a:p>
            <a:pPr>
              <a:lnSpc>
                <a:spcPct val="125000"/>
              </a:lnSpc>
            </a:pPr>
            <a:r>
              <a:rPr lang="en-US" sz="2800"/>
              <a:t>Discover your peak performance time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2800"/>
              <a:t>	-	Morning, evening, night.</a:t>
            </a:r>
          </a:p>
          <a:p>
            <a:pPr>
              <a:lnSpc>
                <a:spcPct val="125000"/>
              </a:lnSpc>
            </a:pPr>
            <a:r>
              <a:rPr lang="en-US" sz="2800"/>
              <a:t>Assign the work to match your body clock.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8313"/>
            <a:ext cx="8001000" cy="949325"/>
          </a:xfrm>
        </p:spPr>
        <p:txBody>
          <a:bodyPr/>
          <a:lstStyle/>
          <a:p>
            <a:r>
              <a:rPr lang="en-US" sz="4400" dirty="0">
                <a:latin typeface="Verdana" pitchFamily="34" charset="0"/>
              </a:rPr>
              <a:t>8. Eliminate Distraction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2800" dirty="0"/>
              <a:t>Deliberately reduce all the distraction.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Telephone calls.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Visitors.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/>
              <a:t>Paper </a:t>
            </a:r>
            <a:r>
              <a:rPr lang="en-US" dirty="0" smtClean="0"/>
              <a:t>work.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/>
              <a:t>Unnecessary noise/lights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R00071_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>
          <a:xfrm>
            <a:off x="2590800" y="1098542"/>
            <a:ext cx="6492875" cy="5721358"/>
          </a:xfrm>
          <a:prstGeom prst="rect">
            <a:avLst/>
          </a:prstGeom>
          <a:noFill/>
          <a:ln/>
        </p:spPr>
      </p:pic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7604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34" charset="0"/>
              </a:rPr>
              <a:t>9. Learn to Relax</a:t>
            </a:r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800"/>
              <a:t>Each of us have innate capacity to calm stress response</a:t>
            </a:r>
          </a:p>
          <a:p>
            <a:pPr>
              <a:lnSpc>
                <a:spcPct val="125000"/>
              </a:lnSpc>
            </a:pPr>
            <a:r>
              <a:rPr lang="en-US" sz="2800"/>
              <a:t>Only few of us regularly make use of it</a:t>
            </a:r>
          </a:p>
          <a:p>
            <a:pPr>
              <a:lnSpc>
                <a:spcPct val="125000"/>
              </a:lnSpc>
            </a:pPr>
            <a:r>
              <a:rPr lang="en-US" sz="2800"/>
              <a:t>Many of us don’t give enough time to use nature’s most guaranteed heal energizer</a:t>
            </a:r>
          </a:p>
          <a:p>
            <a:pPr>
              <a:lnSpc>
                <a:spcPct val="125000"/>
              </a:lnSpc>
            </a:pPr>
            <a:r>
              <a:rPr lang="en-US" sz="2800"/>
              <a:t>Learning to relax is like learning a new skill</a:t>
            </a:r>
          </a:p>
        </p:txBody>
      </p:sp>
      <p:pic>
        <p:nvPicPr>
          <p:cNvPr id="5" name="Picture 4" descr="Download This Clip Now!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6200" y="5257800"/>
            <a:ext cx="1676400" cy="1463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10. Work-leisure Balance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63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800" dirty="0"/>
              <a:t>Leisure time and levels of distress are inversely proportional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the less leisure, the more stress. 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Plan your leisure time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5" name="Picture 4" descr="BD19794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8225" y="4267200"/>
            <a:ext cx="152717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  <a:cs typeface="Times New Roman" pitchFamily="18" charset="0"/>
              </a:rPr>
              <a:t>11. Muscular Relaxation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800">
                <a:effectLst/>
                <a:cs typeface="Times New Roman" pitchFamily="18" charset="0"/>
              </a:rPr>
              <a:t>Muscular relaxation - tensing and relaxing various muscle groups can work wonders.</a:t>
            </a:r>
          </a:p>
          <a:p>
            <a:pPr>
              <a:lnSpc>
                <a:spcPct val="125000"/>
              </a:lnSpc>
            </a:pPr>
            <a:r>
              <a:rPr lang="en-US" sz="2800">
                <a:effectLst/>
                <a:cs typeface="Times New Roman" pitchFamily="18" charset="0"/>
              </a:rPr>
              <a:t>Try your neck and shoulders, your shoulder blades, your forehead and eyes, tensing these groups for a few seconds, then relaxing them</a:t>
            </a:r>
            <a:r>
              <a:rPr lang="en-US" sz="2800">
                <a:solidFill>
                  <a:schemeClr val="tx2"/>
                </a:solidFill>
                <a:effectLst/>
                <a:cs typeface="Times New Roman" pitchFamily="18" charset="0"/>
              </a:rPr>
              <a:t>. </a:t>
            </a:r>
          </a:p>
        </p:txBody>
      </p:sp>
      <p:pic>
        <p:nvPicPr>
          <p:cNvPr id="7" name="Picture 5" descr="Download This Clip Now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257800"/>
            <a:ext cx="1524000" cy="140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 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Definition of Stress</a:t>
            </a:r>
          </a:p>
          <a:p>
            <a:r>
              <a:rPr lang="en-GB" sz="2400" dirty="0" smtClean="0"/>
              <a:t>Stress Control</a:t>
            </a:r>
          </a:p>
          <a:p>
            <a:r>
              <a:rPr lang="en-GB" sz="2400" dirty="0" smtClean="0"/>
              <a:t>Stress Management Techniques</a:t>
            </a:r>
          </a:p>
          <a:p>
            <a:r>
              <a:rPr lang="en-US" sz="2400" dirty="0" smtClean="0"/>
              <a:t>Stress Management Tips</a:t>
            </a:r>
          </a:p>
          <a:p>
            <a:r>
              <a:rPr lang="en-US" sz="2400" dirty="0" smtClean="0"/>
              <a:t>The Importance of Managing Stress</a:t>
            </a:r>
          </a:p>
          <a:p>
            <a:r>
              <a:rPr lang="en-US" sz="2400" dirty="0" smtClean="0"/>
              <a:t>Time Management</a:t>
            </a:r>
          </a:p>
          <a:p>
            <a:r>
              <a:rPr lang="en-US" sz="2400" dirty="0" smtClean="0"/>
              <a:t>Time Management Strategies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772400" cy="950912"/>
          </a:xfrm>
        </p:spPr>
        <p:txBody>
          <a:bodyPr/>
          <a:lstStyle/>
          <a:p>
            <a:r>
              <a:rPr lang="en-US">
                <a:latin typeface="Verdana" pitchFamily="34" charset="0"/>
              </a:rPr>
              <a:t>12. Visualization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Visualization is another technique for relaxation</a:t>
            </a:r>
          </a:p>
          <a:p>
            <a:pPr>
              <a:lnSpc>
                <a:spcPct val="90000"/>
              </a:lnSpc>
            </a:pPr>
            <a:r>
              <a:rPr lang="en-US" sz="2800"/>
              <a:t>Steps: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Cultivate &amp; collect positive images of success &amp; happy situations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Move to peaceful &amp; comfortable setting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Imagine a scene, place or event that you remember peaceful, restful, beautiful and happy memory.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You can bring all senses ie; Sound, Smell,Taste,Warmth etc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13. Learn to Accept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r>
              <a:rPr lang="en-US" sz="2800"/>
              <a:t>If a problem is beyond your control and cannot be changed, don’t fight.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/>
              <a:t>Accept it at that moment and later you may change it.</a:t>
            </a:r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14. Learn to Forget</a:t>
            </a:r>
          </a:p>
        </p:txBody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43000" y="2286000"/>
            <a:ext cx="7315200" cy="35052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800" dirty="0"/>
              <a:t>Do not remember bad memories</a:t>
            </a:r>
          </a:p>
          <a:p>
            <a:pPr>
              <a:lnSpc>
                <a:spcPct val="125000"/>
              </a:lnSpc>
            </a:pPr>
            <a:r>
              <a:rPr lang="en-US" sz="2800" dirty="0"/>
              <a:t>Do not amplify hurts/worries</a:t>
            </a:r>
          </a:p>
          <a:p>
            <a:pPr>
              <a:lnSpc>
                <a:spcPct val="125000"/>
              </a:lnSpc>
            </a:pPr>
            <a:r>
              <a:rPr lang="en-US" sz="2800" dirty="0"/>
              <a:t>Imagine nothing happened</a:t>
            </a:r>
          </a:p>
          <a:p>
            <a:pPr>
              <a:lnSpc>
                <a:spcPct val="125000"/>
              </a:lnSpc>
            </a:pPr>
            <a:r>
              <a:rPr lang="en-US" sz="2800" dirty="0"/>
              <a:t>You can deceive your mind</a:t>
            </a:r>
            <a:endParaRPr lang="en-US" dirty="0"/>
          </a:p>
          <a:p>
            <a:endParaRPr lang="en-US" sz="4000" b="1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15. Learn to Lose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9988"/>
            <a:ext cx="7772400" cy="31877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dirty="0"/>
              <a:t>Practice to take-up defeat.</a:t>
            </a:r>
          </a:p>
          <a:p>
            <a:pPr>
              <a:lnSpc>
                <a:spcPct val="125000"/>
              </a:lnSpc>
            </a:pPr>
            <a:r>
              <a:rPr lang="en-US" dirty="0"/>
              <a:t>Life is Game to Play</a:t>
            </a:r>
          </a:p>
          <a:p>
            <a:pPr>
              <a:lnSpc>
                <a:spcPct val="125000"/>
              </a:lnSpc>
            </a:pPr>
            <a:r>
              <a:rPr lang="en-US" dirty="0"/>
              <a:t>Allow others to win</a:t>
            </a:r>
          </a:p>
          <a:p>
            <a:pPr>
              <a:lnSpc>
                <a:spcPct val="125000"/>
              </a:lnSpc>
            </a:pPr>
            <a:r>
              <a:rPr lang="en-US" dirty="0"/>
              <a:t>Win-Win or </a:t>
            </a:r>
            <a:r>
              <a:rPr lang="en-US" dirty="0" smtClean="0"/>
              <a:t>Lose-Win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b="1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16. Laugh a Lot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79600"/>
            <a:ext cx="7772400" cy="4011613"/>
          </a:xfrm>
        </p:spPr>
        <p:txBody>
          <a:bodyPr/>
          <a:lstStyle/>
          <a:p>
            <a:r>
              <a:rPr lang="en-US" sz="2800"/>
              <a:t>Learn to Smile</a:t>
            </a:r>
          </a:p>
          <a:p>
            <a:r>
              <a:rPr lang="en-US" sz="2800"/>
              <a:t>Laugh a lot and make others laugh</a:t>
            </a:r>
          </a:p>
          <a:p>
            <a:r>
              <a:rPr lang="en-US" sz="2800"/>
              <a:t>With laughter stress will fade away</a:t>
            </a:r>
          </a:p>
          <a:p>
            <a:r>
              <a:rPr lang="en-US" sz="2800"/>
              <a:t>Wherever appropriate smile</a:t>
            </a:r>
          </a:p>
          <a:p>
            <a:r>
              <a:rPr lang="en-US" sz="2800"/>
              <a:t>Smile cost nothing</a:t>
            </a:r>
          </a:p>
          <a:p>
            <a:r>
              <a:rPr lang="en-US" sz="2800">
                <a:cs typeface="Times New Roman" pitchFamily="18" charset="0"/>
              </a:rPr>
              <a:t>Humor is a wonderful stress reducer, an antidote to upsets. Laughter relieves tension.</a:t>
            </a: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 b="1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17. Share your Feelings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772400" cy="3810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800"/>
              <a:t>Talk to someone about your worries.</a:t>
            </a:r>
          </a:p>
          <a:p>
            <a:pPr>
              <a:lnSpc>
                <a:spcPct val="130000"/>
              </a:lnSpc>
            </a:pPr>
            <a:r>
              <a:rPr lang="en-US" sz="2800"/>
              <a:t>Share your feelings with the person closer to you in a limited way</a:t>
            </a:r>
          </a:p>
          <a:p>
            <a:pPr>
              <a:lnSpc>
                <a:spcPct val="130000"/>
              </a:lnSpc>
            </a:pPr>
            <a:r>
              <a:rPr lang="en-US" sz="2800"/>
              <a:t>Develop support group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ying-man-7106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5275" y="3352800"/>
            <a:ext cx="2422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18. It is o.k. to Cry</a:t>
            </a:r>
            <a:r>
              <a:rPr lang="en-US" b="0" i="1">
                <a:latin typeface="Verdana" pitchFamily="34" charset="0"/>
              </a:rPr>
              <a:t>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/>
              <a:t>A good cry can be a healthy way to bring relief.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It may prevent headache or other physical consequences.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19. Be Realistic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772400" cy="3886200"/>
          </a:xfrm>
        </p:spPr>
        <p:txBody>
          <a:bodyPr/>
          <a:lstStyle/>
          <a:p>
            <a:r>
              <a:rPr lang="en-US"/>
              <a:t>Be good to yourself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Do not fix un-achievable targets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Be more realistic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itchFamily="34" charset="0"/>
              </a:rPr>
              <a:t>20. Not to become too</a:t>
            </a:r>
            <a:br>
              <a:rPr lang="en-US" dirty="0">
                <a:latin typeface="Verdana" pitchFamily="34" charset="0"/>
              </a:rPr>
            </a:br>
            <a:r>
              <a:rPr lang="en-US" dirty="0">
                <a:latin typeface="Verdana" pitchFamily="34" charset="0"/>
              </a:rPr>
              <a:t>Perfectionist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22538"/>
            <a:ext cx="8229600" cy="2854325"/>
          </a:xfrm>
        </p:spPr>
        <p:txBody>
          <a:bodyPr/>
          <a:lstStyle/>
          <a:p>
            <a:r>
              <a:rPr lang="en-US" dirty="0"/>
              <a:t>We do not need to become a perfectionist</a:t>
            </a:r>
          </a:p>
          <a:p>
            <a:r>
              <a:rPr lang="en-US" dirty="0"/>
              <a:t>Give up the fallacious assumption that you have to be perfect</a:t>
            </a:r>
          </a:p>
          <a:p>
            <a:pPr>
              <a:buFont typeface="Wingdings" pitchFamily="2" charset="2"/>
              <a:buNone/>
            </a:pPr>
            <a:endParaRPr lang="en-US" sz="4000" b="1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13716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34" charset="0"/>
              </a:rPr>
              <a:t>21. No Need to Become No #1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27275"/>
            <a:ext cx="8229600" cy="392112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800">
                <a:effectLst/>
              </a:rPr>
              <a:t>No need to become no.1 in everything</a:t>
            </a:r>
          </a:p>
          <a:p>
            <a:pPr>
              <a:lnSpc>
                <a:spcPct val="125000"/>
              </a:lnSpc>
            </a:pPr>
            <a:r>
              <a:rPr lang="en-US" sz="2800">
                <a:effectLst/>
              </a:rPr>
              <a:t>Settle with second or third best</a:t>
            </a:r>
          </a:p>
          <a:p>
            <a:pPr lvl="1">
              <a:lnSpc>
                <a:spcPct val="125000"/>
              </a:lnSpc>
            </a:pPr>
            <a:r>
              <a:rPr lang="en-US">
                <a:effectLst/>
              </a:rPr>
              <a:t>Purchasing </a:t>
            </a:r>
          </a:p>
          <a:p>
            <a:pPr lvl="1">
              <a:lnSpc>
                <a:spcPct val="125000"/>
              </a:lnSpc>
            </a:pPr>
            <a:r>
              <a:rPr lang="en-US">
                <a:effectLst/>
              </a:rPr>
              <a:t>Your partner</a:t>
            </a:r>
          </a:p>
          <a:p>
            <a:pPr>
              <a:lnSpc>
                <a:spcPct val="125000"/>
              </a:lnSpc>
            </a:pPr>
            <a:r>
              <a:rPr lang="en-US" sz="2800">
                <a:effectLst/>
              </a:rPr>
              <a:t>Reduce pressure of becoming first.</a:t>
            </a:r>
          </a:p>
          <a:p>
            <a:pPr>
              <a:lnSpc>
                <a:spcPct val="125000"/>
              </a:lnSpc>
            </a:pPr>
            <a:r>
              <a:rPr lang="en-US" sz="2800">
                <a:effectLst/>
              </a:rPr>
              <a:t>Happy with second/third best.</a:t>
            </a:r>
            <a:endParaRPr lang="en-US" sz="2400">
              <a:effectLst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2133600" y="152400"/>
            <a:ext cx="41148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en-US" b="1" dirty="0"/>
              <a:t>Stress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3505200" y="1981200"/>
          <a:ext cx="2667000" cy="3276600"/>
        </p:xfrm>
        <a:graphic>
          <a:graphicData uri="http://schemas.openxmlformats.org/presentationml/2006/ole">
            <p:oleObj spid="_x0000_s30722" name="Clip" r:id="rId3" imgW="717480" imgH="1915560" progId="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6705600" y="1219200"/>
          <a:ext cx="2149475" cy="5029200"/>
        </p:xfrm>
        <a:graphic>
          <a:graphicData uri="http://schemas.openxmlformats.org/presentationml/2006/ole">
            <p:oleObj spid="_x0000_s30723" name="Clip" r:id="rId4" imgW="2149200" imgH="58132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152400" y="2286000"/>
          <a:ext cx="3048000" cy="2286000"/>
        </p:xfrm>
        <a:graphic>
          <a:graphicData uri="http://schemas.openxmlformats.org/presentationml/2006/ole">
            <p:oleObj spid="_x0000_s30726" name="Clip" r:id="rId5" imgW="7048080" imgH="4585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22. Non-Competitive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772400" cy="3352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/>
              <a:t>Life is not a contest</a:t>
            </a:r>
          </a:p>
          <a:p>
            <a:pPr>
              <a:lnSpc>
                <a:spcPct val="130000"/>
              </a:lnSpc>
            </a:pPr>
            <a:r>
              <a:rPr lang="en-US"/>
              <a:t>Never compete with others</a:t>
            </a:r>
          </a:p>
          <a:p>
            <a:pPr>
              <a:lnSpc>
                <a:spcPct val="130000"/>
              </a:lnSpc>
            </a:pPr>
            <a:r>
              <a:rPr lang="en-US"/>
              <a:t>Don’t compete unnecessarily</a:t>
            </a:r>
          </a:p>
          <a:p>
            <a:pPr>
              <a:lnSpc>
                <a:spcPct val="130000"/>
              </a:lnSpc>
            </a:pPr>
            <a:r>
              <a:rPr lang="en-US"/>
              <a:t>Compete with yourself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23. No need to React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800">
                <a:effectLst/>
              </a:rPr>
              <a:t>No need to react to everything</a:t>
            </a:r>
          </a:p>
          <a:p>
            <a:pPr>
              <a:lnSpc>
                <a:spcPct val="130000"/>
              </a:lnSpc>
            </a:pPr>
            <a:r>
              <a:rPr lang="en-US" sz="2800">
                <a:effectLst/>
              </a:rPr>
              <a:t>No need to listen to all or watch all  TV programs.</a:t>
            </a:r>
          </a:p>
          <a:p>
            <a:pPr>
              <a:lnSpc>
                <a:spcPct val="130000"/>
              </a:lnSpc>
            </a:pPr>
            <a:r>
              <a:rPr lang="en-US" sz="2800">
                <a:effectLst/>
              </a:rPr>
              <a:t>No need to read all the newspapers.</a:t>
            </a:r>
          </a:p>
          <a:p>
            <a:pPr>
              <a:lnSpc>
                <a:spcPct val="130000"/>
              </a:lnSpc>
            </a:pPr>
            <a:r>
              <a:rPr lang="en-US" sz="2800">
                <a:effectLst/>
              </a:rPr>
              <a:t>No need to have more friends.</a:t>
            </a:r>
          </a:p>
          <a:p>
            <a:pPr>
              <a:lnSpc>
                <a:spcPct val="130000"/>
              </a:lnSpc>
            </a:pPr>
            <a:r>
              <a:rPr lang="en-US" sz="2800">
                <a:effectLst/>
              </a:rPr>
              <a:t>Reduce material things and items.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24. No need to Control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439988"/>
            <a:ext cx="8229600" cy="2768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800" dirty="0">
                <a:effectLst/>
              </a:rPr>
              <a:t>Eliminate the temptation of control.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effectLst/>
              </a:rPr>
              <a:t>Lack of control is not a failure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effectLst/>
              </a:rPr>
              <a:t>You don’t need to control all the people, events, activities all the time.	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84150"/>
            <a:ext cx="8610600" cy="2101850"/>
          </a:xfrm>
        </p:spPr>
        <p:txBody>
          <a:bodyPr/>
          <a:lstStyle/>
          <a:p>
            <a:r>
              <a:rPr lang="en-US">
                <a:latin typeface="Verdana" pitchFamily="34" charset="0"/>
              </a:rPr>
              <a:t>25. Minimize External Pressures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7338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/>
              <a:t>Avoid or eliminate external  pressures</a:t>
            </a:r>
          </a:p>
          <a:p>
            <a:pPr>
              <a:lnSpc>
                <a:spcPct val="140000"/>
              </a:lnSpc>
            </a:pPr>
            <a:r>
              <a:rPr lang="en-US" dirty="0"/>
              <a:t>Learn to say “no”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26. Reward yourself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2800"/>
              <a:t>Even for small successes, celebrate.</a:t>
            </a:r>
          </a:p>
          <a:p>
            <a:pPr>
              <a:lnSpc>
                <a:spcPct val="130000"/>
              </a:lnSpc>
            </a:pPr>
            <a:r>
              <a:rPr lang="en-US" sz="2800"/>
              <a:t>Promise yourself a reward for completing each task.</a:t>
            </a:r>
          </a:p>
          <a:p>
            <a:pPr>
              <a:lnSpc>
                <a:spcPct val="130000"/>
              </a:lnSpc>
            </a:pPr>
            <a:r>
              <a:rPr lang="en-US" sz="2800"/>
              <a:t>Indulging reward-</a:t>
            </a:r>
          </a:p>
          <a:p>
            <a:pPr lvl="1">
              <a:lnSpc>
                <a:spcPct val="130000"/>
              </a:lnSpc>
            </a:pPr>
            <a:r>
              <a:rPr lang="en-US"/>
              <a:t>Indulge yourself and reward</a:t>
            </a:r>
          </a:p>
          <a:p>
            <a:pPr>
              <a:lnSpc>
                <a:spcPct val="130000"/>
              </a:lnSpc>
            </a:pPr>
            <a:r>
              <a:rPr lang="en-US" sz="2800"/>
              <a:t>Review your success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27. Prioritize Things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187575"/>
            <a:ext cx="8229600" cy="34401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800" dirty="0"/>
              <a:t>Reduce the un-important and urgent from 80% to 20%.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Discriminate important and unimportant things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Allocate more time for important things and not urgent things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28. Check your Ego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828800"/>
            <a:ext cx="7543800" cy="453072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/>
              <a:t>Learn not to get angry</a:t>
            </a:r>
          </a:p>
          <a:p>
            <a:pPr>
              <a:lnSpc>
                <a:spcPct val="140000"/>
              </a:lnSpc>
            </a:pPr>
            <a:r>
              <a:rPr lang="en-US"/>
              <a:t>Admit Mistakes</a:t>
            </a:r>
          </a:p>
          <a:p>
            <a:pPr>
              <a:lnSpc>
                <a:spcPct val="140000"/>
              </a:lnSpc>
            </a:pPr>
            <a:r>
              <a:rPr lang="en-US"/>
              <a:t>Accept criticism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Learn not to get angry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7620000" cy="3692525"/>
          </a:xfrm>
        </p:spPr>
        <p:txBody>
          <a:bodyPr/>
          <a:lstStyle/>
          <a:p>
            <a:pPr>
              <a:lnSpc>
                <a:spcPct val="140000"/>
              </a:lnSpc>
              <a:buNone/>
            </a:pPr>
            <a:r>
              <a:rPr lang="en-US" sz="2800" dirty="0"/>
              <a:t>When encounter problem,</a:t>
            </a:r>
          </a:p>
          <a:p>
            <a:pPr>
              <a:lnSpc>
                <a:spcPct val="140000"/>
              </a:lnSpc>
            </a:pPr>
            <a:r>
              <a:rPr lang="en-US" sz="2800" dirty="0"/>
              <a:t>Do not get angry</a:t>
            </a:r>
          </a:p>
          <a:p>
            <a:pPr>
              <a:lnSpc>
                <a:spcPct val="140000"/>
              </a:lnSpc>
            </a:pPr>
            <a:r>
              <a:rPr lang="en-US" sz="2800" dirty="0"/>
              <a:t>Take steps to solve 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itchFamily="34" charset="0"/>
              </a:rPr>
              <a:t> Admit Mistakes</a:t>
            </a:r>
          </a:p>
        </p:txBody>
      </p:sp>
      <p:sp>
        <p:nvSpPr>
          <p:cNvPr id="156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7543800" cy="3886200"/>
          </a:xfrm>
        </p:spPr>
        <p:txBody>
          <a:bodyPr/>
          <a:lstStyle/>
          <a:p>
            <a:pPr>
              <a:lnSpc>
                <a:spcPct val="140000"/>
              </a:lnSpc>
              <a:buNone/>
            </a:pPr>
            <a:r>
              <a:rPr lang="en-US" sz="2800" dirty="0"/>
              <a:t>Do not defend</a:t>
            </a:r>
          </a:p>
          <a:p>
            <a:pPr>
              <a:lnSpc>
                <a:spcPct val="140000"/>
              </a:lnSpc>
            </a:pPr>
            <a:r>
              <a:rPr lang="en-US" sz="2800" dirty="0"/>
              <a:t>You have to learn to admit mistakes</a:t>
            </a:r>
          </a:p>
          <a:p>
            <a:pPr>
              <a:lnSpc>
                <a:spcPct val="140000"/>
              </a:lnSpc>
            </a:pPr>
            <a:r>
              <a:rPr lang="en-US" sz="2800" dirty="0"/>
              <a:t>Many people admire your honesty</a:t>
            </a:r>
          </a:p>
          <a:p>
            <a:pPr>
              <a:lnSpc>
                <a:spcPct val="140000"/>
              </a:lnSpc>
            </a:pPr>
            <a:r>
              <a:rPr lang="en-US" sz="2800" dirty="0"/>
              <a:t>Accepting  your mistakes will give positive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Accept Criticism</a:t>
            </a:r>
          </a:p>
        </p:txBody>
      </p:sp>
      <p:sp>
        <p:nvSpPr>
          <p:cNvPr id="157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696200" cy="36576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800"/>
              <a:t>Successful people know how to accept and learn from criticism in a way that earns you respect</a:t>
            </a:r>
          </a:p>
          <a:p>
            <a:pPr>
              <a:lnSpc>
                <a:spcPct val="140000"/>
              </a:lnSpc>
            </a:pPr>
            <a:r>
              <a:rPr lang="en-US" sz="2800"/>
              <a:t>They know how to deal with justified criticism and unjustified criticism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>
          <a:xfrm>
            <a:off x="3733800" y="1219200"/>
            <a:ext cx="4724400" cy="1143000"/>
          </a:xfrm>
          <a:noFill/>
        </p:spPr>
        <p:txBody>
          <a:bodyPr/>
          <a:lstStyle/>
          <a:p>
            <a:r>
              <a:rPr lang="en-GB" sz="3200" b="1" dirty="0" smtClean="0"/>
              <a:t>WHAT IS STRESS ?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819400"/>
            <a:ext cx="8229600" cy="2590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   </a:t>
            </a:r>
          </a:p>
          <a:p>
            <a:pPr>
              <a:buFontTx/>
              <a:buNone/>
            </a:pPr>
            <a:r>
              <a:rPr lang="en-GB" dirty="0" smtClean="0"/>
              <a:t>   Stress is the reaction people have to excessive pressures or other types of demand placed upon them. It arises when they worry that they can’t cope.</a:t>
            </a:r>
          </a:p>
        </p:txBody>
      </p:sp>
      <p:graphicFrame>
        <p:nvGraphicFramePr>
          <p:cNvPr id="205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762000"/>
          <a:ext cx="3103562" cy="2084388"/>
        </p:xfrm>
        <a:graphic>
          <a:graphicData uri="http://schemas.openxmlformats.org/presentationml/2006/ole">
            <p:oleObj spid="_x0000_s1026" name="Clip" r:id="rId4" imgW="3101760" imgH="2082600" progId="">
              <p:embed/>
            </p:oleObj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632325" y="60325"/>
            <a:ext cx="16589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368550" y="82550"/>
            <a:ext cx="2349500" cy="496888"/>
          </a:xfrm>
          <a:prstGeom prst="wedgeRoundRectCallout">
            <a:avLst>
              <a:gd name="adj1" fmla="val -41810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819400" y="1524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HELP ME!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37588" cy="143192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34" charset="0"/>
              </a:rPr>
              <a:t>29. Avoid Bad Responses to Stress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590800"/>
            <a:ext cx="7315200" cy="3540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Smoking</a:t>
            </a:r>
          </a:p>
          <a:p>
            <a:pPr>
              <a:lnSpc>
                <a:spcPct val="150000"/>
              </a:lnSpc>
            </a:pPr>
            <a:r>
              <a:rPr lang="en-US"/>
              <a:t>Coffee</a:t>
            </a:r>
          </a:p>
          <a:p>
            <a:pPr>
              <a:lnSpc>
                <a:spcPct val="150000"/>
              </a:lnSpc>
            </a:pPr>
            <a:r>
              <a:rPr lang="en-US"/>
              <a:t>Alcohol</a:t>
            </a:r>
          </a:p>
        </p:txBody>
      </p:sp>
      <p:pic>
        <p:nvPicPr>
          <p:cNvPr id="8" name="Picture 7" descr="mint-te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503737"/>
            <a:ext cx="22860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30. Get Enough Sleep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133600"/>
            <a:ext cx="7162800" cy="399732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800" dirty="0"/>
              <a:t>Lack of rest aggravates stress</a:t>
            </a:r>
          </a:p>
          <a:p>
            <a:pPr>
              <a:lnSpc>
                <a:spcPct val="140000"/>
              </a:lnSpc>
            </a:pPr>
            <a:r>
              <a:rPr lang="en-US" sz="2800" dirty="0"/>
              <a:t>Go to bed early and wake up early</a:t>
            </a:r>
          </a:p>
          <a:p>
            <a:pPr>
              <a:lnSpc>
                <a:spcPct val="140000"/>
              </a:lnSpc>
            </a:pPr>
            <a:r>
              <a:rPr lang="en-US" sz="2800" dirty="0"/>
              <a:t>Maintain Consistent bedtime</a:t>
            </a:r>
            <a:r>
              <a:rPr lang="en-US" sz="2800" b="1" dirty="0"/>
              <a:t> and wake-up time</a:t>
            </a:r>
          </a:p>
          <a:p>
            <a:endParaRPr lang="en-US" sz="2800" b="1" dirty="0"/>
          </a:p>
        </p:txBody>
      </p:sp>
      <p:pic>
        <p:nvPicPr>
          <p:cNvPr id="7" name="Picture 4" descr="Download This Clip Now!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2400" y="5418137"/>
            <a:ext cx="1676400" cy="1287463"/>
          </a:xfrm>
          <a:prstGeom prst="rect">
            <a:avLst/>
          </a:prstGeom>
          <a:noFill/>
        </p:spPr>
      </p:pic>
      <p:pic>
        <p:nvPicPr>
          <p:cNvPr id="10" name="Picture 3" descr="sleep2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343400"/>
            <a:ext cx="25908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Verdana" pitchFamily="34" charset="0"/>
              </a:rPr>
              <a:t>31. Developing Support Group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800" dirty="0"/>
              <a:t>Find your mentor</a:t>
            </a:r>
          </a:p>
          <a:p>
            <a:pPr>
              <a:lnSpc>
                <a:spcPct val="140000"/>
              </a:lnSpc>
            </a:pPr>
            <a:r>
              <a:rPr lang="en-US" sz="2800" dirty="0"/>
              <a:t>Establish your network</a:t>
            </a:r>
          </a:p>
          <a:p>
            <a:pPr>
              <a:lnSpc>
                <a:spcPct val="140000"/>
              </a:lnSpc>
            </a:pPr>
            <a:r>
              <a:rPr lang="en-US" sz="2800" dirty="0" smtClean="0">
                <a:cs typeface="Times New Roman" pitchFamily="18" charset="0"/>
              </a:rPr>
              <a:t>People </a:t>
            </a:r>
            <a:r>
              <a:rPr lang="en-US" sz="2800" dirty="0">
                <a:cs typeface="Times New Roman" pitchFamily="18" charset="0"/>
              </a:rPr>
              <a:t>who keep things to themselves carry a considerable and unnecessary burden.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" name="Picture 4" descr="j014939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0675" y="4116387"/>
            <a:ext cx="2397125" cy="26654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Verdana" pitchFamily="34" charset="0"/>
              </a:rPr>
              <a:t>32. </a:t>
            </a:r>
            <a:r>
              <a:rPr lang="en-US" dirty="0">
                <a:latin typeface="Verdana" pitchFamily="34" charset="0"/>
              </a:rPr>
              <a:t>Right to Make Mistakes</a:t>
            </a:r>
          </a:p>
        </p:txBody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2800" dirty="0"/>
              <a:t>You have the right to make mistakes as a human </a:t>
            </a:r>
            <a:r>
              <a:rPr lang="en-US" sz="2800" dirty="0" smtClean="0"/>
              <a:t>being.</a:t>
            </a:r>
            <a:endParaRPr lang="en-US" sz="2800" dirty="0"/>
          </a:p>
          <a:p>
            <a:pPr>
              <a:lnSpc>
                <a:spcPct val="130000"/>
              </a:lnSpc>
            </a:pPr>
            <a:r>
              <a:rPr lang="en-US" sz="2800" dirty="0"/>
              <a:t>No need to give excuses- Enjoy making </a:t>
            </a:r>
            <a:r>
              <a:rPr lang="en-US" sz="2800" dirty="0" smtClean="0"/>
              <a:t>mistakes.</a:t>
            </a:r>
            <a:endParaRPr lang="en-US" sz="2800" dirty="0"/>
          </a:p>
          <a:p>
            <a:pPr>
              <a:lnSpc>
                <a:spcPct val="130000"/>
              </a:lnSpc>
            </a:pPr>
            <a:r>
              <a:rPr lang="en-US" sz="2800" dirty="0"/>
              <a:t>You are taking the responsibility and meet the </a:t>
            </a:r>
            <a:r>
              <a:rPr lang="en-US" sz="2800" dirty="0" smtClean="0"/>
              <a:t>consequences.</a:t>
            </a:r>
            <a:endParaRPr lang="en-US" sz="2800" dirty="0"/>
          </a:p>
          <a:p>
            <a:pPr>
              <a:lnSpc>
                <a:spcPct val="130000"/>
              </a:lnSpc>
            </a:pPr>
            <a:r>
              <a:rPr lang="en-US" sz="2800" dirty="0"/>
              <a:t>When you want you can correct </a:t>
            </a:r>
            <a:r>
              <a:rPr lang="en-US" sz="2800" dirty="0" smtClean="0"/>
              <a:t>it.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33. Meditate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800" b="1"/>
              <a:t>Meditate</a:t>
            </a:r>
            <a:r>
              <a:rPr lang="en-US" sz="2800"/>
              <a:t>.  Just ten to twenty minutes of quiet reflection may bring relief from chronic stress as well as increase your tolerance to it. </a:t>
            </a:r>
          </a:p>
          <a:p>
            <a:pPr>
              <a:lnSpc>
                <a:spcPct val="140000"/>
              </a:lnSpc>
            </a:pPr>
            <a:r>
              <a:rPr lang="en-US" sz="2800"/>
              <a:t>Use the time to listen to music, relax and try to think of pleasant things or nothing.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34. Develop Hobbies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/>
              <a:t>Take a break from your worries by doing something you enjoy. </a:t>
            </a:r>
          </a:p>
          <a:p>
            <a:pPr>
              <a:lnSpc>
                <a:spcPct val="150000"/>
              </a:lnSpc>
            </a:pPr>
            <a:r>
              <a:rPr lang="en-US" sz="2800"/>
              <a:t>Whether it’s gardening or painting, schedule time to indulge your interest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Use the Method that Suit You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dirty="0"/>
              <a:t>There is no universally accepted method to reduce stress.  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All tips are not same and work well for different people.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Identify the best method that suits you and practice that.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By strictly practicing the above methods you might reduce your stress level by 15% to 20% immediately.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r>
              <a:rPr lang="en-US" dirty="0">
                <a:latin typeface="Verdana" pitchFamily="34" charset="0"/>
              </a:rPr>
              <a:t>35. Seek Professional Help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140000"/>
              </a:lnSpc>
            </a:pPr>
            <a:r>
              <a:rPr lang="en-US" sz="2800" dirty="0"/>
              <a:t>If your stress level exceeds the control, go for professional help</a:t>
            </a:r>
          </a:p>
          <a:p>
            <a:pPr>
              <a:lnSpc>
                <a:spcPct val="140000"/>
              </a:lnSpc>
            </a:pPr>
            <a:r>
              <a:rPr lang="en-US" sz="2800" dirty="0"/>
              <a:t>If you find yourself in an unmanageable stage seek professional help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066800"/>
            <a:ext cx="82296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smtClean="0"/>
              <a:t>The importance of managing stress</a:t>
            </a:r>
            <a:r>
              <a:rPr lang="en-GB" sz="4400" dirty="0" smtClean="0"/>
              <a:t> </a:t>
            </a:r>
            <a:br>
              <a:rPr lang="en-GB" sz="4400" dirty="0" smtClean="0"/>
            </a:br>
            <a:endParaRPr lang="en-GB" sz="440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r>
              <a:rPr lang="en-GB" sz="9600" dirty="0" smtClean="0"/>
              <a:t>People from all walks of life suffer from stress one way or another.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9600" dirty="0" smtClean="0"/>
          </a:p>
          <a:p>
            <a:pPr eaLnBrk="1" hangingPunct="1">
              <a:defRPr/>
            </a:pPr>
            <a:r>
              <a:rPr lang="en-GB" sz="9600" dirty="0" smtClean="0"/>
              <a:t>Stress can make you weak so if you do not take care of yourself you can get sick which can lead to more problems down the road.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9600" dirty="0" smtClean="0"/>
          </a:p>
          <a:p>
            <a:pPr>
              <a:defRPr/>
            </a:pPr>
            <a:r>
              <a:rPr lang="en-GB" sz="9600" dirty="0" smtClean="0"/>
              <a:t>When stress becomes excessive it can be very damaging. It can harm: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9600" dirty="0" smtClean="0"/>
              <a:t>	health, happiness, work performance, team spirit and co-operation, relationships and personal development </a:t>
            </a:r>
          </a:p>
          <a:p>
            <a:pPr>
              <a:buFont typeface="Wingdings" pitchFamily="2" charset="2"/>
              <a:buNone/>
              <a:defRPr/>
            </a:pPr>
            <a:endParaRPr lang="en-GB" sz="9600" dirty="0" smtClean="0"/>
          </a:p>
          <a:p>
            <a:pPr>
              <a:defRPr/>
            </a:pPr>
            <a:r>
              <a:rPr lang="en-GB" sz="9600" dirty="0" smtClean="0"/>
              <a:t>It is important to recognise and address the underlying causes of stress, or else the experience of stress will never go away.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9600" dirty="0" smtClean="0"/>
              <a:t/>
            </a:r>
            <a:br>
              <a:rPr lang="en-GB" sz="9600" dirty="0" smtClean="0"/>
            </a:br>
            <a:endParaRPr lang="en-GB" sz="9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1800" dirty="0" smtClean="0"/>
              <a:t/>
            </a:r>
            <a:br>
              <a:rPr lang="en-GB" sz="1800" dirty="0" smtClean="0"/>
            </a:br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2971800" y="914400"/>
            <a:ext cx="4495800" cy="1143000"/>
          </a:xfrm>
          <a:noFill/>
        </p:spPr>
        <p:txBody>
          <a:bodyPr/>
          <a:lstStyle/>
          <a:p>
            <a:r>
              <a:rPr lang="en-GB" sz="3200" b="1" dirty="0" smtClean="0"/>
              <a:t>WHAT IS STRESS ?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8229600" cy="27432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   </a:t>
            </a:r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r>
              <a:rPr lang="en-GB" dirty="0" smtClean="0"/>
              <a:t>   Stress is the </a:t>
            </a:r>
            <a:r>
              <a:rPr lang="en-GB" dirty="0" smtClean="0"/>
              <a:t>our </a:t>
            </a:r>
            <a:r>
              <a:rPr lang="en-GB" dirty="0" smtClean="0"/>
              <a:t>minds and </a:t>
            </a:r>
            <a:r>
              <a:rPr lang="en-GB" dirty="0" smtClean="0"/>
              <a:t>body’s </a:t>
            </a:r>
            <a:r>
              <a:rPr lang="en-GB" dirty="0" smtClean="0"/>
              <a:t>experience as we attempt to cope with our continually changing environment</a:t>
            </a:r>
          </a:p>
        </p:txBody>
      </p:sp>
      <p:graphicFrame>
        <p:nvGraphicFramePr>
          <p:cNvPr id="307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838200"/>
          <a:ext cx="2813050" cy="2249488"/>
        </p:xfrm>
        <a:graphic>
          <a:graphicData uri="http://schemas.openxmlformats.org/presentationml/2006/ole">
            <p:oleObj spid="_x0000_s2050" name="Clip" r:id="rId4" imgW="2811240" imgH="2247840" progId="">
              <p:embed/>
            </p:oleObj>
          </a:graphicData>
        </a:graphic>
      </p:graphicFrame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143000" y="304800"/>
            <a:ext cx="2882900" cy="496888"/>
          </a:xfrm>
          <a:prstGeom prst="wedgeRoundRectCallout">
            <a:avLst>
              <a:gd name="adj1" fmla="val -41810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295400" y="30480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I HATE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dirty="0" smtClean="0"/>
              <a:t>The importance of managing stress contd..,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45080"/>
            <a:ext cx="8229600" cy="3398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Stress is necessary in order to survive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Stress is necessary for development and growth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Stress helps us to achieve peak performance when required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Stress is manageable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Too much stress can wear us out “mentally and physically” and is a leading cause of illness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The importance of managing stress cond..,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Try to identify your own stress triggers </a:t>
            </a:r>
          </a:p>
          <a:p>
            <a:pPr>
              <a:defRPr/>
            </a:pPr>
            <a:r>
              <a:rPr lang="en-US" sz="2400" dirty="0" smtClean="0"/>
              <a:t>Adopt techniques which work for you - we all cope with stress differently </a:t>
            </a:r>
          </a:p>
          <a:p>
            <a:pPr>
              <a:defRPr/>
            </a:pPr>
            <a:r>
              <a:rPr lang="en-US" sz="2400" dirty="0" smtClean="0"/>
              <a:t>Be aware of your own symptoms of stress </a:t>
            </a:r>
          </a:p>
          <a:p>
            <a:pPr>
              <a:defRPr/>
            </a:pPr>
            <a:r>
              <a:rPr lang="en-US" sz="2400" dirty="0" smtClean="0"/>
              <a:t>Accept yourself and don't try to be perfect </a:t>
            </a:r>
          </a:p>
          <a:p>
            <a:pPr>
              <a:defRPr/>
            </a:pPr>
            <a:r>
              <a:rPr lang="en-US" sz="2400" dirty="0" smtClean="0"/>
              <a:t>Take action to tackle your problems </a:t>
            </a:r>
          </a:p>
          <a:p>
            <a:pPr>
              <a:defRPr/>
            </a:pPr>
            <a:r>
              <a:rPr lang="en-US" sz="2400" dirty="0" smtClean="0"/>
              <a:t>Look after yourself physically and mentally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1800" b="1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6002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Time Management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Benefits of time management</a:t>
            </a:r>
            <a:endParaRPr lang="en-MY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2"/>
              </a:buClr>
              <a:buSzPct val="100000"/>
            </a:pPr>
            <a:r>
              <a:rPr lang="en-US" dirty="0" smtClean="0"/>
              <a:t>Reduce stress and frustrations</a:t>
            </a:r>
            <a:endParaRPr lang="en-US" sz="1000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Wingdings 2" pitchFamily="18" charset="2"/>
              <a:buChar char=""/>
            </a:pPr>
            <a:r>
              <a:rPr lang="en-US" dirty="0" smtClean="0"/>
              <a:t>Improves performance and job satisfaction</a:t>
            </a:r>
            <a:endParaRPr lang="en-US" sz="1000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Wingdings 2" pitchFamily="18" charset="2"/>
              <a:buChar char=""/>
            </a:pPr>
            <a:r>
              <a:rPr lang="en-US" dirty="0" smtClean="0"/>
              <a:t>More time to enjoy life</a:t>
            </a:r>
            <a:endParaRPr lang="en-US" sz="1000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Wingdings 2" pitchFamily="18" charset="2"/>
              <a:buChar char=""/>
            </a:pPr>
            <a:r>
              <a:rPr lang="en-US" dirty="0" smtClean="0"/>
              <a:t>Have control over your life through planning</a:t>
            </a:r>
            <a:endParaRPr lang="en-US" sz="1000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Wingdings 2" pitchFamily="18" charset="2"/>
              <a:buChar char=""/>
            </a:pPr>
            <a:r>
              <a:rPr lang="en-US" dirty="0" smtClean="0"/>
              <a:t>Get a sense of achievement</a:t>
            </a:r>
            <a:endParaRPr lang="en-MY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80:20 Rule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Pareto’s Principle:</a:t>
            </a:r>
            <a:endParaRPr lang="en-MY" dirty="0" smtClean="0"/>
          </a:p>
          <a:p>
            <a:pPr lvl="1"/>
            <a:r>
              <a:rPr lang="en-MY" i="1" dirty="0" smtClean="0"/>
              <a:t>80% of results are achieved with only 20% of the effort</a:t>
            </a:r>
            <a:endParaRPr lang="en-MY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257800" y="2362200"/>
          <a:ext cx="3548066" cy="236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Management Strategies cond..,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Setting</a:t>
            </a:r>
          </a:p>
          <a:p>
            <a:r>
              <a:rPr lang="en-US" dirty="0" smtClean="0"/>
              <a:t>Planning</a:t>
            </a:r>
          </a:p>
          <a:p>
            <a:r>
              <a:rPr lang="en-US" dirty="0" smtClean="0"/>
              <a:t>Prioritized To-Do List</a:t>
            </a:r>
          </a:p>
          <a:p>
            <a:r>
              <a:rPr lang="en-US" dirty="0" smtClean="0"/>
              <a:t>Urgent versus Important</a:t>
            </a:r>
          </a:p>
          <a:p>
            <a:r>
              <a:rPr lang="en-US" dirty="0" smtClean="0"/>
              <a:t>Prioritization</a:t>
            </a:r>
          </a:p>
          <a:p>
            <a:r>
              <a:rPr lang="en-US" dirty="0" smtClean="0"/>
              <a:t>Top Four</a:t>
            </a:r>
          </a:p>
          <a:p>
            <a:pPr lvl="1"/>
            <a:r>
              <a:rPr lang="en-MY" dirty="0" smtClean="0"/>
              <a:t>Identify your top 4 tasks for the week and for each day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Management Strategies cond..,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organized</a:t>
            </a:r>
          </a:p>
          <a:p>
            <a:r>
              <a:rPr lang="en-US" dirty="0" smtClean="0"/>
              <a:t>Utilize Time Gaps</a:t>
            </a:r>
          </a:p>
          <a:p>
            <a:r>
              <a:rPr lang="en-US" dirty="0" smtClean="0"/>
              <a:t>Using your time Twice</a:t>
            </a:r>
          </a:p>
          <a:p>
            <a:r>
              <a:rPr lang="en-US" dirty="0" smtClean="0"/>
              <a:t>Learn to say NO</a:t>
            </a:r>
          </a:p>
          <a:p>
            <a:r>
              <a:rPr lang="en-US" dirty="0" smtClean="0"/>
              <a:t>Delegation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Summery….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Questions??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2438400"/>
            <a:ext cx="5410200" cy="2286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perspectiveContrastingRightFacing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kern="1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Arial"/>
                <a:cs typeface="Arial"/>
              </a:rPr>
              <a:t>Thank</a:t>
            </a:r>
            <a:r>
              <a:rPr lang="en-US" sz="6000" b="1" kern="1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6000" b="1" kern="1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Arial"/>
                <a:cs typeface="Arial"/>
              </a:rPr>
              <a:t>You</a:t>
            </a:r>
            <a:r>
              <a:rPr lang="en-US" sz="6000" b="1" kern="1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Arial"/>
                <a:cs typeface="Arial"/>
              </a:rPr>
              <a:t> !</a:t>
            </a:r>
            <a:endParaRPr lang="en-US" sz="60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838200" y="2057400"/>
            <a:ext cx="7772400" cy="1143000"/>
          </a:xfrm>
          <a:noFill/>
        </p:spPr>
        <p:txBody>
          <a:bodyPr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effectLst/>
              </a:rPr>
              <a:t>DEFINITION</a:t>
            </a:r>
          </a:p>
        </p:txBody>
      </p:sp>
      <p:sp>
        <p:nvSpPr>
          <p:cNvPr id="411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854696" cy="1752600"/>
          </a:xfrm>
          <a:noFill/>
        </p:spPr>
        <p:txBody>
          <a:bodyPr>
            <a:normAutofit fontScale="32500" lnSpcReduction="20000"/>
          </a:bodyPr>
          <a:lstStyle/>
          <a:p>
            <a:pPr marL="342900" indent="-342900"/>
            <a:endParaRPr lang="en-GB" dirty="0" smtClean="0"/>
          </a:p>
          <a:p>
            <a:pPr marL="342900" indent="-342900" algn="ctr"/>
            <a:r>
              <a:rPr lang="en-GB" sz="24600" b="1" dirty="0" smtClean="0"/>
              <a:t>S = P &gt; R</a:t>
            </a:r>
          </a:p>
          <a:p>
            <a:pPr marL="342900" indent="-342900" algn="ctr"/>
            <a:r>
              <a:rPr lang="en-GB" sz="6200" b="1" dirty="0" smtClean="0"/>
              <a:t>Stress occurs when the pressure is greater than the resource</a:t>
            </a:r>
          </a:p>
        </p:txBody>
      </p:sp>
      <p:graphicFrame>
        <p:nvGraphicFramePr>
          <p:cNvPr id="4098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381000"/>
          <a:ext cx="2581275" cy="4664075"/>
        </p:xfrm>
        <a:graphic>
          <a:graphicData uri="http://schemas.openxmlformats.org/presentationml/2006/ole">
            <p:oleObj spid="_x0000_s3074" name="Clip" r:id="rId4" imgW="2579400" imgH="4662360" progId="">
              <p:embed/>
            </p:oleObj>
          </a:graphicData>
        </a:graphic>
      </p:graphicFrame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248400" y="228600"/>
            <a:ext cx="2706721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How do we know when we are feeling stress?</a:t>
            </a:r>
            <a:endParaRPr lang="en-GB" sz="4000" dirty="0" smtClean="0"/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133600"/>
            <a:ext cx="7705725" cy="38163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1066800" y="1143000"/>
            <a:ext cx="6553200" cy="4473575"/>
          </a:xfrm>
          <a:prstGeom prst="horizontalScroll">
            <a:avLst>
              <a:gd name="adj" fmla="val 12500"/>
            </a:avLst>
          </a:prstGeom>
          <a:solidFill>
            <a:srgbClr val="0070C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1" algn="ctr"/>
            <a:r>
              <a:rPr lang="en-US" sz="2800" dirty="0">
                <a:solidFill>
                  <a:schemeClr val="bg1"/>
                </a:solidFill>
              </a:rPr>
              <a:t>Our </a:t>
            </a:r>
            <a:r>
              <a:rPr lang="en-US" sz="2800" b="1" dirty="0">
                <a:solidFill>
                  <a:schemeClr val="bg1"/>
                </a:solidFill>
              </a:rPr>
              <a:t>goal</a:t>
            </a:r>
            <a:r>
              <a:rPr lang="en-US" sz="2800" dirty="0">
                <a:solidFill>
                  <a:schemeClr val="bg1"/>
                </a:solidFill>
              </a:rPr>
              <a:t> is </a:t>
            </a:r>
            <a:r>
              <a:rPr lang="en-US" sz="2800" b="1" dirty="0">
                <a:solidFill>
                  <a:schemeClr val="bg1"/>
                </a:solidFill>
              </a:rPr>
              <a:t>not</a:t>
            </a:r>
            <a:r>
              <a:rPr lang="en-US" sz="2800" dirty="0">
                <a:solidFill>
                  <a:schemeClr val="bg1"/>
                </a:solidFill>
              </a:rPr>
              <a:t> to </a:t>
            </a:r>
            <a:r>
              <a:rPr lang="en-US" sz="2800" b="1" dirty="0">
                <a:solidFill>
                  <a:schemeClr val="bg1"/>
                </a:solidFill>
              </a:rPr>
              <a:t>eliminate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US" sz="2800" dirty="0">
                <a:solidFill>
                  <a:schemeClr val="bg1"/>
                </a:solidFill>
              </a:rPr>
              <a:t>stress but to learn how to </a:t>
            </a:r>
          </a:p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manage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b="1" dirty="0">
                <a:solidFill>
                  <a:schemeClr val="bg1"/>
                </a:solidFill>
              </a:rPr>
              <a:t>use</a:t>
            </a:r>
            <a:r>
              <a:rPr lang="en-US" sz="2800" dirty="0">
                <a:solidFill>
                  <a:schemeClr val="bg1"/>
                </a:solidFill>
              </a:rPr>
              <a:t> it </a:t>
            </a:r>
          </a:p>
          <a:p>
            <a:pPr lvl="1" algn="ctr"/>
            <a:r>
              <a:rPr lang="en-US" sz="2800" dirty="0">
                <a:solidFill>
                  <a:schemeClr val="bg1"/>
                </a:solidFill>
              </a:rPr>
              <a:t>to </a:t>
            </a:r>
            <a:r>
              <a:rPr lang="en-US" sz="2800" b="1" dirty="0">
                <a:solidFill>
                  <a:schemeClr val="bg1"/>
                </a:solidFill>
              </a:rPr>
              <a:t>help</a:t>
            </a:r>
            <a:r>
              <a:rPr lang="en-US" sz="2800" dirty="0">
                <a:solidFill>
                  <a:schemeClr val="bg1"/>
                </a:solidFill>
              </a:rPr>
              <a:t> 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</TotalTime>
  <Words>1765</Words>
  <Application>Microsoft Office PowerPoint</Application>
  <PresentationFormat>On-screen Show (4:3)</PresentationFormat>
  <Paragraphs>316</Paragraphs>
  <Slides>69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Flow</vt:lpstr>
      <vt:lpstr>Clip</vt:lpstr>
      <vt:lpstr>Tension Relievers or  Stress Management Tips</vt:lpstr>
      <vt:lpstr>Learning Objectives</vt:lpstr>
      <vt:lpstr>Out line </vt:lpstr>
      <vt:lpstr>Stress</vt:lpstr>
      <vt:lpstr>WHAT IS STRESS ?</vt:lpstr>
      <vt:lpstr>WHAT IS STRESS ?</vt:lpstr>
      <vt:lpstr>DEFINITION</vt:lpstr>
      <vt:lpstr>How do we know when we are feeling stress?</vt:lpstr>
      <vt:lpstr>Slide 9</vt:lpstr>
      <vt:lpstr>STRESS CONTROL</vt:lpstr>
      <vt:lpstr>ABC STRATEGY</vt:lpstr>
      <vt:lpstr>ABC STRATEGY</vt:lpstr>
      <vt:lpstr>ABC STRATEGY</vt:lpstr>
      <vt:lpstr>Stress Management Techniques</vt:lpstr>
      <vt:lpstr>Stress Management Tips</vt:lpstr>
      <vt:lpstr>1. Try Physical Activity</vt:lpstr>
      <vt:lpstr>Slide 17</vt:lpstr>
      <vt:lpstr>Slide 18</vt:lpstr>
      <vt:lpstr>2. Shift Your Work</vt:lpstr>
      <vt:lpstr>3. Give a Break </vt:lpstr>
      <vt:lpstr>Need for a Break</vt:lpstr>
      <vt:lpstr>4. Focusing one at a time</vt:lpstr>
      <vt:lpstr>5. Take a Deep Breath</vt:lpstr>
      <vt:lpstr>6. Reduce your Workload</vt:lpstr>
      <vt:lpstr>7. Match work with Your Body Clock</vt:lpstr>
      <vt:lpstr>8. Eliminate Distraction</vt:lpstr>
      <vt:lpstr>9. Learn to Relax</vt:lpstr>
      <vt:lpstr>10. Work-leisure Balance</vt:lpstr>
      <vt:lpstr>11. Muscular Relaxation</vt:lpstr>
      <vt:lpstr>12. Visualization</vt:lpstr>
      <vt:lpstr>13. Learn to Accept</vt:lpstr>
      <vt:lpstr>14. Learn to Forget</vt:lpstr>
      <vt:lpstr>15. Learn to Lose</vt:lpstr>
      <vt:lpstr>16. Laugh a Lot</vt:lpstr>
      <vt:lpstr>17. Share your Feelings</vt:lpstr>
      <vt:lpstr>18. It is o.k. to Cry </vt:lpstr>
      <vt:lpstr>19. Be Realistic</vt:lpstr>
      <vt:lpstr>20. Not to become too Perfectionist</vt:lpstr>
      <vt:lpstr>21. No Need to Become No #1</vt:lpstr>
      <vt:lpstr>22. Non-Competitive</vt:lpstr>
      <vt:lpstr>23. No need to React</vt:lpstr>
      <vt:lpstr>24. No need to Control</vt:lpstr>
      <vt:lpstr>25. Minimize External Pressures</vt:lpstr>
      <vt:lpstr>26. Reward yourself</vt:lpstr>
      <vt:lpstr>27. Prioritize Things</vt:lpstr>
      <vt:lpstr>28. Check your Ego</vt:lpstr>
      <vt:lpstr>Learn not to get angry</vt:lpstr>
      <vt:lpstr> Admit Mistakes</vt:lpstr>
      <vt:lpstr>Accept Criticism</vt:lpstr>
      <vt:lpstr>29. Avoid Bad Responses to Stress</vt:lpstr>
      <vt:lpstr>30. Get Enough Sleep</vt:lpstr>
      <vt:lpstr>31. Developing Support Group</vt:lpstr>
      <vt:lpstr>32. Right to Make Mistakes</vt:lpstr>
      <vt:lpstr>33. Meditate</vt:lpstr>
      <vt:lpstr>Slide 55</vt:lpstr>
      <vt:lpstr>34. Develop Hobbies</vt:lpstr>
      <vt:lpstr>Use the Method that Suit You</vt:lpstr>
      <vt:lpstr>35. Seek Professional Help</vt:lpstr>
      <vt:lpstr>The importance of managing stress  </vt:lpstr>
      <vt:lpstr>The importance of managing stress contd..,</vt:lpstr>
      <vt:lpstr>The importance of managing stress cond..,</vt:lpstr>
      <vt:lpstr>Time Management</vt:lpstr>
      <vt:lpstr>Benefits of time management</vt:lpstr>
      <vt:lpstr>Time Management Strategies </vt:lpstr>
      <vt:lpstr>Time Management Strategies cond..,</vt:lpstr>
      <vt:lpstr>Time Management Strategies cond..,</vt:lpstr>
      <vt:lpstr>Summery….</vt:lpstr>
      <vt:lpstr>Questions??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Nirasha</dc:creator>
  <cp:lastModifiedBy>foxcon</cp:lastModifiedBy>
  <cp:revision>42</cp:revision>
  <dcterms:created xsi:type="dcterms:W3CDTF">2012-03-23T06:28:49Z</dcterms:created>
  <dcterms:modified xsi:type="dcterms:W3CDTF">2013-02-18T03:33:06Z</dcterms:modified>
</cp:coreProperties>
</file>