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sldIdLst>
    <p:sldId id="367" r:id="rId2"/>
    <p:sldId id="373" r:id="rId3"/>
    <p:sldId id="374"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9" r:id="rId19"/>
    <p:sldId id="351" r:id="rId20"/>
    <p:sldId id="352" r:id="rId21"/>
    <p:sldId id="353" r:id="rId22"/>
    <p:sldId id="354" r:id="rId23"/>
    <p:sldId id="355" r:id="rId24"/>
    <p:sldId id="356" r:id="rId25"/>
    <p:sldId id="358" r:id="rId26"/>
    <p:sldId id="368" r:id="rId27"/>
    <p:sldId id="357" r:id="rId28"/>
    <p:sldId id="359" r:id="rId29"/>
    <p:sldId id="361" r:id="rId30"/>
    <p:sldId id="362" r:id="rId31"/>
    <p:sldId id="363" r:id="rId32"/>
    <p:sldId id="364" r:id="rId33"/>
    <p:sldId id="365" r:id="rId34"/>
    <p:sldId id="366" r:id="rId35"/>
    <p:sldId id="369" r:id="rId36"/>
    <p:sldId id="256" r:id="rId37"/>
    <p:sldId id="257" r:id="rId38"/>
    <p:sldId id="258" r:id="rId39"/>
    <p:sldId id="259" r:id="rId40"/>
    <p:sldId id="260" r:id="rId41"/>
    <p:sldId id="261" r:id="rId42"/>
    <p:sldId id="262" r:id="rId43"/>
    <p:sldId id="263" r:id="rId44"/>
    <p:sldId id="264" r:id="rId45"/>
    <p:sldId id="265" r:id="rId46"/>
    <p:sldId id="266" r:id="rId47"/>
    <p:sldId id="267" r:id="rId48"/>
    <p:sldId id="268" r:id="rId49"/>
    <p:sldId id="269" r:id="rId50"/>
    <p:sldId id="270" r:id="rId51"/>
    <p:sldId id="271" r:id="rId52"/>
    <p:sldId id="272" r:id="rId53"/>
    <p:sldId id="273" r:id="rId54"/>
    <p:sldId id="274" r:id="rId55"/>
    <p:sldId id="331" r:id="rId56"/>
    <p:sldId id="332" r:id="rId57"/>
    <p:sldId id="275" r:id="rId58"/>
    <p:sldId id="276" r:id="rId59"/>
    <p:sldId id="277" r:id="rId60"/>
    <p:sldId id="278" r:id="rId61"/>
    <p:sldId id="279" r:id="rId62"/>
    <p:sldId id="280" r:id="rId63"/>
    <p:sldId id="281" r:id="rId64"/>
    <p:sldId id="284" r:id="rId65"/>
    <p:sldId id="285" r:id="rId66"/>
    <p:sldId id="286" r:id="rId67"/>
    <p:sldId id="287" r:id="rId68"/>
    <p:sldId id="288" r:id="rId69"/>
    <p:sldId id="289" r:id="rId70"/>
    <p:sldId id="290" r:id="rId71"/>
    <p:sldId id="291" r:id="rId72"/>
    <p:sldId id="292" r:id="rId73"/>
    <p:sldId id="315" r:id="rId74"/>
    <p:sldId id="316" r:id="rId75"/>
    <p:sldId id="317" r:id="rId76"/>
    <p:sldId id="319" r:id="rId77"/>
    <p:sldId id="320" r:id="rId78"/>
    <p:sldId id="321" r:id="rId79"/>
    <p:sldId id="322" r:id="rId80"/>
    <p:sldId id="323" r:id="rId81"/>
    <p:sldId id="324" r:id="rId82"/>
    <p:sldId id="325" r:id="rId83"/>
    <p:sldId id="370" r:id="rId84"/>
    <p:sldId id="371" r:id="rId85"/>
    <p:sldId id="372" r:id="rId8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bg1"/>
        </a:solidFill>
        <a:latin typeface="Times New Roman"/>
        <a:ea typeface="+mn-ea"/>
        <a:cs typeface="+mn-cs"/>
      </a:defRPr>
    </a:lvl1pPr>
    <a:lvl2pPr marL="457200" algn="l" rtl="0" eaLnBrk="0" fontAlgn="base" hangingPunct="0">
      <a:spcBef>
        <a:spcPct val="0"/>
      </a:spcBef>
      <a:spcAft>
        <a:spcPct val="0"/>
      </a:spcAft>
      <a:defRPr kern="1200">
        <a:solidFill>
          <a:schemeClr val="bg1"/>
        </a:solidFill>
        <a:latin typeface="Times New Roman"/>
        <a:ea typeface="+mn-ea"/>
        <a:cs typeface="+mn-cs"/>
      </a:defRPr>
    </a:lvl2pPr>
    <a:lvl3pPr marL="914400" algn="l" rtl="0" eaLnBrk="0" fontAlgn="base" hangingPunct="0">
      <a:spcBef>
        <a:spcPct val="0"/>
      </a:spcBef>
      <a:spcAft>
        <a:spcPct val="0"/>
      </a:spcAft>
      <a:defRPr kern="1200">
        <a:solidFill>
          <a:schemeClr val="bg1"/>
        </a:solidFill>
        <a:latin typeface="Times New Roman"/>
        <a:ea typeface="+mn-ea"/>
        <a:cs typeface="+mn-cs"/>
      </a:defRPr>
    </a:lvl3pPr>
    <a:lvl4pPr marL="1371600" algn="l" rtl="0" eaLnBrk="0" fontAlgn="base" hangingPunct="0">
      <a:spcBef>
        <a:spcPct val="0"/>
      </a:spcBef>
      <a:spcAft>
        <a:spcPct val="0"/>
      </a:spcAft>
      <a:defRPr kern="1200">
        <a:solidFill>
          <a:schemeClr val="bg1"/>
        </a:solidFill>
        <a:latin typeface="Times New Roman"/>
        <a:ea typeface="+mn-ea"/>
        <a:cs typeface="+mn-cs"/>
      </a:defRPr>
    </a:lvl4pPr>
    <a:lvl5pPr marL="1828800" algn="l" rtl="0" eaLnBrk="0" fontAlgn="base" hangingPunct="0">
      <a:spcBef>
        <a:spcPct val="0"/>
      </a:spcBef>
      <a:spcAft>
        <a:spcPct val="0"/>
      </a:spcAft>
      <a:defRPr kern="1200">
        <a:solidFill>
          <a:schemeClr val="bg1"/>
        </a:solidFill>
        <a:latin typeface="Times New Roman"/>
        <a:ea typeface="+mn-ea"/>
        <a:cs typeface="+mn-cs"/>
      </a:defRPr>
    </a:lvl5pPr>
    <a:lvl6pPr marL="2286000" algn="l" defTabSz="914400" rtl="0" eaLnBrk="1" latinLnBrk="0" hangingPunct="1">
      <a:defRPr kern="1200">
        <a:solidFill>
          <a:schemeClr val="bg1"/>
        </a:solidFill>
        <a:latin typeface="Times New Roman"/>
        <a:ea typeface="+mn-ea"/>
        <a:cs typeface="+mn-cs"/>
      </a:defRPr>
    </a:lvl6pPr>
    <a:lvl7pPr marL="2743200" algn="l" defTabSz="914400" rtl="0" eaLnBrk="1" latinLnBrk="0" hangingPunct="1">
      <a:defRPr kern="1200">
        <a:solidFill>
          <a:schemeClr val="bg1"/>
        </a:solidFill>
        <a:latin typeface="Times New Roman"/>
        <a:ea typeface="+mn-ea"/>
        <a:cs typeface="+mn-cs"/>
      </a:defRPr>
    </a:lvl7pPr>
    <a:lvl8pPr marL="3200400" algn="l" defTabSz="914400" rtl="0" eaLnBrk="1" latinLnBrk="0" hangingPunct="1">
      <a:defRPr kern="1200">
        <a:solidFill>
          <a:schemeClr val="bg1"/>
        </a:solidFill>
        <a:latin typeface="Times New Roman"/>
        <a:ea typeface="+mn-ea"/>
        <a:cs typeface="+mn-cs"/>
      </a:defRPr>
    </a:lvl8pPr>
    <a:lvl9pPr marL="3657600" algn="l" defTabSz="914400" rtl="0" eaLnBrk="1" latinLnBrk="0" hangingPunct="1">
      <a:defRPr kern="1200">
        <a:solidFill>
          <a:schemeClr val="bg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99CC00"/>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852" y="24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29.xml"/><Relationship Id="rId3" Type="http://schemas.openxmlformats.org/officeDocument/2006/relationships/slide" Target="slides/slide12.xml"/><Relationship Id="rId7" Type="http://schemas.openxmlformats.org/officeDocument/2006/relationships/slide" Target="slides/slide16.xml"/><Relationship Id="rId12" Type="http://schemas.openxmlformats.org/officeDocument/2006/relationships/slide" Target="slides/slide25.xml"/><Relationship Id="rId2" Type="http://schemas.openxmlformats.org/officeDocument/2006/relationships/slide" Target="slides/slide11.xml"/><Relationship Id="rId1" Type="http://schemas.openxmlformats.org/officeDocument/2006/relationships/slide" Target="slides/slide1.xml"/><Relationship Id="rId6" Type="http://schemas.openxmlformats.org/officeDocument/2006/relationships/slide" Target="slides/slide15.xml"/><Relationship Id="rId11" Type="http://schemas.openxmlformats.org/officeDocument/2006/relationships/slide" Target="slides/slide23.xml"/><Relationship Id="rId5" Type="http://schemas.openxmlformats.org/officeDocument/2006/relationships/slide" Target="slides/slide14.xml"/><Relationship Id="rId10" Type="http://schemas.openxmlformats.org/officeDocument/2006/relationships/slide" Target="slides/slide22.xml"/><Relationship Id="rId4" Type="http://schemas.openxmlformats.org/officeDocument/2006/relationships/slide" Target="slides/slide13.xml"/><Relationship Id="rId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65B20-87C8-41FB-B8F2-39F33381C96A}" type="datetimeFigureOut">
              <a:rPr lang="en-US" smtClean="0"/>
              <a:pPr/>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CB26D-9CF7-43F5-A332-7DF925619113}" type="slidenum">
              <a:rPr lang="en-US" smtClean="0"/>
              <a:pPr/>
              <a:t>‹#›</a:t>
            </a:fld>
            <a:endParaRPr lang="en-US"/>
          </a:p>
        </p:txBody>
      </p:sp>
    </p:spTree>
    <p:extLst>
      <p:ext uri="{BB962C8B-B14F-4D97-AF65-F5344CB8AC3E}">
        <p14:creationId xmlns:p14="http://schemas.microsoft.com/office/powerpoint/2010/main" val="51242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E16A9-B82E-4F35-AE3B-09871EE613B4}" type="slidenum">
              <a:rPr lang="en-US"/>
              <a:pPr/>
              <a:t>1</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21C3A-68F5-4D64-84EF-546D398E51B8}" type="slidenum">
              <a:rPr lang="en-US"/>
              <a:pPr/>
              <a:t>19</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4FC6F-782A-40D6-81E1-E9BA14B4954A}" type="slidenum">
              <a:rPr lang="en-US"/>
              <a:pPr/>
              <a:t>20</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90F9B-0A48-4201-8BE8-90F1CC89E1D9}" type="slidenum">
              <a:rPr lang="en-US"/>
              <a:pPr/>
              <a:t>21</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4E17E-D7A6-445A-ADFE-28981270EBB9}" type="slidenum">
              <a:rPr lang="en-US"/>
              <a:pPr/>
              <a:t>22</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A289D-E9E3-4430-A6A9-37825C61CB48}" type="slidenum">
              <a:rPr lang="en-US"/>
              <a:pPr/>
              <a:t>23</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C322B-0C91-41ED-9039-7029746C4D28}" type="slidenum">
              <a:rPr lang="en-US"/>
              <a:pPr/>
              <a:t>24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5B852-76E1-49AB-A1EE-F59C6FC4F28B}" type="slidenum">
              <a:rPr lang="en-US"/>
              <a:pPr/>
              <a:t>25</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662B8-1456-463F-82BE-DB09C4139F18}" type="slidenum">
              <a:rPr lang="en-US"/>
              <a:pPr/>
              <a:t>26</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1E2AF-D25C-4763-B2DD-6D71E7EC9312}" type="slidenum">
              <a:rPr lang="en-US"/>
              <a:pPr/>
              <a:t>27</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2636E-60BF-48E3-B344-73E907869D40}" type="slidenum">
              <a:rPr lang="en-US"/>
              <a:pPr/>
              <a:t>28</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6CE59-8136-4E20-A200-BFCBAEBABF1B}" type="slidenum">
              <a:rPr lang="en-US"/>
              <a:pPr/>
              <a:t>11</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37202-15CC-493B-BAA0-7C8B67C1AABD}" type="slidenum">
              <a:rPr lang="en-US"/>
              <a:pPr/>
              <a:t>30</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22BF8-7EBC-417D-8F14-8B67530C5F56}" type="slidenum">
              <a:rPr lang="en-US"/>
              <a:pPr/>
              <a:t>12</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DDA07-F460-4814-9829-ABB14D0809C4}" type="slidenum">
              <a:rPr lang="en-US"/>
              <a:pPr/>
              <a:t>13</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66F03-B515-4EF6-9A8F-DEB7E9489414}" type="slidenum">
              <a:rPr lang="en-US"/>
              <a:pPr/>
              <a:t>14</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D5F65-0168-45B2-972F-3F75E9C84FAD}" type="slidenum">
              <a:rPr lang="en-US"/>
              <a:pPr/>
              <a:t>15</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1EF64-A1A1-40E0-81DF-266C13DDE3EA}" type="slidenum">
              <a:rPr lang="en-US"/>
              <a:pPr/>
              <a:t>16</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5B4AB-A45D-4C39-B294-4E5C002A7AB4}" type="slidenum">
              <a:rPr lang="en-US"/>
              <a:pPr/>
              <a:t>17</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C7A11-F20B-4C30-8CBD-7D4F20971475}" type="slidenum">
              <a:rPr lang="en-US"/>
              <a:pPr/>
              <a:t>18</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D87E63-75FD-46DE-AFA4-26C8581C89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702ACC-B326-4A20-A9E5-EA2C1BCA782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A22D06-24CD-43C5-BBEE-45ADF4AD1C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820C2D-AB52-4E51-B11D-7521680B9FD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0B3307-F7B1-43D9-B003-FBC6F9A6E2C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0DA80F-9745-47E0-8479-462FE9AD75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F458372-0B05-4F48-A052-342578BE5F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6B4C39-D829-45CF-A986-C13BD0906CB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BAC545E-3643-475F-BC0B-C3D1BEC41C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C4AD4C-4128-48D8-8C56-C86157DE63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0E668D-C586-4143-A3CA-D00FF350D79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4DB4A9D2-5D29-4FCC-AC1D-E8C4326027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2pPr>
      <a:lvl3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3pPr>
      <a:lvl4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4pPr>
      <a:lvl5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5pPr>
      <a:lvl6pPr marL="457200"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6pPr>
      <a:lvl7pPr marL="914400"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7pPr>
      <a:lvl8pPr marL="1371600"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8pPr>
      <a:lvl9pPr marL="1828800"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Times New Roman"/>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rgbClr val="99FF33"/>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ypyramid.gov/"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clrChange>
              <a:clrFrom>
                <a:srgbClr val="FFFFFF"/>
              </a:clrFrom>
              <a:clrTo>
                <a:srgbClr val="FFFFFF">
                  <a:alpha val="0"/>
                </a:srgbClr>
              </a:clrTo>
            </a:clrChange>
          </a:blip>
          <a:srcRect l="55833"/>
          <a:stretch>
            <a:fillRect/>
          </a:stretch>
        </p:blipFill>
        <p:spPr bwMode="auto">
          <a:xfrm>
            <a:off x="4648200" y="3070225"/>
            <a:ext cx="4038600" cy="663575"/>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cstate="print">
            <a:clrChange>
              <a:clrFrom>
                <a:srgbClr val="FFFFFF"/>
              </a:clrFrom>
              <a:clrTo>
                <a:srgbClr val="FFFFFF">
                  <a:alpha val="0"/>
                </a:srgbClr>
              </a:clrTo>
            </a:clrChange>
          </a:blip>
          <a:srcRect r="57500"/>
          <a:stretch>
            <a:fillRect/>
          </a:stretch>
        </p:blipFill>
        <p:spPr bwMode="auto">
          <a:xfrm>
            <a:off x="457200" y="3070225"/>
            <a:ext cx="3886200" cy="663575"/>
          </a:xfrm>
          <a:prstGeom prst="rect">
            <a:avLst/>
          </a:prstGeom>
          <a:noFill/>
          <a:ln w="9525">
            <a:noFill/>
            <a:miter lim="800000"/>
            <a:headEnd/>
            <a:tailEnd/>
          </a:ln>
          <a:effectLst/>
        </p:spPr>
      </p:pic>
      <p:sp>
        <p:nvSpPr>
          <p:cNvPr id="5" name="Title 4"/>
          <p:cNvSpPr>
            <a:spLocks noGrp="1"/>
          </p:cNvSpPr>
          <p:nvPr>
            <p:ph type="title"/>
          </p:nvPr>
        </p:nvSpPr>
        <p:spPr>
          <a:xfrm>
            <a:off x="685800" y="1143000"/>
            <a:ext cx="7772400" cy="1295400"/>
          </a:xfrm>
        </p:spPr>
        <p:txBody>
          <a:bodyPr/>
          <a:lstStyle/>
          <a:p>
            <a:r>
              <a:rPr lang="en-US" sz="13800" dirty="0" smtClean="0"/>
              <a:t>Nutrition</a:t>
            </a:r>
            <a:endParaRPr lang="en-US" sz="13800" dirty="0"/>
          </a:p>
        </p:txBody>
      </p:sp>
      <p:sp>
        <p:nvSpPr>
          <p:cNvPr id="7" name="Subtitle 2"/>
          <p:cNvSpPr txBox="1">
            <a:spLocks/>
          </p:cNvSpPr>
          <p:nvPr/>
        </p:nvSpPr>
        <p:spPr bwMode="auto">
          <a:xfrm>
            <a:off x="5638800" y="5638800"/>
            <a:ext cx="3429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M. </a:t>
            </a:r>
            <a:r>
              <a:rPr lang="en-US" kern="0" dirty="0" err="1" smtClean="0">
                <a:effectLst>
                  <a:outerShdw blurRad="38100" dist="38100" dir="2700000" algn="tl">
                    <a:srgbClr val="000000">
                      <a:alpha val="43137"/>
                    </a:srgbClr>
                  </a:outerShdw>
                </a:effectLst>
                <a:latin typeface="Arial" pitchFamily="34" charset="0"/>
                <a:cs typeface="Arial" pitchFamily="34" charset="0"/>
              </a:rPr>
              <a:t>Nirmala</a:t>
            </a:r>
            <a:r>
              <a:rPr lang="en-US" kern="0" dirty="0" smtClean="0">
                <a:effectLst>
                  <a:outerShdw blurRad="38100" dist="38100" dir="2700000" algn="tl">
                    <a:srgbClr val="000000">
                      <a:alpha val="43137"/>
                    </a:srgbClr>
                  </a:outerShdw>
                </a:effectLst>
                <a:latin typeface="Arial" pitchFamily="34" charset="0"/>
                <a:cs typeface="Arial" pitchFamily="34" charset="0"/>
              </a:rPr>
              <a:t> </a:t>
            </a:r>
            <a:r>
              <a:rPr lang="en-US" kern="0" dirty="0" err="1" smtClean="0">
                <a:effectLst>
                  <a:outerShdw blurRad="38100" dist="38100" dir="2700000" algn="tl">
                    <a:srgbClr val="000000">
                      <a:alpha val="43137"/>
                    </a:srgbClr>
                  </a:outerShdw>
                </a:effectLst>
                <a:latin typeface="Arial" pitchFamily="34" charset="0"/>
                <a:cs typeface="Arial" pitchFamily="34" charset="0"/>
              </a:rPr>
              <a:t>Priyadarshanie</a:t>
            </a:r>
            <a:endPar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n-ea"/>
              <a:cs typeface="Arial" pitchFamily="34" charset="0"/>
            </a:endParaRPr>
          </a:p>
          <a:p>
            <a:pPr marL="342900" marR="0" lvl="0" indent="-342900" defTabSz="914400" rtl="0" eaLnBrk="0" fontAlgn="base" latinLnBrk="0" hangingPunct="0">
              <a:lnSpc>
                <a:spcPct val="100000"/>
              </a:lnSpc>
              <a:spcBef>
                <a:spcPct val="20000"/>
              </a:spcBef>
              <a:spcAft>
                <a:spcPct val="0"/>
              </a:spcAft>
              <a:buClrTx/>
              <a:buSzTx/>
              <a:tabLst/>
              <a:defRPr/>
            </a:pP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B.Sc. Nursing (</a:t>
            </a:r>
            <a:r>
              <a:rPr kumimoji="0" lang="en-US" b="0" i="0" u="none" strike="noStrike" kern="0" cap="none" spc="0" normalizeH="0" baseline="0" noProof="0" dirty="0" err="1"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Hons</a:t>
            </a: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n-ea"/>
                <a:cs typeface="Arial" pitchFamily="34" charset="0"/>
              </a:rPr>
              <a:t>)</a:t>
            </a:r>
            <a:endParaRPr kumimoji="0" lang="en-US" b="0" i="0" u="none" strike="noStrike" kern="0" cap="none" spc="0" normalizeH="0" baseline="0" noProof="0" dirty="0">
              <a:ln>
                <a:noFill/>
              </a:ln>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3400" y="685800"/>
            <a:ext cx="8229600" cy="5638800"/>
          </a:xfrm>
        </p:spPr>
        <p:txBody>
          <a:bodyPr/>
          <a:lstStyle/>
          <a:p>
            <a:pPr>
              <a:buFont typeface="Wingdings" pitchFamily="2" charset="2"/>
              <a:buNone/>
            </a:pPr>
            <a:r>
              <a:rPr lang="en-US" sz="2100" b="1" dirty="0">
                <a:latin typeface="Times New Roman" pitchFamily="18" charset="0"/>
              </a:rPr>
              <a:t>Vitamins</a:t>
            </a:r>
            <a:r>
              <a:rPr lang="en-US" dirty="0">
                <a:latin typeface="Times New Roman" pitchFamily="18" charset="0"/>
              </a:rPr>
              <a:t> </a:t>
            </a:r>
          </a:p>
          <a:p>
            <a:r>
              <a:rPr lang="en-US" sz="2100" dirty="0">
                <a:latin typeface="Times New Roman" pitchFamily="18" charset="0"/>
              </a:rPr>
              <a:t>Needed in small amount to maintain health and allow growth</a:t>
            </a:r>
          </a:p>
          <a:p>
            <a:r>
              <a:rPr lang="en-US" sz="2100" dirty="0">
                <a:latin typeface="Times New Roman" pitchFamily="18" charset="0"/>
              </a:rPr>
              <a:t>Fat-soluble vitamins – A, D, E and K</a:t>
            </a:r>
          </a:p>
          <a:p>
            <a:r>
              <a:rPr lang="en-US" sz="2100" dirty="0">
                <a:latin typeface="Times New Roman" pitchFamily="18" charset="0"/>
              </a:rPr>
              <a:t>Water-soluble vitamins – B complex (eight) and C</a:t>
            </a:r>
          </a:p>
          <a:p>
            <a:pPr>
              <a:buFont typeface="Wingdings" pitchFamily="2" charset="2"/>
              <a:buNone/>
            </a:pPr>
            <a:endParaRPr lang="en-US" sz="2100" dirty="0">
              <a:latin typeface="Times New Roman" pitchFamily="18" charset="0"/>
            </a:endParaRPr>
          </a:p>
          <a:p>
            <a:pPr>
              <a:buFont typeface="Wingdings" pitchFamily="2" charset="2"/>
              <a:buNone/>
            </a:pPr>
            <a:r>
              <a:rPr lang="en-US" sz="2100" b="1" dirty="0">
                <a:latin typeface="Times New Roman" pitchFamily="18" charset="0"/>
              </a:rPr>
              <a:t>Minerals</a:t>
            </a:r>
          </a:p>
          <a:p>
            <a:r>
              <a:rPr lang="en-US" sz="2100" dirty="0">
                <a:latin typeface="Times New Roman" pitchFamily="18" charset="0"/>
              </a:rPr>
              <a:t>More than 20 minerals are essential in small amounts</a:t>
            </a:r>
          </a:p>
          <a:p>
            <a:r>
              <a:rPr lang="en-US" sz="2100" dirty="0">
                <a:latin typeface="Times New Roman" pitchFamily="18" charset="0"/>
              </a:rPr>
              <a:t>Needed enzyme activity and bone formation</a:t>
            </a:r>
          </a:p>
          <a:p>
            <a:endParaRPr lang="en-US" sz="2100" dirty="0">
              <a:latin typeface="Times New Roman" pitchFamily="18" charset="0"/>
            </a:endParaRPr>
          </a:p>
          <a:p>
            <a:pPr>
              <a:buFont typeface="Wingdings" pitchFamily="2" charset="2"/>
              <a:buNone/>
            </a:pPr>
            <a:r>
              <a:rPr lang="en-US" sz="2100" b="1" dirty="0">
                <a:latin typeface="Times New Roman" pitchFamily="18" charset="0"/>
              </a:rPr>
              <a:t>Water</a:t>
            </a:r>
            <a:r>
              <a:rPr lang="en-US" sz="2100" dirty="0">
                <a:latin typeface="Times New Roman" pitchFamily="18" charset="0"/>
              </a:rPr>
              <a:t> </a:t>
            </a:r>
          </a:p>
          <a:p>
            <a:r>
              <a:rPr lang="en-US" sz="2100" dirty="0">
                <a:latin typeface="Times New Roman" pitchFamily="18" charset="0"/>
              </a:rPr>
              <a:t>60% of your body is water</a:t>
            </a:r>
          </a:p>
          <a:p>
            <a:r>
              <a:rPr lang="en-US" sz="2100" dirty="0">
                <a:latin typeface="Times New Roman" pitchFamily="18" charset="0"/>
              </a:rPr>
              <a:t>Essential in every function</a:t>
            </a:r>
          </a:p>
          <a:p>
            <a:r>
              <a:rPr lang="en-US" sz="2100" dirty="0">
                <a:latin typeface="Times New Roman" pitchFamily="18" charset="0"/>
              </a:rPr>
              <a:t>8 </a:t>
            </a:r>
            <a:r>
              <a:rPr lang="en-US" sz="2100" dirty="0" smtClean="0">
                <a:latin typeface="Times New Roman" pitchFamily="18" charset="0"/>
              </a:rPr>
              <a:t>glasses per day</a:t>
            </a:r>
            <a:endParaRPr lang="en-US" sz="2100" dirty="0">
              <a:latin typeface="Times New Roman" pitchFamily="18" charset="0"/>
            </a:endParaRPr>
          </a:p>
          <a:p>
            <a:pPr>
              <a:buNone/>
            </a:pPr>
            <a:endParaRPr lang="en-US" sz="2100" dirty="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457200" y="304800"/>
            <a:ext cx="8382000" cy="1752600"/>
          </a:xfrm>
        </p:spPr>
        <p:txBody>
          <a:bodyPr/>
          <a:lstStyle/>
          <a:p>
            <a:pPr marL="455613" indent="-455613" algn="just">
              <a:buClr>
                <a:schemeClr val="accent2"/>
              </a:buClr>
              <a:buFont typeface="Wingdings" pitchFamily="2" charset="2"/>
              <a:buChar char="Ø"/>
            </a:pPr>
            <a:r>
              <a:rPr lang="en-US" dirty="0"/>
              <a:t>Body needs certain essential </a:t>
            </a:r>
            <a:r>
              <a:rPr lang="en-US" b="1" dirty="0"/>
              <a:t>‘</a:t>
            </a:r>
            <a:r>
              <a:rPr lang="en-US" b="1" dirty="0">
                <a:effectLst/>
              </a:rPr>
              <a:t>nutrients</a:t>
            </a:r>
            <a:r>
              <a:rPr lang="en-US" b="1" dirty="0"/>
              <a:t>’</a:t>
            </a:r>
            <a:r>
              <a:rPr lang="en-US" dirty="0"/>
              <a:t> for its well-being.</a:t>
            </a:r>
          </a:p>
          <a:p>
            <a:pPr marL="455613" indent="-455613" algn="just">
              <a:buClr>
                <a:schemeClr val="accent2"/>
              </a:buClr>
              <a:buFont typeface="Wingdings" pitchFamily="2" charset="2"/>
              <a:buChar char="Ø"/>
            </a:pPr>
            <a:r>
              <a:rPr lang="en-US" dirty="0"/>
              <a:t>Nutrients that are derived from food.</a:t>
            </a:r>
          </a:p>
        </p:txBody>
      </p:sp>
      <p:sp>
        <p:nvSpPr>
          <p:cNvPr id="4101" name="Rectangle 5"/>
          <p:cNvSpPr>
            <a:spLocks noGrp="1" noChangeArrowheads="1"/>
          </p:cNvSpPr>
          <p:nvPr>
            <p:ph type="ctrTitle"/>
          </p:nvPr>
        </p:nvSpPr>
        <p:spPr>
          <a:xfrm>
            <a:off x="685800" y="2819400"/>
            <a:ext cx="7772400" cy="685800"/>
          </a:xfrm>
          <a:noFill/>
          <a:ln/>
        </p:spPr>
        <p:txBody>
          <a:bodyPr/>
          <a:lstStyle/>
          <a:p>
            <a:r>
              <a:rPr lang="en-US" sz="4000" b="1"/>
              <a:t>FUNCTIONS OF FOOD</a:t>
            </a:r>
          </a:p>
        </p:txBody>
      </p:sp>
      <p:sp>
        <p:nvSpPr>
          <p:cNvPr id="4102" name="Rectangle 6"/>
          <p:cNvSpPr>
            <a:spLocks noChangeArrowheads="1"/>
          </p:cNvSpPr>
          <p:nvPr/>
        </p:nvSpPr>
        <p:spPr bwMode="auto">
          <a:xfrm>
            <a:off x="609600" y="3581400"/>
            <a:ext cx="8077200" cy="1752600"/>
          </a:xfrm>
          <a:prstGeom prst="rect">
            <a:avLst/>
          </a:prstGeom>
          <a:noFill/>
          <a:ln w="9525">
            <a:noFill/>
            <a:miter lim="800000"/>
            <a:headEnd/>
            <a:tailEnd/>
          </a:ln>
          <a:effectLst/>
        </p:spPr>
        <p:txBody>
          <a:bodyPr/>
          <a:lstStyle/>
          <a:p>
            <a:pPr marL="457200" indent="-457200" algn="just">
              <a:spcBef>
                <a:spcPct val="20000"/>
              </a:spcBef>
              <a:buClr>
                <a:schemeClr val="accent2"/>
              </a:buClr>
              <a:buFont typeface="Wingdings" pitchFamily="2" charset="2"/>
              <a:buAutoNum type="arabicPeriod"/>
            </a:pPr>
            <a:r>
              <a:rPr lang="en-US" sz="3200" dirty="0"/>
              <a:t>Energy-yielding, </a:t>
            </a:r>
          </a:p>
          <a:p>
            <a:pPr marL="457200" indent="-457200" algn="just">
              <a:spcBef>
                <a:spcPct val="20000"/>
              </a:spcBef>
              <a:buClr>
                <a:schemeClr val="accent2"/>
              </a:buClr>
              <a:buFont typeface="Wingdings" pitchFamily="2" charset="2"/>
              <a:buAutoNum type="arabicPeriod"/>
            </a:pPr>
            <a:r>
              <a:rPr lang="en-US" sz="3200" dirty="0"/>
              <a:t>Body-building, and </a:t>
            </a:r>
          </a:p>
          <a:p>
            <a:pPr marL="457200" indent="-457200" algn="just">
              <a:spcBef>
                <a:spcPct val="20000"/>
              </a:spcBef>
              <a:buClr>
                <a:schemeClr val="accent2"/>
              </a:buClr>
              <a:buFont typeface="Wingdings" pitchFamily="2" charset="2"/>
              <a:buAutoNum type="arabicPeriod"/>
            </a:pPr>
            <a:r>
              <a:rPr lang="en-US" sz="3200" dirty="0"/>
              <a:t>Protective foodstuffs</a:t>
            </a:r>
          </a:p>
          <a:p>
            <a:pPr marL="457200" indent="-457200" algn="just">
              <a:spcBef>
                <a:spcPct val="20000"/>
              </a:spcBef>
              <a:buClr>
                <a:schemeClr val="accent2"/>
              </a:buClr>
              <a:buFont typeface="Wingdings" pitchFamily="2" charset="2"/>
              <a:buNone/>
            </a:pPr>
            <a:r>
              <a:rPr lang="en-US" sz="3200" dirty="0"/>
              <a:t>	according to predominant role they play in sustaining life.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76200"/>
            <a:ext cx="7772400" cy="685800"/>
          </a:xfrm>
        </p:spPr>
        <p:txBody>
          <a:bodyPr/>
          <a:lstStyle/>
          <a:p>
            <a:r>
              <a:rPr lang="en-US" sz="4000" b="1"/>
              <a:t>FUNCTIONS OF FOOD</a:t>
            </a:r>
          </a:p>
        </p:txBody>
      </p:sp>
      <p:sp>
        <p:nvSpPr>
          <p:cNvPr id="5123" name="Rectangle 3"/>
          <p:cNvSpPr>
            <a:spLocks noGrp="1" noChangeArrowheads="1"/>
          </p:cNvSpPr>
          <p:nvPr>
            <p:ph type="subTitle" idx="1"/>
          </p:nvPr>
        </p:nvSpPr>
        <p:spPr>
          <a:xfrm>
            <a:off x="360363" y="914400"/>
            <a:ext cx="8478837" cy="5410200"/>
          </a:xfrm>
        </p:spPr>
        <p:txBody>
          <a:bodyPr/>
          <a:lstStyle/>
          <a:p>
            <a:pPr marL="455613" indent="-455613" algn="just">
              <a:buClr>
                <a:schemeClr val="accent2"/>
              </a:buClr>
              <a:buFont typeface="Wingdings" pitchFamily="2" charset="2"/>
              <a:buChar char="Ø"/>
            </a:pPr>
            <a:endParaRPr lang="en-US" sz="3100" dirty="0" smtClean="0"/>
          </a:p>
          <a:p>
            <a:pPr marL="455613" indent="-455613" algn="just">
              <a:buClr>
                <a:schemeClr val="accent2"/>
              </a:buClr>
              <a:buFont typeface="Wingdings" pitchFamily="2" charset="2"/>
              <a:buChar char="Ø"/>
            </a:pPr>
            <a:r>
              <a:rPr lang="en-US" sz="3100" dirty="0" smtClean="0"/>
              <a:t>Food </a:t>
            </a:r>
            <a:r>
              <a:rPr lang="en-US" sz="3100" dirty="0"/>
              <a:t>provides energy to keep the body warm, the muscles active for work and play and the various organs alert to carry out the daily activities</a:t>
            </a:r>
            <a:r>
              <a:rPr lang="en-US" sz="3100" dirty="0" smtClean="0"/>
              <a:t>.</a:t>
            </a:r>
          </a:p>
          <a:p>
            <a:pPr marL="455613" indent="-455613" algn="just">
              <a:buClr>
                <a:schemeClr val="accent2"/>
              </a:buClr>
              <a:buFont typeface="Wingdings" pitchFamily="2" charset="2"/>
              <a:buChar char="Ø"/>
            </a:pPr>
            <a:endParaRPr lang="en-US" sz="3100" dirty="0"/>
          </a:p>
          <a:p>
            <a:pPr marL="455613" indent="-455613" algn="just">
              <a:buClr>
                <a:schemeClr val="accent2"/>
              </a:buClr>
              <a:buFont typeface="Wingdings" pitchFamily="2" charset="2"/>
              <a:buChar char="Ø"/>
            </a:pPr>
            <a:r>
              <a:rPr lang="en-US" sz="3100" dirty="0"/>
              <a:t>Food supplies body building nutrients needed for growth, while the fetus develops in the mother’s womb, new tissues are being continuously built.  This proceeds right through infancy, childhood and adolescence.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457200" y="609600"/>
            <a:ext cx="8382000" cy="4953000"/>
          </a:xfrm>
        </p:spPr>
        <p:txBody>
          <a:bodyPr/>
          <a:lstStyle/>
          <a:p>
            <a:pPr marL="455613" indent="-455613" algn="just">
              <a:buClr>
                <a:schemeClr val="accent2"/>
              </a:buClr>
              <a:buFont typeface="Wingdings" pitchFamily="2" charset="2"/>
              <a:buNone/>
            </a:pPr>
            <a:r>
              <a:rPr lang="en-US" b="1" dirty="0"/>
              <a:t>Protective function</a:t>
            </a:r>
            <a:r>
              <a:rPr lang="en-US" dirty="0"/>
              <a:t>.</a:t>
            </a:r>
          </a:p>
          <a:p>
            <a:pPr marL="455613" indent="-455613" algn="just">
              <a:buClr>
                <a:schemeClr val="accent2"/>
              </a:buClr>
              <a:buFont typeface="Wingdings" pitchFamily="2" charset="2"/>
              <a:buChar char="Ø"/>
            </a:pPr>
            <a:r>
              <a:rPr lang="en-US" dirty="0"/>
              <a:t>Required in minute quantities.</a:t>
            </a:r>
          </a:p>
          <a:p>
            <a:pPr marL="455613" indent="-455613" algn="just">
              <a:buClr>
                <a:schemeClr val="accent2"/>
              </a:buClr>
              <a:buFont typeface="Wingdings" pitchFamily="2" charset="2"/>
              <a:buChar char="Ø"/>
            </a:pPr>
            <a:r>
              <a:rPr lang="en-US" dirty="0"/>
              <a:t>Variety of these nutrients, each responsible for  a specific task in the body.  If the diet is deficient or lacking in one or more of these vital substances, it leads to derangement of the normal functioning of the different parts of the body, resulting in ill-health, stunted growth and imperfect development.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228600"/>
            <a:ext cx="7772400" cy="533400"/>
          </a:xfrm>
        </p:spPr>
        <p:txBody>
          <a:bodyPr/>
          <a:lstStyle/>
          <a:p>
            <a:pPr algn="just"/>
            <a:r>
              <a:rPr lang="en-US" sz="3200" b="1" dirty="0">
                <a:solidFill>
                  <a:schemeClr val="bg1"/>
                </a:solidFill>
              </a:rPr>
              <a:t>Energy-yielding</a:t>
            </a:r>
            <a:r>
              <a:rPr lang="en-US" sz="3200" b="1" dirty="0">
                <a:solidFill>
                  <a:schemeClr val="accent2"/>
                </a:solidFill>
              </a:rPr>
              <a:t> </a:t>
            </a:r>
            <a:r>
              <a:rPr lang="en-US" sz="3200" b="1" dirty="0">
                <a:solidFill>
                  <a:schemeClr val="bg1"/>
                </a:solidFill>
              </a:rPr>
              <a:t>foodstuffs</a:t>
            </a:r>
          </a:p>
        </p:txBody>
      </p:sp>
      <p:sp>
        <p:nvSpPr>
          <p:cNvPr id="7171" name="Rectangle 3"/>
          <p:cNvSpPr>
            <a:spLocks noGrp="1" noChangeArrowheads="1"/>
          </p:cNvSpPr>
          <p:nvPr>
            <p:ph type="subTitle" idx="1"/>
          </p:nvPr>
        </p:nvSpPr>
        <p:spPr>
          <a:xfrm>
            <a:off x="457200" y="914400"/>
            <a:ext cx="8382000" cy="4267200"/>
          </a:xfrm>
        </p:spPr>
        <p:txBody>
          <a:bodyPr/>
          <a:lstStyle/>
          <a:p>
            <a:pPr marL="455613" indent="-455613" algn="just">
              <a:buClr>
                <a:schemeClr val="accent2"/>
              </a:buClr>
              <a:buFont typeface="Wingdings" pitchFamily="2" charset="2"/>
              <a:buChar char="Ø"/>
            </a:pPr>
            <a:r>
              <a:rPr lang="en-US" dirty="0"/>
              <a:t>Foodstuffs form the great bulk of the ordinary diet.</a:t>
            </a:r>
          </a:p>
          <a:p>
            <a:pPr marL="455613" indent="-455613" algn="just">
              <a:buClr>
                <a:schemeClr val="accent2"/>
              </a:buClr>
              <a:buFont typeface="Wingdings" pitchFamily="2" charset="2"/>
              <a:buChar char="Ø"/>
            </a:pPr>
            <a:r>
              <a:rPr lang="en-US" dirty="0"/>
              <a:t>They supply energy to keep the body warm and are hence known as ‘fuel-food.’</a:t>
            </a:r>
          </a:p>
          <a:p>
            <a:pPr marL="455613" indent="-455613" algn="just">
              <a:buClr>
                <a:schemeClr val="accent2"/>
              </a:buClr>
              <a:buFont typeface="Wingdings" pitchFamily="2" charset="2"/>
              <a:buChar char="Ø"/>
            </a:pPr>
            <a:r>
              <a:rPr lang="en-US" dirty="0"/>
              <a:t>A few examples of energy-yielding foodstuffs are cereals starchy vegetables, pulses, nuts, sugars, and oils.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228600" y="228600"/>
            <a:ext cx="7772400" cy="533400"/>
          </a:xfrm>
        </p:spPr>
        <p:txBody>
          <a:bodyPr/>
          <a:lstStyle/>
          <a:p>
            <a:pPr algn="just"/>
            <a:r>
              <a:rPr lang="en-US" sz="3200" b="1" dirty="0">
                <a:solidFill>
                  <a:schemeClr val="bg1"/>
                </a:solidFill>
              </a:rPr>
              <a:t>Body-building foodstuffs</a:t>
            </a:r>
          </a:p>
        </p:txBody>
      </p:sp>
      <p:sp>
        <p:nvSpPr>
          <p:cNvPr id="63491" name="Rectangle 3"/>
          <p:cNvSpPr>
            <a:spLocks noGrp="1" noChangeArrowheads="1"/>
          </p:cNvSpPr>
          <p:nvPr>
            <p:ph type="subTitle" idx="1"/>
          </p:nvPr>
        </p:nvSpPr>
        <p:spPr>
          <a:xfrm>
            <a:off x="457200" y="990600"/>
            <a:ext cx="8382000" cy="5257800"/>
          </a:xfrm>
        </p:spPr>
        <p:txBody>
          <a:bodyPr/>
          <a:lstStyle/>
          <a:p>
            <a:pPr marL="455613" indent="-455613" algn="just">
              <a:buClr>
                <a:schemeClr val="accent2"/>
              </a:buClr>
              <a:buFont typeface="Wingdings" pitchFamily="2" charset="2"/>
              <a:buChar char="Ø"/>
            </a:pPr>
            <a:r>
              <a:rPr lang="en-US" dirty="0"/>
              <a:t>Contain a satisfactory amount of the </a:t>
            </a:r>
            <a:r>
              <a:rPr lang="en-US" dirty="0" smtClean="0"/>
              <a:t>nutrients </a:t>
            </a:r>
            <a:r>
              <a:rPr lang="en-US" dirty="0"/>
              <a:t>needs to build the body and replace the worn-out tissues.</a:t>
            </a:r>
          </a:p>
          <a:p>
            <a:pPr marL="455613" indent="-455613" algn="just">
              <a:buClr>
                <a:schemeClr val="accent2"/>
              </a:buClr>
              <a:buFont typeface="Wingdings" pitchFamily="2" charset="2"/>
              <a:buChar char="Ø"/>
            </a:pPr>
            <a:r>
              <a:rPr lang="en-US" dirty="0"/>
              <a:t>Milk and its products, meat, fish, and eggs are the best representatives of this group of foodstuffs.</a:t>
            </a:r>
          </a:p>
          <a:p>
            <a:pPr marL="455613" indent="-455613" algn="just">
              <a:buClr>
                <a:schemeClr val="accent2"/>
              </a:buClr>
              <a:buFont typeface="Wingdings" pitchFamily="2" charset="2"/>
              <a:buChar char="Ø"/>
            </a:pPr>
            <a:r>
              <a:rPr lang="en-US" dirty="0"/>
              <a:t>The other examples are legumes, </a:t>
            </a:r>
            <a:r>
              <a:rPr lang="en-US" dirty="0" err="1"/>
              <a:t>dals</a:t>
            </a:r>
            <a:r>
              <a:rPr lang="en-US" dirty="0"/>
              <a:t>, dried beans, peas and nuts.</a:t>
            </a:r>
          </a:p>
          <a:p>
            <a:pPr marL="455613" indent="-455613" algn="just">
              <a:buClr>
                <a:schemeClr val="accent2"/>
              </a:buClr>
              <a:buFont typeface="Wingdings" pitchFamily="2" charset="2"/>
              <a:buChar char="Ø"/>
            </a:pPr>
            <a:r>
              <a:rPr lang="en-US" dirty="0"/>
              <a:t>Cereals also contain some body-building nutrients.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ctrTitle"/>
          </p:nvPr>
        </p:nvSpPr>
        <p:spPr>
          <a:xfrm>
            <a:off x="228600" y="228600"/>
            <a:ext cx="7772400" cy="533400"/>
          </a:xfrm>
        </p:spPr>
        <p:txBody>
          <a:bodyPr/>
          <a:lstStyle/>
          <a:p>
            <a:pPr algn="just"/>
            <a:r>
              <a:rPr lang="en-US" sz="3200" b="1" dirty="0">
                <a:solidFill>
                  <a:schemeClr val="bg1"/>
                </a:solidFill>
              </a:rPr>
              <a:t>Protective foodstuffs</a:t>
            </a:r>
          </a:p>
        </p:txBody>
      </p:sp>
      <p:sp>
        <p:nvSpPr>
          <p:cNvPr id="64515" name="Rectangle 1027"/>
          <p:cNvSpPr>
            <a:spLocks noGrp="1" noChangeArrowheads="1"/>
          </p:cNvSpPr>
          <p:nvPr>
            <p:ph type="subTitle" idx="1"/>
          </p:nvPr>
        </p:nvSpPr>
        <p:spPr>
          <a:xfrm>
            <a:off x="457200" y="914400"/>
            <a:ext cx="8382000" cy="5410200"/>
          </a:xfrm>
        </p:spPr>
        <p:txBody>
          <a:bodyPr/>
          <a:lstStyle/>
          <a:p>
            <a:pPr marL="455613" indent="-455613" algn="just">
              <a:buClr>
                <a:schemeClr val="accent2"/>
              </a:buClr>
              <a:buFont typeface="Wingdings" pitchFamily="2" charset="2"/>
              <a:buChar char="Ø"/>
            </a:pPr>
            <a:r>
              <a:rPr lang="en-US" dirty="0"/>
              <a:t>Provide large number of the protective substances needed by the body.</a:t>
            </a:r>
          </a:p>
          <a:p>
            <a:pPr marL="455613" indent="-455613" algn="just">
              <a:buClr>
                <a:schemeClr val="accent2"/>
              </a:buClr>
              <a:buFont typeface="Wingdings" pitchFamily="2" charset="2"/>
              <a:buChar char="Ø"/>
            </a:pPr>
            <a:r>
              <a:rPr lang="en-US" dirty="0"/>
              <a:t>Almost all natural foodstuffs contain one or more of these protective nutrients.</a:t>
            </a:r>
          </a:p>
          <a:p>
            <a:pPr marL="455613" indent="-455613" algn="just">
              <a:buClr>
                <a:schemeClr val="accent2"/>
              </a:buClr>
              <a:buFont typeface="Wingdings" pitchFamily="2" charset="2"/>
              <a:buChar char="Ø"/>
            </a:pPr>
            <a:r>
              <a:rPr lang="en-US" dirty="0"/>
              <a:t>There is no single foodstuff in which all the different protective substances are present in quantities sufficient to meet the daily needs of the body.</a:t>
            </a:r>
          </a:p>
          <a:p>
            <a:pPr marL="455613" indent="-455613" algn="just">
              <a:buClr>
                <a:schemeClr val="accent2"/>
              </a:buClr>
              <a:buFont typeface="Wingdings" pitchFamily="2" charset="2"/>
              <a:buChar char="Ø"/>
            </a:pPr>
            <a:r>
              <a:rPr lang="en-US" dirty="0"/>
              <a:t>This is why a combination of different kinds of foodstuffs is essential in a diet.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457200" y="1143000"/>
            <a:ext cx="8382000" cy="3733800"/>
          </a:xfrm>
        </p:spPr>
        <p:txBody>
          <a:bodyPr/>
          <a:lstStyle/>
          <a:p>
            <a:pPr marL="455613" indent="-455613" algn="just">
              <a:buClr>
                <a:schemeClr val="accent2"/>
              </a:buClr>
              <a:buFont typeface="Wingdings" pitchFamily="2" charset="2"/>
              <a:buChar char="Ø"/>
            </a:pPr>
            <a:r>
              <a:rPr lang="en-US" dirty="0"/>
              <a:t>Best examples of this group of foodstuffs are  green vegetables, fresh fruits, milk, meat, fish, and eggs.</a:t>
            </a:r>
          </a:p>
          <a:p>
            <a:pPr marL="455613" indent="-455613" algn="just">
              <a:buClr>
                <a:schemeClr val="accent2"/>
              </a:buClr>
              <a:buFont typeface="Wingdings" pitchFamily="2" charset="2"/>
              <a:buChar char="Ø"/>
            </a:pPr>
            <a:r>
              <a:rPr lang="en-US" dirty="0"/>
              <a:t>Protective foodstuffs contain sufficient amounts of one or more of the protective nutrients so that a combination of them yields enough to maintain life.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76200"/>
            <a:ext cx="7772400" cy="685800"/>
          </a:xfrm>
        </p:spPr>
        <p:txBody>
          <a:bodyPr/>
          <a:lstStyle/>
          <a:p>
            <a:r>
              <a:rPr lang="en-US" sz="4000" b="1"/>
              <a:t>THE THREE FOOD GROUPS</a:t>
            </a:r>
          </a:p>
        </p:txBody>
      </p:sp>
      <p:sp>
        <p:nvSpPr>
          <p:cNvPr id="11267"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r>
              <a:rPr lang="en-US"/>
              <a:t>Food groups  serves as a general guide to chose a Balance Diet.</a:t>
            </a:r>
          </a:p>
          <a:p>
            <a:pPr marL="455613" indent="-455613" algn="just">
              <a:buClr>
                <a:schemeClr val="accent2"/>
              </a:buClr>
              <a:buFont typeface="Wingdings" pitchFamily="2" charset="2"/>
              <a:buChar char="Ø"/>
            </a:pPr>
            <a:endParaRPr lang="en-US"/>
          </a:p>
          <a:p>
            <a:pPr marL="455613" indent="-455613" algn="just">
              <a:buClr>
                <a:schemeClr val="accent2"/>
              </a:buClr>
              <a:buFont typeface="Wingdings" pitchFamily="2" charset="2"/>
              <a:buChar char="Ø"/>
            </a:pPr>
            <a:r>
              <a:rPr lang="en-US"/>
              <a:t>It also provides information as to which of the different foodstuffs can be substitute for one that may be temporarily unavailable.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76200"/>
            <a:ext cx="7772400" cy="685800"/>
          </a:xfrm>
        </p:spPr>
        <p:txBody>
          <a:bodyPr/>
          <a:lstStyle/>
          <a:p>
            <a:r>
              <a:rPr lang="en-US" sz="4000" b="1"/>
              <a:t>ENERGY RICH FOODS</a:t>
            </a:r>
          </a:p>
        </p:txBody>
      </p:sp>
      <p:graphicFrame>
        <p:nvGraphicFramePr>
          <p:cNvPr id="14377" name="Group 41"/>
          <p:cNvGraphicFramePr>
            <a:graphicFrameLocks noGrp="1"/>
          </p:cNvGraphicFramePr>
          <p:nvPr/>
        </p:nvGraphicFramePr>
        <p:xfrm>
          <a:off x="457200" y="1066800"/>
          <a:ext cx="8229600" cy="5293361"/>
        </p:xfrm>
        <a:graphic>
          <a:graphicData uri="http://schemas.openxmlformats.org/drawingml/2006/table">
            <a:tbl>
              <a:tblPr/>
              <a:tblGrid>
                <a:gridCol w="4114800"/>
                <a:gridCol w="4114800"/>
              </a:tblGrid>
              <a:tr h="677863">
                <a:tc>
                  <a:txBody>
                    <a:bodyPr/>
                    <a:lstStyle/>
                    <a:p>
                      <a:pPr rtl="0" eaLnBrk="1" fontAlgn="base" latinLnBrk="0" hangingPunct="1"/>
                      <a:r>
                        <a:rPr kumimoji="0" lang="en-US" sz="2800" b="1" i="0" u="none" strike="noStrike" cap="none" normalizeH="0" baseline="0" dirty="0" smtClean="0">
                          <a:ln>
                            <a:noFill/>
                          </a:ln>
                          <a:solidFill>
                            <a:srgbClr val="66FF33"/>
                          </a:solidFill>
                          <a:effectLst/>
                          <a:latin typeface="Times New Roman" pitchFamily="18" charset="0"/>
                        </a:rPr>
                        <a:t>Major </a:t>
                      </a:r>
                      <a:r>
                        <a:rPr lang="en-US" sz="2400" b="1" i="0" kern="1200" baseline="0" dirty="0" smtClean="0">
                          <a:solidFill>
                            <a:srgbClr val="99FF33"/>
                          </a:solidFill>
                          <a:latin typeface="+mn-lt"/>
                          <a:ea typeface="+mn-ea"/>
                          <a:cs typeface="+mn-cs"/>
                        </a:rPr>
                        <a:t>Nutrients</a:t>
                      </a:r>
                      <a:endParaRPr lang="en-US" sz="1800" b="1" i="0" kern="1200" baseline="0" dirty="0">
                        <a:solidFill>
                          <a:srgbClr val="99FF33"/>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rgbClr val="66FF33"/>
                          </a:solidFill>
                          <a:effectLst/>
                          <a:latin typeface="Times New Roman" pitchFamily="18" charset="0"/>
                        </a:rPr>
                        <a:t>Other </a:t>
                      </a:r>
                      <a:r>
                        <a:rPr lang="en-US" sz="2800" b="1" i="0" kern="1200" baseline="0" dirty="0" smtClean="0">
                          <a:solidFill>
                            <a:srgbClr val="99FF33"/>
                          </a:solidFill>
                          <a:latin typeface="+mn-lt"/>
                          <a:ea typeface="+mn-ea"/>
                          <a:cs typeface="+mn-cs"/>
                        </a:rPr>
                        <a:t>Nutrients</a:t>
                      </a:r>
                      <a:endParaRPr lang="en-US" sz="2000" b="1" i="0" kern="1200" baseline="0" dirty="0" smtClean="0">
                        <a:solidFill>
                          <a:srgbClr val="99FF33"/>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Carbohydrates and fats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Whole grain cereals, millets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Protein, fibre, minerals, calcium, iron, B-complex, vitamins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Vegetable oils, butter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Fat soluble vitamins, essential fatty acids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Nuts and oilseeds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Proteins, vitamins / minerals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Sugars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Nil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US" dirty="0">
                <a:effectLst/>
                <a:latin typeface="Calibri"/>
                <a:ea typeface="Calibri"/>
                <a:cs typeface="Times New Roman"/>
              </a:rPr>
              <a:t>3.1 Performing a Nutritional assessment.</a:t>
            </a:r>
          </a:p>
          <a:p>
            <a:pPr marL="0" marR="0">
              <a:lnSpc>
                <a:spcPct val="115000"/>
              </a:lnSpc>
              <a:spcBef>
                <a:spcPts val="0"/>
              </a:spcBef>
              <a:spcAft>
                <a:spcPts val="1000"/>
              </a:spcAft>
            </a:pPr>
            <a:r>
              <a:rPr lang="en-US" dirty="0">
                <a:effectLst/>
                <a:latin typeface="Calibri"/>
                <a:ea typeface="Calibri"/>
                <a:cs typeface="Times New Roman"/>
              </a:rPr>
              <a:t>3.2 Oral nutrition, Serving foods and assisting feeding.</a:t>
            </a:r>
          </a:p>
          <a:p>
            <a:pPr marL="0" marR="0">
              <a:lnSpc>
                <a:spcPct val="115000"/>
              </a:lnSpc>
              <a:spcBef>
                <a:spcPts val="0"/>
              </a:spcBef>
              <a:spcAft>
                <a:spcPts val="1000"/>
              </a:spcAft>
            </a:pPr>
            <a:r>
              <a:rPr lang="en-US" dirty="0">
                <a:effectLst/>
                <a:latin typeface="Calibri"/>
                <a:ea typeface="Calibri"/>
                <a:cs typeface="Times New Roman"/>
              </a:rPr>
              <a:t>3.3 Enteral nutrition- Feeding through a nasogastric tube.</a:t>
            </a:r>
          </a:p>
          <a:p>
            <a:r>
              <a:rPr lang="en-US" dirty="0">
                <a:effectLst/>
                <a:latin typeface="Calibri"/>
                <a:ea typeface="Calibri"/>
                <a:cs typeface="Times New Roman"/>
              </a:rPr>
              <a:t>3.4 Parenteral nutrition</a:t>
            </a:r>
            <a:endParaRPr lang="en-US" dirty="0"/>
          </a:p>
        </p:txBody>
      </p:sp>
    </p:spTree>
    <p:extLst>
      <p:ext uri="{BB962C8B-B14F-4D97-AF65-F5344CB8AC3E}">
        <p14:creationId xmlns:p14="http://schemas.microsoft.com/office/powerpoint/2010/main" val="141418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ctrTitle"/>
          </p:nvPr>
        </p:nvSpPr>
        <p:spPr>
          <a:xfrm>
            <a:off x="685800" y="76200"/>
            <a:ext cx="7772400" cy="685800"/>
          </a:xfrm>
        </p:spPr>
        <p:txBody>
          <a:bodyPr/>
          <a:lstStyle/>
          <a:p>
            <a:r>
              <a:rPr lang="en-US" sz="4000" b="1"/>
              <a:t>BODY BUILDING FOODS</a:t>
            </a:r>
          </a:p>
        </p:txBody>
      </p:sp>
      <p:graphicFrame>
        <p:nvGraphicFramePr>
          <p:cNvPr id="65566" name="Group 1054"/>
          <p:cNvGraphicFramePr>
            <a:graphicFrameLocks noGrp="1"/>
          </p:cNvGraphicFramePr>
          <p:nvPr/>
        </p:nvGraphicFramePr>
        <p:xfrm>
          <a:off x="457200" y="1066800"/>
          <a:ext cx="8229600" cy="4188778"/>
        </p:xfrm>
        <a:graphic>
          <a:graphicData uri="http://schemas.openxmlformats.org/drawingml/2006/table">
            <a:tbl>
              <a:tblPr/>
              <a:tblGrid>
                <a:gridCol w="4114800"/>
                <a:gridCol w="4114800"/>
              </a:tblGrid>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Major Nutrients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Other Nutrients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Proteins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Pulses, nuts, &amp; oilseeds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B-complex, vitamins, invisible fat, fiber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Milk and milk products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Calcium, vitamin A, riboflavin, vitamin B12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Meat, fish, poultry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B-complex, vitamins, iron, iodine, fat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ctrTitle"/>
          </p:nvPr>
        </p:nvSpPr>
        <p:spPr>
          <a:xfrm>
            <a:off x="685800" y="76200"/>
            <a:ext cx="7772400" cy="685800"/>
          </a:xfrm>
        </p:spPr>
        <p:txBody>
          <a:bodyPr/>
          <a:lstStyle/>
          <a:p>
            <a:r>
              <a:rPr lang="en-US" sz="4000" b="1"/>
              <a:t>PROTECTIVE FOODS</a:t>
            </a:r>
          </a:p>
        </p:txBody>
      </p:sp>
      <p:graphicFrame>
        <p:nvGraphicFramePr>
          <p:cNvPr id="66590" name="Group 1054"/>
          <p:cNvGraphicFramePr>
            <a:graphicFrameLocks noGrp="1"/>
          </p:cNvGraphicFramePr>
          <p:nvPr/>
        </p:nvGraphicFramePr>
        <p:xfrm>
          <a:off x="457200" y="1066800"/>
          <a:ext cx="8229600" cy="4188778"/>
        </p:xfrm>
        <a:graphic>
          <a:graphicData uri="http://schemas.openxmlformats.org/drawingml/2006/table">
            <a:tbl>
              <a:tblPr/>
              <a:tblGrid>
                <a:gridCol w="4114800"/>
                <a:gridCol w="4114800"/>
              </a:tblGrid>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rgbClr val="66FF33"/>
                          </a:solidFill>
                          <a:effectLst/>
                          <a:latin typeface="Times New Roman" pitchFamily="18" charset="0"/>
                        </a:rPr>
                        <a:t>Major </a:t>
                      </a:r>
                      <a:r>
                        <a:rPr lang="en-US" sz="2800" b="1" i="0" kern="1200" baseline="0" dirty="0" smtClean="0">
                          <a:solidFill>
                            <a:srgbClr val="99FF33"/>
                          </a:solidFill>
                          <a:latin typeface="+mn-lt"/>
                          <a:ea typeface="+mn-ea"/>
                          <a:cs typeface="+mn-cs"/>
                        </a:rPr>
                        <a:t>Nutrients</a:t>
                      </a:r>
                      <a:endParaRPr lang="en-US" sz="2000" b="1" i="0" kern="1200" baseline="0" dirty="0" smtClean="0">
                        <a:solidFill>
                          <a:srgbClr val="99FF33"/>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rgbClr val="66FF33"/>
                          </a:solidFill>
                          <a:effectLst/>
                          <a:latin typeface="Times New Roman" pitchFamily="18" charset="0"/>
                        </a:rPr>
                        <a:t>Other </a:t>
                      </a:r>
                      <a:r>
                        <a:rPr lang="en-US" sz="2800" b="1" i="0" kern="1200" baseline="0" dirty="0" smtClean="0">
                          <a:solidFill>
                            <a:srgbClr val="99FF33"/>
                          </a:solidFill>
                          <a:latin typeface="+mn-lt"/>
                          <a:ea typeface="+mn-ea"/>
                          <a:cs typeface="+mn-cs"/>
                        </a:rPr>
                        <a:t>Nutrients</a:t>
                      </a:r>
                      <a:endParaRPr lang="en-US" sz="2000" b="1" i="0" kern="1200" baseline="0" dirty="0" smtClean="0">
                        <a:solidFill>
                          <a:srgbClr val="99FF33"/>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Vitamins and minerals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Green leafy vegetables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Antioxidants, fibre and other carotenoids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Other vegetables/fruits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Times New Roman" pitchFamily="18" charset="0"/>
                        </a:rPr>
                        <a:t>Fibre, sugar, and antioxidants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Eggs, milk and milk products and flesh foods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Protein and fat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76200"/>
            <a:ext cx="7772400" cy="685800"/>
          </a:xfrm>
        </p:spPr>
        <p:txBody>
          <a:bodyPr/>
          <a:lstStyle/>
          <a:p>
            <a:r>
              <a:rPr lang="en-US" sz="4000" b="1"/>
              <a:t>FOOD  REQUIREMENTS</a:t>
            </a:r>
          </a:p>
        </p:txBody>
      </p:sp>
      <p:sp>
        <p:nvSpPr>
          <p:cNvPr id="13315"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r>
              <a:rPr lang="en-US"/>
              <a:t>Vary according to age, sex, and activity of the individual.</a:t>
            </a:r>
          </a:p>
          <a:p>
            <a:pPr marL="455613" indent="-455613" algn="just">
              <a:buClr>
                <a:schemeClr val="accent2"/>
              </a:buClr>
              <a:buFont typeface="Wingdings" pitchFamily="2" charset="2"/>
              <a:buChar char="Ø"/>
            </a:pPr>
            <a:r>
              <a:rPr lang="en-US"/>
              <a:t>Special demands are made during stress periods, such as pregnancy, lactation, infancy, and childhood, since during these periods, the individual needs increased amounts of Body-Building and Protective nutrients.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76200"/>
            <a:ext cx="7772400" cy="685800"/>
          </a:xfrm>
        </p:spPr>
        <p:txBody>
          <a:bodyPr/>
          <a:lstStyle/>
          <a:p>
            <a:r>
              <a:rPr lang="en-US" b="1">
                <a:cs typeface="Times New Roman" pitchFamily="18" charset="0"/>
              </a:rPr>
              <a:t>MICRONUTRIENTS</a:t>
            </a:r>
          </a:p>
        </p:txBody>
      </p:sp>
      <p:sp>
        <p:nvSpPr>
          <p:cNvPr id="22531"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r>
              <a:rPr lang="en-US">
                <a:cs typeface="Times New Roman" pitchFamily="18" charset="0"/>
              </a:rPr>
              <a:t>Play an essential role in the metabolic processes of the human body, but are only required in small quantities.  </a:t>
            </a:r>
          </a:p>
          <a:p>
            <a:pPr marL="455613" indent="-455613" algn="just">
              <a:buClr>
                <a:schemeClr val="accent2"/>
              </a:buClr>
              <a:buFont typeface="Wingdings" pitchFamily="2" charset="2"/>
              <a:buChar char="Ø"/>
            </a:pPr>
            <a:endParaRPr lang="en-US">
              <a:cs typeface="Times New Roman" pitchFamily="18" charset="0"/>
            </a:endParaRPr>
          </a:p>
          <a:p>
            <a:pPr marL="455613" indent="-455613" algn="just">
              <a:buClr>
                <a:schemeClr val="accent2"/>
              </a:buClr>
              <a:buFont typeface="Wingdings" pitchFamily="2" charset="2"/>
              <a:buChar char="Ø"/>
            </a:pPr>
            <a:r>
              <a:rPr lang="en-US">
                <a:cs typeface="Times New Roman" pitchFamily="18" charset="0"/>
              </a:rPr>
              <a:t>Because of their essential role, when micronutrients are not sufficient from food in the diet, significant health problems can result.</a:t>
            </a:r>
            <a:r>
              <a:rPr lang="en-US"/>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ctrTitle"/>
          </p:nvPr>
        </p:nvSpPr>
        <p:spPr>
          <a:xfrm>
            <a:off x="685800" y="76200"/>
            <a:ext cx="7772400" cy="685800"/>
          </a:xfrm>
        </p:spPr>
        <p:txBody>
          <a:bodyPr/>
          <a:lstStyle/>
          <a:p>
            <a:endParaRPr lang="en-US" sz="4000"/>
          </a:p>
        </p:txBody>
      </p:sp>
      <p:sp>
        <p:nvSpPr>
          <p:cNvPr id="89091" name="Rectangle 1027"/>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89092" name="Picture 1028" descr="legume_vegetables"/>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9093" name="Rectangle 1029"/>
          <p:cNvSpPr>
            <a:spLocks noChangeArrowheads="1"/>
          </p:cNvSpPr>
          <p:nvPr/>
        </p:nvSpPr>
        <p:spPr bwMode="auto">
          <a:xfrm>
            <a:off x="7559675" y="6278563"/>
            <a:ext cx="1584325" cy="579437"/>
          </a:xfrm>
          <a:prstGeom prst="rect">
            <a:avLst/>
          </a:prstGeom>
          <a:noFill/>
          <a:ln w="9525">
            <a:noFill/>
            <a:miter lim="800000"/>
            <a:headEnd/>
            <a:tailEnd/>
          </a:ln>
          <a:effectLst/>
        </p:spPr>
        <p:txBody>
          <a:bodyPr wrap="none">
            <a:spAutoFit/>
          </a:bodyPr>
          <a:lstStyle/>
          <a:p>
            <a:r>
              <a:rPr lang="en-US" sz="3200" b="1">
                <a:solidFill>
                  <a:schemeClr val="accent2"/>
                </a:solidFill>
              </a:rPr>
              <a:t>legumes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76200"/>
            <a:ext cx="7772400" cy="685800"/>
          </a:xfrm>
        </p:spPr>
        <p:txBody>
          <a:bodyPr/>
          <a:lstStyle/>
          <a:p>
            <a:r>
              <a:rPr lang="en-US" sz="4000" b="1"/>
              <a:t>WHAT IS A BALANCE DIET?</a:t>
            </a:r>
          </a:p>
        </p:txBody>
      </p:sp>
      <p:sp>
        <p:nvSpPr>
          <p:cNvPr id="93187" name="Rectangle 3"/>
          <p:cNvSpPr>
            <a:spLocks noGrp="1" noChangeArrowheads="1"/>
          </p:cNvSpPr>
          <p:nvPr>
            <p:ph type="subTitle" idx="1"/>
          </p:nvPr>
        </p:nvSpPr>
        <p:spPr>
          <a:xfrm>
            <a:off x="457200" y="762000"/>
            <a:ext cx="8382000" cy="5943600"/>
          </a:xfrm>
        </p:spPr>
        <p:txBody>
          <a:bodyPr/>
          <a:lstStyle/>
          <a:p>
            <a:pPr marL="455613" indent="-455613" algn="just">
              <a:buClr>
                <a:schemeClr val="accent2"/>
              </a:buClr>
              <a:buFont typeface="Wingdings" pitchFamily="2" charset="2"/>
              <a:buChar char="Ø"/>
            </a:pPr>
            <a:r>
              <a:rPr lang="en-US" sz="3100" dirty="0"/>
              <a:t>A balance diet is one which provides all the nutrients in required amounts and proper proportions.</a:t>
            </a:r>
          </a:p>
          <a:p>
            <a:pPr marL="455613" indent="-455613" algn="just">
              <a:buClr>
                <a:schemeClr val="accent2"/>
              </a:buClr>
              <a:buFont typeface="Wingdings" pitchFamily="2" charset="2"/>
              <a:buChar char="Ø"/>
            </a:pPr>
            <a:r>
              <a:rPr lang="en-US" sz="3100" dirty="0"/>
              <a:t>It can easily be achieved through a blend of four basic food groups.</a:t>
            </a:r>
          </a:p>
          <a:p>
            <a:pPr marL="455613" indent="-455613" algn="just">
              <a:buClr>
                <a:schemeClr val="accent2"/>
              </a:buClr>
              <a:buFont typeface="Wingdings" pitchFamily="2" charset="2"/>
              <a:buChar char="Ø"/>
            </a:pPr>
            <a:r>
              <a:rPr lang="en-US" sz="3100" dirty="0"/>
              <a:t>The quantities of foods needed to meet the nutrient requirements vary with age, gender, physical activity and physiological status.</a:t>
            </a:r>
          </a:p>
          <a:p>
            <a:pPr marL="455613" indent="-455613" algn="just">
              <a:buClr>
                <a:schemeClr val="accent2"/>
              </a:buClr>
              <a:buFont typeface="Wingdings" pitchFamily="2" charset="2"/>
              <a:buChar char="Ø"/>
            </a:pPr>
            <a:r>
              <a:rPr lang="en-US" sz="3100" dirty="0"/>
              <a:t>A balanced diet should provide around 60-70% of total calories from carbohydrates, preferably starch, about 10-12% from proteins and 20-25% from fat.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027"/>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74756" name="Picture 1028" descr="traditional_vegetarian_meals_andhra"/>
          <p:cNvPicPr>
            <a:picLocks noChangeAspect="1" noChangeArrowheads="1"/>
          </p:cNvPicPr>
          <p:nvPr/>
        </p:nvPicPr>
        <p:blipFill>
          <a:blip r:embed="rId3" cstate="print"/>
          <a:srcRect/>
          <a:stretch>
            <a:fillRect/>
          </a:stretch>
        </p:blipFill>
        <p:spPr bwMode="auto">
          <a:xfrm>
            <a:off x="0" y="914400"/>
            <a:ext cx="9144000" cy="544353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ctrTitle"/>
          </p:nvPr>
        </p:nvSpPr>
        <p:spPr>
          <a:xfrm>
            <a:off x="685800" y="76200"/>
            <a:ext cx="7772400" cy="685800"/>
          </a:xfrm>
        </p:spPr>
        <p:txBody>
          <a:bodyPr/>
          <a:lstStyle/>
          <a:p>
            <a:endParaRPr lang="en-US" sz="4000"/>
          </a:p>
        </p:txBody>
      </p:sp>
      <p:sp>
        <p:nvSpPr>
          <p:cNvPr id="95235" name="Rectangle 1027"/>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95236" name="Picture 1028" descr="balanced-die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76200"/>
            <a:ext cx="7772400" cy="685800"/>
          </a:xfrm>
        </p:spPr>
        <p:txBody>
          <a:bodyPr/>
          <a:lstStyle/>
          <a:p>
            <a:endParaRPr lang="en-US" sz="4000"/>
          </a:p>
        </p:txBody>
      </p:sp>
      <p:sp>
        <p:nvSpPr>
          <p:cNvPr id="94211"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94212" name="Picture 4" descr="Balanced diet"/>
          <p:cNvPicPr>
            <a:picLocks noChangeAspect="1" noChangeArrowheads="1"/>
          </p:cNvPicPr>
          <p:nvPr/>
        </p:nvPicPr>
        <p:blipFill>
          <a:blip r:embed="rId3" cstate="print"/>
          <a:srcRect/>
          <a:stretch>
            <a:fillRect/>
          </a:stretch>
        </p:blipFill>
        <p:spPr bwMode="auto">
          <a:xfrm>
            <a:off x="0" y="0"/>
            <a:ext cx="9144000" cy="68294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76200"/>
            <a:ext cx="7772400" cy="685800"/>
          </a:xfrm>
        </p:spPr>
        <p:txBody>
          <a:bodyPr/>
          <a:lstStyle/>
          <a:p>
            <a:r>
              <a:rPr lang="en-US" sz="4000" b="1"/>
              <a:t>BMI</a:t>
            </a:r>
          </a:p>
        </p:txBody>
      </p:sp>
      <p:sp>
        <p:nvSpPr>
          <p:cNvPr id="203779" name="Rectangle 3"/>
          <p:cNvSpPr>
            <a:spLocks noGrp="1" noChangeArrowheads="1"/>
          </p:cNvSpPr>
          <p:nvPr>
            <p:ph type="subTitle" idx="1"/>
          </p:nvPr>
        </p:nvSpPr>
        <p:spPr>
          <a:xfrm>
            <a:off x="1219200" y="685800"/>
            <a:ext cx="2438400" cy="1219200"/>
          </a:xfrm>
        </p:spPr>
        <p:txBody>
          <a:bodyPr/>
          <a:lstStyle/>
          <a:p>
            <a:pPr marL="455613" indent="-455613">
              <a:buClr>
                <a:schemeClr val="accent2"/>
              </a:buClr>
              <a:buFont typeface="Wingdings" pitchFamily="2" charset="2"/>
              <a:buNone/>
            </a:pPr>
            <a:r>
              <a:rPr lang="en-US" dirty="0"/>
              <a:t>Body Mass</a:t>
            </a:r>
          </a:p>
          <a:p>
            <a:pPr marL="455613" indent="-455613">
              <a:buClr>
                <a:schemeClr val="accent2"/>
              </a:buClr>
              <a:buFont typeface="Wingdings" pitchFamily="2" charset="2"/>
              <a:buNone/>
            </a:pPr>
            <a:r>
              <a:rPr lang="en-US" dirty="0"/>
              <a:t>Index</a:t>
            </a:r>
          </a:p>
        </p:txBody>
      </p:sp>
      <p:sp>
        <p:nvSpPr>
          <p:cNvPr id="203780" name="Rectangle 4"/>
          <p:cNvSpPr>
            <a:spLocks noChangeArrowheads="1"/>
          </p:cNvSpPr>
          <p:nvPr/>
        </p:nvSpPr>
        <p:spPr bwMode="auto">
          <a:xfrm>
            <a:off x="4953000" y="609600"/>
            <a:ext cx="3733800" cy="685800"/>
          </a:xfrm>
          <a:prstGeom prst="rect">
            <a:avLst/>
          </a:prstGeom>
          <a:noFill/>
          <a:ln w="9525">
            <a:noFill/>
            <a:miter lim="800000"/>
            <a:headEnd/>
            <a:tailEnd/>
          </a:ln>
          <a:effectLst/>
        </p:spPr>
        <p:txBody>
          <a:bodyPr/>
          <a:lstStyle/>
          <a:p>
            <a:pPr marL="455613" indent="-455613" algn="ctr">
              <a:spcBef>
                <a:spcPct val="20000"/>
              </a:spcBef>
              <a:buClr>
                <a:schemeClr val="accent2"/>
              </a:buClr>
              <a:buFont typeface="Wingdings" pitchFamily="2" charset="2"/>
              <a:buNone/>
            </a:pPr>
            <a:r>
              <a:rPr lang="en-US" sz="3200"/>
              <a:t>Weight in Kilogram</a:t>
            </a:r>
          </a:p>
        </p:txBody>
      </p:sp>
      <p:sp>
        <p:nvSpPr>
          <p:cNvPr id="203781" name="Rectangle 5"/>
          <p:cNvSpPr>
            <a:spLocks noChangeArrowheads="1"/>
          </p:cNvSpPr>
          <p:nvPr/>
        </p:nvSpPr>
        <p:spPr bwMode="auto">
          <a:xfrm>
            <a:off x="4953000" y="1295400"/>
            <a:ext cx="3886200" cy="533400"/>
          </a:xfrm>
          <a:prstGeom prst="rect">
            <a:avLst/>
          </a:prstGeom>
          <a:noFill/>
          <a:ln w="9525">
            <a:noFill/>
            <a:miter lim="800000"/>
            <a:headEnd/>
            <a:tailEnd/>
          </a:ln>
          <a:effectLst/>
        </p:spPr>
        <p:txBody>
          <a:bodyPr/>
          <a:lstStyle/>
          <a:p>
            <a:pPr marL="455613" indent="-455613" algn="ctr">
              <a:spcBef>
                <a:spcPct val="20000"/>
              </a:spcBef>
              <a:buClr>
                <a:schemeClr val="accent2"/>
              </a:buClr>
              <a:buFont typeface="Wingdings" pitchFamily="2" charset="2"/>
              <a:buNone/>
            </a:pPr>
            <a:r>
              <a:rPr lang="en-US" sz="3200" dirty="0"/>
              <a:t>Height in meters</a:t>
            </a:r>
            <a:r>
              <a:rPr lang="en-US" sz="3200" baseline="30000" dirty="0"/>
              <a:t>2</a:t>
            </a:r>
          </a:p>
        </p:txBody>
      </p:sp>
      <p:sp>
        <p:nvSpPr>
          <p:cNvPr id="203782" name="Rectangle 6"/>
          <p:cNvSpPr>
            <a:spLocks noChangeArrowheads="1"/>
          </p:cNvSpPr>
          <p:nvPr/>
        </p:nvSpPr>
        <p:spPr bwMode="auto">
          <a:xfrm>
            <a:off x="3962400" y="1066800"/>
            <a:ext cx="1066800" cy="533400"/>
          </a:xfrm>
          <a:prstGeom prst="rect">
            <a:avLst/>
          </a:prstGeom>
          <a:noFill/>
          <a:ln w="9525">
            <a:noFill/>
            <a:miter lim="800000"/>
            <a:headEnd/>
            <a:tailEnd/>
          </a:ln>
          <a:effectLst/>
        </p:spPr>
        <p:txBody>
          <a:bodyPr/>
          <a:lstStyle/>
          <a:p>
            <a:pPr marL="455613" indent="-455613" algn="ctr">
              <a:spcBef>
                <a:spcPct val="20000"/>
              </a:spcBef>
              <a:buClr>
                <a:schemeClr val="accent2"/>
              </a:buClr>
              <a:buFont typeface="Wingdings" pitchFamily="2" charset="2"/>
              <a:buNone/>
            </a:pPr>
            <a:r>
              <a:rPr lang="en-US" sz="3200"/>
              <a:t>==</a:t>
            </a:r>
            <a:endParaRPr lang="en-US" sz="3200" baseline="30000"/>
          </a:p>
        </p:txBody>
      </p:sp>
      <p:sp>
        <p:nvSpPr>
          <p:cNvPr id="203783" name="Line 7"/>
          <p:cNvSpPr>
            <a:spLocks noChangeShapeType="1"/>
          </p:cNvSpPr>
          <p:nvPr/>
        </p:nvSpPr>
        <p:spPr bwMode="auto">
          <a:xfrm>
            <a:off x="5181600" y="1295400"/>
            <a:ext cx="3276600" cy="0"/>
          </a:xfrm>
          <a:prstGeom prst="line">
            <a:avLst/>
          </a:prstGeom>
          <a:noFill/>
          <a:ln w="9525">
            <a:solidFill>
              <a:schemeClr val="bg1"/>
            </a:solidFill>
            <a:round/>
            <a:headEnd/>
            <a:tailEnd/>
          </a:ln>
          <a:effectLst/>
        </p:spPr>
        <p:txBody>
          <a:bodyPr/>
          <a:lstStyle/>
          <a:p>
            <a:endParaRPr lang="en-US"/>
          </a:p>
        </p:txBody>
      </p:sp>
      <p:pic>
        <p:nvPicPr>
          <p:cNvPr id="203784" name="Picture 8"/>
          <p:cNvPicPr>
            <a:picLocks noChangeAspect="1" noChangeArrowheads="1"/>
          </p:cNvPicPr>
          <p:nvPr/>
        </p:nvPicPr>
        <p:blipFill>
          <a:blip r:embed="rId2" cstate="print"/>
          <a:srcRect/>
          <a:stretch>
            <a:fillRect/>
          </a:stretch>
        </p:blipFill>
        <p:spPr bwMode="auto">
          <a:xfrm>
            <a:off x="762000" y="1935163"/>
            <a:ext cx="7543800" cy="4922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questions</a:t>
            </a:r>
            <a:endParaRPr lang="en-US" dirty="0"/>
          </a:p>
        </p:txBody>
      </p:sp>
      <p:sp>
        <p:nvSpPr>
          <p:cNvPr id="3" name="Content Placeholder 2"/>
          <p:cNvSpPr>
            <a:spLocks noGrp="1"/>
          </p:cNvSpPr>
          <p:nvPr>
            <p:ph idx="1"/>
          </p:nvPr>
        </p:nvSpPr>
        <p:spPr/>
        <p:txBody>
          <a:bodyPr/>
          <a:lstStyle/>
          <a:p>
            <a:r>
              <a:rPr lang="en-US" dirty="0" smtClean="0"/>
              <a:t>What is the importance of nutrition?</a:t>
            </a:r>
          </a:p>
          <a:p>
            <a:r>
              <a:rPr lang="en-US" dirty="0" smtClean="0"/>
              <a:t>What are the major nutrients?</a:t>
            </a:r>
          </a:p>
          <a:p>
            <a:r>
              <a:rPr lang="en-US" dirty="0" smtClean="0"/>
              <a:t>What you mean by a balance diet?</a:t>
            </a:r>
          </a:p>
          <a:p>
            <a:r>
              <a:rPr lang="en-US" dirty="0" smtClean="0"/>
              <a:t>How to do a </a:t>
            </a:r>
            <a:r>
              <a:rPr lang="en-US" smtClean="0"/>
              <a:t>nutritional assessment?</a:t>
            </a:r>
            <a:endParaRPr lang="en-US" dirty="0" smtClean="0"/>
          </a:p>
          <a:p>
            <a:endParaRPr lang="en-US" dirty="0"/>
          </a:p>
        </p:txBody>
      </p:sp>
    </p:spTree>
    <p:extLst>
      <p:ext uri="{BB962C8B-B14F-4D97-AF65-F5344CB8AC3E}">
        <p14:creationId xmlns:p14="http://schemas.microsoft.com/office/powerpoint/2010/main" val="2793862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85800" y="76200"/>
            <a:ext cx="7772400" cy="685800"/>
          </a:xfrm>
        </p:spPr>
        <p:txBody>
          <a:bodyPr/>
          <a:lstStyle/>
          <a:p>
            <a:endParaRPr lang="en-US" sz="4000"/>
          </a:p>
        </p:txBody>
      </p:sp>
      <p:sp>
        <p:nvSpPr>
          <p:cNvPr id="204803" name="Rectangle 3"/>
          <p:cNvSpPr>
            <a:spLocks noGrp="1" noChangeArrowheads="1"/>
          </p:cNvSpPr>
          <p:nvPr>
            <p:ph type="subTitle" idx="1"/>
          </p:nvPr>
        </p:nvSpPr>
        <p:spPr>
          <a:xfrm>
            <a:off x="457200" y="1143000"/>
            <a:ext cx="8382000" cy="1752600"/>
          </a:xfrm>
        </p:spPr>
        <p:txBody>
          <a:bodyPr/>
          <a:lstStyle/>
          <a:p>
            <a:pPr marL="455613" indent="-455613" algn="just">
              <a:buClr>
                <a:schemeClr val="accent2"/>
              </a:buClr>
              <a:buFont typeface="Wingdings" pitchFamily="2" charset="2"/>
              <a:buChar char="Ø"/>
            </a:pPr>
            <a:endParaRPr lang="en-US"/>
          </a:p>
        </p:txBody>
      </p:sp>
      <p:pic>
        <p:nvPicPr>
          <p:cNvPr id="204804" name="Picture 4"/>
          <p:cNvPicPr>
            <a:picLocks noChangeAspect="1" noChangeArrowheads="1"/>
          </p:cNvPicPr>
          <p:nvPr/>
        </p:nvPicPr>
        <p:blipFill>
          <a:blip r:embed="rId3" cstate="print"/>
          <a:srcRect r="9911"/>
          <a:stretch>
            <a:fillRect/>
          </a:stretch>
        </p:blipFill>
        <p:spPr bwMode="auto">
          <a:xfrm>
            <a:off x="4641850" y="0"/>
            <a:ext cx="4502150" cy="6858000"/>
          </a:xfrm>
          <a:prstGeom prst="rect">
            <a:avLst/>
          </a:prstGeom>
          <a:noFill/>
          <a:ln w="9525">
            <a:noFill/>
            <a:miter lim="800000"/>
            <a:headEnd/>
            <a:tailEnd/>
          </a:ln>
          <a:effectLst/>
        </p:spPr>
      </p:pic>
      <p:pic>
        <p:nvPicPr>
          <p:cNvPr id="204805" name="Picture 5"/>
          <p:cNvPicPr>
            <a:picLocks noChangeAspect="1" noChangeArrowheads="1"/>
          </p:cNvPicPr>
          <p:nvPr/>
        </p:nvPicPr>
        <p:blipFill>
          <a:blip r:embed="rId4" cstate="print"/>
          <a:srcRect l="3409" r="12718"/>
          <a:stretch>
            <a:fillRect/>
          </a:stretch>
        </p:blipFill>
        <p:spPr bwMode="auto">
          <a:xfrm>
            <a:off x="0" y="0"/>
            <a:ext cx="4648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9" name="Picture 1029" descr="cdp-calorie-chart"/>
          <p:cNvPicPr>
            <a:picLocks noChangeAspect="1" noChangeArrowheads="1"/>
          </p:cNvPicPr>
          <p:nvPr/>
        </p:nvPicPr>
        <p:blipFill>
          <a:blip r:embed="rId2" cstate="print">
            <a:lum bright="-12000" contrast="30000"/>
          </a:blip>
          <a:srcRect/>
          <a:stretch>
            <a:fillRect/>
          </a:stretch>
        </p:blipFill>
        <p:spPr bwMode="auto">
          <a:xfrm>
            <a:off x="1143000" y="0"/>
            <a:ext cx="6477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Tools for a Healthful Diet</a:t>
            </a:r>
          </a:p>
        </p:txBody>
      </p:sp>
      <p:sp>
        <p:nvSpPr>
          <p:cNvPr id="3" name="Content Placeholder 2"/>
          <p:cNvSpPr>
            <a:spLocks noGrp="1"/>
          </p:cNvSpPr>
          <p:nvPr>
            <p:ph idx="1"/>
          </p:nvPr>
        </p:nvSpPr>
        <p:spPr>
          <a:xfrm>
            <a:off x="0" y="1371600"/>
            <a:ext cx="9144000" cy="5486400"/>
          </a:xfrm>
        </p:spPr>
        <p:txBody>
          <a:bodyPr/>
          <a:lstStyle/>
          <a:p>
            <a:pPr>
              <a:defRPr/>
            </a:pPr>
            <a:r>
              <a:rPr lang="en-US" smtClean="0"/>
              <a:t>My Pyramid</a:t>
            </a:r>
            <a:endParaRPr lang="en-US" dirty="0" smtClean="0"/>
          </a:p>
          <a:p>
            <a:pPr lvl="1">
              <a:defRPr/>
            </a:pPr>
            <a:r>
              <a:rPr lang="en-US" dirty="0" smtClean="0"/>
              <a:t>Provides an individualized approach to a healthy diet and physically active lifestyle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smtClean="0"/>
              <a:t>Tools for a Healthful Diet</a:t>
            </a:r>
          </a:p>
        </p:txBody>
      </p:sp>
      <p:sp>
        <p:nvSpPr>
          <p:cNvPr id="6" name="Text Placeholder 5"/>
          <p:cNvSpPr>
            <a:spLocks noGrp="1"/>
          </p:cNvSpPr>
          <p:nvPr>
            <p:ph type="body" idx="1"/>
          </p:nvPr>
        </p:nvSpPr>
        <p:spPr>
          <a:xfrm>
            <a:off x="0" y="1066800"/>
            <a:ext cx="4040188" cy="639763"/>
          </a:xfrm>
        </p:spPr>
        <p:txBody>
          <a:bodyPr/>
          <a:lstStyle/>
          <a:p>
            <a:pPr>
              <a:defRPr/>
            </a:pPr>
            <a:r>
              <a:rPr lang="en-US" dirty="0" smtClean="0"/>
              <a:t>MyPyramid</a:t>
            </a:r>
          </a:p>
        </p:txBody>
      </p:sp>
      <p:sp>
        <p:nvSpPr>
          <p:cNvPr id="7" name="Content Placeholder 6"/>
          <p:cNvSpPr>
            <a:spLocks noGrp="1"/>
          </p:cNvSpPr>
          <p:nvPr>
            <p:ph sz="half" idx="2"/>
          </p:nvPr>
        </p:nvSpPr>
        <p:spPr>
          <a:xfrm>
            <a:off x="0" y="1676400"/>
            <a:ext cx="4648200" cy="5181600"/>
          </a:xfrm>
        </p:spPr>
        <p:txBody>
          <a:bodyPr/>
          <a:lstStyle/>
          <a:p>
            <a:pPr>
              <a:defRPr/>
            </a:pPr>
            <a:r>
              <a:rPr lang="en-US" sz="2000" dirty="0" smtClean="0"/>
              <a:t>Divides food into six categories – grains, vegetables, fruits, milk, meat and beans, and oils</a:t>
            </a:r>
          </a:p>
          <a:p>
            <a:pPr>
              <a:defRPr/>
            </a:pPr>
            <a:r>
              <a:rPr lang="en-US" sz="2000" dirty="0" smtClean="0"/>
              <a:t>Should eat food from each category – including oil!</a:t>
            </a:r>
          </a:p>
          <a:p>
            <a:pPr>
              <a:defRPr/>
            </a:pPr>
            <a:r>
              <a:rPr lang="en-US" sz="2000" dirty="0" smtClean="0"/>
              <a:t>The width of the band indicates how much to consume – the wider the band, the more you should eat from that group (proportion)</a:t>
            </a:r>
          </a:p>
          <a:p>
            <a:pPr>
              <a:defRPr/>
            </a:pPr>
            <a:r>
              <a:rPr lang="en-US" sz="2000" dirty="0" smtClean="0"/>
              <a:t>Moderation is shown by the bands getting smaller at the top – bottom of the pyramid is the healthier options and the tip is for foods high in fat, sugar and sodium</a:t>
            </a:r>
          </a:p>
          <a:p>
            <a:pPr>
              <a:defRPr/>
            </a:pPr>
            <a:r>
              <a:rPr lang="en-US" sz="2000" dirty="0" smtClean="0"/>
              <a:t>Physical activity is shown by the person climbing the steps</a:t>
            </a:r>
          </a:p>
          <a:p>
            <a:pPr>
              <a:defRPr/>
            </a:pPr>
            <a:endParaRPr lang="en-US" dirty="0"/>
          </a:p>
        </p:txBody>
      </p:sp>
      <p:pic>
        <p:nvPicPr>
          <p:cNvPr id="24581" name="Content Placeholder 9" descr="pyr1.jpg">
            <a:hlinkClick r:id="rId2"/>
          </p:cNvPr>
          <p:cNvPicPr>
            <a:picLocks noGrp="1" noChangeAspect="1"/>
          </p:cNvPicPr>
          <p:nvPr>
            <p:ph sz="quarter" idx="4"/>
          </p:nvPr>
        </p:nvPicPr>
        <p:blipFill>
          <a:blip r:embed="rId3" cstate="print"/>
          <a:srcRect/>
          <a:stretch>
            <a:fillRect/>
          </a:stretch>
        </p:blipFill>
        <p:spPr>
          <a:xfrm>
            <a:off x="4614863" y="1371600"/>
            <a:ext cx="4529137" cy="3505200"/>
          </a:xfrm>
        </p:spPr>
      </p:pic>
      <p:sp>
        <p:nvSpPr>
          <p:cNvPr id="24583" name="TextBox 10"/>
          <p:cNvSpPr txBox="1">
            <a:spLocks noChangeArrowheads="1"/>
          </p:cNvSpPr>
          <p:nvPr/>
        </p:nvSpPr>
        <p:spPr bwMode="auto">
          <a:xfrm>
            <a:off x="4800600" y="5029200"/>
            <a:ext cx="4343400" cy="1570038"/>
          </a:xfrm>
          <a:prstGeom prst="rect">
            <a:avLst/>
          </a:prstGeom>
          <a:noFill/>
          <a:ln w="9525">
            <a:noFill/>
            <a:miter lim="800000"/>
            <a:headEnd/>
            <a:tailEnd/>
          </a:ln>
        </p:spPr>
        <p:txBody>
          <a:bodyPr>
            <a:spAutoFit/>
          </a:bodyPr>
          <a:lstStyle/>
          <a:p>
            <a:pPr algn="l">
              <a:buFont typeface="Arial" charset="0"/>
              <a:buChar char="•"/>
            </a:pPr>
            <a:r>
              <a:rPr lang="en-US"/>
              <a:t>The person in the pyramid indicates that each plan is individualized and will differ depending on the person’s needs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0"/>
            <a:ext cx="8229600" cy="762000"/>
          </a:xfrm>
        </p:spPr>
        <p:txBody>
          <a:bodyPr/>
          <a:lstStyle/>
          <a:p>
            <a:pPr eaLnBrk="1" fontAlgn="auto" hangingPunct="1">
              <a:spcAft>
                <a:spcPts val="0"/>
              </a:spcAft>
              <a:defRPr/>
            </a:pPr>
            <a:r>
              <a:rPr lang="en-US" dirty="0" smtClean="0"/>
              <a:t>Tools for a Healthful Diet</a:t>
            </a:r>
          </a:p>
        </p:txBody>
      </p:sp>
      <p:sp>
        <p:nvSpPr>
          <p:cNvPr id="3" name="Content Placeholder 2"/>
          <p:cNvSpPr>
            <a:spLocks noGrp="1"/>
          </p:cNvSpPr>
          <p:nvPr>
            <p:ph idx="1"/>
          </p:nvPr>
        </p:nvSpPr>
        <p:spPr>
          <a:xfrm>
            <a:off x="0" y="762000"/>
            <a:ext cx="9144000" cy="6096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en-US" dirty="0" smtClean="0"/>
              <a:t>MyPyramid</a:t>
            </a:r>
          </a:p>
          <a:p>
            <a:pPr marL="868680" lvl="1" indent="-283464" eaLnBrk="1" fontAlgn="auto" hangingPunct="1">
              <a:spcAft>
                <a:spcPts val="0"/>
              </a:spcAft>
              <a:buFont typeface="Wingdings 2"/>
              <a:buChar char=""/>
              <a:defRPr/>
            </a:pPr>
            <a:r>
              <a:rPr lang="en-US" dirty="0" smtClean="0"/>
              <a:t>Food Groups</a:t>
            </a:r>
          </a:p>
          <a:p>
            <a:pPr marL="1133856" lvl="2" eaLnBrk="1" fontAlgn="auto" hangingPunct="1">
              <a:spcAft>
                <a:spcPts val="0"/>
              </a:spcAft>
              <a:buFont typeface="Wingdings"/>
              <a:buChar char=""/>
              <a:defRPr/>
            </a:pPr>
            <a:r>
              <a:rPr lang="en-US" dirty="0" smtClean="0"/>
              <a:t>Helps you identify what foods are in each group, what counts as a portion, and how to make a healthy selection</a:t>
            </a:r>
          </a:p>
          <a:p>
            <a:pPr marL="1353312" lvl="3" indent="-182880" eaLnBrk="1" fontAlgn="auto" hangingPunct="1">
              <a:spcAft>
                <a:spcPts val="0"/>
              </a:spcAft>
              <a:buFont typeface="Wingdings 3"/>
              <a:buChar char=""/>
              <a:defRPr/>
            </a:pPr>
            <a:r>
              <a:rPr lang="en-US" sz="2400" dirty="0" smtClean="0"/>
              <a:t>Grains – foods made from wheat, rice, oats, cornmeal, barley, and other grains; half of the grains should be whole grains which include whole wheat flour, bulgur, oatmeal, brown rice, and whole cornmeal; refined grains include white bread, white rice, and other white flour products and should be consumed in moderation </a:t>
            </a:r>
          </a:p>
          <a:p>
            <a:pPr marL="1353312" lvl="3" indent="-182880" eaLnBrk="1" fontAlgn="auto" hangingPunct="1">
              <a:spcAft>
                <a:spcPts val="0"/>
              </a:spcAft>
              <a:buFont typeface="Wingdings 3"/>
              <a:buChar char=""/>
              <a:defRPr/>
            </a:pPr>
            <a:r>
              <a:rPr lang="en-US" sz="2400" dirty="0" smtClean="0"/>
              <a:t>Vegetables – provide a variety of nutrients and fiber; divided into five subgroups (Same as DGA); can be fresh, frozen or canned</a:t>
            </a:r>
          </a:p>
          <a:p>
            <a:pPr marL="1353312" lvl="3" indent="-182880" eaLnBrk="1" fontAlgn="auto" hangingPunct="1">
              <a:spcAft>
                <a:spcPts val="0"/>
              </a:spcAft>
              <a:buFont typeface="Wingdings 3"/>
              <a:buChar char=""/>
              <a:defRPr/>
            </a:pPr>
            <a:r>
              <a:rPr lang="en-US" sz="2400" dirty="0" smtClean="0"/>
              <a:t>Fruits – rich in nutrients and fiber; may be fresh, frozen, pureed, dried, or canned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5486400"/>
          </a:xfrm>
        </p:spPr>
        <p:txBody>
          <a:bodyPr/>
          <a:lstStyle/>
          <a:p>
            <a:pPr marL="896112" lvl="2" indent="-182880" eaLnBrk="1" fontAlgn="auto" hangingPunct="1">
              <a:spcAft>
                <a:spcPts val="0"/>
              </a:spcAft>
              <a:buFont typeface="Wingdings 3"/>
              <a:buChar char=""/>
              <a:defRPr/>
            </a:pPr>
            <a:r>
              <a:rPr lang="en-US" dirty="0" smtClean="0">
                <a:solidFill>
                  <a:schemeClr val="bg1"/>
                </a:solidFill>
              </a:rPr>
              <a:t>Milk – high in protein and calcium; very little calcium is found in ice cream, cream cheese, butter so they are NOT included in this food group; consume 3 cups each day</a:t>
            </a:r>
          </a:p>
          <a:p>
            <a:pPr marL="896112" lvl="2" indent="-182880" eaLnBrk="1" fontAlgn="auto" hangingPunct="1">
              <a:spcAft>
                <a:spcPts val="0"/>
              </a:spcAft>
              <a:buFont typeface="Wingdings 3"/>
              <a:buChar char=""/>
              <a:defRPr/>
            </a:pPr>
            <a:r>
              <a:rPr lang="en-US" dirty="0" smtClean="0">
                <a:solidFill>
                  <a:schemeClr val="bg1"/>
                </a:solidFill>
              </a:rPr>
              <a:t>Meat and Beans – provides a variety of nutrients including proteins, essential fatty acids, and vitamin E; includes meat, poultry, fish, dry beans and peas, seeds, nuts, and eggs; choose lean meats and poultry to avoid saturated fats and cholesterol ; beans and peas are also part of the vegetable group</a:t>
            </a:r>
          </a:p>
          <a:p>
            <a:pPr marL="896112" lvl="2" indent="-182880" eaLnBrk="1" fontAlgn="auto" hangingPunct="1">
              <a:spcAft>
                <a:spcPts val="0"/>
              </a:spcAft>
              <a:buFont typeface="Wingdings 3"/>
              <a:buChar char=""/>
              <a:defRPr/>
            </a:pPr>
            <a:r>
              <a:rPr lang="en-US" dirty="0" smtClean="0">
                <a:solidFill>
                  <a:schemeClr val="bg1"/>
                </a:solidFill>
              </a:rPr>
              <a:t>Oils – fats that are liquid at room temperature; some are needed; high in calories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685800" y="2057400"/>
            <a:ext cx="7772400" cy="1143000"/>
          </a:xfrm>
        </p:spPr>
        <p:txBody>
          <a:bodyPr/>
          <a:lstStyle/>
          <a:p>
            <a:r>
              <a:rPr lang="en-US" sz="6000"/>
              <a:t>Nutritional Support</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609600" y="2286000"/>
            <a:ext cx="8229600" cy="3810000"/>
          </a:xfrm>
        </p:spPr>
        <p:txBody>
          <a:bodyPr/>
          <a:lstStyle/>
          <a:p>
            <a:pPr marL="0" indent="0" algn="ctr">
              <a:buFontTx/>
              <a:buNone/>
            </a:pPr>
            <a:r>
              <a:rPr lang="en-US" b="1">
                <a:solidFill>
                  <a:srgbClr val="FFFF00"/>
                </a:solidFill>
              </a:rPr>
              <a:t>Nutritional Support</a:t>
            </a:r>
            <a:r>
              <a:rPr lang="en-US" b="1"/>
              <a:t> may supplement normal feeding, or completely replace normal feeding into the gastrointestinal tract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1676400" y="2286000"/>
            <a:ext cx="5715000" cy="2971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85347" name="Rectangle 3"/>
          <p:cNvSpPr>
            <a:spLocks noGrp="1" noChangeArrowheads="1"/>
          </p:cNvSpPr>
          <p:nvPr>
            <p:ph type="title"/>
          </p:nvPr>
        </p:nvSpPr>
        <p:spPr/>
        <p:txBody>
          <a:bodyPr/>
          <a:lstStyle/>
          <a:p>
            <a:r>
              <a:rPr lang="en-US"/>
              <a:t>Benefits of Nutritional Support</a:t>
            </a:r>
          </a:p>
        </p:txBody>
      </p:sp>
      <p:sp>
        <p:nvSpPr>
          <p:cNvPr id="185348" name="Rectangle 4"/>
          <p:cNvSpPr>
            <a:spLocks noGrp="1" noChangeArrowheads="1"/>
          </p:cNvSpPr>
          <p:nvPr>
            <p:ph type="body" idx="1"/>
          </p:nvPr>
        </p:nvSpPr>
        <p:spPr>
          <a:xfrm>
            <a:off x="1752600" y="2286000"/>
            <a:ext cx="5638800" cy="3200400"/>
          </a:xfrm>
        </p:spPr>
        <p:txBody>
          <a:bodyPr/>
          <a:lstStyle/>
          <a:p>
            <a:r>
              <a:rPr lang="en-US"/>
              <a:t>Preservation of nutritional status</a:t>
            </a:r>
          </a:p>
          <a:p>
            <a:r>
              <a:rPr lang="en-US">
                <a:sym typeface="Symbol" pitchFamily="18" charset="2"/>
              </a:rPr>
              <a:t>Prevention of complications of protein malnutrition </a:t>
            </a:r>
          </a:p>
          <a:p>
            <a:r>
              <a:rPr lang="en-US">
                <a:sym typeface="Symbol" pitchFamily="18" charset="2"/>
              </a:rPr>
              <a:t> </a:t>
            </a:r>
            <a:r>
              <a:rPr lang="en-US"/>
              <a:t>Post-operative complications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z="4000"/>
              <a:t>Who requires nutritional support?</a:t>
            </a:r>
            <a:endParaRPr lang="en-US"/>
          </a:p>
        </p:txBody>
      </p:sp>
      <p:sp>
        <p:nvSpPr>
          <p:cNvPr id="186371" name="Rectangle 3"/>
          <p:cNvSpPr>
            <a:spLocks noChangeArrowheads="1"/>
          </p:cNvSpPr>
          <p:nvPr/>
        </p:nvSpPr>
        <p:spPr bwMode="auto">
          <a:xfrm>
            <a:off x="914400" y="2514600"/>
            <a:ext cx="7239000" cy="2590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86372" name="Rectangle 4"/>
          <p:cNvSpPr>
            <a:spLocks noGrp="1" noChangeArrowheads="1"/>
          </p:cNvSpPr>
          <p:nvPr>
            <p:ph type="body" idx="1"/>
          </p:nvPr>
        </p:nvSpPr>
        <p:spPr>
          <a:xfrm>
            <a:off x="1219200" y="2590800"/>
            <a:ext cx="6743700" cy="1447800"/>
          </a:xfrm>
        </p:spPr>
        <p:txBody>
          <a:bodyPr/>
          <a:lstStyle/>
          <a:p>
            <a:r>
              <a:rPr lang="en-US" dirty="0"/>
              <a:t>Patients already with malnutrition - </a:t>
            </a:r>
            <a:r>
              <a:rPr lang="en-US" dirty="0" smtClean="0"/>
              <a:t>surgery/trauma/sepsis</a:t>
            </a:r>
            <a:endParaRPr lang="en-US" dirty="0"/>
          </a:p>
          <a:p>
            <a:r>
              <a:rPr lang="en-US" dirty="0"/>
              <a:t> Patients at risk of malnutrition</a:t>
            </a:r>
          </a:p>
          <a:p>
            <a:pPr>
              <a:buFontTx/>
              <a:buNone/>
            </a:pPr>
            <a:r>
              <a:rPr lang="en-US" dirty="0"/>
              <a:t>	</a:t>
            </a:r>
          </a:p>
          <a:p>
            <a:pPr>
              <a:buFontTx/>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body" idx="1"/>
          </p:nvPr>
        </p:nvSpPr>
        <p:spPr/>
        <p:txBody>
          <a:bodyPr/>
          <a:lstStyle/>
          <a:p>
            <a:pPr algn="just">
              <a:buFont typeface="Wingdings" pitchFamily="2" charset="2"/>
              <a:buNone/>
            </a:pPr>
            <a:r>
              <a:rPr lang="en-US" sz="3600" b="1" u="sng" dirty="0">
                <a:effectLst/>
                <a:latin typeface="Times New Roman" pitchFamily="18" charset="0"/>
              </a:rPr>
              <a:t>Nutrition</a:t>
            </a:r>
            <a:r>
              <a:rPr lang="en-US" sz="3600" b="1" dirty="0">
                <a:latin typeface="Times New Roman" pitchFamily="18" charset="0"/>
              </a:rPr>
              <a:t> –</a:t>
            </a:r>
            <a:r>
              <a:rPr lang="en-US" sz="3600" dirty="0">
                <a:latin typeface="Times New Roman" pitchFamily="18" charset="0"/>
              </a:rPr>
              <a:t> </a:t>
            </a:r>
            <a:r>
              <a:rPr lang="en-US" sz="3600" dirty="0">
                <a:effectLst/>
                <a:latin typeface="Times New Roman" pitchFamily="18" charset="0"/>
              </a:rPr>
              <a:t>the science of food and how the body uses food</a:t>
            </a:r>
          </a:p>
          <a:p>
            <a:pPr algn="just">
              <a:buFont typeface="Wingdings" pitchFamily="2" charset="2"/>
              <a:buNone/>
            </a:pPr>
            <a:r>
              <a:rPr lang="en-US" sz="3600" b="1" u="sng" dirty="0">
                <a:effectLst/>
                <a:latin typeface="Times New Roman" pitchFamily="18" charset="0"/>
              </a:rPr>
              <a:t>Nutrients</a:t>
            </a:r>
            <a:r>
              <a:rPr lang="en-US" sz="3600" b="1" dirty="0">
                <a:effectLst/>
                <a:latin typeface="Times New Roman" pitchFamily="18" charset="0"/>
              </a:rPr>
              <a:t> –</a:t>
            </a:r>
            <a:r>
              <a:rPr lang="en-US" sz="3600" dirty="0">
                <a:effectLst/>
                <a:latin typeface="Times New Roman" pitchFamily="18" charset="0"/>
              </a:rPr>
              <a:t> substances in food</a:t>
            </a:r>
          </a:p>
          <a:p>
            <a:pPr algn="just">
              <a:buFont typeface="Wingdings" pitchFamily="2" charset="2"/>
              <a:buNone/>
            </a:pPr>
            <a:r>
              <a:rPr lang="en-US" sz="3600" b="1" u="sng" dirty="0">
                <a:effectLst/>
                <a:latin typeface="Times New Roman" pitchFamily="18" charset="0"/>
              </a:rPr>
              <a:t>Calories</a:t>
            </a:r>
            <a:r>
              <a:rPr lang="en-US" sz="3600" b="1" dirty="0">
                <a:effectLst/>
                <a:latin typeface="Times New Roman" pitchFamily="18" charset="0"/>
              </a:rPr>
              <a:t> –</a:t>
            </a:r>
            <a:r>
              <a:rPr lang="en-US" sz="3600" dirty="0">
                <a:effectLst/>
                <a:latin typeface="Times New Roman" pitchFamily="18" charset="0"/>
              </a:rPr>
              <a:t> measures energy in food </a:t>
            </a:r>
          </a:p>
          <a:p>
            <a:pPr algn="just">
              <a:buFont typeface="Wingdings" pitchFamily="2" charset="2"/>
              <a:buNone/>
            </a:pPr>
            <a:r>
              <a:rPr lang="en-US" sz="3600" b="1" u="sng" dirty="0">
                <a:effectLst/>
                <a:latin typeface="Times New Roman" pitchFamily="18" charset="0"/>
              </a:rPr>
              <a:t>Metabolism</a:t>
            </a:r>
            <a:r>
              <a:rPr lang="en-US" sz="3600" b="1" dirty="0">
                <a:effectLst/>
                <a:latin typeface="Times New Roman" pitchFamily="18" charset="0"/>
              </a:rPr>
              <a:t> –</a:t>
            </a:r>
            <a:r>
              <a:rPr lang="en-US" sz="3600" dirty="0">
                <a:effectLst/>
                <a:latin typeface="Times New Roman" pitchFamily="18" charset="0"/>
              </a:rPr>
              <a:t> chemical process in the body that keeps us alive and active</a:t>
            </a:r>
          </a:p>
          <a:p>
            <a:pPr>
              <a:buFont typeface="Wingdings" pitchFamily="2" charset="2"/>
              <a:buNone/>
            </a:pPr>
            <a:r>
              <a:rPr lang="en-US" sz="2100" dirty="0">
                <a:effectLst/>
                <a:latin typeface="Times New Roman" pitchFamily="18"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676400" y="2286000"/>
            <a:ext cx="5791200" cy="32766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87395" name="Rectangle 3"/>
          <p:cNvSpPr>
            <a:spLocks noGrp="1" noChangeArrowheads="1"/>
          </p:cNvSpPr>
          <p:nvPr>
            <p:ph type="title"/>
          </p:nvPr>
        </p:nvSpPr>
        <p:spPr/>
        <p:txBody>
          <a:bodyPr/>
          <a:lstStyle/>
          <a:p>
            <a:r>
              <a:rPr lang="en-US"/>
              <a:t>Patients at risk of malnutrition</a:t>
            </a:r>
          </a:p>
        </p:txBody>
      </p:sp>
      <p:sp>
        <p:nvSpPr>
          <p:cNvPr id="187396" name="Rectangle 4"/>
          <p:cNvSpPr>
            <a:spLocks noGrp="1" noChangeArrowheads="1"/>
          </p:cNvSpPr>
          <p:nvPr>
            <p:ph type="body" idx="1"/>
          </p:nvPr>
        </p:nvSpPr>
        <p:spPr>
          <a:xfrm>
            <a:off x="1905000" y="2438400"/>
            <a:ext cx="5334000" cy="3657600"/>
          </a:xfrm>
        </p:spPr>
        <p:txBody>
          <a:bodyPr/>
          <a:lstStyle/>
          <a:p>
            <a:pPr>
              <a:buFontTx/>
              <a:buNone/>
            </a:pPr>
            <a:r>
              <a:rPr lang="en-US"/>
              <a:t>Depleted reserves</a:t>
            </a:r>
          </a:p>
          <a:p>
            <a:pPr>
              <a:buFontTx/>
              <a:buNone/>
            </a:pPr>
            <a:r>
              <a:rPr lang="en-US"/>
              <a:t>Cannot eat for &gt; 5 days</a:t>
            </a:r>
          </a:p>
          <a:p>
            <a:pPr>
              <a:buFontTx/>
              <a:buNone/>
            </a:pPr>
            <a:r>
              <a:rPr lang="en-US"/>
              <a:t>Impaired bowel function</a:t>
            </a:r>
          </a:p>
          <a:p>
            <a:pPr>
              <a:buFontTx/>
              <a:buNone/>
            </a:pPr>
            <a:r>
              <a:rPr lang="en-US"/>
              <a:t>Critical Illness </a:t>
            </a:r>
          </a:p>
          <a:p>
            <a:pPr>
              <a:buFontTx/>
              <a:buNone/>
            </a:pPr>
            <a:r>
              <a:rPr lang="en-US"/>
              <a:t>Need for prolonged bowel rest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2286000"/>
            <a:ext cx="8229600" cy="1143000"/>
          </a:xfrm>
        </p:spPr>
        <p:txBody>
          <a:bodyPr/>
          <a:lstStyle/>
          <a:p>
            <a:r>
              <a:rPr lang="en-US"/>
              <a:t>How do we detect malnutrition?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676400" y="2514600"/>
            <a:ext cx="5715000" cy="2590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89443" name="Rectangle 3"/>
          <p:cNvSpPr>
            <a:spLocks noGrp="1" noChangeArrowheads="1"/>
          </p:cNvSpPr>
          <p:nvPr>
            <p:ph type="title"/>
          </p:nvPr>
        </p:nvSpPr>
        <p:spPr/>
        <p:txBody>
          <a:bodyPr/>
          <a:lstStyle/>
          <a:p>
            <a:r>
              <a:rPr lang="en-US"/>
              <a:t>Nutritional Assessment</a:t>
            </a:r>
          </a:p>
        </p:txBody>
      </p:sp>
      <p:sp>
        <p:nvSpPr>
          <p:cNvPr id="189444" name="Rectangle 4"/>
          <p:cNvSpPr>
            <a:spLocks noGrp="1" noChangeArrowheads="1"/>
          </p:cNvSpPr>
          <p:nvPr>
            <p:ph type="body" idx="1"/>
          </p:nvPr>
        </p:nvSpPr>
        <p:spPr>
          <a:xfrm>
            <a:off x="1828800" y="2590800"/>
            <a:ext cx="5486400" cy="3276600"/>
          </a:xfrm>
        </p:spPr>
        <p:txBody>
          <a:bodyPr/>
          <a:lstStyle/>
          <a:p>
            <a:pPr>
              <a:buFontTx/>
              <a:buNone/>
            </a:pPr>
            <a:r>
              <a:rPr lang="en-US"/>
              <a:t>History </a:t>
            </a:r>
          </a:p>
          <a:p>
            <a:pPr>
              <a:buFontTx/>
              <a:buNone/>
            </a:pPr>
            <a:r>
              <a:rPr lang="en-US"/>
              <a:t>Physical examination</a:t>
            </a:r>
          </a:p>
          <a:p>
            <a:pPr>
              <a:buFontTx/>
              <a:buNone/>
            </a:pPr>
            <a:r>
              <a:rPr lang="en-US"/>
              <a:t>Anthropometric measurements</a:t>
            </a:r>
          </a:p>
          <a:p>
            <a:pPr>
              <a:buFontTx/>
              <a:buNone/>
            </a:pPr>
            <a:r>
              <a:rPr lang="en-US"/>
              <a:t>Laboratory investigations</a:t>
            </a:r>
          </a:p>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3581400" y="1828800"/>
            <a:ext cx="1905000" cy="5334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190467" name="Rectangle 3"/>
          <p:cNvSpPr>
            <a:spLocks noGrp="1" noChangeArrowheads="1"/>
          </p:cNvSpPr>
          <p:nvPr>
            <p:ph type="title"/>
          </p:nvPr>
        </p:nvSpPr>
        <p:spPr/>
        <p:txBody>
          <a:bodyPr/>
          <a:lstStyle/>
          <a:p>
            <a:r>
              <a:rPr lang="en-US"/>
              <a:t>Nutritional Assessment</a:t>
            </a:r>
          </a:p>
        </p:txBody>
      </p:sp>
      <p:sp>
        <p:nvSpPr>
          <p:cNvPr id="190468" name="Rectangle 4"/>
          <p:cNvSpPr>
            <a:spLocks noGrp="1" noChangeArrowheads="1"/>
          </p:cNvSpPr>
          <p:nvPr>
            <p:ph type="body" idx="1"/>
          </p:nvPr>
        </p:nvSpPr>
        <p:spPr>
          <a:xfrm>
            <a:off x="685800" y="1752600"/>
            <a:ext cx="7772400" cy="4343400"/>
          </a:xfrm>
        </p:spPr>
        <p:txBody>
          <a:bodyPr/>
          <a:lstStyle/>
          <a:p>
            <a:pPr algn="ctr">
              <a:buFontTx/>
              <a:buNone/>
            </a:pPr>
            <a:r>
              <a:rPr lang="en-US" b="1"/>
              <a:t>History </a:t>
            </a:r>
          </a:p>
          <a:p>
            <a:pPr algn="ctr">
              <a:lnSpc>
                <a:spcPct val="40000"/>
              </a:lnSpc>
              <a:buFontTx/>
              <a:buNone/>
            </a:pPr>
            <a:endParaRPr lang="en-US"/>
          </a:p>
          <a:p>
            <a:pPr lvl="1"/>
            <a:r>
              <a:rPr lang="en-US"/>
              <a:t>Dietary history</a:t>
            </a:r>
          </a:p>
          <a:p>
            <a:pPr lvl="1"/>
            <a:r>
              <a:rPr lang="en-US"/>
              <a:t>Significant weight loss within last 6 months</a:t>
            </a:r>
          </a:p>
          <a:p>
            <a:pPr lvl="2"/>
            <a:r>
              <a:rPr lang="en-US"/>
              <a:t>&gt; 15% loss of body weight</a:t>
            </a:r>
          </a:p>
          <a:p>
            <a:pPr lvl="2"/>
            <a:r>
              <a:rPr lang="en-US"/>
              <a:t>compare with ideal weight</a:t>
            </a:r>
          </a:p>
          <a:p>
            <a:pPr lvl="2"/>
            <a:r>
              <a:rPr lang="en-US"/>
              <a:t>Beware the patient with ascites/ oedema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2590800" y="1752600"/>
            <a:ext cx="4114800" cy="6858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191491" name="Rectangle 3"/>
          <p:cNvSpPr>
            <a:spLocks noChangeArrowheads="1"/>
          </p:cNvSpPr>
          <p:nvPr/>
        </p:nvSpPr>
        <p:spPr bwMode="auto">
          <a:xfrm>
            <a:off x="1828800" y="1752600"/>
            <a:ext cx="5486400" cy="4343400"/>
          </a:xfrm>
          <a:prstGeom prst="rect">
            <a:avLst/>
          </a:prstGeom>
          <a:noFill/>
          <a:ln w="9525">
            <a:noFill/>
            <a:miter lim="800000"/>
            <a:headEnd/>
            <a:tailEnd/>
          </a:ln>
          <a:effectLst/>
        </p:spPr>
        <p:txBody>
          <a:bodyPr/>
          <a:lstStyle/>
          <a:p>
            <a:pPr marL="342900" indent="-342900" algn="ctr">
              <a:spcBef>
                <a:spcPct val="20000"/>
              </a:spcBef>
            </a:pPr>
            <a:r>
              <a:rPr lang="en-US" sz="3200" b="1">
                <a:effectLst>
                  <a:outerShdw blurRad="38100" dist="38100" dir="2700000" algn="tl">
                    <a:srgbClr val="000000"/>
                  </a:outerShdw>
                </a:effectLst>
              </a:rPr>
              <a:t>Physical Examination </a:t>
            </a:r>
          </a:p>
          <a:p>
            <a:pPr marL="342900" indent="-342900" algn="ctr">
              <a:lnSpc>
                <a:spcPct val="40000"/>
              </a:lnSpc>
              <a:spcBef>
                <a:spcPct val="20000"/>
              </a:spcBef>
            </a:pPr>
            <a:endParaRPr lang="en-US" sz="3200">
              <a:effectLst>
                <a:outerShdw blurRad="38100" dist="38100" dir="2700000" algn="tl">
                  <a:srgbClr val="000000"/>
                </a:outerShdw>
              </a:effectLst>
            </a:endParaRPr>
          </a:p>
          <a:p>
            <a:pPr marL="742950" lvl="1" indent="-285750">
              <a:lnSpc>
                <a:spcPct val="20000"/>
              </a:lnSpc>
              <a:spcBef>
                <a:spcPct val="20000"/>
              </a:spcBef>
              <a:buFontTx/>
              <a:buChar char="•"/>
            </a:pPr>
            <a:endParaRPr lang="en-US" sz="2800">
              <a:effectLst>
                <a:outerShdw blurRad="38100" dist="38100" dir="2700000" algn="tl">
                  <a:srgbClr val="000000"/>
                </a:outerShdw>
              </a:effectLst>
            </a:endParaRPr>
          </a:p>
          <a:p>
            <a:pPr marL="742950" lvl="1" indent="-285750">
              <a:spcBef>
                <a:spcPct val="20000"/>
              </a:spcBef>
              <a:buFontTx/>
              <a:buChar char="•"/>
            </a:pPr>
            <a:r>
              <a:rPr lang="en-US" sz="2800">
                <a:effectLst>
                  <a:outerShdw blurRad="38100" dist="38100" dir="2700000" algn="tl">
                    <a:srgbClr val="000000"/>
                  </a:outerShdw>
                </a:effectLst>
              </a:rPr>
              <a:t>Evidence of muscle wasting</a:t>
            </a:r>
          </a:p>
          <a:p>
            <a:pPr marL="742950" lvl="1" indent="-285750">
              <a:spcBef>
                <a:spcPct val="20000"/>
              </a:spcBef>
              <a:buFontTx/>
              <a:buChar char="•"/>
            </a:pPr>
            <a:r>
              <a:rPr lang="en-US" sz="2800">
                <a:effectLst>
                  <a:outerShdw blurRad="38100" dist="38100" dir="2700000" algn="tl">
                    <a:srgbClr val="000000"/>
                  </a:outerShdw>
                </a:effectLst>
              </a:rPr>
              <a:t>Depletion of subcutaneous fat</a:t>
            </a:r>
          </a:p>
          <a:p>
            <a:pPr marL="742950" lvl="1" indent="-285750">
              <a:spcBef>
                <a:spcPct val="20000"/>
              </a:spcBef>
              <a:buFontTx/>
              <a:buChar char="•"/>
            </a:pPr>
            <a:r>
              <a:rPr lang="en-US" sz="2800">
                <a:effectLst>
                  <a:outerShdw blurRad="38100" dist="38100" dir="2700000" algn="tl">
                    <a:srgbClr val="000000"/>
                  </a:outerShdw>
                </a:effectLst>
              </a:rPr>
              <a:t>Peripheral oedema, ascites</a:t>
            </a:r>
          </a:p>
          <a:p>
            <a:pPr marL="742950" lvl="1" indent="-285750">
              <a:spcBef>
                <a:spcPct val="20000"/>
              </a:spcBef>
              <a:buFontTx/>
              <a:buChar char="•"/>
            </a:pPr>
            <a:r>
              <a:rPr lang="en-US" sz="2800">
                <a:effectLst>
                  <a:outerShdw blurRad="38100" dist="38100" dir="2700000" algn="tl">
                    <a:srgbClr val="000000"/>
                  </a:outerShdw>
                </a:effectLst>
              </a:rPr>
              <a:t>Features of Vitamin deficiency</a:t>
            </a:r>
          </a:p>
          <a:p>
            <a:pPr marL="1143000" lvl="2" indent="-228600">
              <a:spcBef>
                <a:spcPct val="20000"/>
              </a:spcBef>
              <a:buFontTx/>
              <a:buChar char="•"/>
            </a:pPr>
            <a:r>
              <a:rPr lang="en-US" sz="2400">
                <a:solidFill>
                  <a:srgbClr val="99FF33"/>
                </a:solidFill>
              </a:rPr>
              <a:t>eg nail and mucosal changes</a:t>
            </a:r>
          </a:p>
          <a:p>
            <a:pPr marL="742950" lvl="1" indent="-285750">
              <a:spcBef>
                <a:spcPct val="20000"/>
              </a:spcBef>
              <a:buFontTx/>
              <a:buChar char="•"/>
            </a:pPr>
            <a:r>
              <a:rPr lang="en-US" sz="2800">
                <a:effectLst>
                  <a:outerShdw blurRad="38100" dist="38100" dir="2700000" algn="tl">
                    <a:srgbClr val="000000"/>
                  </a:outerShdw>
                </a:effectLst>
              </a:rPr>
              <a:t>Echymosis and easy bruising</a:t>
            </a:r>
          </a:p>
          <a:p>
            <a:pPr marL="742950" lvl="1" indent="-285750">
              <a:spcBef>
                <a:spcPct val="20000"/>
              </a:spcBef>
              <a:buFontTx/>
              <a:buChar char="•"/>
            </a:pPr>
            <a:r>
              <a:rPr lang="en-US" sz="2800">
                <a:effectLst>
                  <a:outerShdw blurRad="38100" dist="38100" dir="2700000" algn="tl">
                    <a:srgbClr val="000000"/>
                  </a:outerShdw>
                </a:effectLst>
              </a:rPr>
              <a:t>Easy to detect &gt;15% loss</a:t>
            </a:r>
          </a:p>
        </p:txBody>
      </p:sp>
      <p:sp>
        <p:nvSpPr>
          <p:cNvPr id="191492"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1">
                <a:solidFill>
                  <a:srgbClr val="FFFF00"/>
                </a:solidFill>
                <a:effectLst>
                  <a:outerShdw blurRad="38100" dist="38100" dir="2700000" algn="tl">
                    <a:srgbClr val="000000"/>
                  </a:outerShdw>
                </a:effectLst>
              </a:rPr>
              <a:t>Nutritional Assessment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971800" y="1828800"/>
            <a:ext cx="3124200" cy="5334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192515" name="Rectangle 3"/>
          <p:cNvSpPr>
            <a:spLocks noChangeArrowheads="1"/>
          </p:cNvSpPr>
          <p:nvPr/>
        </p:nvSpPr>
        <p:spPr bwMode="auto">
          <a:xfrm>
            <a:off x="685800" y="1752600"/>
            <a:ext cx="7772400" cy="4343400"/>
          </a:xfrm>
          <a:prstGeom prst="rect">
            <a:avLst/>
          </a:prstGeom>
          <a:noFill/>
          <a:ln w="9525">
            <a:noFill/>
            <a:miter lim="800000"/>
            <a:headEnd/>
            <a:tailEnd/>
          </a:ln>
          <a:effectLst/>
        </p:spPr>
        <p:txBody>
          <a:bodyPr/>
          <a:lstStyle/>
          <a:p>
            <a:pPr marL="342900" indent="-342900" algn="ctr">
              <a:spcBef>
                <a:spcPct val="20000"/>
              </a:spcBef>
            </a:pPr>
            <a:r>
              <a:rPr lang="en-US" sz="3200" b="1">
                <a:effectLst>
                  <a:outerShdw blurRad="38100" dist="38100" dir="2700000" algn="tl">
                    <a:srgbClr val="000000"/>
                  </a:outerShdw>
                </a:effectLst>
              </a:rPr>
              <a:t>Anthropometry </a:t>
            </a:r>
          </a:p>
          <a:p>
            <a:pPr marL="342900" indent="-342900" algn="ctr">
              <a:lnSpc>
                <a:spcPct val="40000"/>
              </a:lnSpc>
              <a:spcBef>
                <a:spcPct val="20000"/>
              </a:spcBef>
            </a:pPr>
            <a:endParaRPr lang="en-US" sz="3200">
              <a:effectLst>
                <a:outerShdw blurRad="38100" dist="38100" dir="2700000" algn="tl">
                  <a:srgbClr val="000000"/>
                </a:outerShdw>
              </a:effectLst>
            </a:endParaRPr>
          </a:p>
          <a:p>
            <a:pPr marL="742950" lvl="1" indent="-285750">
              <a:spcBef>
                <a:spcPct val="20000"/>
              </a:spcBef>
              <a:buFontTx/>
              <a:buChar char="•"/>
            </a:pPr>
            <a:r>
              <a:rPr lang="en-US" sz="2800">
                <a:solidFill>
                  <a:srgbClr val="FFFF00"/>
                </a:solidFill>
                <a:effectLst>
                  <a:outerShdw blurRad="38100" dist="38100" dir="2700000" algn="tl">
                    <a:srgbClr val="000000"/>
                  </a:outerShdw>
                </a:effectLst>
              </a:rPr>
              <a:t>Weight for Height comparison</a:t>
            </a:r>
          </a:p>
          <a:p>
            <a:pPr marL="742950" lvl="1" indent="-285750">
              <a:spcBef>
                <a:spcPct val="20000"/>
              </a:spcBef>
              <a:buFontTx/>
              <a:buChar char="•"/>
            </a:pPr>
            <a:r>
              <a:rPr lang="en-US" sz="2800">
                <a:solidFill>
                  <a:srgbClr val="FFFF00"/>
                </a:solidFill>
                <a:effectLst>
                  <a:outerShdw blurRad="38100" dist="38100" dir="2700000" algn="tl">
                    <a:srgbClr val="000000"/>
                  </a:outerShdw>
                </a:effectLst>
              </a:rPr>
              <a:t>Body Mass Index (&lt;19, or &gt;10% decrease)</a:t>
            </a:r>
            <a:endParaRPr lang="en-US" sz="2800">
              <a:effectLst>
                <a:outerShdw blurRad="38100" dist="38100" dir="2700000" algn="tl">
                  <a:srgbClr val="000000"/>
                </a:outerShdw>
              </a:effectLst>
            </a:endParaRPr>
          </a:p>
          <a:p>
            <a:pPr marL="742950" lvl="1" indent="-285750">
              <a:spcBef>
                <a:spcPct val="20000"/>
              </a:spcBef>
              <a:buFontTx/>
              <a:buChar char="•"/>
            </a:pPr>
            <a:r>
              <a:rPr lang="en-US" sz="2800">
                <a:effectLst>
                  <a:outerShdw blurRad="38100" dist="38100" dir="2700000" algn="tl">
                    <a:srgbClr val="000000"/>
                  </a:outerShdw>
                </a:effectLst>
              </a:rPr>
              <a:t>Triceps-skinfold </a:t>
            </a:r>
          </a:p>
          <a:p>
            <a:pPr marL="742950" lvl="1" indent="-285750">
              <a:spcBef>
                <a:spcPct val="20000"/>
              </a:spcBef>
              <a:buFontTx/>
              <a:buChar char="•"/>
            </a:pPr>
            <a:r>
              <a:rPr lang="en-US" sz="2800">
                <a:effectLst>
                  <a:outerShdw blurRad="38100" dist="38100" dir="2700000" algn="tl">
                    <a:srgbClr val="000000"/>
                  </a:outerShdw>
                </a:effectLst>
              </a:rPr>
              <a:t>Mid arm muscle circumference</a:t>
            </a:r>
          </a:p>
          <a:p>
            <a:pPr marL="742950" lvl="1" indent="-285750">
              <a:spcBef>
                <a:spcPct val="20000"/>
              </a:spcBef>
              <a:buFontTx/>
              <a:buChar char="•"/>
            </a:pPr>
            <a:r>
              <a:rPr lang="en-US" sz="2800">
                <a:effectLst>
                  <a:outerShdw blurRad="38100" dist="38100" dir="2700000" algn="tl">
                    <a:srgbClr val="000000"/>
                  </a:outerShdw>
                </a:effectLst>
              </a:rPr>
              <a:t>Bioelectric impedance</a:t>
            </a:r>
          </a:p>
          <a:p>
            <a:pPr marL="742950" lvl="1" indent="-285750">
              <a:spcBef>
                <a:spcPct val="20000"/>
              </a:spcBef>
              <a:buFontTx/>
              <a:buChar char="•"/>
            </a:pPr>
            <a:r>
              <a:rPr lang="en-US" sz="2800">
                <a:effectLst>
                  <a:outerShdw blurRad="38100" dist="38100" dir="2700000" algn="tl">
                    <a:srgbClr val="000000"/>
                  </a:outerShdw>
                </a:effectLst>
              </a:rPr>
              <a:t>Hand grip dynamometry</a:t>
            </a:r>
          </a:p>
          <a:p>
            <a:pPr marL="742950" lvl="1" indent="-285750">
              <a:spcBef>
                <a:spcPct val="20000"/>
              </a:spcBef>
              <a:buFontTx/>
              <a:buChar char="•"/>
            </a:pPr>
            <a:r>
              <a:rPr lang="en-US" sz="2800" i="1">
                <a:effectLst>
                  <a:outerShdw blurRad="38100" dist="38100" dir="2700000" algn="tl">
                    <a:srgbClr val="000000"/>
                  </a:outerShdw>
                </a:effectLst>
              </a:rPr>
              <a:t>Urinary creatinine / height index</a:t>
            </a:r>
            <a:endParaRPr lang="en-US" sz="2800">
              <a:effectLst>
                <a:outerShdw blurRad="38100" dist="38100" dir="2700000" algn="tl">
                  <a:srgbClr val="000000"/>
                </a:outerShdw>
              </a:effectLst>
            </a:endParaRPr>
          </a:p>
        </p:txBody>
      </p:sp>
      <p:sp>
        <p:nvSpPr>
          <p:cNvPr id="192516"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1">
                <a:solidFill>
                  <a:srgbClr val="FFFF00"/>
                </a:solidFill>
                <a:effectLst>
                  <a:outerShdw blurRad="38100" dist="38100" dir="2700000" algn="tl">
                    <a:srgbClr val="000000"/>
                  </a:outerShdw>
                </a:effectLst>
              </a:rPr>
              <a:t>Nutritional Assessment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743200" y="1752600"/>
            <a:ext cx="3581400" cy="6858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193539" name="Rectangle 3"/>
          <p:cNvSpPr>
            <a:spLocks noChangeArrowheads="1"/>
          </p:cNvSpPr>
          <p:nvPr/>
        </p:nvSpPr>
        <p:spPr bwMode="auto">
          <a:xfrm>
            <a:off x="685800" y="1752600"/>
            <a:ext cx="7772400" cy="4343400"/>
          </a:xfrm>
          <a:prstGeom prst="rect">
            <a:avLst/>
          </a:prstGeom>
          <a:noFill/>
          <a:ln w="9525">
            <a:noFill/>
            <a:miter lim="800000"/>
            <a:headEnd/>
            <a:tailEnd/>
          </a:ln>
          <a:effectLst/>
        </p:spPr>
        <p:txBody>
          <a:bodyPr/>
          <a:lstStyle/>
          <a:p>
            <a:pPr marL="342900" indent="-342900" algn="ctr">
              <a:spcBef>
                <a:spcPct val="20000"/>
              </a:spcBef>
            </a:pPr>
            <a:r>
              <a:rPr lang="en-US" sz="3200" b="1" dirty="0">
                <a:effectLst>
                  <a:outerShdw blurRad="38100" dist="38100" dir="2700000" algn="tl">
                    <a:srgbClr val="000000"/>
                  </a:outerShdw>
                </a:effectLst>
              </a:rPr>
              <a:t>Lab investigations</a:t>
            </a:r>
          </a:p>
          <a:p>
            <a:pPr marL="342900" indent="-342900" algn="ctr">
              <a:lnSpc>
                <a:spcPct val="40000"/>
              </a:lnSpc>
              <a:spcBef>
                <a:spcPct val="20000"/>
              </a:spcBef>
            </a:pPr>
            <a:endParaRPr lang="en-US" sz="3200" dirty="0">
              <a:effectLst>
                <a:outerShdw blurRad="38100" dist="38100" dir="2700000" algn="tl">
                  <a:srgbClr val="000000"/>
                </a:outerShdw>
              </a:effectLst>
            </a:endParaRPr>
          </a:p>
          <a:p>
            <a:pPr marL="742950" lvl="1" indent="-285750">
              <a:spcBef>
                <a:spcPct val="20000"/>
              </a:spcBef>
              <a:buFontTx/>
              <a:buChar char="•"/>
            </a:pPr>
            <a:r>
              <a:rPr lang="en-US" sz="2800" dirty="0">
                <a:solidFill>
                  <a:srgbClr val="FFFF00"/>
                </a:solidFill>
                <a:effectLst>
                  <a:outerShdw blurRad="38100" dist="38100" dir="2700000" algn="tl">
                    <a:srgbClr val="000000"/>
                  </a:outerShdw>
                </a:effectLst>
              </a:rPr>
              <a:t>albumin &lt; 30 mg/dl</a:t>
            </a:r>
            <a:endParaRPr lang="en-US" sz="2800" dirty="0">
              <a:effectLst>
                <a:outerShdw blurRad="38100" dist="38100" dir="2700000" algn="tl">
                  <a:srgbClr val="000000"/>
                </a:outerShdw>
              </a:effectLst>
            </a:endParaRPr>
          </a:p>
          <a:p>
            <a:pPr marL="742950" lvl="1" indent="-285750">
              <a:spcBef>
                <a:spcPct val="20000"/>
              </a:spcBef>
              <a:buFontTx/>
              <a:buChar char="•"/>
            </a:pPr>
            <a:r>
              <a:rPr lang="en-US" sz="2800" dirty="0">
                <a:solidFill>
                  <a:srgbClr val="FFFF00"/>
                </a:solidFill>
                <a:effectLst>
                  <a:outerShdw blurRad="38100" dist="38100" dir="2700000" algn="tl">
                    <a:srgbClr val="000000"/>
                  </a:outerShdw>
                </a:effectLst>
              </a:rPr>
              <a:t>pre-albumin &lt;12 mg/dl</a:t>
            </a:r>
          </a:p>
          <a:p>
            <a:pPr marL="742950" lvl="1" indent="-285750">
              <a:spcBef>
                <a:spcPct val="20000"/>
              </a:spcBef>
              <a:buFontTx/>
              <a:buChar char="•"/>
            </a:pPr>
            <a:r>
              <a:rPr lang="en-US" sz="2800" dirty="0" err="1">
                <a:solidFill>
                  <a:srgbClr val="FFFF00"/>
                </a:solidFill>
                <a:effectLst>
                  <a:outerShdw blurRad="38100" dist="38100" dir="2700000" algn="tl">
                    <a:srgbClr val="000000"/>
                  </a:outerShdw>
                </a:effectLst>
              </a:rPr>
              <a:t>transferrin</a:t>
            </a:r>
            <a:r>
              <a:rPr lang="en-US" sz="2800" dirty="0">
                <a:solidFill>
                  <a:srgbClr val="FFFF00"/>
                </a:solidFill>
                <a:effectLst>
                  <a:outerShdw blurRad="38100" dist="38100" dir="2700000" algn="tl">
                    <a:srgbClr val="000000"/>
                  </a:outerShdw>
                </a:effectLst>
              </a:rPr>
              <a:t> &lt; 150 </a:t>
            </a:r>
            <a:r>
              <a:rPr lang="en-US" sz="2800" dirty="0" err="1">
                <a:solidFill>
                  <a:srgbClr val="FFFF00"/>
                </a:solidFill>
                <a:effectLst>
                  <a:outerShdw blurRad="38100" dist="38100" dir="2700000" algn="tl">
                    <a:srgbClr val="000000"/>
                  </a:outerShdw>
                </a:effectLst>
              </a:rPr>
              <a:t>mmol</a:t>
            </a:r>
            <a:r>
              <a:rPr lang="en-US" sz="2800" dirty="0">
                <a:solidFill>
                  <a:srgbClr val="FFFF00"/>
                </a:solidFill>
                <a:effectLst>
                  <a:outerShdw blurRad="38100" dist="38100" dir="2700000" algn="tl">
                    <a:srgbClr val="000000"/>
                  </a:outerShdw>
                </a:effectLst>
              </a:rPr>
              <a:t>/l</a:t>
            </a:r>
            <a:endParaRPr lang="en-US" sz="2800" dirty="0">
              <a:effectLst>
                <a:outerShdw blurRad="38100" dist="38100" dir="2700000" algn="tl">
                  <a:srgbClr val="000000"/>
                </a:outerShdw>
              </a:effectLst>
            </a:endParaRPr>
          </a:p>
          <a:p>
            <a:pPr marL="742950" lvl="1" indent="-285750">
              <a:spcBef>
                <a:spcPct val="20000"/>
              </a:spcBef>
              <a:buFontTx/>
              <a:buChar char="•"/>
            </a:pPr>
            <a:r>
              <a:rPr lang="en-US" sz="2800" dirty="0">
                <a:effectLst>
                  <a:outerShdw blurRad="38100" dist="38100" dir="2700000" algn="tl">
                    <a:srgbClr val="000000"/>
                  </a:outerShdw>
                </a:effectLst>
              </a:rPr>
              <a:t>total lymphocyte count &lt; 1800 / mm</a:t>
            </a:r>
            <a:r>
              <a:rPr lang="en-US" sz="2800" baseline="30000" dirty="0">
                <a:effectLst>
                  <a:outerShdw blurRad="38100" dist="38100" dir="2700000" algn="tl">
                    <a:srgbClr val="000000"/>
                  </a:outerShdw>
                </a:effectLst>
              </a:rPr>
              <a:t>3</a:t>
            </a:r>
          </a:p>
          <a:p>
            <a:pPr marL="742950" lvl="1" indent="-285750">
              <a:spcBef>
                <a:spcPct val="20000"/>
              </a:spcBef>
              <a:buFontTx/>
              <a:buChar char="•"/>
            </a:pPr>
            <a:r>
              <a:rPr lang="en-US" sz="2800" dirty="0">
                <a:effectLst>
                  <a:outerShdw blurRad="38100" dist="38100" dir="2700000" algn="tl">
                    <a:srgbClr val="000000"/>
                  </a:outerShdw>
                </a:effectLst>
              </a:rPr>
              <a:t>tests reflecting specific nutritional deficits</a:t>
            </a:r>
            <a:endParaRPr lang="en-US" sz="2800" i="1" dirty="0">
              <a:effectLst>
                <a:outerShdw blurRad="38100" dist="38100" dir="2700000" algn="tl">
                  <a:srgbClr val="000000"/>
                </a:outerShdw>
              </a:effectLst>
            </a:endParaRPr>
          </a:p>
          <a:p>
            <a:pPr marL="1143000" lvl="2" indent="-228600">
              <a:spcBef>
                <a:spcPct val="20000"/>
              </a:spcBef>
              <a:buFontTx/>
              <a:buChar char="•"/>
            </a:pPr>
            <a:r>
              <a:rPr lang="en-US" sz="2400" i="1" dirty="0" err="1">
                <a:solidFill>
                  <a:srgbClr val="99FF33"/>
                </a:solidFill>
              </a:rPr>
              <a:t>eg</a:t>
            </a:r>
            <a:r>
              <a:rPr lang="en-US" sz="2400" i="1" dirty="0">
                <a:solidFill>
                  <a:srgbClr val="99FF33"/>
                </a:solidFill>
              </a:rPr>
              <a:t> </a:t>
            </a:r>
            <a:r>
              <a:rPr lang="en-US" sz="2400" i="1" dirty="0" err="1">
                <a:solidFill>
                  <a:srgbClr val="99FF33"/>
                </a:solidFill>
              </a:rPr>
              <a:t>Prothrombin</a:t>
            </a:r>
            <a:r>
              <a:rPr lang="en-US" sz="2400" i="1" dirty="0">
                <a:solidFill>
                  <a:srgbClr val="99FF33"/>
                </a:solidFill>
              </a:rPr>
              <a:t> </a:t>
            </a:r>
            <a:r>
              <a:rPr lang="en-US" sz="2400" i="1" dirty="0" smtClean="0">
                <a:solidFill>
                  <a:srgbClr val="99FF33"/>
                </a:solidFill>
              </a:rPr>
              <a:t>time</a:t>
            </a:r>
            <a:endParaRPr lang="en-US" sz="2400" i="1" dirty="0">
              <a:solidFill>
                <a:srgbClr val="99FF33"/>
              </a:solidFill>
            </a:endParaRPr>
          </a:p>
        </p:txBody>
      </p:sp>
      <p:sp>
        <p:nvSpPr>
          <p:cNvPr id="193540"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1">
                <a:solidFill>
                  <a:srgbClr val="FFFF00"/>
                </a:solidFill>
                <a:effectLst>
                  <a:outerShdw blurRad="38100" dist="38100" dir="2700000" algn="tl">
                    <a:srgbClr val="000000"/>
                  </a:outerShdw>
                </a:effectLst>
              </a:rPr>
              <a:t>Nutritional Assessment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2286000" y="2667000"/>
            <a:ext cx="4495800" cy="15240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4563" name="Rectangle 3"/>
          <p:cNvSpPr>
            <a:spLocks noGrp="1" noChangeArrowheads="1"/>
          </p:cNvSpPr>
          <p:nvPr>
            <p:ph type="title"/>
          </p:nvPr>
        </p:nvSpPr>
        <p:spPr/>
        <p:txBody>
          <a:bodyPr/>
          <a:lstStyle/>
          <a:p>
            <a:r>
              <a:rPr lang="en-US"/>
              <a:t>Types of Nutritional Support</a:t>
            </a:r>
          </a:p>
        </p:txBody>
      </p:sp>
      <p:sp>
        <p:nvSpPr>
          <p:cNvPr id="194564" name="Rectangle 4"/>
          <p:cNvSpPr>
            <a:spLocks noGrp="1" noChangeArrowheads="1"/>
          </p:cNvSpPr>
          <p:nvPr>
            <p:ph type="body" idx="1"/>
          </p:nvPr>
        </p:nvSpPr>
        <p:spPr>
          <a:xfrm>
            <a:off x="2438400" y="2743200"/>
            <a:ext cx="4267200" cy="1676400"/>
          </a:xfrm>
        </p:spPr>
        <p:txBody>
          <a:bodyPr/>
          <a:lstStyle/>
          <a:p>
            <a:pPr>
              <a:buFontTx/>
              <a:buNone/>
            </a:pPr>
            <a:r>
              <a:rPr lang="en-US" sz="3600" b="1"/>
              <a:t>Enteral Nutrition</a:t>
            </a:r>
          </a:p>
          <a:p>
            <a:pPr>
              <a:buFontTx/>
              <a:buNone/>
            </a:pPr>
            <a:r>
              <a:rPr lang="en-US" sz="3600" b="1"/>
              <a:t>Parenteral Nutrition</a:t>
            </a:r>
            <a:r>
              <a:rPr lang="en-US" b="1"/>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1905000" y="2286000"/>
            <a:ext cx="5334000" cy="32004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5587" name="Rectangle 3"/>
          <p:cNvSpPr>
            <a:spLocks noGrp="1" noChangeArrowheads="1"/>
          </p:cNvSpPr>
          <p:nvPr>
            <p:ph type="body" idx="1"/>
          </p:nvPr>
        </p:nvSpPr>
        <p:spPr>
          <a:xfrm>
            <a:off x="2362200" y="2438400"/>
            <a:ext cx="4419600" cy="3124200"/>
          </a:xfrm>
        </p:spPr>
        <p:txBody>
          <a:bodyPr/>
          <a:lstStyle/>
          <a:p>
            <a:pPr>
              <a:buFontTx/>
              <a:buNone/>
            </a:pPr>
            <a:r>
              <a:rPr lang="en-GB"/>
              <a:t>More physiologic</a:t>
            </a:r>
          </a:p>
          <a:p>
            <a:pPr>
              <a:buFontTx/>
              <a:buNone/>
            </a:pPr>
            <a:r>
              <a:rPr lang="en-GB"/>
              <a:t>Less complications</a:t>
            </a:r>
          </a:p>
          <a:p>
            <a:pPr>
              <a:buFontTx/>
              <a:buNone/>
            </a:pPr>
            <a:r>
              <a:rPr lang="en-GB"/>
              <a:t>Gut mucosa preserved </a:t>
            </a:r>
          </a:p>
          <a:p>
            <a:pPr>
              <a:buFontTx/>
              <a:buNone/>
            </a:pPr>
            <a:r>
              <a:rPr lang="en-GB"/>
              <a:t>No bacterial translocation</a:t>
            </a:r>
          </a:p>
          <a:p>
            <a:pPr>
              <a:buFontTx/>
              <a:buNone/>
            </a:pPr>
            <a:r>
              <a:rPr lang="en-GB"/>
              <a:t>Cheaper</a:t>
            </a:r>
            <a:endParaRPr lang="en-GB" sz="2400" i="1"/>
          </a:p>
        </p:txBody>
      </p:sp>
      <p:sp>
        <p:nvSpPr>
          <p:cNvPr id="195588" name="Rectangle 4"/>
          <p:cNvSpPr>
            <a:spLocks noGrp="1" noChangeArrowheads="1"/>
          </p:cNvSpPr>
          <p:nvPr>
            <p:ph type="title"/>
          </p:nvPr>
        </p:nvSpPr>
        <p:spPr/>
        <p:txBody>
          <a:bodyPr/>
          <a:lstStyle/>
          <a:p>
            <a:r>
              <a:rPr lang="en-US"/>
              <a:t>Enteral Feeding is best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990600" y="2590800"/>
            <a:ext cx="7086600" cy="21336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6611" name="Rectangle 3"/>
          <p:cNvSpPr>
            <a:spLocks noGrp="1" noChangeArrowheads="1"/>
          </p:cNvSpPr>
          <p:nvPr>
            <p:ph type="title"/>
          </p:nvPr>
        </p:nvSpPr>
        <p:spPr/>
        <p:txBody>
          <a:bodyPr/>
          <a:lstStyle/>
          <a:p>
            <a:r>
              <a:rPr lang="en-US"/>
              <a:t>Enteral Feeding is indicated</a:t>
            </a:r>
          </a:p>
        </p:txBody>
      </p:sp>
      <p:sp>
        <p:nvSpPr>
          <p:cNvPr id="196612" name="Rectangle 4"/>
          <p:cNvSpPr>
            <a:spLocks noGrp="1" noChangeArrowheads="1"/>
          </p:cNvSpPr>
          <p:nvPr>
            <p:ph type="body" idx="1"/>
          </p:nvPr>
        </p:nvSpPr>
        <p:spPr>
          <a:xfrm>
            <a:off x="1143000" y="2743200"/>
            <a:ext cx="6858000" cy="1981200"/>
          </a:xfrm>
        </p:spPr>
        <p:txBody>
          <a:bodyPr/>
          <a:lstStyle/>
          <a:p>
            <a:pPr>
              <a:buFontTx/>
              <a:buNone/>
            </a:pPr>
            <a:r>
              <a:rPr lang="en-US"/>
              <a:t>When nutritional support is needed</a:t>
            </a:r>
          </a:p>
          <a:p>
            <a:pPr>
              <a:buFontTx/>
              <a:buNone/>
            </a:pPr>
            <a:r>
              <a:rPr lang="en-US"/>
              <a:t>Functioning gut present</a:t>
            </a:r>
          </a:p>
          <a:p>
            <a:pPr>
              <a:buFontTx/>
              <a:buNone/>
            </a:pPr>
            <a:r>
              <a:rPr lang="en-US"/>
              <a:t>No contra-indications</a:t>
            </a:r>
          </a:p>
          <a:p>
            <a:pPr>
              <a:buFontTx/>
              <a:buNone/>
            </a:pPr>
            <a:r>
              <a:rPr lang="en-US"/>
              <a:t>	no ileus, no recent anastomosis, no fistula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1295400"/>
            <a:ext cx="7772400" cy="4876800"/>
          </a:xfrm>
        </p:spPr>
        <p:txBody>
          <a:bodyPr/>
          <a:lstStyle/>
          <a:p>
            <a:pPr>
              <a:buFont typeface="Wingdings" pitchFamily="2" charset="2"/>
              <a:buNone/>
            </a:pPr>
            <a:r>
              <a:rPr lang="en-US" sz="2800" b="1" dirty="0">
                <a:latin typeface="Times New Roman" pitchFamily="18" charset="0"/>
              </a:rPr>
              <a:t>Six classes of </a:t>
            </a:r>
            <a:r>
              <a:rPr lang="en-US" sz="2800" b="1" dirty="0" smtClean="0">
                <a:latin typeface="Times New Roman" pitchFamily="18" charset="0"/>
              </a:rPr>
              <a:t>nutrients</a:t>
            </a:r>
            <a:endParaRPr lang="en-US" sz="2800" dirty="0">
              <a:latin typeface="Times New Roman" pitchFamily="18" charset="0"/>
            </a:endParaRPr>
          </a:p>
          <a:p>
            <a:pPr lvl="2"/>
            <a:r>
              <a:rPr lang="en-US" sz="3200" dirty="0">
                <a:latin typeface="Times New Roman" pitchFamily="18" charset="0"/>
              </a:rPr>
              <a:t>Carbohydrates </a:t>
            </a:r>
          </a:p>
          <a:p>
            <a:pPr lvl="2"/>
            <a:r>
              <a:rPr lang="en-US" sz="3200" dirty="0">
                <a:latin typeface="Times New Roman" pitchFamily="18" charset="0"/>
              </a:rPr>
              <a:t>Fats</a:t>
            </a:r>
          </a:p>
          <a:p>
            <a:pPr lvl="2"/>
            <a:r>
              <a:rPr lang="en-US" sz="3200" dirty="0">
                <a:latin typeface="Times New Roman" pitchFamily="18" charset="0"/>
              </a:rPr>
              <a:t>Proteins</a:t>
            </a:r>
          </a:p>
          <a:p>
            <a:pPr lvl="2"/>
            <a:r>
              <a:rPr lang="en-US" sz="3200" dirty="0">
                <a:latin typeface="Times New Roman" pitchFamily="18" charset="0"/>
              </a:rPr>
              <a:t>Vitamins </a:t>
            </a:r>
          </a:p>
          <a:p>
            <a:pPr lvl="2"/>
            <a:r>
              <a:rPr lang="en-US" sz="3200" dirty="0">
                <a:latin typeface="Times New Roman" pitchFamily="18" charset="0"/>
              </a:rPr>
              <a:t>Minerals</a:t>
            </a:r>
          </a:p>
          <a:p>
            <a:pPr lvl="2"/>
            <a:r>
              <a:rPr lang="en-US" sz="3200" dirty="0">
                <a:latin typeface="Times New Roman" pitchFamily="18" charset="0"/>
              </a:rPr>
              <a:t>Water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533400" y="2895600"/>
            <a:ext cx="8001000" cy="26670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7635" name="Rectangle 3"/>
          <p:cNvSpPr>
            <a:spLocks noGrp="1" noChangeArrowheads="1"/>
          </p:cNvSpPr>
          <p:nvPr>
            <p:ph type="title"/>
          </p:nvPr>
        </p:nvSpPr>
        <p:spPr/>
        <p:txBody>
          <a:bodyPr/>
          <a:lstStyle/>
          <a:p>
            <a:r>
              <a:rPr lang="en-US"/>
              <a:t>Types of feeding tubes</a:t>
            </a:r>
          </a:p>
        </p:txBody>
      </p:sp>
      <p:sp>
        <p:nvSpPr>
          <p:cNvPr id="197636" name="Rectangle 4"/>
          <p:cNvSpPr>
            <a:spLocks noGrp="1" noChangeArrowheads="1"/>
          </p:cNvSpPr>
          <p:nvPr>
            <p:ph type="body" idx="1"/>
          </p:nvPr>
        </p:nvSpPr>
        <p:spPr>
          <a:xfrm>
            <a:off x="2667000" y="3048000"/>
            <a:ext cx="3810000" cy="2057400"/>
          </a:xfrm>
        </p:spPr>
        <p:txBody>
          <a:bodyPr/>
          <a:lstStyle/>
          <a:p>
            <a:pPr>
              <a:buFontTx/>
              <a:buNone/>
            </a:pPr>
            <a:r>
              <a:rPr lang="en-US"/>
              <a:t>Naso-gastric tubes</a:t>
            </a:r>
          </a:p>
          <a:p>
            <a:pPr>
              <a:buFontTx/>
              <a:buNone/>
            </a:pPr>
            <a:r>
              <a:rPr lang="en-US"/>
              <a:t>Oro-gastric tubes</a:t>
            </a:r>
          </a:p>
          <a:p>
            <a:pPr>
              <a:buFontTx/>
              <a:buNone/>
            </a:pPr>
            <a:r>
              <a:rPr lang="en-US"/>
              <a:t>Naso-duodenal tubes</a:t>
            </a:r>
          </a:p>
          <a:p>
            <a:pPr>
              <a:buFontTx/>
              <a:buNone/>
            </a:pPr>
            <a:r>
              <a:rPr lang="en-US"/>
              <a:t>Naso-jejunal tubes</a:t>
            </a:r>
          </a:p>
        </p:txBody>
      </p:sp>
      <p:sp>
        <p:nvSpPr>
          <p:cNvPr id="197637" name="Text Box 5"/>
          <p:cNvSpPr txBox="1">
            <a:spLocks noChangeArrowheads="1"/>
          </p:cNvSpPr>
          <p:nvPr/>
        </p:nvSpPr>
        <p:spPr bwMode="auto">
          <a:xfrm>
            <a:off x="381000" y="2286000"/>
            <a:ext cx="8305800" cy="457200"/>
          </a:xfrm>
          <a:prstGeom prst="rect">
            <a:avLst/>
          </a:prstGeom>
          <a:noFill/>
          <a:ln w="9525">
            <a:noFill/>
            <a:miter lim="800000"/>
            <a:headEnd/>
            <a:tailEnd/>
          </a:ln>
          <a:effectLst/>
        </p:spPr>
        <p:txBody>
          <a:bodyPr>
            <a:spAutoFit/>
          </a:bodyPr>
          <a:lstStyle/>
          <a:p>
            <a:pPr algn="ctr">
              <a:spcBef>
                <a:spcPct val="50000"/>
              </a:spcBef>
            </a:pPr>
            <a:r>
              <a:rPr lang="en-US" sz="2400" i="1">
                <a:solidFill>
                  <a:srgbClr val="99FF33"/>
                </a:solidFill>
                <a:effectLst>
                  <a:outerShdw blurRad="38100" dist="38100" dir="2700000" algn="tl">
                    <a:srgbClr val="000000"/>
                  </a:outerShdw>
                </a:effectLst>
              </a:rPr>
              <a:t>Tubes inserted down the upper GIT, following normal anatomy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914400" y="2590800"/>
            <a:ext cx="7086600" cy="32766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198659" name="Rectangle 3"/>
          <p:cNvSpPr>
            <a:spLocks noGrp="1" noChangeArrowheads="1"/>
          </p:cNvSpPr>
          <p:nvPr>
            <p:ph type="title"/>
          </p:nvPr>
        </p:nvSpPr>
        <p:spPr/>
        <p:txBody>
          <a:bodyPr/>
          <a:lstStyle/>
          <a:p>
            <a:r>
              <a:rPr lang="en-US"/>
              <a:t>Types of feeding tubes</a:t>
            </a:r>
          </a:p>
        </p:txBody>
      </p:sp>
      <p:sp>
        <p:nvSpPr>
          <p:cNvPr id="198660" name="Rectangle 4"/>
          <p:cNvSpPr>
            <a:spLocks noGrp="1" noChangeArrowheads="1"/>
          </p:cNvSpPr>
          <p:nvPr>
            <p:ph type="body" idx="1"/>
          </p:nvPr>
        </p:nvSpPr>
        <p:spPr>
          <a:xfrm>
            <a:off x="1143000" y="2819400"/>
            <a:ext cx="6858000" cy="3429000"/>
          </a:xfrm>
        </p:spPr>
        <p:txBody>
          <a:bodyPr/>
          <a:lstStyle/>
          <a:p>
            <a:pPr>
              <a:buFontTx/>
              <a:buNone/>
            </a:pPr>
            <a:r>
              <a:rPr lang="en-US"/>
              <a:t>Gastrostomy tubes</a:t>
            </a:r>
          </a:p>
          <a:p>
            <a:pPr lvl="1"/>
            <a:r>
              <a:rPr lang="en-US" sz="2400" i="1"/>
              <a:t>Percutaneous Endoscopic Gastrostomy (PEG)</a:t>
            </a:r>
          </a:p>
          <a:p>
            <a:pPr lvl="1"/>
            <a:r>
              <a:rPr lang="en-US" sz="2400" i="1"/>
              <a:t>Open Gastrostomy</a:t>
            </a:r>
            <a:endParaRPr lang="en-US"/>
          </a:p>
          <a:p>
            <a:pPr lvl="1">
              <a:buFontTx/>
              <a:buNone/>
            </a:pPr>
            <a:endParaRPr lang="en-US"/>
          </a:p>
          <a:p>
            <a:pPr>
              <a:buFontTx/>
              <a:buNone/>
            </a:pPr>
            <a:r>
              <a:rPr lang="en-US"/>
              <a:t>Jejunostomy tubes</a:t>
            </a:r>
          </a:p>
        </p:txBody>
      </p:sp>
      <p:sp>
        <p:nvSpPr>
          <p:cNvPr id="198661" name="Text Box 5"/>
          <p:cNvSpPr txBox="1">
            <a:spLocks noChangeArrowheads="1"/>
          </p:cNvSpPr>
          <p:nvPr/>
        </p:nvSpPr>
        <p:spPr bwMode="auto">
          <a:xfrm>
            <a:off x="762000" y="1981200"/>
            <a:ext cx="7391400" cy="457200"/>
          </a:xfrm>
          <a:prstGeom prst="rect">
            <a:avLst/>
          </a:prstGeom>
          <a:noFill/>
          <a:ln w="9525">
            <a:noFill/>
            <a:miter lim="800000"/>
            <a:headEnd/>
            <a:tailEnd/>
          </a:ln>
          <a:effectLst/>
        </p:spPr>
        <p:txBody>
          <a:bodyPr>
            <a:spAutoFit/>
          </a:bodyPr>
          <a:lstStyle/>
          <a:p>
            <a:pPr algn="ctr">
              <a:spcBef>
                <a:spcPct val="50000"/>
              </a:spcBef>
            </a:pPr>
            <a:r>
              <a:rPr lang="en-US" sz="2400" i="1">
                <a:solidFill>
                  <a:srgbClr val="99FF33"/>
                </a:solidFill>
                <a:effectLst>
                  <a:outerShdw blurRad="38100" dist="38100" dir="2700000" algn="tl">
                    <a:srgbClr val="000000"/>
                  </a:outerShdw>
                </a:effectLst>
              </a:rPr>
              <a:t>Tubes that require an invasive procedure for insertion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C:\TEMP\J01.jpg"/>
          <p:cNvPicPr>
            <a:picLocks noChangeAspect="1" noChangeArrowheads="1"/>
          </p:cNvPicPr>
          <p:nvPr/>
        </p:nvPicPr>
        <p:blipFill>
          <a:blip r:embed="rId2" cstate="print"/>
          <a:srcRect l="12122" r="16667"/>
          <a:stretch>
            <a:fillRect/>
          </a:stretch>
        </p:blipFill>
        <p:spPr bwMode="auto">
          <a:xfrm>
            <a:off x="152400" y="152400"/>
            <a:ext cx="3581400" cy="6542087"/>
          </a:xfrm>
          <a:prstGeom prst="rect">
            <a:avLst/>
          </a:prstGeom>
          <a:noFill/>
        </p:spPr>
      </p:pic>
      <p:pic>
        <p:nvPicPr>
          <p:cNvPr id="199683" name="Picture 3" descr="C:\TEMP\J01b.JPG"/>
          <p:cNvPicPr>
            <a:picLocks noChangeAspect="1" noChangeArrowheads="1"/>
          </p:cNvPicPr>
          <p:nvPr/>
        </p:nvPicPr>
        <p:blipFill>
          <a:blip r:embed="rId3" cstate="print"/>
          <a:srcRect r="7980"/>
          <a:stretch>
            <a:fillRect/>
          </a:stretch>
        </p:blipFill>
        <p:spPr bwMode="auto">
          <a:xfrm>
            <a:off x="3810000" y="990600"/>
            <a:ext cx="5272087" cy="548798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C:\TEMP\J08.JPG"/>
          <p:cNvPicPr>
            <a:picLocks noChangeAspect="1" noChangeArrowheads="1"/>
          </p:cNvPicPr>
          <p:nvPr/>
        </p:nvPicPr>
        <p:blipFill>
          <a:blip r:embed="rId2" cstate="print"/>
          <a:srcRect/>
          <a:stretch>
            <a:fillRect/>
          </a:stretch>
        </p:blipFill>
        <p:spPr bwMode="auto">
          <a:xfrm>
            <a:off x="2133600" y="152400"/>
            <a:ext cx="4991100" cy="661828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C:\TEMP\J07.jpg"/>
          <p:cNvPicPr>
            <a:picLocks noChangeAspect="1" noChangeArrowheads="1"/>
          </p:cNvPicPr>
          <p:nvPr/>
        </p:nvPicPr>
        <p:blipFill>
          <a:blip r:embed="rId2" cstate="print"/>
          <a:srcRect/>
          <a:stretch>
            <a:fillRect/>
          </a:stretch>
        </p:blipFill>
        <p:spPr bwMode="auto">
          <a:xfrm>
            <a:off x="990600" y="87313"/>
            <a:ext cx="7088188" cy="677068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22" name="Object 2"/>
          <p:cNvGraphicFramePr>
            <a:graphicFrameLocks noChangeAspect="1"/>
          </p:cNvGraphicFramePr>
          <p:nvPr/>
        </p:nvGraphicFramePr>
        <p:xfrm>
          <a:off x="2287588" y="609600"/>
          <a:ext cx="4568825" cy="5638800"/>
        </p:xfrm>
        <a:graphic>
          <a:graphicData uri="http://schemas.openxmlformats.org/presentationml/2006/ole">
            <mc:AlternateContent xmlns:mc="http://schemas.openxmlformats.org/markup-compatibility/2006">
              <mc:Choice xmlns:v="urn:schemas-microsoft-com:vml" Requires="v">
                <p:oleObj spid="_x0000_s261138" name="Photo Editor Photo" r:id="rId3" imgW="1628571" imgH="2010056" progId="">
                  <p:embed/>
                </p:oleObj>
              </mc:Choice>
              <mc:Fallback>
                <p:oleObj name="Photo Editor Photo" r:id="rId3" imgW="1628571" imgH="201005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588" y="609600"/>
                        <a:ext cx="45688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146" name="Object 2"/>
          <p:cNvGraphicFramePr>
            <a:graphicFrameLocks noChangeAspect="1"/>
          </p:cNvGraphicFramePr>
          <p:nvPr/>
        </p:nvGraphicFramePr>
        <p:xfrm>
          <a:off x="2057400" y="1047750"/>
          <a:ext cx="5029200" cy="4762500"/>
        </p:xfrm>
        <a:graphic>
          <a:graphicData uri="http://schemas.openxmlformats.org/presentationml/2006/ole">
            <mc:AlternateContent xmlns:mc="http://schemas.openxmlformats.org/markup-compatibility/2006">
              <mc:Choice xmlns:v="urn:schemas-microsoft-com:vml" Requires="v">
                <p:oleObj spid="_x0000_s262162" name="Photo Editor Photo" r:id="rId3" imgW="2142857" imgH="2029108" progId="">
                  <p:embed/>
                </p:oleObj>
              </mc:Choice>
              <mc:Fallback>
                <p:oleObj name="Photo Editor Photo" r:id="rId3" imgW="2142857" imgH="202910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047750"/>
                        <a:ext cx="50292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C:\TEMP\J02.jpg"/>
          <p:cNvPicPr>
            <a:picLocks noChangeAspect="1" noChangeArrowheads="1"/>
          </p:cNvPicPr>
          <p:nvPr/>
        </p:nvPicPr>
        <p:blipFill>
          <a:blip r:embed="rId2" cstate="print"/>
          <a:srcRect/>
          <a:stretch>
            <a:fillRect/>
          </a:stretch>
        </p:blipFill>
        <p:spPr bwMode="auto">
          <a:xfrm>
            <a:off x="990600" y="227013"/>
            <a:ext cx="3060700" cy="6402387"/>
          </a:xfrm>
          <a:prstGeom prst="rect">
            <a:avLst/>
          </a:prstGeom>
          <a:noFill/>
        </p:spPr>
      </p:pic>
      <p:pic>
        <p:nvPicPr>
          <p:cNvPr id="202755" name="Picture 3" descr="C:\TEMP\J02b.jpg"/>
          <p:cNvPicPr>
            <a:picLocks noChangeAspect="1" noChangeArrowheads="1"/>
          </p:cNvPicPr>
          <p:nvPr/>
        </p:nvPicPr>
        <p:blipFill>
          <a:blip r:embed="rId3" cstate="print"/>
          <a:srcRect/>
          <a:stretch>
            <a:fillRect/>
          </a:stretch>
        </p:blipFill>
        <p:spPr bwMode="auto">
          <a:xfrm>
            <a:off x="5181600" y="87313"/>
            <a:ext cx="2933700" cy="654208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1752600" y="2209800"/>
            <a:ext cx="5410200" cy="3886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3779" name="Rectangle 3"/>
          <p:cNvSpPr>
            <a:spLocks noGrp="1" noChangeArrowheads="1"/>
          </p:cNvSpPr>
          <p:nvPr>
            <p:ph type="title"/>
          </p:nvPr>
        </p:nvSpPr>
        <p:spPr>
          <a:xfrm>
            <a:off x="381000" y="609600"/>
            <a:ext cx="8382000" cy="1143000"/>
          </a:xfrm>
        </p:spPr>
        <p:txBody>
          <a:bodyPr/>
          <a:lstStyle/>
          <a:p>
            <a:r>
              <a:rPr lang="en-US"/>
              <a:t>What can we give in tube feeding?</a:t>
            </a:r>
          </a:p>
        </p:txBody>
      </p:sp>
      <p:sp>
        <p:nvSpPr>
          <p:cNvPr id="203780" name="Rectangle 4"/>
          <p:cNvSpPr>
            <a:spLocks noGrp="1" noChangeArrowheads="1"/>
          </p:cNvSpPr>
          <p:nvPr>
            <p:ph type="body" idx="1"/>
          </p:nvPr>
        </p:nvSpPr>
        <p:spPr>
          <a:xfrm>
            <a:off x="1981200" y="2209800"/>
            <a:ext cx="5486400" cy="2438400"/>
          </a:xfrm>
        </p:spPr>
        <p:txBody>
          <a:bodyPr/>
          <a:lstStyle/>
          <a:p>
            <a:pPr>
              <a:buFont typeface="Wingdings" pitchFamily="2" charset="2"/>
              <a:buChar char="Ø"/>
            </a:pPr>
            <a:r>
              <a:rPr lang="en-US" dirty="0" err="1" smtClean="0"/>
              <a:t>Blenderized</a:t>
            </a:r>
            <a:r>
              <a:rPr lang="en-US" dirty="0" smtClean="0"/>
              <a:t> </a:t>
            </a:r>
            <a:r>
              <a:rPr lang="en-US" dirty="0"/>
              <a:t>feeds</a:t>
            </a:r>
          </a:p>
          <a:p>
            <a:pPr>
              <a:buFont typeface="Wingdings" pitchFamily="2" charset="2"/>
              <a:buChar char="Ø"/>
            </a:pPr>
            <a:endParaRPr lang="en-US" dirty="0"/>
          </a:p>
          <a:p>
            <a:pPr>
              <a:buFont typeface="Wingdings" pitchFamily="2" charset="2"/>
              <a:buChar char="Ø"/>
            </a:pPr>
            <a:r>
              <a:rPr lang="en-US" dirty="0"/>
              <a:t>Commercially prepared feeds </a:t>
            </a:r>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C:\TEMP\J04.jpg"/>
          <p:cNvPicPr>
            <a:picLocks noChangeAspect="1" noChangeArrowheads="1"/>
          </p:cNvPicPr>
          <p:nvPr/>
        </p:nvPicPr>
        <p:blipFill>
          <a:blip r:embed="rId2" cstate="print"/>
          <a:srcRect/>
          <a:stretch>
            <a:fillRect/>
          </a:stretch>
        </p:blipFill>
        <p:spPr bwMode="auto">
          <a:xfrm>
            <a:off x="990600" y="838200"/>
            <a:ext cx="7532687" cy="54879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81000" y="304800"/>
            <a:ext cx="8229600" cy="6324600"/>
          </a:xfrm>
          <a:prstGeom prst="rect">
            <a:avLst/>
          </a:prstGeom>
          <a:noFill/>
          <a:ln w="9525">
            <a:noFill/>
            <a:miter lim="800000"/>
            <a:headEnd/>
            <a:tailEnd/>
          </a:ln>
          <a:effectLst/>
        </p:spPr>
        <p:txBody>
          <a:bodyPr/>
          <a:lstStyle/>
          <a:p>
            <a:pPr marL="469900" indent="-469900">
              <a:spcBef>
                <a:spcPct val="20000"/>
              </a:spcBef>
              <a:buClr>
                <a:schemeClr val="accent2"/>
              </a:buClr>
              <a:buFont typeface="Wingdings" pitchFamily="2" charset="2"/>
              <a:buNone/>
            </a:pPr>
            <a:r>
              <a:rPr lang="en-US" sz="2400" b="1" u="sng" dirty="0">
                <a:latin typeface="Times New Roman" pitchFamily="18" charset="0"/>
              </a:rPr>
              <a:t>Carbohydrates</a:t>
            </a:r>
          </a:p>
          <a:p>
            <a:pPr marL="469900" indent="-469900">
              <a:spcBef>
                <a:spcPct val="20000"/>
              </a:spcBef>
              <a:buClr>
                <a:schemeClr val="accent2"/>
              </a:buClr>
              <a:buFont typeface="Wingdings" pitchFamily="2" charset="2"/>
              <a:buNone/>
            </a:pPr>
            <a:endParaRPr lang="en-US" sz="2400" b="1" u="sng" dirty="0">
              <a:latin typeface="Times New Roman" pitchFamily="18" charset="0"/>
            </a:endParaRPr>
          </a:p>
          <a:p>
            <a:pPr marL="908050" lvl="1" indent="-436563">
              <a:spcBef>
                <a:spcPct val="20000"/>
              </a:spcBef>
              <a:buClr>
                <a:schemeClr val="accent2"/>
              </a:buClr>
              <a:buFont typeface="Wingdings" pitchFamily="2" charset="2"/>
              <a:buChar char="n"/>
            </a:pPr>
            <a:r>
              <a:rPr lang="en-US" sz="2400" dirty="0">
                <a:latin typeface="Times New Roman" pitchFamily="18" charset="0"/>
              </a:rPr>
              <a:t>Fruit</a:t>
            </a:r>
          </a:p>
          <a:p>
            <a:pPr marL="908050" lvl="1" indent="-436563">
              <a:spcBef>
                <a:spcPct val="20000"/>
              </a:spcBef>
              <a:buClr>
                <a:schemeClr val="accent2"/>
              </a:buClr>
              <a:buFont typeface="Wingdings" pitchFamily="2" charset="2"/>
              <a:buChar char="n"/>
            </a:pPr>
            <a:r>
              <a:rPr lang="en-US" sz="2400" dirty="0">
                <a:latin typeface="Times New Roman" pitchFamily="18" charset="0"/>
              </a:rPr>
              <a:t>Milk</a:t>
            </a:r>
          </a:p>
          <a:p>
            <a:pPr marL="908050" lvl="1" indent="-436563">
              <a:spcBef>
                <a:spcPct val="20000"/>
              </a:spcBef>
              <a:buClr>
                <a:schemeClr val="accent2"/>
              </a:buClr>
              <a:buFont typeface="Wingdings" pitchFamily="2" charset="2"/>
              <a:buChar char="n"/>
            </a:pPr>
            <a:r>
              <a:rPr lang="en-US" sz="2400" dirty="0">
                <a:latin typeface="Times New Roman" pitchFamily="18" charset="0"/>
              </a:rPr>
              <a:t>Cookies</a:t>
            </a:r>
          </a:p>
          <a:p>
            <a:pPr marL="908050" lvl="1" indent="-436563">
              <a:spcBef>
                <a:spcPct val="20000"/>
              </a:spcBef>
              <a:buClr>
                <a:schemeClr val="accent2"/>
              </a:buClr>
              <a:buFont typeface="Wingdings" pitchFamily="2" charset="2"/>
              <a:buChar char="n"/>
            </a:pPr>
            <a:r>
              <a:rPr lang="en-US" sz="2400" dirty="0">
                <a:latin typeface="Times New Roman" pitchFamily="18" charset="0"/>
              </a:rPr>
              <a:t>Potato</a:t>
            </a:r>
          </a:p>
          <a:p>
            <a:pPr marL="908050" lvl="1" indent="-436563">
              <a:spcBef>
                <a:spcPct val="20000"/>
              </a:spcBef>
              <a:buClr>
                <a:schemeClr val="accent2"/>
              </a:buClr>
              <a:buFont typeface="Wingdings" pitchFamily="2" charset="2"/>
              <a:buNone/>
            </a:pPr>
            <a:r>
              <a:rPr lang="en-US" sz="2400" dirty="0">
                <a:latin typeface="Times New Roman" pitchFamily="18" charset="0"/>
              </a:rPr>
              <a:t>Types of carbohydrates – simple (single or double sugar</a:t>
            </a:r>
          </a:p>
          <a:p>
            <a:pPr marL="908050" lvl="1" indent="-436563">
              <a:spcBef>
                <a:spcPct val="20000"/>
              </a:spcBef>
              <a:buClr>
                <a:schemeClr val="accent2"/>
              </a:buClr>
              <a:buFont typeface="Wingdings" pitchFamily="2" charset="2"/>
              <a:buNone/>
            </a:pPr>
            <a:r>
              <a:rPr lang="en-US" sz="2400" dirty="0">
                <a:latin typeface="Times New Roman" pitchFamily="18" charset="0"/>
              </a:rPr>
              <a:t>molecule) and complex carbohydrates</a:t>
            </a:r>
          </a:p>
          <a:p>
            <a:pPr marL="908050" lvl="1" indent="-436563">
              <a:spcBef>
                <a:spcPct val="20000"/>
              </a:spcBef>
              <a:buClr>
                <a:schemeClr val="accent2"/>
              </a:buClr>
              <a:buFont typeface="Wingdings" pitchFamily="2" charset="2"/>
              <a:buNone/>
            </a:pPr>
            <a:endParaRPr lang="en-US" sz="2400" dirty="0">
              <a:latin typeface="Times New Roman" pitchFamily="18" charset="0"/>
            </a:endParaRPr>
          </a:p>
          <a:p>
            <a:pPr marL="469900" indent="-469900">
              <a:spcBef>
                <a:spcPct val="20000"/>
              </a:spcBef>
              <a:buClr>
                <a:schemeClr val="accent2"/>
              </a:buClr>
              <a:buFont typeface="Wingdings" pitchFamily="2" charset="2"/>
              <a:buNone/>
            </a:pPr>
            <a:r>
              <a:rPr lang="en-US" sz="2800" b="1" dirty="0">
                <a:latin typeface="Times New Roman" pitchFamily="18" charset="0"/>
              </a:rPr>
              <a:t>Sugars</a:t>
            </a:r>
          </a:p>
          <a:p>
            <a:pPr marL="469900" indent="-469900">
              <a:spcBef>
                <a:spcPct val="20000"/>
              </a:spcBef>
              <a:buClr>
                <a:schemeClr val="accent2"/>
              </a:buClr>
              <a:buFont typeface="Wingdings" pitchFamily="2" charset="2"/>
              <a:buChar char="o"/>
            </a:pPr>
            <a:r>
              <a:rPr lang="en-US" sz="2400" dirty="0">
                <a:latin typeface="Times New Roman" pitchFamily="18" charset="0"/>
              </a:rPr>
              <a:t>Glucose – single molecule sugar </a:t>
            </a:r>
          </a:p>
          <a:p>
            <a:pPr marL="469900" indent="-469900">
              <a:spcBef>
                <a:spcPct val="20000"/>
              </a:spcBef>
              <a:buClr>
                <a:schemeClr val="accent2"/>
              </a:buClr>
              <a:buFont typeface="Wingdings" pitchFamily="2" charset="2"/>
              <a:buChar char="o"/>
            </a:pPr>
            <a:r>
              <a:rPr lang="en-US" sz="2400" dirty="0">
                <a:latin typeface="Times New Roman" pitchFamily="18" charset="0"/>
              </a:rPr>
              <a:t>Sucrose (table sugar) – double molecule sugar</a:t>
            </a:r>
          </a:p>
          <a:p>
            <a:pPr marL="469900" indent="-469900">
              <a:spcBef>
                <a:spcPct val="20000"/>
              </a:spcBef>
              <a:buClr>
                <a:schemeClr val="accent2"/>
              </a:buClr>
              <a:buFont typeface="Wingdings" pitchFamily="2" charset="2"/>
              <a:buChar char="o"/>
            </a:pPr>
            <a:r>
              <a:rPr lang="en-US" sz="2400" dirty="0">
                <a:latin typeface="Times New Roman" pitchFamily="18" charset="0"/>
              </a:rPr>
              <a:t>Fructose – single molecule sugar found in fruits </a:t>
            </a:r>
          </a:p>
          <a:p>
            <a:pPr marL="469900" indent="-469900">
              <a:spcBef>
                <a:spcPct val="20000"/>
              </a:spcBef>
              <a:buClr>
                <a:schemeClr val="accent2"/>
              </a:buClr>
              <a:buFont typeface="Wingdings" pitchFamily="2" charset="2"/>
              <a:buChar char="o"/>
            </a:pPr>
            <a:r>
              <a:rPr lang="en-US" sz="2400" dirty="0">
                <a:latin typeface="Times New Roman" pitchFamily="18" charset="0"/>
              </a:rPr>
              <a:t>Lactose – single molecule sugar found in milk </a:t>
            </a:r>
            <a:endParaRPr lang="en-US" sz="2100" dirty="0">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1676400" y="2895600"/>
            <a:ext cx="5715000" cy="2971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5827" name="Rectangle 3"/>
          <p:cNvSpPr>
            <a:spLocks noGrp="1" noChangeArrowheads="1"/>
          </p:cNvSpPr>
          <p:nvPr>
            <p:ph type="title"/>
          </p:nvPr>
        </p:nvSpPr>
        <p:spPr>
          <a:xfrm>
            <a:off x="381000" y="609600"/>
            <a:ext cx="8382000" cy="1143000"/>
          </a:xfrm>
        </p:spPr>
        <p:txBody>
          <a:bodyPr/>
          <a:lstStyle/>
          <a:p>
            <a:r>
              <a:rPr lang="en-US"/>
              <a:t>Complications of enteral feeding</a:t>
            </a:r>
          </a:p>
        </p:txBody>
      </p:sp>
      <p:sp>
        <p:nvSpPr>
          <p:cNvPr id="205828" name="Rectangle 4"/>
          <p:cNvSpPr>
            <a:spLocks noGrp="1" noChangeArrowheads="1"/>
          </p:cNvSpPr>
          <p:nvPr>
            <p:ph type="body" idx="1"/>
          </p:nvPr>
        </p:nvSpPr>
        <p:spPr>
          <a:xfrm>
            <a:off x="1981200" y="2057400"/>
            <a:ext cx="5181600" cy="3581400"/>
          </a:xfrm>
        </p:spPr>
        <p:txBody>
          <a:bodyPr/>
          <a:lstStyle/>
          <a:p>
            <a:pPr>
              <a:buFontTx/>
              <a:buNone/>
              <a:tabLst>
                <a:tab pos="457200" algn="l"/>
              </a:tabLst>
            </a:pPr>
            <a:r>
              <a:rPr lang="en-US" i="1">
                <a:solidFill>
                  <a:srgbClr val="99FF33"/>
                </a:solidFill>
              </a:rPr>
              <a:t>12% overall complication rate</a:t>
            </a:r>
            <a:endParaRPr lang="en-US" i="1"/>
          </a:p>
          <a:p>
            <a:pPr>
              <a:tabLst>
                <a:tab pos="457200" algn="l"/>
              </a:tabLst>
            </a:pPr>
            <a:endParaRPr lang="en-US"/>
          </a:p>
          <a:p>
            <a:pPr>
              <a:buFontTx/>
              <a:buNone/>
              <a:tabLst>
                <a:tab pos="457200" algn="l"/>
              </a:tabLst>
            </a:pPr>
            <a:r>
              <a:rPr lang="en-US"/>
              <a:t>Gastrointestinal complications</a:t>
            </a:r>
          </a:p>
          <a:p>
            <a:pPr>
              <a:buFontTx/>
              <a:buNone/>
              <a:tabLst>
                <a:tab pos="457200" algn="l"/>
              </a:tabLst>
            </a:pPr>
            <a:r>
              <a:rPr lang="en-US"/>
              <a:t>Mechanical complications</a:t>
            </a:r>
          </a:p>
          <a:p>
            <a:pPr>
              <a:buFontTx/>
              <a:buNone/>
              <a:tabLst>
                <a:tab pos="457200" algn="l"/>
              </a:tabLst>
            </a:pPr>
            <a:r>
              <a:rPr lang="en-US"/>
              <a:t>Metabolic complications</a:t>
            </a:r>
          </a:p>
          <a:p>
            <a:pPr>
              <a:buFontTx/>
              <a:buNone/>
              <a:tabLst>
                <a:tab pos="457200" algn="l"/>
              </a:tabLst>
            </a:pPr>
            <a:r>
              <a:rPr lang="en-US"/>
              <a:t>Infectious complications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2286000" y="2895600"/>
            <a:ext cx="4876800" cy="30480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6851" name="Rectangle 3"/>
          <p:cNvSpPr>
            <a:spLocks noGrp="1" noChangeArrowheads="1"/>
          </p:cNvSpPr>
          <p:nvPr>
            <p:ph type="title"/>
          </p:nvPr>
        </p:nvSpPr>
        <p:spPr>
          <a:xfrm>
            <a:off x="533400" y="609600"/>
            <a:ext cx="8077200" cy="1143000"/>
          </a:xfrm>
        </p:spPr>
        <p:txBody>
          <a:bodyPr/>
          <a:lstStyle/>
          <a:p>
            <a:r>
              <a:rPr lang="en-US"/>
              <a:t>Complications of enteral feeding</a:t>
            </a:r>
          </a:p>
        </p:txBody>
      </p:sp>
      <p:sp>
        <p:nvSpPr>
          <p:cNvPr id="206852" name="Rectangle 4"/>
          <p:cNvSpPr>
            <a:spLocks noGrp="1" noChangeArrowheads="1"/>
          </p:cNvSpPr>
          <p:nvPr>
            <p:ph type="body" idx="1"/>
          </p:nvPr>
        </p:nvSpPr>
        <p:spPr>
          <a:xfrm>
            <a:off x="2667000" y="1981200"/>
            <a:ext cx="3810000" cy="4114800"/>
          </a:xfrm>
        </p:spPr>
        <p:txBody>
          <a:bodyPr/>
          <a:lstStyle/>
          <a:p>
            <a:pPr algn="ctr">
              <a:buFontTx/>
              <a:buNone/>
            </a:pPr>
            <a:r>
              <a:rPr lang="en-US" i="1">
                <a:solidFill>
                  <a:srgbClr val="99FF33"/>
                </a:solidFill>
              </a:rPr>
              <a:t>Gastrointestinal</a:t>
            </a:r>
            <a:endParaRPr lang="en-US"/>
          </a:p>
          <a:p>
            <a:pPr lvl="1"/>
            <a:endParaRPr lang="en-US"/>
          </a:p>
          <a:p>
            <a:pPr lvl="1">
              <a:buFontTx/>
              <a:buNone/>
            </a:pPr>
            <a:r>
              <a:rPr lang="en-US"/>
              <a:t>Distension</a:t>
            </a:r>
          </a:p>
          <a:p>
            <a:pPr lvl="1">
              <a:buFontTx/>
              <a:buNone/>
            </a:pPr>
            <a:r>
              <a:rPr lang="en-US"/>
              <a:t>Nausea and vomiting </a:t>
            </a:r>
          </a:p>
          <a:p>
            <a:pPr lvl="1">
              <a:buFontTx/>
              <a:buNone/>
            </a:pPr>
            <a:r>
              <a:rPr lang="en-US"/>
              <a:t>Diarrhoea</a:t>
            </a:r>
          </a:p>
          <a:p>
            <a:pPr lvl="1">
              <a:buFontTx/>
              <a:buNone/>
            </a:pPr>
            <a:r>
              <a:rPr lang="en-US"/>
              <a:t>Constipation</a:t>
            </a:r>
          </a:p>
          <a:p>
            <a:pPr lvl="1">
              <a:buFontTx/>
              <a:buNone/>
            </a:pPr>
            <a:r>
              <a:rPr lang="en-US"/>
              <a:t>Intestinal ischaemia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1905000" y="3124200"/>
            <a:ext cx="5257800" cy="1828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7875" name="Rectangle 3"/>
          <p:cNvSpPr>
            <a:spLocks noGrp="1" noChangeArrowheads="1"/>
          </p:cNvSpPr>
          <p:nvPr>
            <p:ph type="title"/>
          </p:nvPr>
        </p:nvSpPr>
        <p:spPr>
          <a:xfrm>
            <a:off x="457200" y="609600"/>
            <a:ext cx="8229600" cy="1143000"/>
          </a:xfrm>
        </p:spPr>
        <p:txBody>
          <a:bodyPr/>
          <a:lstStyle/>
          <a:p>
            <a:r>
              <a:rPr lang="en-US"/>
              <a:t>Complications of enteral feeding</a:t>
            </a:r>
          </a:p>
        </p:txBody>
      </p:sp>
      <p:sp>
        <p:nvSpPr>
          <p:cNvPr id="207876" name="Rectangle 4"/>
          <p:cNvSpPr>
            <a:spLocks noGrp="1" noChangeArrowheads="1"/>
          </p:cNvSpPr>
          <p:nvPr>
            <p:ph type="body" idx="1"/>
          </p:nvPr>
        </p:nvSpPr>
        <p:spPr>
          <a:xfrm>
            <a:off x="2438400" y="2209800"/>
            <a:ext cx="4267200" cy="3429000"/>
          </a:xfrm>
        </p:spPr>
        <p:txBody>
          <a:bodyPr/>
          <a:lstStyle/>
          <a:p>
            <a:pPr algn="ctr">
              <a:buFontTx/>
              <a:buNone/>
            </a:pPr>
            <a:r>
              <a:rPr lang="en-US" i="1">
                <a:solidFill>
                  <a:srgbClr val="99FF33"/>
                </a:solidFill>
              </a:rPr>
              <a:t>Infectious</a:t>
            </a:r>
          </a:p>
          <a:p>
            <a:pPr lvl="1">
              <a:buFontTx/>
              <a:buNone/>
            </a:pPr>
            <a:endParaRPr lang="en-US" sz="3200" i="1">
              <a:solidFill>
                <a:srgbClr val="99FF33"/>
              </a:solidFill>
            </a:endParaRPr>
          </a:p>
          <a:p>
            <a:pPr>
              <a:buFontTx/>
              <a:buNone/>
            </a:pPr>
            <a:r>
              <a:rPr lang="en-US"/>
              <a:t>Aspiration Pneumonia</a:t>
            </a:r>
          </a:p>
          <a:p>
            <a:pPr>
              <a:buFontTx/>
              <a:buNone/>
            </a:pPr>
            <a:r>
              <a:rPr lang="en-US"/>
              <a:t>Bacterial contamination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1752600" y="2819400"/>
            <a:ext cx="5486400" cy="2971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08899" name="Rectangle 3"/>
          <p:cNvSpPr>
            <a:spLocks noGrp="1" noChangeArrowheads="1"/>
          </p:cNvSpPr>
          <p:nvPr>
            <p:ph type="title"/>
          </p:nvPr>
        </p:nvSpPr>
        <p:spPr>
          <a:xfrm>
            <a:off x="533400" y="609600"/>
            <a:ext cx="8077200" cy="1143000"/>
          </a:xfrm>
        </p:spPr>
        <p:txBody>
          <a:bodyPr/>
          <a:lstStyle/>
          <a:p>
            <a:r>
              <a:rPr lang="en-US"/>
              <a:t>Complications of enteral feeding</a:t>
            </a:r>
          </a:p>
        </p:txBody>
      </p:sp>
      <p:sp>
        <p:nvSpPr>
          <p:cNvPr id="208900" name="Rectangle 4"/>
          <p:cNvSpPr>
            <a:spLocks noGrp="1" noChangeArrowheads="1"/>
          </p:cNvSpPr>
          <p:nvPr>
            <p:ph type="body" idx="1"/>
          </p:nvPr>
        </p:nvSpPr>
        <p:spPr>
          <a:xfrm>
            <a:off x="2209800" y="1981200"/>
            <a:ext cx="4724400" cy="4114800"/>
          </a:xfrm>
        </p:spPr>
        <p:txBody>
          <a:bodyPr/>
          <a:lstStyle/>
          <a:p>
            <a:pPr algn="ctr">
              <a:buFontTx/>
              <a:buNone/>
            </a:pPr>
            <a:r>
              <a:rPr lang="en-US" i="1">
                <a:solidFill>
                  <a:srgbClr val="99FF33"/>
                </a:solidFill>
              </a:rPr>
              <a:t>Mechanical</a:t>
            </a:r>
            <a:endParaRPr lang="en-US"/>
          </a:p>
          <a:p>
            <a:pPr>
              <a:buFontTx/>
              <a:buNone/>
            </a:pPr>
            <a:endParaRPr lang="en-US"/>
          </a:p>
          <a:p>
            <a:pPr>
              <a:buFontTx/>
              <a:buNone/>
            </a:pPr>
            <a:r>
              <a:rPr lang="en-US"/>
              <a:t>Malposition of feeding tube</a:t>
            </a:r>
          </a:p>
          <a:p>
            <a:pPr>
              <a:buFontTx/>
              <a:buNone/>
            </a:pPr>
            <a:r>
              <a:rPr lang="en-US"/>
              <a:t>Sinusitis</a:t>
            </a:r>
          </a:p>
          <a:p>
            <a:pPr>
              <a:buFontTx/>
              <a:buNone/>
            </a:pPr>
            <a:r>
              <a:rPr lang="en-US"/>
              <a:t>Ulcerations / erosions</a:t>
            </a:r>
          </a:p>
          <a:p>
            <a:pPr>
              <a:buFontTx/>
              <a:buNone/>
            </a:pPr>
            <a:r>
              <a:rPr lang="en-US"/>
              <a:t>Blockage of tubes</a:t>
            </a:r>
          </a:p>
          <a:p>
            <a:pPr lvl="1">
              <a:buFontTx/>
              <a:buNone/>
            </a:pPr>
            <a:endParaRPr lang="en-US" i="1"/>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2667000"/>
            <a:ext cx="7772400" cy="1143000"/>
          </a:xfrm>
        </p:spPr>
        <p:txBody>
          <a:bodyPr/>
          <a:lstStyle/>
          <a:p>
            <a:r>
              <a:rPr lang="en-US"/>
              <a:t>Parenteral Nutrition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1219200" y="1905000"/>
            <a:ext cx="6477000" cy="838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12995" name="Rectangle 3"/>
          <p:cNvSpPr>
            <a:spLocks noChangeArrowheads="1"/>
          </p:cNvSpPr>
          <p:nvPr/>
        </p:nvSpPr>
        <p:spPr bwMode="auto">
          <a:xfrm>
            <a:off x="1295400" y="3886200"/>
            <a:ext cx="6400800" cy="19050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12996" name="Rectangle 4"/>
          <p:cNvSpPr>
            <a:spLocks noGrp="1" noChangeArrowheads="1"/>
          </p:cNvSpPr>
          <p:nvPr>
            <p:ph type="title"/>
          </p:nvPr>
        </p:nvSpPr>
        <p:spPr/>
        <p:txBody>
          <a:bodyPr/>
          <a:lstStyle/>
          <a:p>
            <a:r>
              <a:rPr lang="en-US"/>
              <a:t>Parenteral Nutrition</a:t>
            </a:r>
          </a:p>
        </p:txBody>
      </p:sp>
      <p:sp>
        <p:nvSpPr>
          <p:cNvPr id="212997" name="Rectangle 5"/>
          <p:cNvSpPr>
            <a:spLocks noGrp="1" noChangeArrowheads="1"/>
          </p:cNvSpPr>
          <p:nvPr>
            <p:ph type="body" idx="1"/>
          </p:nvPr>
        </p:nvSpPr>
        <p:spPr>
          <a:xfrm>
            <a:off x="1905000" y="1981200"/>
            <a:ext cx="5334000" cy="4114800"/>
          </a:xfrm>
        </p:spPr>
        <p:txBody>
          <a:bodyPr/>
          <a:lstStyle/>
          <a:p>
            <a:pPr algn="ctr">
              <a:buFontTx/>
              <a:buNone/>
            </a:pPr>
            <a:r>
              <a:rPr lang="en-US"/>
              <a:t>Allows greater caloric intake</a:t>
            </a:r>
          </a:p>
          <a:p>
            <a:pPr>
              <a:lnSpc>
                <a:spcPct val="50000"/>
              </a:lnSpc>
            </a:pPr>
            <a:endParaRPr lang="en-US"/>
          </a:p>
          <a:p>
            <a:pPr algn="ctr">
              <a:buFontTx/>
              <a:buNone/>
            </a:pPr>
            <a:r>
              <a:rPr lang="en-US" b="1">
                <a:solidFill>
                  <a:srgbClr val="99FF33"/>
                </a:solidFill>
              </a:rPr>
              <a:t>BUT</a:t>
            </a:r>
            <a:endParaRPr lang="en-US"/>
          </a:p>
          <a:p>
            <a:pPr>
              <a:lnSpc>
                <a:spcPct val="50000"/>
              </a:lnSpc>
            </a:pPr>
            <a:endParaRPr lang="en-US"/>
          </a:p>
          <a:p>
            <a:pPr>
              <a:buFontTx/>
              <a:buNone/>
            </a:pPr>
            <a:r>
              <a:rPr lang="en-US"/>
              <a:t>Is more expensive</a:t>
            </a:r>
          </a:p>
          <a:p>
            <a:pPr>
              <a:buFontTx/>
              <a:buNone/>
            </a:pPr>
            <a:r>
              <a:rPr lang="en-US"/>
              <a:t>Has more complications</a:t>
            </a:r>
          </a:p>
          <a:p>
            <a:pPr>
              <a:buFontTx/>
              <a:buNone/>
            </a:pPr>
            <a:r>
              <a:rPr lang="en-US"/>
              <a:t>Needs more technical expertise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t>Who will  benefit from parenteral nutrition?</a:t>
            </a:r>
          </a:p>
        </p:txBody>
      </p:sp>
      <p:sp>
        <p:nvSpPr>
          <p:cNvPr id="214019" name="Rectangle 3"/>
          <p:cNvSpPr>
            <a:spLocks noGrp="1" noChangeArrowheads="1"/>
          </p:cNvSpPr>
          <p:nvPr>
            <p:ph type="body" idx="1"/>
          </p:nvPr>
        </p:nvSpPr>
        <p:spPr>
          <a:xfrm>
            <a:off x="685800" y="2133600"/>
            <a:ext cx="7772400" cy="3962400"/>
          </a:xfrm>
        </p:spPr>
        <p:txBody>
          <a:bodyPr/>
          <a:lstStyle/>
          <a:p>
            <a:pPr>
              <a:buFontTx/>
              <a:buNone/>
            </a:pPr>
            <a:r>
              <a:rPr lang="en-US"/>
              <a:t>Patients with/who </a:t>
            </a:r>
          </a:p>
          <a:p>
            <a:pPr lvl="1">
              <a:lnSpc>
                <a:spcPct val="50000"/>
              </a:lnSpc>
            </a:pPr>
            <a:endParaRPr lang="en-US" sz="2400"/>
          </a:p>
          <a:p>
            <a:pPr lvl="1"/>
            <a:r>
              <a:rPr lang="en-US" sz="2400"/>
              <a:t>Abnormal Gut function</a:t>
            </a:r>
          </a:p>
          <a:p>
            <a:pPr lvl="1"/>
            <a:r>
              <a:rPr lang="en-US" sz="2400"/>
              <a:t>Cannot consume adequate amounts of nutrients by enteral feeding</a:t>
            </a:r>
          </a:p>
          <a:p>
            <a:pPr lvl="1"/>
            <a:r>
              <a:rPr lang="en-US" sz="2400"/>
              <a:t>Are anticipated  to not be abe to eat orally by 5 days</a:t>
            </a:r>
          </a:p>
          <a:p>
            <a:pPr lvl="1"/>
            <a:r>
              <a:rPr lang="en-US" sz="2400"/>
              <a:t>Prognosis  warrants aggressive nutritional support</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Two main forms of </a:t>
            </a:r>
            <a:br>
              <a:rPr lang="en-US"/>
            </a:br>
            <a:r>
              <a:rPr lang="en-US"/>
              <a:t>parenteral nutrition</a:t>
            </a:r>
          </a:p>
        </p:txBody>
      </p:sp>
      <p:sp>
        <p:nvSpPr>
          <p:cNvPr id="215043" name="Rectangle 3"/>
          <p:cNvSpPr>
            <a:spLocks noGrp="1" noChangeArrowheads="1"/>
          </p:cNvSpPr>
          <p:nvPr>
            <p:ph type="body" idx="1"/>
          </p:nvPr>
        </p:nvSpPr>
        <p:spPr>
          <a:xfrm>
            <a:off x="1219200" y="2133600"/>
            <a:ext cx="6705600" cy="2057400"/>
          </a:xfrm>
        </p:spPr>
        <p:txBody>
          <a:bodyPr/>
          <a:lstStyle/>
          <a:p>
            <a:r>
              <a:rPr lang="en-US"/>
              <a:t>Peripheral Parenteral Nutrition</a:t>
            </a:r>
          </a:p>
          <a:p>
            <a:r>
              <a:rPr lang="en-US"/>
              <a:t>Central (Total) Parenteral Nutrition</a:t>
            </a:r>
          </a:p>
          <a:p>
            <a:pPr>
              <a:lnSpc>
                <a:spcPct val="60000"/>
              </a:lnSpc>
            </a:pPr>
            <a:endParaRPr lang="en-US"/>
          </a:p>
          <a:p>
            <a:pPr>
              <a:buFontTx/>
              <a:buNone/>
            </a:pPr>
            <a:r>
              <a:rPr lang="en-US"/>
              <a:t>	Both differ in </a:t>
            </a:r>
          </a:p>
          <a:p>
            <a:pPr lvl="2"/>
            <a:endParaRPr lang="en-US" sz="2000"/>
          </a:p>
          <a:p>
            <a:pPr algn="ctr"/>
            <a:endParaRPr lang="en-US" sz="2800"/>
          </a:p>
        </p:txBody>
      </p:sp>
      <p:sp>
        <p:nvSpPr>
          <p:cNvPr id="215044" name="Text Box 4"/>
          <p:cNvSpPr txBox="1">
            <a:spLocks noChangeArrowheads="1"/>
          </p:cNvSpPr>
          <p:nvPr/>
        </p:nvSpPr>
        <p:spPr bwMode="auto">
          <a:xfrm>
            <a:off x="4267200" y="3810000"/>
            <a:ext cx="3810000" cy="1552575"/>
          </a:xfrm>
          <a:prstGeom prst="rect">
            <a:avLst/>
          </a:prstGeom>
          <a:noFill/>
          <a:ln w="9525">
            <a:noFill/>
            <a:miter lim="800000"/>
            <a:headEnd/>
            <a:tailEnd/>
          </a:ln>
          <a:effectLst/>
        </p:spPr>
        <p:txBody>
          <a:bodyPr>
            <a:spAutoFit/>
          </a:bodyPr>
          <a:lstStyle/>
          <a:p>
            <a:pPr marL="354013" indent="-354013">
              <a:spcBef>
                <a:spcPct val="50000"/>
              </a:spcBef>
              <a:buFontTx/>
              <a:buChar char="•"/>
            </a:pPr>
            <a:r>
              <a:rPr lang="en-US" sz="2400">
                <a:solidFill>
                  <a:srgbClr val="99FF33"/>
                </a:solidFill>
              </a:rPr>
              <a:t>composition of feed</a:t>
            </a:r>
          </a:p>
          <a:p>
            <a:pPr marL="354013" indent="-354013">
              <a:buFontTx/>
              <a:buChar char="•"/>
            </a:pPr>
            <a:r>
              <a:rPr lang="en-US" sz="2400">
                <a:solidFill>
                  <a:srgbClr val="99FF33"/>
                </a:solidFill>
              </a:rPr>
              <a:t>primary caloric source</a:t>
            </a:r>
          </a:p>
          <a:p>
            <a:pPr marL="354013" indent="-354013">
              <a:buFontTx/>
              <a:buChar char="•"/>
            </a:pPr>
            <a:r>
              <a:rPr lang="en-US" sz="2400">
                <a:solidFill>
                  <a:srgbClr val="99FF33"/>
                </a:solidFill>
              </a:rPr>
              <a:t>potential complications</a:t>
            </a:r>
          </a:p>
          <a:p>
            <a:pPr marL="354013" indent="-354013">
              <a:buFontTx/>
              <a:buChar char="•"/>
            </a:pPr>
            <a:r>
              <a:rPr lang="en-US" sz="2400">
                <a:solidFill>
                  <a:srgbClr val="99FF33"/>
                </a:solidFill>
              </a:rPr>
              <a:t>method of administration</a:t>
            </a:r>
            <a:endParaRPr lang="en-US" sz="2000">
              <a:solidFill>
                <a:srgbClr val="99FF33"/>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81000" y="609600"/>
            <a:ext cx="8382000" cy="1143000"/>
          </a:xfrm>
        </p:spPr>
        <p:txBody>
          <a:bodyPr/>
          <a:lstStyle/>
          <a:p>
            <a:r>
              <a:rPr lang="en-US"/>
              <a:t>Peripheral Parenteral Nutrition</a:t>
            </a:r>
          </a:p>
        </p:txBody>
      </p:sp>
      <p:sp>
        <p:nvSpPr>
          <p:cNvPr id="216067" name="Rectangle 3"/>
          <p:cNvSpPr>
            <a:spLocks noGrp="1" noChangeArrowheads="1"/>
          </p:cNvSpPr>
          <p:nvPr>
            <p:ph type="body" idx="1"/>
          </p:nvPr>
        </p:nvSpPr>
        <p:spPr>
          <a:xfrm>
            <a:off x="457200" y="2209800"/>
            <a:ext cx="8229600" cy="3657600"/>
          </a:xfrm>
        </p:spPr>
        <p:txBody>
          <a:bodyPr/>
          <a:lstStyle/>
          <a:p>
            <a:pPr marL="400050" indent="-400050">
              <a:buFontTx/>
              <a:buNone/>
            </a:pPr>
            <a:r>
              <a:rPr lang="en-US"/>
              <a:t>Given through peripheral  vein</a:t>
            </a:r>
          </a:p>
          <a:p>
            <a:pPr marL="400050" indent="-400050"/>
            <a:r>
              <a:rPr lang="en-US"/>
              <a:t>short term use </a:t>
            </a:r>
          </a:p>
          <a:p>
            <a:pPr marL="400050" indent="-400050"/>
            <a:r>
              <a:rPr lang="en-US"/>
              <a:t>mildly stressed patients</a:t>
            </a:r>
          </a:p>
          <a:p>
            <a:pPr marL="400050" indent="-400050"/>
            <a:r>
              <a:rPr lang="en-US"/>
              <a:t>low caloric requirements </a:t>
            </a:r>
          </a:p>
          <a:p>
            <a:pPr marL="400050" indent="-400050"/>
            <a:r>
              <a:rPr lang="en-US"/>
              <a:t>needs  large amounts of fluid </a:t>
            </a:r>
          </a:p>
          <a:p>
            <a:pPr marL="400050" indent="-400050"/>
            <a:r>
              <a:rPr lang="en-US"/>
              <a:t>contraindications to central TPN</a:t>
            </a:r>
          </a:p>
          <a:p>
            <a:pPr marL="400050" indent="-400050"/>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1752600" y="2514600"/>
            <a:ext cx="5334000" cy="2743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17091" name="Rectangle 3"/>
          <p:cNvSpPr>
            <a:spLocks noGrp="1" noChangeArrowheads="1"/>
          </p:cNvSpPr>
          <p:nvPr>
            <p:ph type="title"/>
          </p:nvPr>
        </p:nvSpPr>
        <p:spPr>
          <a:xfrm>
            <a:off x="685800" y="1066800"/>
            <a:ext cx="7772400" cy="762000"/>
          </a:xfrm>
        </p:spPr>
        <p:txBody>
          <a:bodyPr/>
          <a:lstStyle/>
          <a:p>
            <a:r>
              <a:rPr lang="en-US"/>
              <a:t>What to do before starting TPN</a:t>
            </a:r>
            <a:br>
              <a:rPr lang="en-US"/>
            </a:br>
            <a:endParaRPr lang="en-US"/>
          </a:p>
        </p:txBody>
      </p:sp>
      <p:sp>
        <p:nvSpPr>
          <p:cNvPr id="217092" name="Rectangle 4"/>
          <p:cNvSpPr>
            <a:spLocks noGrp="1" noChangeArrowheads="1"/>
          </p:cNvSpPr>
          <p:nvPr>
            <p:ph type="body" idx="1"/>
          </p:nvPr>
        </p:nvSpPr>
        <p:spPr>
          <a:xfrm>
            <a:off x="2209800" y="2667000"/>
            <a:ext cx="4724400" cy="3429000"/>
          </a:xfrm>
        </p:spPr>
        <p:txBody>
          <a:bodyPr/>
          <a:lstStyle/>
          <a:p>
            <a:pPr>
              <a:buFontTx/>
              <a:buNone/>
            </a:pPr>
            <a:r>
              <a:rPr lang="en-US"/>
              <a:t>Nutritional Assessment</a:t>
            </a:r>
          </a:p>
          <a:p>
            <a:pPr>
              <a:buFontTx/>
              <a:buNone/>
            </a:pPr>
            <a:r>
              <a:rPr lang="en-US"/>
              <a:t>Venous access evaluation</a:t>
            </a:r>
          </a:p>
          <a:p>
            <a:pPr>
              <a:buFontTx/>
              <a:buNone/>
            </a:pPr>
            <a:r>
              <a:rPr lang="en-US"/>
              <a:t>Baseline weight</a:t>
            </a:r>
          </a:p>
          <a:p>
            <a:pPr>
              <a:buFontTx/>
              <a:buNone/>
            </a:pPr>
            <a:r>
              <a:rPr lang="en-US"/>
              <a:t>Baseline lab investigations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1000" y="381000"/>
            <a:ext cx="8229600" cy="5918200"/>
          </a:xfrm>
          <a:prstGeom prst="rect">
            <a:avLst/>
          </a:prstGeom>
          <a:noFill/>
          <a:ln w="9525">
            <a:noFill/>
            <a:miter lim="800000"/>
            <a:headEnd/>
            <a:tailEnd/>
          </a:ln>
          <a:effectLst/>
        </p:spPr>
        <p:txBody>
          <a:bodyPr/>
          <a:lstStyle/>
          <a:p>
            <a:pPr marL="469900" indent="-469900">
              <a:spcBef>
                <a:spcPct val="20000"/>
              </a:spcBef>
              <a:buClr>
                <a:schemeClr val="accent2"/>
              </a:buClr>
              <a:buFont typeface="Wingdings" pitchFamily="2" charset="2"/>
              <a:buNone/>
            </a:pPr>
            <a:r>
              <a:rPr lang="en-US" sz="2400" b="1" dirty="0">
                <a:latin typeface="Times New Roman" pitchFamily="18" charset="0"/>
              </a:rPr>
              <a:t>Starches</a:t>
            </a:r>
          </a:p>
          <a:p>
            <a:pPr marL="469900" indent="-469900">
              <a:spcBef>
                <a:spcPct val="20000"/>
              </a:spcBef>
              <a:buClr>
                <a:schemeClr val="accent2"/>
              </a:buClr>
              <a:buFont typeface="Wingdings" pitchFamily="2" charset="2"/>
              <a:buNone/>
            </a:pPr>
            <a:r>
              <a:rPr lang="en-US" sz="2400" dirty="0">
                <a:latin typeface="Times New Roman" pitchFamily="18" charset="0"/>
              </a:rPr>
              <a:t>Are complex carbohydrates that are broken down by the body in</a:t>
            </a:r>
          </a:p>
          <a:p>
            <a:pPr marL="469900" indent="-469900">
              <a:spcBef>
                <a:spcPct val="20000"/>
              </a:spcBef>
              <a:buClr>
                <a:schemeClr val="accent2"/>
              </a:buClr>
              <a:buFont typeface="Wingdings" pitchFamily="2" charset="2"/>
              <a:buNone/>
            </a:pPr>
            <a:r>
              <a:rPr lang="en-US" sz="2400" dirty="0">
                <a:latin typeface="Times New Roman" pitchFamily="18" charset="0"/>
              </a:rPr>
              <a:t>to sugars that can be used by the body.</a:t>
            </a:r>
          </a:p>
          <a:p>
            <a:pPr marL="469900" indent="-469900">
              <a:spcBef>
                <a:spcPct val="20000"/>
              </a:spcBef>
              <a:buClr>
                <a:schemeClr val="accent2"/>
              </a:buClr>
              <a:buFont typeface="Wingdings" pitchFamily="2" charset="2"/>
              <a:buNone/>
            </a:pPr>
            <a:endParaRPr lang="en-US" sz="2400" dirty="0">
              <a:latin typeface="Times New Roman" pitchFamily="18" charset="0"/>
            </a:endParaRPr>
          </a:p>
          <a:p>
            <a:pPr marL="469900" indent="-469900">
              <a:spcBef>
                <a:spcPct val="20000"/>
              </a:spcBef>
              <a:buClr>
                <a:schemeClr val="accent2"/>
              </a:buClr>
              <a:buFont typeface="Wingdings" pitchFamily="2" charset="2"/>
              <a:buNone/>
            </a:pPr>
            <a:r>
              <a:rPr lang="en-US" sz="2400" b="1" dirty="0">
                <a:latin typeface="Times New Roman" pitchFamily="18" charset="0"/>
              </a:rPr>
              <a:t>Glycogen</a:t>
            </a:r>
            <a:r>
              <a:rPr lang="en-US" sz="2400" dirty="0">
                <a:latin typeface="Times New Roman" pitchFamily="18" charset="0"/>
              </a:rPr>
              <a:t> – stored carbohydrates</a:t>
            </a:r>
          </a:p>
          <a:p>
            <a:pPr marL="1693863" lvl="3" indent="-387350">
              <a:spcBef>
                <a:spcPct val="20000"/>
              </a:spcBef>
              <a:buClr>
                <a:schemeClr val="accent2"/>
              </a:buClr>
              <a:buFont typeface="Wingdings" pitchFamily="2" charset="2"/>
              <a:buChar char="n"/>
            </a:pPr>
            <a:r>
              <a:rPr lang="en-US" sz="2800" dirty="0">
                <a:latin typeface="Times New Roman" pitchFamily="18" charset="0"/>
              </a:rPr>
              <a:t>Excess carbohydrates are stored as fat</a:t>
            </a:r>
          </a:p>
          <a:p>
            <a:pPr marL="469900" indent="-469900">
              <a:spcBef>
                <a:spcPct val="20000"/>
              </a:spcBef>
              <a:buClr>
                <a:schemeClr val="accent2"/>
              </a:buClr>
              <a:buFont typeface="Wingdings" pitchFamily="2" charset="2"/>
              <a:buNone/>
            </a:pPr>
            <a:endParaRPr lang="en-US" sz="2400" dirty="0">
              <a:latin typeface="Times New Roman" pitchFamily="18" charset="0"/>
            </a:endParaRPr>
          </a:p>
          <a:p>
            <a:pPr marL="469900" indent="-469900">
              <a:spcBef>
                <a:spcPct val="20000"/>
              </a:spcBef>
              <a:buClr>
                <a:schemeClr val="accent2"/>
              </a:buClr>
              <a:buFont typeface="Wingdings" pitchFamily="2" charset="2"/>
              <a:buNone/>
            </a:pPr>
            <a:r>
              <a:rPr lang="en-US" sz="2400" b="1" dirty="0">
                <a:latin typeface="Times New Roman" pitchFamily="18" charset="0"/>
              </a:rPr>
              <a:t>Fiber</a:t>
            </a:r>
            <a:r>
              <a:rPr lang="en-US" sz="2400" dirty="0">
                <a:latin typeface="Times New Roman" pitchFamily="18" charset="0"/>
              </a:rPr>
              <a:t> </a:t>
            </a:r>
          </a:p>
          <a:p>
            <a:pPr marL="469900" indent="-469900">
              <a:spcBef>
                <a:spcPct val="20000"/>
              </a:spcBef>
              <a:buClr>
                <a:schemeClr val="accent2"/>
              </a:buClr>
              <a:buFont typeface="Wingdings" pitchFamily="2" charset="2"/>
              <a:buNone/>
            </a:pPr>
            <a:r>
              <a:rPr lang="en-US" sz="2400" dirty="0">
                <a:latin typeface="Times New Roman" pitchFamily="18" charset="0"/>
              </a:rPr>
              <a:t>Complex carbohydrate, provides little energy and can not be</a:t>
            </a:r>
          </a:p>
          <a:p>
            <a:pPr marL="469900" indent="-469900">
              <a:spcBef>
                <a:spcPct val="20000"/>
              </a:spcBef>
              <a:buClr>
                <a:schemeClr val="accent2"/>
              </a:buClr>
              <a:buFont typeface="Wingdings" pitchFamily="2" charset="2"/>
              <a:buNone/>
            </a:pPr>
            <a:r>
              <a:rPr lang="en-US" sz="2400" dirty="0">
                <a:latin typeface="Times New Roman" pitchFamily="18" charset="0"/>
              </a:rPr>
              <a:t>digested. Increases the amount of fluid and bulk in the intestine. </a:t>
            </a:r>
          </a:p>
          <a:p>
            <a:pPr marL="469900" indent="-469900">
              <a:spcBef>
                <a:spcPct val="20000"/>
              </a:spcBef>
              <a:buClr>
                <a:schemeClr val="accent2"/>
              </a:buClr>
              <a:buFont typeface="Wingdings" pitchFamily="2" charset="2"/>
              <a:buNone/>
            </a:pPr>
            <a:r>
              <a:rPr lang="en-US" sz="2400" dirty="0">
                <a:latin typeface="Times New Roman" pitchFamily="18" charset="0"/>
              </a:rPr>
              <a:t>Soluble fiber – oat bran, apples, beans and some </a:t>
            </a:r>
            <a:r>
              <a:rPr lang="en-US" sz="2400" dirty="0" smtClean="0">
                <a:latin typeface="Times New Roman" pitchFamily="18" charset="0"/>
              </a:rPr>
              <a:t>vegetables</a:t>
            </a:r>
            <a:endParaRPr lang="en-US" sz="2400" dirty="0">
              <a:latin typeface="Times New Roman" pitchFamily="18" charset="0"/>
            </a:endParaRPr>
          </a:p>
          <a:p>
            <a:pPr marL="469900" indent="-469900">
              <a:spcBef>
                <a:spcPct val="20000"/>
              </a:spcBef>
              <a:buClr>
                <a:schemeClr val="accent2"/>
              </a:buClr>
              <a:buFont typeface="Wingdings" pitchFamily="2" charset="2"/>
              <a:buNone/>
            </a:pPr>
            <a:r>
              <a:rPr lang="en-US" sz="2400" dirty="0">
                <a:latin typeface="Times New Roman" pitchFamily="18" charset="0"/>
              </a:rPr>
              <a:t>Insoluble fiber – fruits, vegetables and grains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t>Venous Access for TPN</a:t>
            </a:r>
          </a:p>
        </p:txBody>
      </p:sp>
      <p:sp>
        <p:nvSpPr>
          <p:cNvPr id="218115" name="Rectangle 3"/>
          <p:cNvSpPr>
            <a:spLocks noGrp="1" noChangeArrowheads="1"/>
          </p:cNvSpPr>
          <p:nvPr>
            <p:ph type="body" idx="1"/>
          </p:nvPr>
        </p:nvSpPr>
        <p:spPr>
          <a:xfrm>
            <a:off x="685800" y="1981200"/>
            <a:ext cx="7772400" cy="1295400"/>
          </a:xfrm>
        </p:spPr>
        <p:txBody>
          <a:bodyPr/>
          <a:lstStyle/>
          <a:p>
            <a:pPr marL="0" indent="0" algn="ctr">
              <a:buFontTx/>
              <a:buNone/>
            </a:pPr>
            <a:r>
              <a:rPr lang="en-US"/>
              <a:t>Need venous access to a “large” central line with fast flow to avoid thrombophlebitis</a:t>
            </a:r>
          </a:p>
          <a:p>
            <a:pPr marL="0" indent="0"/>
            <a:endParaRPr lang="en-US"/>
          </a:p>
          <a:p>
            <a:pPr lvl="1"/>
            <a:endParaRPr lang="en-US"/>
          </a:p>
        </p:txBody>
      </p:sp>
      <p:sp>
        <p:nvSpPr>
          <p:cNvPr id="218116" name="Text Box 4"/>
          <p:cNvSpPr txBox="1">
            <a:spLocks noChangeArrowheads="1"/>
          </p:cNvSpPr>
          <p:nvPr/>
        </p:nvSpPr>
        <p:spPr bwMode="auto">
          <a:xfrm>
            <a:off x="1066800" y="3352800"/>
            <a:ext cx="3810000" cy="2109788"/>
          </a:xfrm>
          <a:prstGeom prst="rect">
            <a:avLst/>
          </a:prstGeom>
          <a:solidFill>
            <a:schemeClr val="bg1"/>
          </a:solidFill>
          <a:ln w="9525">
            <a:solidFill>
              <a:schemeClr val="tx1"/>
            </a:solidFill>
            <a:miter lim="800000"/>
            <a:headEnd/>
            <a:tailEnd/>
          </a:ln>
          <a:effectLst/>
        </p:spPr>
        <p:txBody>
          <a:bodyPr>
            <a:spAutoFit/>
          </a:bodyPr>
          <a:lstStyle/>
          <a:p>
            <a:pPr marL="354013" indent="-354013">
              <a:spcBef>
                <a:spcPct val="50000"/>
              </a:spcBef>
              <a:buFontTx/>
              <a:buChar char="•"/>
            </a:pPr>
            <a:r>
              <a:rPr lang="en-US" sz="2400">
                <a:solidFill>
                  <a:schemeClr val="tx1"/>
                </a:solidFill>
                <a:effectLst>
                  <a:outerShdw blurRad="38100" dist="38100" dir="2700000" algn="tl">
                    <a:srgbClr val="C0C0C0"/>
                  </a:outerShdw>
                </a:effectLst>
              </a:rPr>
              <a:t>Long peripheral line</a:t>
            </a:r>
          </a:p>
          <a:p>
            <a:pPr marL="354013" indent="-354013">
              <a:spcBef>
                <a:spcPct val="50000"/>
              </a:spcBef>
              <a:buFontTx/>
              <a:buChar char="•"/>
            </a:pPr>
            <a:r>
              <a:rPr lang="en-US" sz="2400">
                <a:solidFill>
                  <a:schemeClr val="tx1"/>
                </a:solidFill>
                <a:effectLst>
                  <a:outerShdw blurRad="38100" dist="38100" dir="2700000" algn="tl">
                    <a:srgbClr val="C0C0C0"/>
                  </a:outerShdw>
                </a:effectLst>
              </a:rPr>
              <a:t>subclavian approach</a:t>
            </a:r>
          </a:p>
          <a:p>
            <a:pPr marL="354013" indent="-354013">
              <a:spcBef>
                <a:spcPct val="50000"/>
              </a:spcBef>
              <a:buFontTx/>
              <a:buChar char="•"/>
            </a:pPr>
            <a:r>
              <a:rPr lang="en-US" sz="2400">
                <a:solidFill>
                  <a:schemeClr val="tx1"/>
                </a:solidFill>
                <a:effectLst>
                  <a:outerShdw blurRad="38100" dist="38100" dir="2700000" algn="tl">
                    <a:srgbClr val="C0C0C0"/>
                  </a:outerShdw>
                </a:effectLst>
              </a:rPr>
              <a:t>internal jugular approach</a:t>
            </a:r>
          </a:p>
          <a:p>
            <a:pPr marL="354013" indent="-354013">
              <a:spcBef>
                <a:spcPct val="50000"/>
              </a:spcBef>
              <a:buFontTx/>
              <a:buChar char="•"/>
            </a:pPr>
            <a:r>
              <a:rPr lang="en-US" sz="2400">
                <a:solidFill>
                  <a:schemeClr val="tx1"/>
                </a:solidFill>
                <a:effectLst>
                  <a:outerShdw blurRad="38100" dist="38100" dir="2700000" algn="tl">
                    <a:srgbClr val="C0C0C0"/>
                  </a:outerShdw>
                </a:effectLst>
              </a:rPr>
              <a:t>external jugular approach</a:t>
            </a:r>
            <a:endParaRPr lang="en-US" sz="2400">
              <a:solidFill>
                <a:schemeClr val="tx1"/>
              </a:solidFill>
            </a:endParaRPr>
          </a:p>
        </p:txBody>
      </p:sp>
      <p:sp>
        <p:nvSpPr>
          <p:cNvPr id="218117" name="Line 5"/>
          <p:cNvSpPr>
            <a:spLocks noChangeShapeType="1"/>
          </p:cNvSpPr>
          <p:nvPr/>
        </p:nvSpPr>
        <p:spPr bwMode="auto">
          <a:xfrm>
            <a:off x="5029200" y="4408488"/>
            <a:ext cx="609600" cy="0"/>
          </a:xfrm>
          <a:prstGeom prst="line">
            <a:avLst/>
          </a:prstGeom>
          <a:noFill/>
          <a:ln w="38100">
            <a:solidFill>
              <a:srgbClr val="FFFF00"/>
            </a:solidFill>
            <a:round/>
            <a:headEnd/>
            <a:tailEnd type="triangle" w="med" len="med"/>
          </a:ln>
          <a:effectLst/>
        </p:spPr>
        <p:txBody>
          <a:bodyPr wrap="none" anchor="ctr"/>
          <a:lstStyle/>
          <a:p>
            <a:endParaRPr lang="en-US"/>
          </a:p>
        </p:txBody>
      </p:sp>
      <p:sp>
        <p:nvSpPr>
          <p:cNvPr id="218118" name="Text Box 6"/>
          <p:cNvSpPr txBox="1">
            <a:spLocks noChangeArrowheads="1"/>
          </p:cNvSpPr>
          <p:nvPr/>
        </p:nvSpPr>
        <p:spPr bwMode="auto">
          <a:xfrm>
            <a:off x="5791200" y="4178300"/>
            <a:ext cx="28956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effectLst>
                  <a:outerShdw blurRad="38100" dist="38100" dir="2700000" algn="tl">
                    <a:srgbClr val="000000"/>
                  </a:outerShdw>
                </a:effectLst>
              </a:rPr>
              <a:t>Superior Vena Cava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C:\TEMP\J05.jpg"/>
          <p:cNvPicPr>
            <a:picLocks noChangeAspect="1" noChangeArrowheads="1"/>
          </p:cNvPicPr>
          <p:nvPr/>
        </p:nvPicPr>
        <p:blipFill>
          <a:blip r:embed="rId2" cstate="print"/>
          <a:srcRect/>
          <a:stretch>
            <a:fillRect/>
          </a:stretch>
        </p:blipFill>
        <p:spPr bwMode="auto">
          <a:xfrm>
            <a:off x="2146300" y="42863"/>
            <a:ext cx="4851400" cy="6770687"/>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C:\TEMP\J06.jpg"/>
          <p:cNvPicPr>
            <a:picLocks noChangeAspect="1" noChangeArrowheads="1"/>
          </p:cNvPicPr>
          <p:nvPr/>
        </p:nvPicPr>
        <p:blipFill>
          <a:blip r:embed="rId2" cstate="print"/>
          <a:srcRect/>
          <a:stretch>
            <a:fillRect/>
          </a:stretch>
        </p:blipFill>
        <p:spPr bwMode="auto">
          <a:xfrm>
            <a:off x="1135063" y="42863"/>
            <a:ext cx="6872287" cy="6770687"/>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2590800" y="2514600"/>
            <a:ext cx="4038600" cy="1371600"/>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243715" name="Rectangle 3"/>
          <p:cNvSpPr>
            <a:spLocks noGrp="1" noChangeArrowheads="1"/>
          </p:cNvSpPr>
          <p:nvPr>
            <p:ph type="title"/>
          </p:nvPr>
        </p:nvSpPr>
        <p:spPr/>
        <p:txBody>
          <a:bodyPr/>
          <a:lstStyle/>
          <a:p>
            <a:r>
              <a:rPr lang="en-US"/>
              <a:t>TPN Monitoring</a:t>
            </a:r>
          </a:p>
        </p:txBody>
      </p:sp>
      <p:sp>
        <p:nvSpPr>
          <p:cNvPr id="243716" name="Rectangle 4"/>
          <p:cNvSpPr>
            <a:spLocks noGrp="1" noChangeArrowheads="1"/>
          </p:cNvSpPr>
          <p:nvPr>
            <p:ph type="body" idx="1"/>
          </p:nvPr>
        </p:nvSpPr>
        <p:spPr>
          <a:xfrm>
            <a:off x="1752600" y="2590800"/>
            <a:ext cx="5638800" cy="2743200"/>
          </a:xfrm>
        </p:spPr>
        <p:txBody>
          <a:bodyPr/>
          <a:lstStyle/>
          <a:p>
            <a:pPr algn="ctr">
              <a:buFontTx/>
              <a:buNone/>
            </a:pPr>
            <a:r>
              <a:rPr lang="en-US"/>
              <a:t>Clinical Review</a:t>
            </a:r>
          </a:p>
          <a:p>
            <a:pPr algn="ctr">
              <a:buFontTx/>
              <a:buNone/>
            </a:pPr>
            <a:r>
              <a:rPr lang="en-US"/>
              <a:t>Lab investigations</a:t>
            </a:r>
          </a:p>
          <a:p>
            <a:endParaRPr lang="en-US"/>
          </a:p>
          <a:p>
            <a:pPr>
              <a:lnSpc>
                <a:spcPct val="60000"/>
              </a:lnSpc>
            </a:pPr>
            <a:endParaRPr lang="en-US"/>
          </a:p>
          <a:p>
            <a:pPr algn="ctr">
              <a:buFontTx/>
              <a:buNone/>
            </a:pPr>
            <a:r>
              <a:rPr lang="en-US"/>
              <a:t>Adjust TPN order accordingly</a:t>
            </a:r>
          </a:p>
          <a:p>
            <a:pPr lvl="1"/>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t>Clinical Review</a:t>
            </a:r>
          </a:p>
        </p:txBody>
      </p:sp>
      <p:sp>
        <p:nvSpPr>
          <p:cNvPr id="244739" name="Rectangle 3"/>
          <p:cNvSpPr>
            <a:spLocks noGrp="1" noChangeArrowheads="1"/>
          </p:cNvSpPr>
          <p:nvPr>
            <p:ph type="body" idx="1"/>
          </p:nvPr>
        </p:nvSpPr>
        <p:spPr>
          <a:xfrm>
            <a:off x="2438400" y="1981200"/>
            <a:ext cx="4267200" cy="4114800"/>
          </a:xfrm>
        </p:spPr>
        <p:txBody>
          <a:bodyPr/>
          <a:lstStyle/>
          <a:p>
            <a:r>
              <a:rPr lang="en-US"/>
              <a:t>clinical examination</a:t>
            </a:r>
          </a:p>
          <a:p>
            <a:r>
              <a:rPr lang="en-US"/>
              <a:t>vital signs</a:t>
            </a:r>
          </a:p>
          <a:p>
            <a:r>
              <a:rPr lang="en-US"/>
              <a:t>fluid balance</a:t>
            </a:r>
          </a:p>
          <a:p>
            <a:r>
              <a:rPr lang="en-US"/>
              <a:t>catheter care</a:t>
            </a:r>
          </a:p>
          <a:p>
            <a:r>
              <a:rPr lang="en-US"/>
              <a:t>sepsis review</a:t>
            </a:r>
          </a:p>
          <a:p>
            <a:r>
              <a:rPr lang="en-US"/>
              <a:t>blood sugar profile</a:t>
            </a:r>
          </a:p>
          <a:p>
            <a:r>
              <a:rPr lang="en-US"/>
              <a:t>Body weight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Lab investigations</a:t>
            </a:r>
          </a:p>
        </p:txBody>
      </p:sp>
      <p:sp>
        <p:nvSpPr>
          <p:cNvPr id="245763" name="Rectangle 3"/>
          <p:cNvSpPr>
            <a:spLocks noGrp="1" noChangeArrowheads="1"/>
          </p:cNvSpPr>
          <p:nvPr>
            <p:ph type="body" sz="half" idx="1"/>
          </p:nvPr>
        </p:nvSpPr>
        <p:spPr>
          <a:noFill/>
          <a:ln/>
        </p:spPr>
        <p:txBody>
          <a:bodyPr/>
          <a:lstStyle/>
          <a:p>
            <a:r>
              <a:rPr lang="en-US" b="1" dirty="0"/>
              <a:t>Full Blood Count</a:t>
            </a:r>
            <a:r>
              <a:rPr lang="en-US" dirty="0"/>
              <a:t> </a:t>
            </a:r>
          </a:p>
          <a:p>
            <a:r>
              <a:rPr lang="en-US" b="1" dirty="0"/>
              <a:t>Renal Panel </a:t>
            </a:r>
            <a:endParaRPr lang="en-US" dirty="0"/>
          </a:p>
          <a:p>
            <a:r>
              <a:rPr lang="en-US" b="1" dirty="0"/>
              <a:t>Ca</a:t>
            </a:r>
            <a:r>
              <a:rPr lang="en-US" b="1" baseline="30000" dirty="0"/>
              <a:t>++</a:t>
            </a:r>
            <a:r>
              <a:rPr lang="en-US" b="1" dirty="0"/>
              <a:t>, Mg</a:t>
            </a:r>
            <a:r>
              <a:rPr lang="en-US" b="1" baseline="30000" dirty="0"/>
              <a:t>++</a:t>
            </a:r>
            <a:r>
              <a:rPr lang="en-US" b="1" dirty="0"/>
              <a:t>, </a:t>
            </a:r>
            <a:r>
              <a:rPr lang="en-US" b="1" dirty="0" smtClean="0"/>
              <a:t>PO</a:t>
            </a:r>
            <a:r>
              <a:rPr lang="en-US" b="1" baseline="-25000" dirty="0" smtClean="0"/>
              <a:t>4</a:t>
            </a:r>
            <a:r>
              <a:rPr lang="en-US" b="1" baseline="30000" dirty="0"/>
              <a:t>3</a:t>
            </a:r>
            <a:r>
              <a:rPr lang="en-US" b="1" baseline="30000" dirty="0" smtClean="0"/>
              <a:t>-</a:t>
            </a:r>
            <a:r>
              <a:rPr lang="en-US" dirty="0" smtClean="0"/>
              <a:t> </a:t>
            </a:r>
            <a:endParaRPr lang="en-US" dirty="0"/>
          </a:p>
          <a:p>
            <a:r>
              <a:rPr lang="en-US" b="1" dirty="0"/>
              <a:t>Liver Function Test</a:t>
            </a:r>
            <a:r>
              <a:rPr lang="en-US" dirty="0"/>
              <a:t> </a:t>
            </a:r>
          </a:p>
          <a:p>
            <a:r>
              <a:rPr lang="en-US" b="1" dirty="0" smtClean="0"/>
              <a:t>Iron</a:t>
            </a:r>
            <a:endParaRPr lang="en-US" dirty="0"/>
          </a:p>
          <a:p>
            <a:r>
              <a:rPr lang="en-US" b="1" dirty="0"/>
              <a:t>Lipid </a:t>
            </a:r>
            <a:r>
              <a:rPr lang="en-US" b="1" dirty="0" smtClean="0"/>
              <a:t>Profile</a:t>
            </a:r>
            <a:endParaRPr lang="en-US" dirty="0"/>
          </a:p>
          <a:p>
            <a:r>
              <a:rPr lang="en-US" b="1" dirty="0"/>
              <a:t>Nitrogen Balance</a:t>
            </a:r>
            <a:r>
              <a:rPr lang="en-US" dirty="0"/>
              <a:t>  </a:t>
            </a:r>
          </a:p>
          <a:p>
            <a:pPr lvl="1"/>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Complications related to TPN</a:t>
            </a:r>
          </a:p>
        </p:txBody>
      </p:sp>
      <p:sp>
        <p:nvSpPr>
          <p:cNvPr id="247811" name="Rectangle 3"/>
          <p:cNvSpPr>
            <a:spLocks noGrp="1" noChangeArrowheads="1"/>
          </p:cNvSpPr>
          <p:nvPr>
            <p:ph type="body" idx="1"/>
          </p:nvPr>
        </p:nvSpPr>
        <p:spPr>
          <a:xfrm>
            <a:off x="1981200" y="2438400"/>
            <a:ext cx="5181600" cy="3657600"/>
          </a:xfrm>
        </p:spPr>
        <p:txBody>
          <a:bodyPr/>
          <a:lstStyle/>
          <a:p>
            <a:r>
              <a:rPr lang="en-US"/>
              <a:t>Mechanical Complications</a:t>
            </a:r>
          </a:p>
          <a:p>
            <a:r>
              <a:rPr lang="en-US"/>
              <a:t>Metabolic Complications</a:t>
            </a:r>
          </a:p>
          <a:p>
            <a:r>
              <a:rPr lang="en-US"/>
              <a:t>Infectious Complications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990600" y="2362200"/>
            <a:ext cx="7162800" cy="28956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48835" name="Rectangle 3"/>
          <p:cNvSpPr>
            <a:spLocks noGrp="1" noChangeArrowheads="1"/>
          </p:cNvSpPr>
          <p:nvPr>
            <p:ph type="title"/>
          </p:nvPr>
        </p:nvSpPr>
        <p:spPr/>
        <p:txBody>
          <a:bodyPr/>
          <a:lstStyle/>
          <a:p>
            <a:r>
              <a:rPr lang="en-US"/>
              <a:t>Mechanical Complications</a:t>
            </a:r>
          </a:p>
        </p:txBody>
      </p:sp>
      <p:sp>
        <p:nvSpPr>
          <p:cNvPr id="248836" name="Rectangle 4"/>
          <p:cNvSpPr>
            <a:spLocks noGrp="1" noChangeArrowheads="1"/>
          </p:cNvSpPr>
          <p:nvPr>
            <p:ph type="body" sz="half" idx="1"/>
          </p:nvPr>
        </p:nvSpPr>
        <p:spPr>
          <a:xfrm>
            <a:off x="685800" y="2895600"/>
            <a:ext cx="3810000" cy="2743200"/>
          </a:xfrm>
        </p:spPr>
        <p:txBody>
          <a:bodyPr/>
          <a:lstStyle/>
          <a:p>
            <a:pPr lvl="1"/>
            <a:r>
              <a:rPr lang="en-US" dirty="0" err="1"/>
              <a:t>pneumothorax</a:t>
            </a:r>
            <a:endParaRPr lang="en-US" dirty="0"/>
          </a:p>
          <a:p>
            <a:pPr lvl="1"/>
            <a:r>
              <a:rPr lang="en-US" dirty="0"/>
              <a:t>air embolism</a:t>
            </a:r>
          </a:p>
          <a:p>
            <a:pPr lvl="1"/>
            <a:r>
              <a:rPr lang="en-US" dirty="0"/>
              <a:t>arterial injury</a:t>
            </a:r>
          </a:p>
          <a:p>
            <a:pPr lvl="1"/>
            <a:r>
              <a:rPr lang="en-US" dirty="0"/>
              <a:t>bleeding</a:t>
            </a:r>
          </a:p>
          <a:p>
            <a:pPr lvl="1"/>
            <a:endParaRPr lang="en-US" dirty="0"/>
          </a:p>
          <a:p>
            <a:pPr lvl="1"/>
            <a:endParaRPr lang="en-US" dirty="0"/>
          </a:p>
          <a:p>
            <a:pPr lvl="1"/>
            <a:endParaRPr lang="en-US" dirty="0"/>
          </a:p>
          <a:p>
            <a:pPr lvl="1"/>
            <a:endParaRPr lang="en-US" dirty="0"/>
          </a:p>
          <a:p>
            <a:pPr lvl="1"/>
            <a:endParaRPr lang="en-US" dirty="0"/>
          </a:p>
        </p:txBody>
      </p:sp>
      <p:sp>
        <p:nvSpPr>
          <p:cNvPr id="248837" name="Rectangle 5"/>
          <p:cNvSpPr>
            <a:spLocks noGrp="1" noChangeArrowheads="1"/>
          </p:cNvSpPr>
          <p:nvPr>
            <p:ph type="body" sz="half" idx="2"/>
          </p:nvPr>
        </p:nvSpPr>
        <p:spPr>
          <a:xfrm>
            <a:off x="4191000" y="2895600"/>
            <a:ext cx="3810000" cy="1828800"/>
          </a:xfrm>
        </p:spPr>
        <p:txBody>
          <a:bodyPr/>
          <a:lstStyle/>
          <a:p>
            <a:pPr lvl="1"/>
            <a:r>
              <a:rPr lang="en-US"/>
              <a:t>brachial plexus injury</a:t>
            </a:r>
          </a:p>
          <a:p>
            <a:pPr lvl="1"/>
            <a:r>
              <a:rPr lang="en-US"/>
              <a:t>catheter malplacement</a:t>
            </a:r>
          </a:p>
          <a:p>
            <a:pPr lvl="1"/>
            <a:r>
              <a:rPr lang="en-US"/>
              <a:t>catheter embolism</a:t>
            </a:r>
          </a:p>
          <a:p>
            <a:pPr lvl="1"/>
            <a:r>
              <a:rPr lang="en-US"/>
              <a:t>thoracic duct injury</a:t>
            </a:r>
          </a:p>
        </p:txBody>
      </p:sp>
      <p:sp>
        <p:nvSpPr>
          <p:cNvPr id="248838" name="Text Box 6"/>
          <p:cNvSpPr txBox="1">
            <a:spLocks noChangeArrowheads="1"/>
          </p:cNvSpPr>
          <p:nvPr/>
        </p:nvSpPr>
        <p:spPr bwMode="auto">
          <a:xfrm>
            <a:off x="685800" y="1828800"/>
            <a:ext cx="8001000" cy="579438"/>
          </a:xfrm>
          <a:prstGeom prst="rect">
            <a:avLst/>
          </a:prstGeom>
          <a:noFill/>
          <a:ln w="9525">
            <a:noFill/>
            <a:miter lim="800000"/>
            <a:headEnd/>
            <a:tailEnd/>
          </a:ln>
          <a:effectLst/>
        </p:spPr>
        <p:txBody>
          <a:bodyPr>
            <a:spAutoFit/>
          </a:bodyPr>
          <a:lstStyle/>
          <a:p>
            <a:pPr marL="339725" indent="-339725" algn="ctr">
              <a:spcBef>
                <a:spcPct val="50000"/>
              </a:spcBef>
            </a:pPr>
            <a:r>
              <a:rPr lang="en-US" sz="3200">
                <a:solidFill>
                  <a:srgbClr val="99FF33"/>
                </a:solidFill>
              </a:rPr>
              <a:t>Related to vascular access technique</a:t>
            </a:r>
            <a:r>
              <a:rPr lang="en-US" sz="2400">
                <a:solidFill>
                  <a:schemeClr val="tx1"/>
                </a:solidFill>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2209800" y="2667000"/>
            <a:ext cx="4800600" cy="1981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49859" name="Rectangle 3"/>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1">
                <a:solidFill>
                  <a:srgbClr val="FFFF00"/>
                </a:solidFill>
                <a:effectLst>
                  <a:outerShdw blurRad="38100" dist="38100" dir="2700000" algn="tl">
                    <a:srgbClr val="000000"/>
                  </a:outerShdw>
                </a:effectLst>
              </a:rPr>
              <a:t>Mechanical Complications</a:t>
            </a:r>
          </a:p>
        </p:txBody>
      </p:sp>
      <p:sp>
        <p:nvSpPr>
          <p:cNvPr id="249860" name="Rectangle 4"/>
          <p:cNvSpPr>
            <a:spLocks noChangeArrowheads="1"/>
          </p:cNvSpPr>
          <p:nvPr/>
        </p:nvSpPr>
        <p:spPr bwMode="auto">
          <a:xfrm>
            <a:off x="2819400" y="2895600"/>
            <a:ext cx="3962400" cy="2743200"/>
          </a:xfrm>
          <a:prstGeom prst="rect">
            <a:avLst/>
          </a:prstGeom>
          <a:noFill/>
          <a:ln w="9525">
            <a:noFill/>
            <a:miter lim="800000"/>
            <a:headEnd/>
            <a:tailEnd/>
          </a:ln>
          <a:effectLst/>
        </p:spPr>
        <p:txBody>
          <a:bodyPr/>
          <a:lstStyle/>
          <a:p>
            <a:pPr marL="742950" lvl="1" indent="-285750">
              <a:spcBef>
                <a:spcPct val="20000"/>
              </a:spcBef>
            </a:pPr>
            <a:r>
              <a:rPr lang="en-US" sz="2800">
                <a:effectLst>
                  <a:outerShdw blurRad="38100" dist="38100" dir="2700000" algn="tl">
                    <a:srgbClr val="000000"/>
                  </a:outerShdw>
                </a:effectLst>
              </a:rPr>
              <a:t>Venous thrombosis</a:t>
            </a:r>
          </a:p>
          <a:p>
            <a:pPr marL="742950" lvl="1" indent="-285750">
              <a:spcBef>
                <a:spcPct val="20000"/>
              </a:spcBef>
            </a:pPr>
            <a:r>
              <a:rPr lang="en-US" sz="2800">
                <a:effectLst>
                  <a:outerShdw blurRad="38100" dist="38100" dir="2700000" algn="tl">
                    <a:srgbClr val="000000"/>
                  </a:outerShdw>
                </a:effectLst>
              </a:rPr>
              <a:t>catheter occlusion</a:t>
            </a:r>
          </a:p>
          <a:p>
            <a:pPr marL="742950" lvl="1" indent="-285750">
              <a:spcBef>
                <a:spcPct val="20000"/>
              </a:spcBef>
              <a:buFontTx/>
              <a:buChar char="•"/>
            </a:pPr>
            <a:endParaRPr lang="en-US" sz="2400">
              <a:effectLst>
                <a:outerShdw blurRad="38100" dist="38100" dir="2700000" algn="tl">
                  <a:srgbClr val="000000"/>
                </a:outerShdw>
              </a:effectLst>
            </a:endParaRPr>
          </a:p>
          <a:p>
            <a:pPr marL="742950" lvl="1" indent="-285750">
              <a:spcBef>
                <a:spcPct val="20000"/>
              </a:spcBef>
              <a:buFontTx/>
              <a:buChar char="•"/>
            </a:pPr>
            <a:endParaRPr lang="en-US" sz="2400">
              <a:effectLst>
                <a:outerShdw blurRad="38100" dist="38100" dir="2700000" algn="tl">
                  <a:srgbClr val="000000"/>
                </a:outerShdw>
              </a:effectLst>
            </a:endParaRPr>
          </a:p>
          <a:p>
            <a:pPr marL="742950" lvl="1" indent="-285750">
              <a:spcBef>
                <a:spcPct val="20000"/>
              </a:spcBef>
              <a:buFontTx/>
              <a:buChar char="•"/>
            </a:pPr>
            <a:endParaRPr lang="en-US" sz="2400">
              <a:effectLst>
                <a:outerShdw blurRad="38100" dist="38100" dir="2700000" algn="tl">
                  <a:srgbClr val="000000"/>
                </a:outerShdw>
              </a:effectLst>
            </a:endParaRPr>
          </a:p>
          <a:p>
            <a:pPr marL="742950" lvl="1" indent="-285750">
              <a:spcBef>
                <a:spcPct val="20000"/>
              </a:spcBef>
              <a:buFontTx/>
              <a:buChar char="•"/>
            </a:pPr>
            <a:endParaRPr lang="en-US" sz="2400">
              <a:effectLst>
                <a:outerShdw blurRad="38100" dist="38100" dir="2700000" algn="tl">
                  <a:srgbClr val="000000"/>
                </a:outerShdw>
              </a:effectLst>
            </a:endParaRPr>
          </a:p>
          <a:p>
            <a:pPr marL="742950" lvl="1" indent="-285750">
              <a:spcBef>
                <a:spcPct val="20000"/>
              </a:spcBef>
              <a:buFontTx/>
              <a:buChar char="•"/>
            </a:pPr>
            <a:endParaRPr lang="en-US" sz="2400">
              <a:effectLst>
                <a:outerShdw blurRad="38100" dist="38100" dir="2700000" algn="tl">
                  <a:srgbClr val="000000"/>
                </a:outerShdw>
              </a:effectLst>
            </a:endParaRPr>
          </a:p>
        </p:txBody>
      </p:sp>
      <p:sp>
        <p:nvSpPr>
          <p:cNvPr id="249861" name="Text Box 5"/>
          <p:cNvSpPr txBox="1">
            <a:spLocks noChangeArrowheads="1"/>
          </p:cNvSpPr>
          <p:nvPr/>
        </p:nvSpPr>
        <p:spPr bwMode="auto">
          <a:xfrm>
            <a:off x="1066800" y="1905000"/>
            <a:ext cx="7315200" cy="579438"/>
          </a:xfrm>
          <a:prstGeom prst="rect">
            <a:avLst/>
          </a:prstGeom>
          <a:noFill/>
          <a:ln w="9525">
            <a:noFill/>
            <a:miter lim="800000"/>
            <a:headEnd/>
            <a:tailEnd/>
          </a:ln>
          <a:effectLst/>
        </p:spPr>
        <p:txBody>
          <a:bodyPr>
            <a:spAutoFit/>
          </a:bodyPr>
          <a:lstStyle/>
          <a:p>
            <a:pPr marL="339725" indent="-339725" algn="ctr">
              <a:spcBef>
                <a:spcPct val="50000"/>
              </a:spcBef>
            </a:pPr>
            <a:r>
              <a:rPr lang="en-US" sz="3200">
                <a:solidFill>
                  <a:srgbClr val="99FF33"/>
                </a:solidFill>
              </a:rPr>
              <a:t>Related to catheter in situ</a:t>
            </a:r>
            <a:r>
              <a:rPr lang="en-US" sz="2400">
                <a:solidFill>
                  <a:srgbClr val="99FF33"/>
                </a:solidFill>
              </a:rP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1981200" y="3276600"/>
            <a:ext cx="5181600" cy="27432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50883" name="Rectangle 3"/>
          <p:cNvSpPr>
            <a:spLocks noGrp="1" noChangeArrowheads="1"/>
          </p:cNvSpPr>
          <p:nvPr>
            <p:ph type="title"/>
          </p:nvPr>
        </p:nvSpPr>
        <p:spPr/>
        <p:txBody>
          <a:bodyPr/>
          <a:lstStyle/>
          <a:p>
            <a:r>
              <a:rPr lang="en-US"/>
              <a:t>Metabolic Complications</a:t>
            </a:r>
          </a:p>
        </p:txBody>
      </p:sp>
      <p:sp>
        <p:nvSpPr>
          <p:cNvPr id="250884" name="Rectangle 4"/>
          <p:cNvSpPr>
            <a:spLocks noGrp="1" noChangeArrowheads="1"/>
          </p:cNvSpPr>
          <p:nvPr>
            <p:ph type="body" idx="1"/>
          </p:nvPr>
        </p:nvSpPr>
        <p:spPr/>
        <p:txBody>
          <a:bodyPr/>
          <a:lstStyle/>
          <a:p>
            <a:pPr algn="ctr">
              <a:buFontTx/>
              <a:buNone/>
            </a:pPr>
            <a:r>
              <a:rPr lang="en-US" sz="2800">
                <a:solidFill>
                  <a:srgbClr val="99FF33"/>
                </a:solidFill>
              </a:rPr>
              <a:t>Abnormalities related to excessive or </a:t>
            </a:r>
          </a:p>
          <a:p>
            <a:pPr algn="ctr">
              <a:buFontTx/>
              <a:buNone/>
            </a:pPr>
            <a:r>
              <a:rPr lang="en-US" sz="2800">
                <a:solidFill>
                  <a:srgbClr val="99FF33"/>
                </a:solidFill>
              </a:rPr>
              <a:t>inadequate administration</a:t>
            </a:r>
            <a:endParaRPr lang="en-US"/>
          </a:p>
          <a:p>
            <a:pPr marL="2400300" lvl="1"/>
            <a:endParaRPr lang="en-US"/>
          </a:p>
          <a:p>
            <a:pPr marL="2400300" lvl="1">
              <a:buFontTx/>
              <a:buNone/>
            </a:pPr>
            <a:r>
              <a:rPr lang="en-US"/>
              <a:t>hyper / hypoglycaemia</a:t>
            </a:r>
          </a:p>
          <a:p>
            <a:pPr marL="2400300" lvl="1">
              <a:buFontTx/>
              <a:buNone/>
            </a:pPr>
            <a:r>
              <a:rPr lang="en-US"/>
              <a:t>electrolyte abnormalities</a:t>
            </a:r>
          </a:p>
          <a:p>
            <a:pPr marL="2400300" lvl="1">
              <a:buFontTx/>
              <a:buNone/>
            </a:pPr>
            <a:r>
              <a:rPr lang="en-US"/>
              <a:t>acid-base disorders</a:t>
            </a:r>
          </a:p>
          <a:p>
            <a:pPr marL="2400300" lvl="1">
              <a:buFontTx/>
              <a:buNone/>
            </a:pPr>
            <a:r>
              <a:rPr lang="en-US"/>
              <a:t>hyperlipidaemia</a:t>
            </a:r>
          </a:p>
          <a:p>
            <a:pPr marL="2400300" lvl="1"/>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81000" y="304800"/>
            <a:ext cx="8229600" cy="6096000"/>
          </a:xfrm>
        </p:spPr>
        <p:txBody>
          <a:bodyPr/>
          <a:lstStyle/>
          <a:p>
            <a:pPr>
              <a:buFont typeface="Wingdings" pitchFamily="2" charset="2"/>
              <a:buNone/>
            </a:pPr>
            <a:r>
              <a:rPr lang="en-US" sz="2400" b="1" dirty="0">
                <a:latin typeface="Times New Roman" pitchFamily="18" charset="0"/>
              </a:rPr>
              <a:t>Fats (lipids)</a:t>
            </a:r>
          </a:p>
          <a:p>
            <a:endParaRPr lang="en-US" sz="900" dirty="0">
              <a:latin typeface="Times New Roman" pitchFamily="18" charset="0"/>
            </a:endParaRPr>
          </a:p>
          <a:p>
            <a:r>
              <a:rPr lang="en-US" sz="2400" dirty="0">
                <a:latin typeface="Times New Roman" pitchFamily="18" charset="0"/>
              </a:rPr>
              <a:t>Fats is an </a:t>
            </a:r>
          </a:p>
          <a:p>
            <a:pPr lvl="1"/>
            <a:r>
              <a:rPr lang="en-US" sz="2400" dirty="0">
                <a:latin typeface="Times New Roman" pitchFamily="18" charset="0"/>
              </a:rPr>
              <a:t>Essential nutrient </a:t>
            </a:r>
          </a:p>
          <a:p>
            <a:pPr lvl="1"/>
            <a:r>
              <a:rPr lang="en-US" sz="2400" dirty="0">
                <a:latin typeface="Times New Roman" pitchFamily="18" charset="0"/>
              </a:rPr>
              <a:t>Adds to texture, flavor and aroma</a:t>
            </a:r>
          </a:p>
          <a:p>
            <a:pPr lvl="1"/>
            <a:r>
              <a:rPr lang="en-US" sz="2400" dirty="0">
                <a:latin typeface="Times New Roman" pitchFamily="18" charset="0"/>
              </a:rPr>
              <a:t>Can cause weight gain, heart diseases and cancer</a:t>
            </a:r>
          </a:p>
          <a:p>
            <a:pPr lvl="1"/>
            <a:endParaRPr lang="en-US" sz="800" dirty="0">
              <a:latin typeface="Times New Roman" pitchFamily="18" charset="0"/>
            </a:endParaRPr>
          </a:p>
          <a:p>
            <a:r>
              <a:rPr lang="en-US" sz="2400" dirty="0">
                <a:latin typeface="Times New Roman" pitchFamily="18" charset="0"/>
              </a:rPr>
              <a:t>Large molecules made up of fatty acids and glycerol –triglycerides </a:t>
            </a:r>
          </a:p>
          <a:p>
            <a:r>
              <a:rPr lang="en-US" sz="2400" b="1" dirty="0">
                <a:latin typeface="Times New Roman" pitchFamily="18" charset="0"/>
              </a:rPr>
              <a:t>Saturated fat </a:t>
            </a:r>
            <a:r>
              <a:rPr lang="en-US" sz="2400" dirty="0">
                <a:latin typeface="Times New Roman" pitchFamily="18" charset="0"/>
              </a:rPr>
              <a:t>made up of saturated fatty acids (this are solid at room temperature) ex. Meat, milk, coconut and palm oil</a:t>
            </a:r>
          </a:p>
          <a:p>
            <a:r>
              <a:rPr lang="en-US" sz="2400" b="1" dirty="0">
                <a:latin typeface="Times New Roman" pitchFamily="18" charset="0"/>
              </a:rPr>
              <a:t>Unsaturated fat</a:t>
            </a:r>
            <a:r>
              <a:rPr lang="en-US" sz="2400" dirty="0">
                <a:latin typeface="Times New Roman" pitchFamily="18" charset="0"/>
              </a:rPr>
              <a:t> made up of unsaturated fatty acids (are liquid at room temperature) ex more common in plants</a:t>
            </a:r>
          </a:p>
          <a:p>
            <a:r>
              <a:rPr lang="en-US" sz="2400" dirty="0">
                <a:latin typeface="Times New Roman" pitchFamily="18" charset="0"/>
              </a:rPr>
              <a:t>25-35 % of total calorie intake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1143000" y="2667000"/>
            <a:ext cx="6934200" cy="33528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51907" name="Rectangle 3"/>
          <p:cNvSpPr>
            <a:spLocks noGrp="1" noChangeArrowheads="1"/>
          </p:cNvSpPr>
          <p:nvPr>
            <p:ph type="title"/>
          </p:nvPr>
        </p:nvSpPr>
        <p:spPr/>
        <p:txBody>
          <a:bodyPr/>
          <a:lstStyle/>
          <a:p>
            <a:r>
              <a:rPr lang="en-US"/>
              <a:t>Metabolic Complications</a:t>
            </a:r>
          </a:p>
        </p:txBody>
      </p:sp>
      <p:sp>
        <p:nvSpPr>
          <p:cNvPr id="251908" name="Rectangle 4"/>
          <p:cNvSpPr>
            <a:spLocks noGrp="1" noChangeArrowheads="1"/>
          </p:cNvSpPr>
          <p:nvPr>
            <p:ph type="body" idx="1"/>
          </p:nvPr>
        </p:nvSpPr>
        <p:spPr/>
        <p:txBody>
          <a:bodyPr/>
          <a:lstStyle/>
          <a:p>
            <a:pPr algn="ctr">
              <a:buFontTx/>
              <a:buNone/>
            </a:pPr>
            <a:r>
              <a:rPr lang="en-US" dirty="0">
                <a:solidFill>
                  <a:srgbClr val="99FF33"/>
                </a:solidFill>
              </a:rPr>
              <a:t>Hepatic complications</a:t>
            </a:r>
            <a:endParaRPr lang="en-US" dirty="0"/>
          </a:p>
          <a:p>
            <a:pPr marL="1600200" lvl="1" indent="-685800"/>
            <a:endParaRPr lang="en-US" dirty="0"/>
          </a:p>
          <a:p>
            <a:pPr marL="1600200" lvl="1" indent="-685800">
              <a:buFontTx/>
              <a:buNone/>
            </a:pPr>
            <a:r>
              <a:rPr lang="en-US" dirty="0"/>
              <a:t>Biochemical abnormalities</a:t>
            </a:r>
          </a:p>
          <a:p>
            <a:pPr marL="1600200" lvl="1" indent="-685800">
              <a:buFontTx/>
              <a:buNone/>
            </a:pPr>
            <a:r>
              <a:rPr lang="en-US" dirty="0" err="1"/>
              <a:t>Cholestatic</a:t>
            </a:r>
            <a:r>
              <a:rPr lang="en-US" dirty="0"/>
              <a:t> jaundice</a:t>
            </a:r>
          </a:p>
          <a:p>
            <a:pPr marL="2114550" lvl="2"/>
            <a:r>
              <a:rPr lang="en-US" i="1" dirty="0"/>
              <a:t>too much calories (carbohydrate intake)</a:t>
            </a:r>
          </a:p>
          <a:p>
            <a:pPr marL="2114550" lvl="2"/>
            <a:r>
              <a:rPr lang="en-US" i="1" dirty="0"/>
              <a:t>too much </a:t>
            </a:r>
            <a:r>
              <a:rPr lang="en-US" i="1" dirty="0" smtClean="0"/>
              <a:t>fat</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1524000" y="1752600"/>
            <a:ext cx="6096000" cy="4724400"/>
          </a:xfrm>
          <a:prstGeom prst="rect">
            <a:avLst/>
          </a:prstGeom>
          <a:gradFill rotWithShape="0">
            <a:gsLst>
              <a:gs pos="0">
                <a:srgbClr val="000066"/>
              </a:gs>
              <a:gs pos="100000">
                <a:srgbClr val="000066">
                  <a:gamma/>
                  <a:shade val="46275"/>
                  <a:invGamma/>
                </a:srgbClr>
              </a:gs>
            </a:gsLst>
            <a:lin ang="5400000" scaled="1"/>
          </a:gradFill>
          <a:ln w="9525">
            <a:noFill/>
            <a:miter lim="800000"/>
            <a:headEnd/>
            <a:tailEnd/>
          </a:ln>
          <a:effectLst/>
        </p:spPr>
        <p:txBody>
          <a:bodyPr wrap="none" anchor="ctr"/>
          <a:lstStyle/>
          <a:p>
            <a:endParaRPr lang="en-US"/>
          </a:p>
        </p:txBody>
      </p:sp>
      <p:sp>
        <p:nvSpPr>
          <p:cNvPr id="252931" name="Rectangle 3"/>
          <p:cNvSpPr>
            <a:spLocks noGrp="1" noChangeArrowheads="1"/>
          </p:cNvSpPr>
          <p:nvPr>
            <p:ph type="title"/>
          </p:nvPr>
        </p:nvSpPr>
        <p:spPr/>
        <p:txBody>
          <a:bodyPr/>
          <a:lstStyle/>
          <a:p>
            <a:r>
              <a:rPr lang="en-US"/>
              <a:t>Infectious Complications</a:t>
            </a:r>
          </a:p>
        </p:txBody>
      </p:sp>
      <p:sp>
        <p:nvSpPr>
          <p:cNvPr id="252932" name="Rectangle 4"/>
          <p:cNvSpPr>
            <a:spLocks noGrp="1" noChangeArrowheads="1"/>
          </p:cNvSpPr>
          <p:nvPr>
            <p:ph type="body" idx="1"/>
          </p:nvPr>
        </p:nvSpPr>
        <p:spPr>
          <a:xfrm>
            <a:off x="1981200" y="1981200"/>
            <a:ext cx="5181600" cy="4114800"/>
          </a:xfrm>
        </p:spPr>
        <p:txBody>
          <a:bodyPr/>
          <a:lstStyle/>
          <a:p>
            <a:r>
              <a:rPr lang="en-US"/>
              <a:t>Insertion site contamination</a:t>
            </a:r>
          </a:p>
          <a:p>
            <a:r>
              <a:rPr lang="en-US"/>
              <a:t>Catheter contamination</a:t>
            </a:r>
          </a:p>
          <a:p>
            <a:pPr lvl="1"/>
            <a:r>
              <a:rPr lang="en-US" sz="2400" i="1">
                <a:solidFill>
                  <a:srgbClr val="99FF33"/>
                </a:solidFill>
              </a:rPr>
              <a:t>improper insertion technique</a:t>
            </a:r>
          </a:p>
          <a:p>
            <a:pPr lvl="1"/>
            <a:r>
              <a:rPr lang="en-US" sz="2400" i="1">
                <a:solidFill>
                  <a:srgbClr val="99FF33"/>
                </a:solidFill>
              </a:rPr>
              <a:t>use of catheter for non-feeding purposes</a:t>
            </a:r>
          </a:p>
          <a:p>
            <a:pPr lvl="1"/>
            <a:r>
              <a:rPr lang="en-US" sz="2400" i="1">
                <a:solidFill>
                  <a:srgbClr val="99FF33"/>
                </a:solidFill>
              </a:rPr>
              <a:t>contaminated TPN solution </a:t>
            </a:r>
          </a:p>
          <a:p>
            <a:pPr lvl="1"/>
            <a:r>
              <a:rPr lang="en-US" sz="2400" i="1">
                <a:solidFill>
                  <a:srgbClr val="99FF33"/>
                </a:solidFill>
              </a:rPr>
              <a:t>contaminated tubing</a:t>
            </a:r>
            <a:endParaRPr lang="en-US"/>
          </a:p>
          <a:p>
            <a:r>
              <a:rPr lang="en-US"/>
              <a:t>Secondary contamination</a:t>
            </a:r>
          </a:p>
          <a:p>
            <a:pPr lvl="1"/>
            <a:r>
              <a:rPr lang="en-US" sz="2400" i="1">
                <a:solidFill>
                  <a:srgbClr val="99FF33"/>
                </a:solidFill>
              </a:rPr>
              <a:t>septicaemia</a:t>
            </a:r>
            <a:endParaRPr lang="en-US"/>
          </a:p>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Stopping TPN</a:t>
            </a:r>
          </a:p>
        </p:txBody>
      </p:sp>
      <p:sp>
        <p:nvSpPr>
          <p:cNvPr id="253955" name="Rectangle 3"/>
          <p:cNvSpPr>
            <a:spLocks noGrp="1" noChangeArrowheads="1"/>
          </p:cNvSpPr>
          <p:nvPr>
            <p:ph type="body" idx="1"/>
          </p:nvPr>
        </p:nvSpPr>
        <p:spPr/>
        <p:txBody>
          <a:bodyPr/>
          <a:lstStyle/>
          <a:p>
            <a:r>
              <a:rPr lang="en-US"/>
              <a:t>Stop TPN when enteral feeding can restart </a:t>
            </a:r>
          </a:p>
          <a:p>
            <a:r>
              <a:rPr lang="en-US"/>
              <a:t>Wean slowly to avoid hypoglycaemia</a:t>
            </a:r>
          </a:p>
          <a:p>
            <a:r>
              <a:rPr lang="en-US"/>
              <a:t>Monitor hypocounts during wean</a:t>
            </a:r>
          </a:p>
          <a:p>
            <a:pPr lvl="1"/>
            <a:r>
              <a:rPr lang="en-US"/>
              <a:t>Give IV Dextrose 10% solution at previous infusion rate for at least 4 to 6h </a:t>
            </a:r>
          </a:p>
          <a:p>
            <a:pPr lvl="1"/>
            <a:r>
              <a:rPr lang="en-US"/>
              <a:t>Alternatively, wean TPN while introducing enteral feeding and stop when enteral intake meets TEE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latin typeface="Times New Roman" pitchFamily="18" charset="0"/>
                <a:cs typeface="Times New Roman" pitchFamily="18" charset="0"/>
              </a:rPr>
              <a:t>Summery……..!</a:t>
            </a:r>
            <a:endParaRPr lang="en-US" sz="72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p:txBody>
          <a:bodyPr>
            <a:normAutofit fontScale="90000"/>
          </a:bodyPr>
          <a:lstStyle/>
          <a:p>
            <a:pPr eaLnBrk="1" hangingPunct="1">
              <a:defRPr/>
            </a:pPr>
            <a:r>
              <a:rPr lang="en-US" sz="7200" dirty="0" smtClean="0">
                <a:latin typeface="Arial" pitchFamily="34" charset="0"/>
                <a:cs typeface="Arial" pitchFamily="34" charset="0"/>
              </a:rPr>
              <a:t>Questions??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1200" y="2438400"/>
            <a:ext cx="5410200" cy="2286000"/>
          </a:xfrm>
          <a:prstGeom prst="rect">
            <a:avLst/>
          </a:prstGeom>
          <a:noFill/>
        </p:spPr>
        <p:txBody>
          <a:bodyPr wrap="square" lIns="91440" tIns="45720" rIns="91440" bIns="45720">
            <a:prstTxWarp prst="textCanUp">
              <a:avLst/>
            </a:prstTxWarp>
            <a:spAutoFit/>
            <a:scene3d>
              <a:camera prst="perspectiveContrastingRightFacing"/>
              <a:lightRig rig="balanced" dir="t">
                <a:rot lat="0" lon="0" rev="2100000"/>
              </a:lightRig>
            </a:scene3d>
            <a:sp3d extrusionH="57150" prstMaterial="metal">
              <a:bevelT w="38100" h="25400"/>
              <a:contourClr>
                <a:schemeClr val="bg2"/>
              </a:contourClr>
            </a:sp3d>
          </a:bodyPr>
          <a:lstStyle/>
          <a:p>
            <a:pPr algn="ctr"/>
            <a:r>
              <a:rPr lang="en-US" sz="6000" b="1" kern="10" dirty="0" smtClean="0">
                <a:ln w="50800"/>
                <a:solidFill>
                  <a:schemeClr val="bg1">
                    <a:shade val="50000"/>
                  </a:schemeClr>
                </a:solidFill>
                <a:effectLst>
                  <a:glow rad="139700">
                    <a:schemeClr val="accent1">
                      <a:satMod val="175000"/>
                      <a:alpha val="40000"/>
                    </a:schemeClr>
                  </a:glow>
                  <a:outerShdw blurRad="38100" dist="38100" dir="2700000" algn="tl">
                    <a:srgbClr val="000000">
                      <a:alpha val="43137"/>
                    </a:srgbClr>
                  </a:outerShdw>
                  <a:reflection blurRad="6350" stA="55000" endA="50" endPos="85000" dir="5400000" sy="-100000" algn="bl" rotWithShape="0"/>
                </a:effectLst>
                <a:latin typeface="Arial"/>
                <a:cs typeface="Arial"/>
              </a:rPr>
              <a:t>Thank</a:t>
            </a:r>
            <a:r>
              <a:rPr lang="en-US" sz="6000" b="1" kern="10" dirty="0" smtClean="0">
                <a:ln w="50800"/>
                <a:solidFill>
                  <a:schemeClr val="bg1">
                    <a:shade val="50000"/>
                  </a:schemeClr>
                </a:solidFill>
                <a:effectLst>
                  <a:glow rad="139700">
                    <a:schemeClr val="accent1">
                      <a:satMod val="175000"/>
                      <a:alpha val="40000"/>
                    </a:schemeClr>
                  </a:glow>
                  <a:reflection blurRad="6350" stA="55000" endA="50" endPos="85000" dir="5400000" sy="-100000" algn="bl" rotWithShape="0"/>
                </a:effectLst>
                <a:latin typeface="Arial"/>
                <a:cs typeface="Arial"/>
              </a:rPr>
              <a:t> </a:t>
            </a:r>
            <a:r>
              <a:rPr lang="en-US" sz="6000" b="1" kern="10" dirty="0" smtClean="0">
                <a:ln w="50800"/>
                <a:solidFill>
                  <a:schemeClr val="bg1">
                    <a:shade val="50000"/>
                  </a:schemeClr>
                </a:solidFill>
                <a:effectLst>
                  <a:glow rad="139700">
                    <a:schemeClr val="accent1">
                      <a:satMod val="175000"/>
                      <a:alpha val="40000"/>
                    </a:schemeClr>
                  </a:glow>
                  <a:outerShdw blurRad="38100" dist="38100" dir="2700000" algn="tl">
                    <a:srgbClr val="000000">
                      <a:alpha val="43137"/>
                    </a:srgbClr>
                  </a:outerShdw>
                  <a:reflection blurRad="6350" stA="55000" endA="50" endPos="85000" dir="5400000" sy="-100000" algn="bl" rotWithShape="0"/>
                </a:effectLst>
                <a:latin typeface="Arial"/>
                <a:cs typeface="Arial"/>
              </a:rPr>
              <a:t>You</a:t>
            </a:r>
            <a:r>
              <a:rPr lang="en-US" sz="6000" b="1" kern="10" dirty="0" smtClean="0">
                <a:ln w="50800"/>
                <a:solidFill>
                  <a:schemeClr val="bg1">
                    <a:shade val="50000"/>
                  </a:schemeClr>
                </a:solidFill>
                <a:effectLst>
                  <a:glow rad="139700">
                    <a:schemeClr val="accent1">
                      <a:satMod val="175000"/>
                      <a:alpha val="40000"/>
                    </a:schemeClr>
                  </a:glow>
                  <a:reflection blurRad="6350" stA="55000" endA="50" endPos="85000" dir="5400000" sy="-100000" algn="bl" rotWithShape="0"/>
                </a:effectLst>
                <a:latin typeface="Arial"/>
                <a:cs typeface="Arial"/>
              </a:rPr>
              <a:t> !</a:t>
            </a:r>
            <a:endParaRPr lang="en-US" sz="6000" b="1" cap="none" spc="0" dirty="0">
              <a:ln w="50800"/>
              <a:solidFill>
                <a:schemeClr val="bg1">
                  <a:shade val="50000"/>
                </a:schemeClr>
              </a:solidFill>
              <a:effectLst>
                <a:glow rad="139700">
                  <a:schemeClr val="accent1">
                    <a:satMod val="175000"/>
                    <a:alpha val="40000"/>
                  </a:schemeClr>
                </a:glow>
                <a:reflection blurRad="6350" stA="55000" endA="50" endPos="85000" dir="5400000" sy="-100000" algn="bl" rotWithShape="0"/>
              </a:effectLst>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81000" y="914400"/>
            <a:ext cx="8229600" cy="5410200"/>
          </a:xfrm>
        </p:spPr>
        <p:txBody>
          <a:bodyPr/>
          <a:lstStyle/>
          <a:p>
            <a:r>
              <a:rPr lang="en-US" sz="2100" b="1" dirty="0">
                <a:latin typeface="Times New Roman" pitchFamily="18" charset="0"/>
              </a:rPr>
              <a:t>Cholesterol</a:t>
            </a:r>
            <a:r>
              <a:rPr lang="en-US" sz="2100" dirty="0">
                <a:latin typeface="Times New Roman" pitchFamily="18" charset="0"/>
              </a:rPr>
              <a:t> found in human and animal tissues. Important to make vitamin D, cell membranes, certain hormones and bile</a:t>
            </a:r>
          </a:p>
          <a:p>
            <a:pPr lvl="1"/>
            <a:r>
              <a:rPr lang="en-US" sz="2200" dirty="0">
                <a:latin typeface="Times New Roman" pitchFamily="18" charset="0"/>
              </a:rPr>
              <a:t>Low density lipoprotein LDL</a:t>
            </a:r>
          </a:p>
          <a:p>
            <a:pPr lvl="1"/>
            <a:r>
              <a:rPr lang="en-US" sz="2200" dirty="0">
                <a:latin typeface="Times New Roman" pitchFamily="18" charset="0"/>
              </a:rPr>
              <a:t>High density lipoprotein HDL</a:t>
            </a:r>
          </a:p>
          <a:p>
            <a:endParaRPr lang="en-US" sz="2100" dirty="0">
              <a:latin typeface="Times New Roman" pitchFamily="18" charset="0"/>
            </a:endParaRPr>
          </a:p>
          <a:p>
            <a:pPr>
              <a:buFont typeface="Wingdings" pitchFamily="2" charset="2"/>
              <a:buNone/>
            </a:pPr>
            <a:r>
              <a:rPr lang="en-US" sz="2600" dirty="0">
                <a:latin typeface="Times New Roman" pitchFamily="18" charset="0"/>
              </a:rPr>
              <a:t>Proteins </a:t>
            </a:r>
          </a:p>
          <a:p>
            <a:r>
              <a:rPr lang="en-US" sz="2100" dirty="0">
                <a:latin typeface="Times New Roman" pitchFamily="18" charset="0"/>
              </a:rPr>
              <a:t>Proteins are amino acids that help build new </a:t>
            </a:r>
            <a:r>
              <a:rPr lang="en-US" sz="2100" dirty="0" smtClean="0">
                <a:latin typeface="Times New Roman" pitchFamily="18" charset="0"/>
              </a:rPr>
              <a:t>cells </a:t>
            </a:r>
            <a:r>
              <a:rPr lang="en-US" sz="2100" dirty="0">
                <a:latin typeface="Times New Roman" pitchFamily="18" charset="0"/>
              </a:rPr>
              <a:t>and repair existing ones</a:t>
            </a:r>
          </a:p>
          <a:p>
            <a:r>
              <a:rPr lang="en-US" sz="2100" dirty="0">
                <a:latin typeface="Times New Roman" pitchFamily="18" charset="0"/>
              </a:rPr>
              <a:t>Needed to form hormones, enzymes, antibodies and other important molecules</a:t>
            </a:r>
          </a:p>
          <a:p>
            <a:r>
              <a:rPr lang="en-US" sz="2100" dirty="0">
                <a:latin typeface="Times New Roman" pitchFamily="18" charset="0"/>
              </a:rPr>
              <a:t>Excess protein is stored as fat</a:t>
            </a:r>
          </a:p>
          <a:p>
            <a:r>
              <a:rPr lang="en-US" sz="2100" dirty="0">
                <a:latin typeface="Times New Roman" pitchFamily="18" charset="0"/>
              </a:rPr>
              <a:t>Essential amino acids</a:t>
            </a:r>
          </a:p>
          <a:p>
            <a:r>
              <a:rPr lang="en-US" sz="2100" dirty="0">
                <a:latin typeface="Times New Roman" pitchFamily="18" charset="0"/>
              </a:rPr>
              <a:t>Nonessential amino acids</a:t>
            </a:r>
          </a:p>
          <a:p>
            <a:r>
              <a:rPr lang="en-US" sz="2100" dirty="0">
                <a:latin typeface="Times New Roman" pitchFamily="18" charset="0"/>
              </a:rPr>
              <a:t>10-35 % of total calories </a:t>
            </a:r>
            <a:endParaRPr lang="en-US" sz="2600" dirty="0">
              <a:latin typeface="Times New Roman" pitchFamily="18" charset="0"/>
            </a:endParaRPr>
          </a:p>
          <a:p>
            <a:pPr lvl="1"/>
            <a:endParaRPr lang="en-US" sz="2200" dirty="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16052</TotalTime>
  <Words>2376</Words>
  <Application>Microsoft Office PowerPoint</Application>
  <PresentationFormat>On-screen Show (4:3)</PresentationFormat>
  <Paragraphs>454</Paragraphs>
  <Slides>85</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Photo Editor Photo</vt:lpstr>
      <vt:lpstr>Nutrition</vt:lpstr>
      <vt:lpstr>Topics</vt:lpstr>
      <vt:lpstr>Study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FUNCTIONS OF FOOD</vt:lpstr>
      <vt:lpstr>FUNCTIONS OF FOOD</vt:lpstr>
      <vt:lpstr>PowerPoint Presentation</vt:lpstr>
      <vt:lpstr>Energy-yielding foodstuffs</vt:lpstr>
      <vt:lpstr>Body-building foodstuffs</vt:lpstr>
      <vt:lpstr>Protective foodstuffs</vt:lpstr>
      <vt:lpstr>PowerPoint Presentation</vt:lpstr>
      <vt:lpstr>THE THREE FOOD GROUPS</vt:lpstr>
      <vt:lpstr>ENERGY RICH FOODS</vt:lpstr>
      <vt:lpstr>BODY BUILDING FOODS</vt:lpstr>
      <vt:lpstr>PROTECTIVE FOODS</vt:lpstr>
      <vt:lpstr>FOOD  REQUIREMENTS</vt:lpstr>
      <vt:lpstr>MICRONUTRIENTS</vt:lpstr>
      <vt:lpstr>PowerPoint Presentation</vt:lpstr>
      <vt:lpstr>WHAT IS A BALANCE DIET?</vt:lpstr>
      <vt:lpstr>PowerPoint Presentation</vt:lpstr>
      <vt:lpstr>PowerPoint Presentation</vt:lpstr>
      <vt:lpstr>PowerPoint Presentation</vt:lpstr>
      <vt:lpstr>BMI</vt:lpstr>
      <vt:lpstr>PowerPoint Presentation</vt:lpstr>
      <vt:lpstr>PowerPoint Presentation</vt:lpstr>
      <vt:lpstr>Tools for a Healthful Diet</vt:lpstr>
      <vt:lpstr>Tools for a Healthful Diet</vt:lpstr>
      <vt:lpstr>Tools for a Healthful Diet</vt:lpstr>
      <vt:lpstr>PowerPoint Presentation</vt:lpstr>
      <vt:lpstr>Nutritional Support</vt:lpstr>
      <vt:lpstr>PowerPoint Presentation</vt:lpstr>
      <vt:lpstr>Benefits of Nutritional Support</vt:lpstr>
      <vt:lpstr>Who requires nutritional support?</vt:lpstr>
      <vt:lpstr>Patients at risk of malnutrition</vt:lpstr>
      <vt:lpstr>How do we detect malnutrition?</vt:lpstr>
      <vt:lpstr>Nutritional Assessment</vt:lpstr>
      <vt:lpstr>Nutritional Assessment</vt:lpstr>
      <vt:lpstr>PowerPoint Presentation</vt:lpstr>
      <vt:lpstr>PowerPoint Presentation</vt:lpstr>
      <vt:lpstr>PowerPoint Presentation</vt:lpstr>
      <vt:lpstr>Types of Nutritional Support</vt:lpstr>
      <vt:lpstr>Enteral Feeding is best</vt:lpstr>
      <vt:lpstr>Enteral Feeding is indicated</vt:lpstr>
      <vt:lpstr>Types of feeding tubes</vt:lpstr>
      <vt:lpstr>Types of feeding tubes</vt:lpstr>
      <vt:lpstr>PowerPoint Presentation</vt:lpstr>
      <vt:lpstr>PowerPoint Presentation</vt:lpstr>
      <vt:lpstr>PowerPoint Presentation</vt:lpstr>
      <vt:lpstr>PowerPoint Presentation</vt:lpstr>
      <vt:lpstr>PowerPoint Presentation</vt:lpstr>
      <vt:lpstr>PowerPoint Presentation</vt:lpstr>
      <vt:lpstr>What can we give in tube feeding?</vt:lpstr>
      <vt:lpstr>PowerPoint Presentation</vt:lpstr>
      <vt:lpstr>Complications of enteral feeding</vt:lpstr>
      <vt:lpstr>Complications of enteral feeding</vt:lpstr>
      <vt:lpstr>Complications of enteral feeding</vt:lpstr>
      <vt:lpstr>Complications of enteral feeding</vt:lpstr>
      <vt:lpstr>Parenteral Nutrition</vt:lpstr>
      <vt:lpstr>Parenteral Nutrition</vt:lpstr>
      <vt:lpstr>Who will  benefit from parenteral nutrition?</vt:lpstr>
      <vt:lpstr>Two main forms of  parenteral nutrition</vt:lpstr>
      <vt:lpstr>Peripheral Parenteral Nutrition</vt:lpstr>
      <vt:lpstr>What to do before starting TPN </vt:lpstr>
      <vt:lpstr>Venous Access for TPN</vt:lpstr>
      <vt:lpstr>PowerPoint Presentation</vt:lpstr>
      <vt:lpstr>PowerPoint Presentation</vt:lpstr>
      <vt:lpstr>TPN Monitoring</vt:lpstr>
      <vt:lpstr>Clinical Review</vt:lpstr>
      <vt:lpstr>Lab investigations</vt:lpstr>
      <vt:lpstr>Complications related to TPN</vt:lpstr>
      <vt:lpstr>Mechanical Complications</vt:lpstr>
      <vt:lpstr>PowerPoint Presentation</vt:lpstr>
      <vt:lpstr>Metabolic Complications</vt:lpstr>
      <vt:lpstr>Metabolic Complications</vt:lpstr>
      <vt:lpstr>Infectious Complications</vt:lpstr>
      <vt:lpstr>Stopping TPN</vt:lpstr>
      <vt:lpstr>Summery……..!</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Parenteral Nutrition</dc:title>
  <dc:creator>Kenneth Mak</dc:creator>
  <cp:lastModifiedBy>Toshiba</cp:lastModifiedBy>
  <cp:revision>76</cp:revision>
  <dcterms:created xsi:type="dcterms:W3CDTF">1998-01-29T06:07:28Z</dcterms:created>
  <dcterms:modified xsi:type="dcterms:W3CDTF">2013-10-22T15:22:17Z</dcterms:modified>
</cp:coreProperties>
</file>