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006E-2262-416B-8095-61FA80C731B3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B9611-70E3-497F-8828-B6190F30F8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9611-70E3-497F-8828-B6190F30F86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9F5D-9C3C-4978-8BB7-E94CB0FBDA12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1A3F-3309-4BDA-A70D-1E85E3639BB7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5356-0C7B-4DC2-93A8-49370D9CBEB9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99E9-75D5-4A30-9F20-93B6392CD8E8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55B8-FF59-4C64-927F-BC48E1907F97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9A98-1DE9-4EEF-8AEF-E0EA657F4E53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47-D2AC-4B64-AB2F-3D91105C35F3}" type="datetime1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218F-B3E2-445F-A1A6-5E7C75CB96D1}" type="datetime1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2F7E-163D-42B3-A132-224A96DCA7F4}" type="datetime1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4586-07D1-43AB-97E9-51BDE6057E82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44F4-5878-4A2B-877B-2C668AF760DD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A942-6B48-481B-B938-3783E15ABF79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FD9E-EB8F-4505-8837-596FE9CDDF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Excretion</a:t>
            </a:r>
            <a:endParaRPr lang="en-IN" dirty="0" smtClean="0"/>
          </a:p>
        </p:txBody>
      </p:sp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smtClean="0"/>
              <a:t>Excretion </a:t>
            </a:r>
            <a:r>
              <a:rPr lang="en-US" sz="3600" b="1" dirty="0"/>
              <a:t>of urine formed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Client Education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 &amp; S of infection</a:t>
            </a:r>
          </a:p>
          <a:p>
            <a:pPr eaLnBrk="1" hangingPunct="1">
              <a:defRPr/>
            </a:pPr>
            <a:r>
              <a:rPr lang="en-US" dirty="0" smtClean="0"/>
              <a:t>Fluid intake ( if no restrictions 2-5 L/day )</a:t>
            </a:r>
          </a:p>
          <a:p>
            <a:pPr eaLnBrk="1" hangingPunct="1">
              <a:defRPr/>
            </a:pPr>
            <a:r>
              <a:rPr lang="en-US" dirty="0" err="1" smtClean="0"/>
              <a:t>Perineal</a:t>
            </a:r>
            <a:r>
              <a:rPr lang="en-US" dirty="0" smtClean="0"/>
              <a:t> hygiene</a:t>
            </a:r>
          </a:p>
          <a:p>
            <a:pPr eaLnBrk="1" hangingPunct="1">
              <a:defRPr/>
            </a:pPr>
            <a:r>
              <a:rPr lang="en-US" dirty="0" smtClean="0"/>
              <a:t>Medicines &amp; side effects on urination, color, and volume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0" dirty="0" smtClean="0"/>
              <a:t>What is Micturition?</a:t>
            </a:r>
            <a:endParaRPr lang="en-IN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effectLst/>
              </a:rPr>
              <a:t>It is the physiological term of "urination" i.e. the dispersion of urine from urinary bladder to the outside through urethra</a:t>
            </a:r>
            <a:br>
              <a:rPr lang="en-IN" dirty="0">
                <a:effectLst/>
              </a:rPr>
            </a:br>
            <a:r>
              <a:rPr lang="en-IN" dirty="0">
                <a:effectLst/>
              </a:rPr>
              <a:t/>
            </a:r>
            <a:br>
              <a:rPr lang="en-IN" dirty="0">
                <a:effectLst/>
              </a:rPr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Facilitating Micturition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Nursing Measures to promote voiding in people who are having difficulty: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Privacy and natural position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Providing commode or bathroom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Running water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Warm water to dangle fingers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Warm water over perineum (measure if on I&amp;O)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Gently stroking inner thighs or pressure to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Pain relief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Warmth to the bladder &amp; perineum relaxes muscles &amp; facilitates voiding. ( </a:t>
            </a:r>
            <a:r>
              <a:rPr lang="en-US" dirty="0" err="1" smtClean="0"/>
              <a:t>Sitz</a:t>
            </a:r>
            <a:r>
              <a:rPr lang="en-US" dirty="0" smtClean="0"/>
              <a:t> bath or warm tub 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If unsuccessful- </a:t>
            </a:r>
            <a:r>
              <a:rPr lang="en-US" b="1" i="1" dirty="0" smtClean="0"/>
              <a:t>urinary catheterization may be indicated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Promoting complete bladder emptying</a:t>
            </a:r>
          </a:p>
          <a:p>
            <a:pPr eaLnBrk="1" hangingPunct="1">
              <a:defRPr/>
            </a:pPr>
            <a:r>
              <a:rPr lang="en-US" smtClean="0"/>
              <a:t>Prevention of infection</a:t>
            </a:r>
          </a:p>
          <a:p>
            <a:pPr lvl="1" eaLnBrk="1" hangingPunct="1">
              <a:defRPr/>
            </a:pPr>
            <a:r>
              <a:rPr lang="en-US" smtClean="0"/>
              <a:t>Good perineal hygiene</a:t>
            </a:r>
          </a:p>
          <a:p>
            <a:pPr lvl="1" eaLnBrk="1" hangingPunct="1">
              <a:defRPr/>
            </a:pPr>
            <a:r>
              <a:rPr lang="en-US" smtClean="0"/>
              <a:t>Adequate fld. Intake</a:t>
            </a:r>
          </a:p>
          <a:p>
            <a:pPr lvl="2" eaLnBrk="1" hangingPunct="1">
              <a:defRPr/>
            </a:pPr>
            <a:r>
              <a:rPr lang="en-US" smtClean="0"/>
              <a:t>Dilutes urine &amp; flushes urethra</a:t>
            </a:r>
          </a:p>
          <a:p>
            <a:pPr lvl="1" eaLnBrk="1" hangingPunct="1">
              <a:defRPr/>
            </a:pPr>
            <a:r>
              <a:rPr lang="en-US" smtClean="0"/>
              <a:t>Acidifying urine ( inhibits microorganisms)</a:t>
            </a:r>
          </a:p>
          <a:p>
            <a:pPr lvl="2" eaLnBrk="1" hangingPunct="1">
              <a:defRPr/>
            </a:pPr>
            <a:r>
              <a:rPr lang="en-US" smtClean="0"/>
              <a:t>Cranberry juice, whole grain breads, meats, eggs, prunes and plums.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Urinary </a:t>
            </a: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atheter</a:t>
            </a:r>
            <a:r>
              <a:rPr lang="en-IN" dirty="0">
                <a:effectLst/>
              </a:rPr>
              <a:t/>
            </a:r>
            <a:br>
              <a:rPr lang="en-IN" dirty="0">
                <a:effectLst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8350" cy="59436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 urinary catheter is any tube system placed in the body to drain and collect urine from the bladder.</a:t>
            </a:r>
          </a:p>
          <a:p>
            <a:pPr>
              <a:defRPr/>
            </a:pPr>
            <a:r>
              <a:rPr lang="en-IN" dirty="0" smtClean="0"/>
              <a:t>A catheter can be used for short-term or long-term use.</a:t>
            </a:r>
          </a:p>
          <a:p>
            <a:pPr>
              <a:defRPr/>
            </a:pPr>
            <a:r>
              <a:rPr lang="en-IN" dirty="0" smtClean="0"/>
              <a:t>Catheters come in many sizes, materials (latex, silicone, Teflon), and types (Foley, straight, </a:t>
            </a:r>
            <a:r>
              <a:rPr lang="en-IN" dirty="0" err="1" smtClean="0"/>
              <a:t>coude</a:t>
            </a:r>
            <a:r>
              <a:rPr lang="en-IN" dirty="0" smtClean="0"/>
              <a:t> tip). </a:t>
            </a:r>
          </a:p>
          <a:p>
            <a:pPr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Indications of Urinary Catheter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40750" cy="55626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Urinary incontinence (leakage of urine or the inability to control when you urinate)</a:t>
            </a:r>
          </a:p>
          <a:p>
            <a:pPr>
              <a:defRPr/>
            </a:pPr>
            <a:r>
              <a:rPr lang="en-IN" dirty="0" smtClean="0"/>
              <a:t>Urinary retention (being unable to empty the bladder when you need to)</a:t>
            </a:r>
          </a:p>
          <a:p>
            <a:pPr>
              <a:defRPr/>
            </a:pPr>
            <a:r>
              <a:rPr lang="en-IN" dirty="0" smtClean="0"/>
              <a:t>Surgery that made a catheter necessary, such as prostate or </a:t>
            </a:r>
            <a:r>
              <a:rPr lang="en-IN" dirty="0" err="1" smtClean="0"/>
              <a:t>gynecological</a:t>
            </a:r>
            <a:r>
              <a:rPr lang="en-IN" dirty="0" smtClean="0"/>
              <a:t> surgery</a:t>
            </a:r>
          </a:p>
          <a:p>
            <a:pPr>
              <a:defRPr/>
            </a:pPr>
            <a:r>
              <a:rPr lang="en-IN" dirty="0" smtClean="0"/>
              <a:t>Other medical conditions such as multiple sclerosis, spinal cord injury, or dementia</a:t>
            </a:r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19400"/>
            <a:ext cx="8385175" cy="1524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Types of Urinary Catheters</a:t>
            </a:r>
            <a:endParaRPr lang="en-IN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17550"/>
            <a:ext cx="8686800" cy="591185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 </a:t>
            </a:r>
            <a:r>
              <a:rPr lang="en-IN" b="1" dirty="0" smtClean="0"/>
              <a:t>Foley catheter</a:t>
            </a:r>
            <a:r>
              <a:rPr lang="en-IN" dirty="0" smtClean="0"/>
              <a:t> (indwelling urinary catheter)/</a:t>
            </a:r>
            <a:r>
              <a:rPr lang="en-IN" b="1" dirty="0" smtClean="0"/>
              <a:t>3-Way Catheter </a:t>
            </a:r>
            <a:r>
              <a:rPr lang="en-IN" dirty="0" smtClean="0"/>
              <a:t>is retained by means of a balloon at the tip that is inflated with sterile water. </a:t>
            </a:r>
          </a:p>
          <a:p>
            <a:pPr>
              <a:defRPr/>
            </a:pPr>
            <a:r>
              <a:rPr lang="en-IN" dirty="0" smtClean="0"/>
              <a:t>A 3-way catheter has </a:t>
            </a:r>
            <a:r>
              <a:rPr lang="en-IN" b="1" u="sng" dirty="0" smtClean="0"/>
              <a:t>3 passageways </a:t>
            </a:r>
            <a:r>
              <a:rPr lang="en-IN" dirty="0" smtClean="0"/>
              <a:t>– one is for urine to pass, one is for the inflation of the balloon and the other one is for instilling medications and therapeutic irrigations directly into the bladder. </a:t>
            </a:r>
            <a:br>
              <a:rPr lang="en-IN" dirty="0" smtClean="0"/>
            </a:br>
            <a:endParaRPr lang="en-IN" dirty="0" smtClean="0"/>
          </a:p>
          <a:p>
            <a:pPr>
              <a:defRPr/>
            </a:pPr>
            <a:endParaRPr lang="en-IN" dirty="0"/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1219200" y="533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The balloons typically come in two different sizes: 5 cm</a:t>
            </a:r>
            <a:r>
              <a:rPr lang="en-IN" baseline="30000" dirty="0" smtClean="0"/>
              <a:t>3</a:t>
            </a:r>
            <a:r>
              <a:rPr lang="en-IN" dirty="0" smtClean="0"/>
              <a:t> and 30 cm</a:t>
            </a:r>
            <a:r>
              <a:rPr lang="en-IN" baseline="30000" dirty="0" smtClean="0"/>
              <a:t>3</a:t>
            </a:r>
            <a:r>
              <a:rPr lang="en-IN" dirty="0" smtClean="0"/>
              <a:t>. </a:t>
            </a:r>
          </a:p>
          <a:p>
            <a:pPr>
              <a:defRPr/>
            </a:pPr>
            <a:r>
              <a:rPr lang="en-IN" dirty="0" smtClean="0"/>
              <a:t>They are commonly made in silicone rubber or natural rubber.</a:t>
            </a:r>
          </a:p>
          <a:p>
            <a:pPr>
              <a:defRPr/>
            </a:pPr>
            <a:endParaRPr lang="en-IN" dirty="0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91000"/>
            <a:ext cx="22860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Life Cycle Changes 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Infants &amp; children</a:t>
            </a:r>
          </a:p>
          <a:p>
            <a:pPr lvl="1" eaLnBrk="1" hangingPunct="1">
              <a:defRPr/>
            </a:pPr>
            <a:r>
              <a:rPr lang="en-US" dirty="0" smtClean="0"/>
              <a:t>Unable to concentrate urine - kidneys are immature</a:t>
            </a:r>
          </a:p>
          <a:p>
            <a:pPr lvl="1" eaLnBrk="1" hangingPunct="1">
              <a:defRPr/>
            </a:pPr>
            <a:r>
              <a:rPr lang="en-US" dirty="0" smtClean="0"/>
              <a:t>Urine is light yellow</a:t>
            </a:r>
          </a:p>
          <a:p>
            <a:pPr lvl="1" eaLnBrk="1" hangingPunct="1">
              <a:defRPr/>
            </a:pPr>
            <a:r>
              <a:rPr lang="en-US" dirty="0" smtClean="0"/>
              <a:t>Void frequently</a:t>
            </a:r>
          </a:p>
          <a:p>
            <a:pPr lvl="1" eaLnBrk="1" hangingPunct="1">
              <a:defRPr/>
            </a:pPr>
            <a:r>
              <a:rPr lang="en-US" dirty="0" smtClean="0"/>
              <a:t>Voluntary control at 24mos. when neuromuscular structures develop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8007350" cy="57912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An indwelling urinary catheter is one that is left in place in the bladder. Indwelling catheters may be needed for only a short time, or for a long time. </a:t>
            </a:r>
          </a:p>
          <a:p>
            <a:pPr>
              <a:defRPr/>
            </a:pPr>
            <a:r>
              <a:rPr lang="en-IN" dirty="0" smtClean="0"/>
              <a:t>These catheters attach to a drainage bag to collect urine. A newer type of catheter has a valve that can be opened to allow urine to flow out, when needed. An indwelling catheter may be inserted into the bladder in two ways: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007350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N" sz="2800" dirty="0" smtClean="0"/>
              <a:t>(Most often) The catheter is inserted through the urethra, which is the tube that brings urine from the bladder to the outside of the body</a:t>
            </a:r>
          </a:p>
          <a:p>
            <a:pPr>
              <a:defRPr/>
            </a:pPr>
            <a:r>
              <a:rPr lang="en-IN" sz="2800" dirty="0" smtClean="0"/>
              <a:t>Sometimes, the doctor will insert a tube, called a </a:t>
            </a:r>
            <a:r>
              <a:rPr lang="en-IN" sz="2800" dirty="0" err="1" smtClean="0"/>
              <a:t>suprapubic</a:t>
            </a:r>
            <a:r>
              <a:rPr lang="en-IN" sz="2800" dirty="0" smtClean="0"/>
              <a:t> catheter, into your bladder from a small hole in your belly. This is done as an outpatient surgery</a:t>
            </a:r>
            <a:r>
              <a:rPr lang="en-IN" sz="2800" dirty="0"/>
              <a:t>.</a:t>
            </a:r>
            <a:endParaRPr lang="en-IN" sz="2800" dirty="0" smtClean="0"/>
          </a:p>
          <a:p>
            <a:pPr>
              <a:defRPr/>
            </a:pPr>
            <a:r>
              <a:rPr lang="en-IN" sz="2800" dirty="0" smtClean="0"/>
              <a:t>An indwelling catheter has a small balloon inflated on the end of it. This prevents the catheter from sliding out of the body. When it's necessary to remove the catheter, the balloon is deflated.</a:t>
            </a:r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007350" cy="64008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An </a:t>
            </a:r>
            <a:r>
              <a:rPr lang="en-IN" b="1" dirty="0" smtClean="0"/>
              <a:t>intermittent catheter/Robinson catheter/Straight catheter</a:t>
            </a:r>
            <a:r>
              <a:rPr lang="en-IN" dirty="0" smtClean="0"/>
              <a:t> is a flexible catheter used for short term drainage of urine.</a:t>
            </a:r>
          </a:p>
          <a:p>
            <a:pPr>
              <a:defRPr/>
            </a:pPr>
            <a:r>
              <a:rPr lang="en-IN" dirty="0" smtClean="0"/>
              <a:t> Unlike the Foley catheter, it has no balloon on its tip and therefore cannot stay in place unaided. These can be non-coated or coated (e.g., hydrophilic coated and ready to use).</a:t>
            </a:r>
          </a:p>
          <a:p>
            <a:pPr>
              <a:defRPr/>
            </a:pPr>
            <a:endParaRPr lang="en-IN" dirty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007350" cy="65532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An external, Texas, </a:t>
            </a:r>
            <a:r>
              <a:rPr lang="en-IN" dirty="0" err="1" smtClean="0"/>
              <a:t>urisheat</a:t>
            </a:r>
            <a:r>
              <a:rPr lang="en-IN" dirty="0" smtClean="0"/>
              <a:t>, or condom catheter is used for incontinent males and carries a lower risk of infection than an indwelling catheter.</a:t>
            </a:r>
          </a:p>
          <a:p>
            <a:pPr>
              <a:defRPr/>
            </a:pPr>
            <a:endParaRPr lang="en-IN" dirty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00400"/>
            <a:ext cx="27336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07350" cy="41910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A </a:t>
            </a:r>
            <a:r>
              <a:rPr lang="en-IN" dirty="0" err="1" smtClean="0"/>
              <a:t>coudé</a:t>
            </a:r>
            <a:r>
              <a:rPr lang="en-IN" dirty="0" smtClean="0"/>
              <a:t> catheter is designed with a curved tip that makes it easier to pass through the curvature of the prostatic urethra.</a:t>
            </a:r>
          </a:p>
          <a:p>
            <a:pPr>
              <a:defRPr/>
            </a:pPr>
            <a:r>
              <a:rPr lang="en-IN" dirty="0" smtClean="0"/>
              <a:t>A </a:t>
            </a:r>
            <a:r>
              <a:rPr lang="en-IN" dirty="0" err="1" smtClean="0"/>
              <a:t>hematuria</a:t>
            </a:r>
            <a:r>
              <a:rPr lang="en-IN" dirty="0" smtClean="0"/>
              <a:t> (or haematuria) catheter is a type of Foley catheter used for Post-TURP </a:t>
            </a:r>
            <a:r>
              <a:rPr lang="en-IN" dirty="0" err="1" smtClean="0"/>
              <a:t>hemostasis</a:t>
            </a:r>
            <a:r>
              <a:rPr lang="en-IN" dirty="0" smtClean="0"/>
              <a:t>. This is useful following endoscopic surgical procedures, or in the case of gross </a:t>
            </a:r>
            <a:r>
              <a:rPr lang="en-IN" dirty="0" err="1" smtClean="0"/>
              <a:t>hematuria</a:t>
            </a:r>
            <a:r>
              <a:rPr lang="en-IN" dirty="0" smtClean="0"/>
              <a:t>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07350" cy="60198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Condom catheters are most frequently used in elderly men with dementia. There is no tube placed inside the penis. Instead, a condom-like device is placed over the penis. A tube leads from this device to a drainage bag. The condom catheter must be changed every day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40750" cy="5791200"/>
          </a:xfrm>
        </p:spPr>
        <p:txBody>
          <a:bodyPr/>
          <a:lstStyle/>
          <a:p>
            <a:pPr>
              <a:defRPr/>
            </a:pPr>
            <a:r>
              <a:rPr lang="en-IN" dirty="0" smtClean="0">
                <a:effectLst/>
              </a:rPr>
              <a:t>Sometimes urine can leak around the catheter. This may be caused by:</a:t>
            </a:r>
          </a:p>
          <a:p>
            <a:pPr>
              <a:defRPr/>
            </a:pPr>
            <a:r>
              <a:rPr lang="en-IN" dirty="0" smtClean="0">
                <a:effectLst/>
              </a:rPr>
              <a:t>Catheter that is blocked or that has a kink in it</a:t>
            </a:r>
          </a:p>
          <a:p>
            <a:pPr>
              <a:defRPr/>
            </a:pPr>
            <a:r>
              <a:rPr lang="en-IN" dirty="0" smtClean="0">
                <a:effectLst/>
              </a:rPr>
              <a:t>Catheter that is too small</a:t>
            </a:r>
          </a:p>
          <a:p>
            <a:pPr>
              <a:defRPr/>
            </a:pPr>
            <a:r>
              <a:rPr lang="en-IN" dirty="0" smtClean="0">
                <a:effectLst/>
              </a:rPr>
              <a:t>Bladder spasms</a:t>
            </a:r>
          </a:p>
          <a:p>
            <a:pPr>
              <a:defRPr/>
            </a:pPr>
            <a:r>
              <a:rPr lang="en-IN" dirty="0" smtClean="0">
                <a:effectLst/>
              </a:rPr>
              <a:t>Constipation</a:t>
            </a:r>
          </a:p>
          <a:p>
            <a:pPr>
              <a:defRPr/>
            </a:pPr>
            <a:r>
              <a:rPr lang="en-IN" dirty="0" smtClean="0">
                <a:effectLst/>
              </a:rPr>
              <a:t>The wrong balloon size</a:t>
            </a:r>
          </a:p>
          <a:p>
            <a:pPr>
              <a:defRPr/>
            </a:pPr>
            <a:r>
              <a:rPr lang="en-IN" dirty="0" smtClean="0">
                <a:effectLst/>
              </a:rPr>
              <a:t>Urinary tract infections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N" dirty="0" smtClean="0">
                <a:effectLst/>
              </a:rPr>
              <a:t/>
            </a:r>
            <a:br>
              <a:rPr lang="en-IN" dirty="0" smtClean="0">
                <a:effectLst/>
              </a:rPr>
            </a:br>
            <a:r>
              <a:rPr lang="en-IN" dirty="0" smtClean="0">
                <a:effectLst/>
              </a:rPr>
              <a:t>Complications</a:t>
            </a:r>
            <a:br>
              <a:rPr lang="en-IN" dirty="0" smtClean="0">
                <a:effectLst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7350" cy="4191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N" dirty="0" smtClean="0">
                <a:effectLst/>
              </a:rPr>
              <a:t>Allergy or sensitivity to latex</a:t>
            </a:r>
          </a:p>
          <a:p>
            <a:pPr>
              <a:defRPr/>
            </a:pPr>
            <a:r>
              <a:rPr lang="en-IN" dirty="0" smtClean="0">
                <a:effectLst/>
              </a:rPr>
              <a:t>Bladder stones</a:t>
            </a:r>
          </a:p>
          <a:p>
            <a:pPr>
              <a:defRPr/>
            </a:pPr>
            <a:r>
              <a:rPr lang="en-IN" dirty="0" smtClean="0">
                <a:effectLst/>
              </a:rPr>
              <a:t>Blood infections (</a:t>
            </a:r>
            <a:r>
              <a:rPr lang="en-IN" dirty="0" err="1" smtClean="0">
                <a:effectLst/>
              </a:rPr>
              <a:t>septicemia</a:t>
            </a:r>
            <a:r>
              <a:rPr lang="en-IN" dirty="0" smtClean="0">
                <a:effectLst/>
              </a:rPr>
              <a:t>)</a:t>
            </a:r>
          </a:p>
          <a:p>
            <a:pPr>
              <a:defRPr/>
            </a:pPr>
            <a:r>
              <a:rPr lang="en-IN" dirty="0" smtClean="0">
                <a:effectLst/>
              </a:rPr>
              <a:t>Blood in the urine (</a:t>
            </a:r>
            <a:r>
              <a:rPr lang="en-IN" dirty="0" err="1" smtClean="0">
                <a:effectLst/>
              </a:rPr>
              <a:t>hematuria</a:t>
            </a:r>
            <a:r>
              <a:rPr lang="en-IN" dirty="0" smtClean="0">
                <a:effectLst/>
              </a:rPr>
              <a:t>)</a:t>
            </a:r>
          </a:p>
          <a:p>
            <a:pPr>
              <a:defRPr/>
            </a:pPr>
            <a:r>
              <a:rPr lang="en-IN" dirty="0" smtClean="0">
                <a:effectLst/>
              </a:rPr>
              <a:t>Kidney damage (usually only with long-term, indwelling catheter use)</a:t>
            </a:r>
          </a:p>
          <a:p>
            <a:pPr>
              <a:defRPr/>
            </a:pPr>
            <a:r>
              <a:rPr lang="en-IN" dirty="0" smtClean="0">
                <a:effectLst/>
              </a:rPr>
              <a:t>Urethral injury</a:t>
            </a:r>
          </a:p>
          <a:p>
            <a:pPr>
              <a:defRPr/>
            </a:pPr>
            <a:r>
              <a:rPr lang="en-IN" dirty="0" smtClean="0">
                <a:effectLst/>
              </a:rPr>
              <a:t>Urinary tract or kidney infections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Bladder Irrigation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40750" cy="5029200"/>
          </a:xfrm>
        </p:spPr>
        <p:txBody>
          <a:bodyPr/>
          <a:lstStyle/>
          <a:p>
            <a:pPr>
              <a:defRPr/>
            </a:pPr>
            <a:r>
              <a:rPr lang="en-IN" dirty="0"/>
              <a:t>Bladder irrigation is flushing out the bladder</a:t>
            </a:r>
            <a:r>
              <a:rPr lang="en-IN" dirty="0" smtClean="0"/>
              <a:t>.</a:t>
            </a:r>
          </a:p>
          <a:p>
            <a:pPr>
              <a:defRPr/>
            </a:pPr>
            <a:r>
              <a:rPr lang="en-IN" dirty="0" smtClean="0"/>
              <a:t> </a:t>
            </a:r>
            <a:r>
              <a:rPr lang="en-IN" dirty="0"/>
              <a:t>A tube called a urinary catheter is put into the bladder through the urethra</a:t>
            </a:r>
            <a:r>
              <a:rPr lang="en-IN" dirty="0" smtClean="0"/>
              <a:t>.</a:t>
            </a:r>
          </a:p>
          <a:p>
            <a:pPr>
              <a:defRPr/>
            </a:pPr>
            <a:r>
              <a:rPr lang="en-IN" dirty="0" smtClean="0"/>
              <a:t> </a:t>
            </a:r>
            <a:r>
              <a:rPr lang="en-IN" dirty="0"/>
              <a:t>The catheter is connected to a bag of sterile water or salt solution which flushes out any clots of blood after surgery.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6350"/>
            <a:ext cx="8385175" cy="98425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Types of bladder irrigation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12150" cy="5562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Closed method</a:t>
            </a:r>
          </a:p>
          <a:p>
            <a:pPr marL="857250" lvl="1" indent="-457200">
              <a:defRPr/>
            </a:pPr>
            <a:r>
              <a:rPr lang="en-US" dirty="0" smtClean="0"/>
              <a:t>Preferred technique for catheter or bladder irrigation.</a:t>
            </a:r>
          </a:p>
          <a:p>
            <a:pPr marL="857250" lvl="1" indent="-457200">
              <a:defRPr/>
            </a:pPr>
            <a:r>
              <a:rPr lang="en-US" dirty="0" smtClean="0"/>
              <a:t>May either be continuous or intermittent.</a:t>
            </a:r>
          </a:p>
          <a:p>
            <a:pPr marL="857250" lvl="1" indent="-457200">
              <a:defRPr/>
            </a:pPr>
            <a:r>
              <a:rPr lang="en-US" dirty="0" smtClean="0"/>
              <a:t>A 3-way or triple lumen catheter is generally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Adult</a:t>
            </a:r>
          </a:p>
          <a:p>
            <a:pPr lvl="1" eaLnBrk="1" hangingPunct="1">
              <a:defRPr/>
            </a:pPr>
            <a:r>
              <a:rPr lang="en-US" dirty="0" smtClean="0"/>
              <a:t>1500 – 1600 </a:t>
            </a:r>
            <a:r>
              <a:rPr lang="en-US" dirty="0" err="1" smtClean="0"/>
              <a:t>mls</a:t>
            </a:r>
            <a:r>
              <a:rPr lang="en-US" dirty="0" smtClean="0"/>
              <a:t> urine/24hrs</a:t>
            </a:r>
          </a:p>
          <a:p>
            <a:pPr lvl="1" eaLnBrk="1" hangingPunct="1">
              <a:defRPr/>
            </a:pPr>
            <a:r>
              <a:rPr lang="en-US" dirty="0" smtClean="0"/>
              <a:t>Concentrates urine – normal is amber colored</a:t>
            </a:r>
          </a:p>
          <a:p>
            <a:pPr lvl="1" eaLnBrk="1" hangingPunct="1">
              <a:defRPr/>
            </a:pPr>
            <a:r>
              <a:rPr lang="en-US" dirty="0" err="1" smtClean="0"/>
              <a:t>Nocturia</a:t>
            </a:r>
            <a:r>
              <a:rPr lang="en-US" dirty="0" smtClean="0"/>
              <a:t>	</a:t>
            </a:r>
          </a:p>
          <a:p>
            <a:pPr lvl="2" eaLnBrk="1" hangingPunct="1">
              <a:defRPr/>
            </a:pPr>
            <a:r>
              <a:rPr lang="en-US" dirty="0" smtClean="0"/>
              <a:t>Not usually</a:t>
            </a:r>
          </a:p>
          <a:p>
            <a:pPr lvl="2" eaLnBrk="1" hangingPunct="1">
              <a:defRPr/>
            </a:pPr>
            <a:r>
              <a:rPr lang="en-US" dirty="0" smtClean="0"/>
              <a:t>Decreased renal blood flow during rest</a:t>
            </a:r>
          </a:p>
          <a:p>
            <a:pPr lvl="2" eaLnBrk="1" hangingPunct="1">
              <a:defRPr/>
            </a:pPr>
            <a:r>
              <a:rPr lang="en-US" dirty="0" smtClean="0"/>
              <a:t>Ability to concentrate urine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8007350" cy="586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2. Open method</a:t>
            </a:r>
          </a:p>
          <a:p>
            <a:pPr marL="857250" lvl="1" indent="-457200">
              <a:defRPr/>
            </a:pPr>
            <a:r>
              <a:rPr lang="en-US" dirty="0" smtClean="0"/>
              <a:t>There is an increased risk of injecting microorganism into the urinary tract.</a:t>
            </a:r>
          </a:p>
          <a:p>
            <a:pPr marL="857250" lvl="1" indent="-457200">
              <a:defRPr/>
            </a:pPr>
            <a:r>
              <a:rPr lang="en-US" dirty="0" smtClean="0"/>
              <a:t>It is performed with double-lumen indwelling catheter.</a:t>
            </a:r>
          </a:p>
          <a:p>
            <a:pPr marL="857250" lvl="1" indent="-457200">
              <a:defRPr/>
            </a:pPr>
            <a:r>
              <a:rPr lang="en-US" dirty="0" smtClean="0"/>
              <a:t>Strict precautions should be employed to maintain sterility of the drainage tubing connector &amp; interior of indwelling catheter</a:t>
            </a:r>
            <a:endParaRPr lang="en-IN" dirty="0" smtClean="0"/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Purposes in performing bladder irrigation: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6455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 maintain the patency of a urinary catheter &amp; tubing (continuous irrigation)</a:t>
            </a:r>
          </a:p>
          <a:p>
            <a:pPr>
              <a:defRPr/>
            </a:pPr>
            <a:r>
              <a:rPr lang="en-US" dirty="0" smtClean="0"/>
              <a:t>To free a blockage in a urinary catheter or tubing (intermittent irrigation)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51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effectLst/>
              </a:rPr>
              <a:t>R</a:t>
            </a:r>
            <a:r>
              <a:rPr lang="en-US" sz="3600" dirty="0" smtClean="0">
                <a:effectLst/>
              </a:rPr>
              <a:t>easons </a:t>
            </a:r>
            <a:r>
              <a:rPr lang="en-US" sz="3600" dirty="0">
                <a:effectLst/>
              </a:rPr>
              <a:t>of alteration of urinary system functions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64550" cy="5181600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Cancer</a:t>
            </a:r>
          </a:p>
          <a:p>
            <a:pPr>
              <a:defRPr/>
            </a:pPr>
            <a:r>
              <a:rPr lang="en-IN" dirty="0"/>
              <a:t>C</a:t>
            </a:r>
            <a:r>
              <a:rPr lang="en-IN" dirty="0" smtClean="0"/>
              <a:t>onditions affecting the structures near the urinary tract</a:t>
            </a:r>
          </a:p>
          <a:p>
            <a:pPr>
              <a:defRPr/>
            </a:pPr>
            <a:r>
              <a:rPr lang="en-IN" dirty="0" smtClean="0"/>
              <a:t> Infection</a:t>
            </a:r>
            <a:endParaRPr lang="en-IN" dirty="0"/>
          </a:p>
          <a:p>
            <a:pPr>
              <a:defRPr/>
            </a:pPr>
            <a:r>
              <a:rPr lang="en-IN" dirty="0" smtClean="0"/>
              <a:t> Inflammation</a:t>
            </a:r>
          </a:p>
          <a:p>
            <a:pPr>
              <a:defRPr/>
            </a:pPr>
            <a:r>
              <a:rPr lang="en-IN" dirty="0" smtClean="0"/>
              <a:t> Injury</a:t>
            </a:r>
          </a:p>
          <a:p>
            <a:pPr>
              <a:defRPr/>
            </a:pPr>
            <a:r>
              <a:rPr lang="en-IN" dirty="0"/>
              <a:t>N</a:t>
            </a:r>
            <a:r>
              <a:rPr lang="en-IN" dirty="0" smtClean="0"/>
              <a:t>ervous system diseases</a:t>
            </a:r>
          </a:p>
          <a:p>
            <a:pPr>
              <a:defRPr/>
            </a:pPr>
            <a:r>
              <a:rPr lang="en-IN" dirty="0" smtClean="0"/>
              <a:t>Scarring</a:t>
            </a:r>
            <a:r>
              <a:rPr lang="en-IN" dirty="0"/>
              <a:t> </a:t>
            </a:r>
            <a:r>
              <a:rPr lang="en-IN" dirty="0" smtClean="0"/>
              <a:t>of UT</a:t>
            </a:r>
          </a:p>
          <a:p>
            <a:pPr>
              <a:defRPr/>
            </a:pPr>
            <a:r>
              <a:rPr lang="en-IN" dirty="0" smtClean="0"/>
              <a:t> </a:t>
            </a:r>
            <a:r>
              <a:rPr lang="en-IN" dirty="0"/>
              <a:t>U</a:t>
            </a:r>
            <a:r>
              <a:rPr lang="en-IN" dirty="0" smtClean="0"/>
              <a:t>rine crystallization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03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Major </a:t>
            </a:r>
            <a:r>
              <a:rPr lang="en-US" sz="3600" dirty="0">
                <a:effectLst/>
              </a:rPr>
              <a:t>manifestations of urinary system disorder</a:t>
            </a:r>
            <a:r>
              <a:rPr lang="en-IN" dirty="0">
                <a:effectLst/>
              </a:rPr>
              <a:t/>
            </a:r>
            <a:br>
              <a:rPr lang="en-IN" dirty="0">
                <a:effectLst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40750" cy="4953000"/>
          </a:xfrm>
        </p:spPr>
        <p:txBody>
          <a:bodyPr/>
          <a:lstStyle/>
          <a:p>
            <a:pPr>
              <a:defRPr/>
            </a:pPr>
            <a:r>
              <a:rPr lang="en-IN" dirty="0"/>
              <a:t>A</a:t>
            </a:r>
            <a:r>
              <a:rPr lang="en-IN" dirty="0" smtClean="0"/>
              <a:t>bdominal, pelvic, or lower back pain or discomfort;</a:t>
            </a:r>
          </a:p>
          <a:p>
            <a:pPr>
              <a:defRPr/>
            </a:pPr>
            <a:r>
              <a:rPr lang="en-IN" dirty="0" smtClean="0"/>
              <a:t> </a:t>
            </a:r>
            <a:r>
              <a:rPr lang="en-IN" dirty="0"/>
              <a:t>B</a:t>
            </a:r>
            <a:r>
              <a:rPr lang="en-IN" dirty="0" smtClean="0"/>
              <a:t>lood in the urine; </a:t>
            </a:r>
          </a:p>
          <a:p>
            <a:pPr>
              <a:defRPr/>
            </a:pPr>
            <a:r>
              <a:rPr lang="en-IN" dirty="0"/>
              <a:t>C</a:t>
            </a:r>
            <a:r>
              <a:rPr lang="en-IN" dirty="0" smtClean="0"/>
              <a:t>hanges in the urine; difficulty producing urine; </a:t>
            </a:r>
          </a:p>
          <a:p>
            <a:pPr>
              <a:defRPr/>
            </a:pPr>
            <a:r>
              <a:rPr lang="en-IN" dirty="0"/>
              <a:t>F</a:t>
            </a:r>
            <a:r>
              <a:rPr lang="en-IN" dirty="0" smtClean="0"/>
              <a:t>ever and chills;</a:t>
            </a:r>
          </a:p>
          <a:p>
            <a:pPr>
              <a:defRPr/>
            </a:pPr>
            <a:r>
              <a:rPr lang="en-IN" dirty="0" smtClean="0"/>
              <a:t> </a:t>
            </a:r>
            <a:r>
              <a:rPr lang="en-IN" dirty="0"/>
              <a:t>F</a:t>
            </a:r>
            <a:r>
              <a:rPr lang="en-IN" dirty="0" smtClean="0"/>
              <a:t>requent urination; </a:t>
            </a:r>
          </a:p>
          <a:p>
            <a:pPr>
              <a:defRPr/>
            </a:pPr>
            <a:r>
              <a:rPr lang="en-IN" dirty="0"/>
              <a:t>L</a:t>
            </a:r>
            <a:r>
              <a:rPr lang="en-IN" dirty="0" smtClean="0"/>
              <a:t>eaking of urine; and urgent need to urinate.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Elderly</a:t>
            </a:r>
          </a:p>
          <a:p>
            <a:pPr lvl="1" eaLnBrk="1" hangingPunct="1">
              <a:defRPr/>
            </a:pPr>
            <a:r>
              <a:rPr lang="en-US" dirty="0" err="1" smtClean="0"/>
              <a:t>Micturition</a:t>
            </a:r>
            <a:r>
              <a:rPr lang="en-US" dirty="0" smtClean="0"/>
              <a:t> impaired</a:t>
            </a:r>
          </a:p>
          <a:p>
            <a:pPr lvl="1" eaLnBrk="1" hangingPunct="1">
              <a:defRPr/>
            </a:pPr>
            <a:r>
              <a:rPr lang="en-US" dirty="0" smtClean="0"/>
              <a:t>    </a:t>
            </a:r>
            <a:r>
              <a:rPr lang="en-US" dirty="0" smtClean="0"/>
              <a:t>	mobility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Diseases, </a:t>
            </a:r>
            <a:r>
              <a:rPr lang="en-US" dirty="0" err="1" smtClean="0"/>
              <a:t>alzheimer’s</a:t>
            </a:r>
            <a:r>
              <a:rPr lang="en-US" dirty="0" smtClean="0"/>
              <a:t>, CVA</a:t>
            </a:r>
          </a:p>
          <a:p>
            <a:pPr lvl="1" eaLnBrk="1" hangingPunct="1">
              <a:defRPr/>
            </a:pPr>
            <a:r>
              <a:rPr lang="en-US" dirty="0" smtClean="0"/>
              <a:t>Physiological age related changes</a:t>
            </a:r>
          </a:p>
          <a:p>
            <a:pPr lvl="2" eaLnBrk="1" hangingPunct="1">
              <a:defRPr/>
            </a:pPr>
            <a:r>
              <a:rPr lang="en-US" dirty="0" smtClean="0"/>
              <a:t>Bladder loses muscle tone and capacity</a:t>
            </a:r>
          </a:p>
          <a:p>
            <a:pPr lvl="2" eaLnBrk="1" hangingPunct="1">
              <a:defRPr/>
            </a:pPr>
            <a:r>
              <a:rPr lang="en-US" dirty="0" smtClean="0"/>
              <a:t>Kidneys lose ability to concentrate urine</a:t>
            </a:r>
          </a:p>
          <a:p>
            <a:pPr lvl="2" eaLnBrk="1" hangingPunct="1">
              <a:defRPr/>
            </a:pPr>
            <a:r>
              <a:rPr lang="en-US" dirty="0" smtClean="0"/>
              <a:t>Bladder loses muscle strength 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752600" y="2743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763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Alterations in Urinary Elimination Patterns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905000"/>
            <a:ext cx="82359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Urinary Retention</a:t>
            </a:r>
          </a:p>
          <a:p>
            <a:pPr lvl="1" eaLnBrk="1" hangingPunct="1">
              <a:defRPr/>
            </a:pPr>
            <a:r>
              <a:rPr lang="en-US" dirty="0" smtClean="0"/>
              <a:t>Accumulation of urine in the bladder</a:t>
            </a:r>
          </a:p>
          <a:p>
            <a:pPr lvl="1" eaLnBrk="1" hangingPunct="1">
              <a:defRPr/>
            </a:pPr>
            <a:r>
              <a:rPr lang="en-US" dirty="0" smtClean="0"/>
              <a:t>Inability to empty</a:t>
            </a:r>
          </a:p>
          <a:p>
            <a:pPr lvl="1" eaLnBrk="1" hangingPunct="1">
              <a:defRPr/>
            </a:pPr>
            <a:r>
              <a:rPr lang="en-US" dirty="0" smtClean="0"/>
              <a:t>Pressure, discomfort and tenderness</a:t>
            </a:r>
          </a:p>
          <a:p>
            <a:pPr eaLnBrk="1" hangingPunct="1">
              <a:defRPr/>
            </a:pPr>
            <a:r>
              <a:rPr lang="en-US" b="1" i="1" dirty="0" smtClean="0"/>
              <a:t>Residual Urine = urine retained in the bladder after voiding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Incontinence</a:t>
            </a:r>
          </a:p>
          <a:p>
            <a:pPr lvl="1" eaLnBrk="1" hangingPunct="1">
              <a:defRPr/>
            </a:pPr>
            <a:r>
              <a:rPr lang="en-US" sz="2400" dirty="0" smtClean="0"/>
              <a:t>Loss of voluntary control to void</a:t>
            </a:r>
          </a:p>
          <a:p>
            <a:pPr lvl="2" eaLnBrk="1" hangingPunct="1">
              <a:defRPr/>
            </a:pPr>
            <a:r>
              <a:rPr lang="en-US" sz="2000" dirty="0" smtClean="0"/>
              <a:t>Infection, nerve damage to bladder or brain, spinal cord injury, or aging process</a:t>
            </a:r>
          </a:p>
          <a:p>
            <a:pPr lvl="2" eaLnBrk="1" hangingPunct="1">
              <a:defRPr/>
            </a:pPr>
            <a:r>
              <a:rPr lang="en-US" sz="2000" dirty="0" smtClean="0"/>
              <a:t>Total incontinence = no control</a:t>
            </a:r>
          </a:p>
          <a:p>
            <a:pPr lvl="2" eaLnBrk="1" hangingPunct="1">
              <a:defRPr/>
            </a:pPr>
            <a:r>
              <a:rPr lang="en-US" sz="2000" dirty="0" smtClean="0"/>
              <a:t>Stress incontinence = small amount, Urine excreted involuntarily with coughing or laughing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At risk for skin breakdown related  to acid urine next to skin.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Adult Diapers or Attends</a:t>
            </a:r>
            <a:r>
              <a:rPr lang="en-US" sz="28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28600"/>
            <a:ext cx="800735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Frequency &amp; Urgency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Nocturia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Enuresis – involuntary discharge of urine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Nocturnal Enuresis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During sleep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Bed-wetting children  5yrs and older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Oliguria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   30mls/</a:t>
            </a:r>
            <a:r>
              <a:rPr lang="en-US" dirty="0" err="1" smtClean="0"/>
              <a:t>hr</a:t>
            </a:r>
            <a:r>
              <a:rPr lang="en-US" dirty="0" smtClean="0"/>
              <a:t> or 720 </a:t>
            </a:r>
            <a:r>
              <a:rPr lang="en-US" dirty="0" err="1" smtClean="0"/>
              <a:t>mls</a:t>
            </a:r>
            <a:r>
              <a:rPr lang="en-US" dirty="0" smtClean="0"/>
              <a:t>/24hrs</a:t>
            </a:r>
          </a:p>
          <a:p>
            <a:pPr eaLnBrk="1" hangingPunct="1">
              <a:defRPr/>
            </a:pPr>
            <a:r>
              <a:rPr lang="en-US" dirty="0"/>
              <a:t>Renal anuria</a:t>
            </a:r>
          </a:p>
          <a:p>
            <a:pPr lvl="1" eaLnBrk="1" hangingPunct="1">
              <a:defRPr/>
            </a:pPr>
            <a:r>
              <a:rPr lang="en-US" dirty="0"/>
              <a:t>cessation of urine production    </a:t>
            </a:r>
            <a:r>
              <a:rPr lang="en-US" dirty="0" smtClean="0"/>
              <a:t>      </a:t>
            </a:r>
            <a:r>
              <a:rPr lang="en-US" dirty="0"/>
              <a:t>100mls/24h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 flipH="1">
            <a:off x="1752600" y="3848100"/>
            <a:ext cx="152400" cy="5715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876800"/>
            <a:ext cx="1762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Promoting Healthy Urinary Elimination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Urinate as soon as the urge is felt</a:t>
            </a:r>
          </a:p>
          <a:p>
            <a:pPr lvl="1" eaLnBrk="1" hangingPunct="1">
              <a:defRPr/>
            </a:pPr>
            <a:r>
              <a:rPr lang="en-US" smtClean="0"/>
              <a:t>Avoids stasis and distention</a:t>
            </a:r>
          </a:p>
          <a:p>
            <a:pPr lvl="1" eaLnBrk="1" hangingPunct="1">
              <a:defRPr/>
            </a:pPr>
            <a:r>
              <a:rPr lang="en-US" smtClean="0"/>
              <a:t>Prevents urgency, infection, and incontinence</a:t>
            </a:r>
          </a:p>
          <a:p>
            <a:pPr eaLnBrk="1" hangingPunct="1">
              <a:defRPr/>
            </a:pPr>
            <a:r>
              <a:rPr lang="en-US" smtClean="0"/>
              <a:t>Drink about 2liters fluid/day</a:t>
            </a:r>
          </a:p>
          <a:p>
            <a:pPr eaLnBrk="1" hangingPunct="1">
              <a:defRPr/>
            </a:pPr>
            <a:r>
              <a:rPr lang="en-US" smtClean="0"/>
              <a:t>Limit Na, caffeine, and alcohol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For people with </a:t>
            </a:r>
            <a:r>
              <a:rPr lang="en-US" sz="2800" dirty="0" err="1" smtClean="0"/>
              <a:t>Nocturia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   fld. Intake in the p.m.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 </a:t>
            </a:r>
            <a:r>
              <a:rPr lang="en-US" sz="2400" dirty="0" smtClean="0"/>
              <a:t>		  </a:t>
            </a:r>
            <a:r>
              <a:rPr lang="en-US" sz="2400" dirty="0" err="1" smtClean="0"/>
              <a:t>caffiene</a:t>
            </a:r>
            <a:r>
              <a:rPr lang="en-US" sz="2400" dirty="0" smtClean="0"/>
              <a:t> and alcohol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  </a:t>
            </a:r>
            <a:r>
              <a:rPr lang="en-US" sz="2400" dirty="0" smtClean="0"/>
              <a:t>		 </a:t>
            </a:r>
            <a:r>
              <a:rPr lang="en-US" sz="2400" dirty="0" smtClean="0"/>
              <a:t>Void before bedtime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For Women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Wipe perineum front to back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Void soon after intercourse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Wash hands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Pelvic – floor strengthening exercises (</a:t>
            </a:r>
            <a:r>
              <a:rPr lang="en-US" sz="2400" dirty="0" err="1" smtClean="0"/>
              <a:t>Kegel</a:t>
            </a:r>
            <a:r>
              <a:rPr lang="en-US" sz="2400" dirty="0" smtClean="0"/>
              <a:t> Exercises)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676400" y="2438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flipH="1">
            <a:off x="1676400" y="2819400"/>
            <a:ext cx="76200" cy="381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9E-EB8F-4505-8837-596FE9CDDFE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1313</Words>
  <Application>Microsoft Office PowerPoint</Application>
  <PresentationFormat>On-screen Show (4:3)</PresentationFormat>
  <Paragraphs>193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Excretion</vt:lpstr>
      <vt:lpstr>Life Cycle Changes </vt:lpstr>
      <vt:lpstr>Slide 3</vt:lpstr>
      <vt:lpstr>Slide 4</vt:lpstr>
      <vt:lpstr>Alterations in Urinary Elimination Patterns</vt:lpstr>
      <vt:lpstr>Slide 6</vt:lpstr>
      <vt:lpstr>Slide 7</vt:lpstr>
      <vt:lpstr>Promoting Healthy Urinary Elimination</vt:lpstr>
      <vt:lpstr>Slide 9</vt:lpstr>
      <vt:lpstr>Client Education</vt:lpstr>
      <vt:lpstr>What is Micturition?</vt:lpstr>
      <vt:lpstr>Facilitating Micturition</vt:lpstr>
      <vt:lpstr>Slide 13</vt:lpstr>
      <vt:lpstr>Slide 14</vt:lpstr>
      <vt:lpstr> Urinary Catheter </vt:lpstr>
      <vt:lpstr>Indications of Urinary Catheter</vt:lpstr>
      <vt:lpstr>Types of Urinary Catheters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Complications </vt:lpstr>
      <vt:lpstr>Bladder Irrigation</vt:lpstr>
      <vt:lpstr>Types of bladder irrigation</vt:lpstr>
      <vt:lpstr>Slide 30</vt:lpstr>
      <vt:lpstr>Purposes in performing bladder irrigation:</vt:lpstr>
      <vt:lpstr>Reasons of alteration of urinary system functions</vt:lpstr>
      <vt:lpstr> Major manifestations of urinary system disorder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Excretion</dc:title>
  <dc:creator>Home</dc:creator>
  <cp:lastModifiedBy>Home</cp:lastModifiedBy>
  <cp:revision>2</cp:revision>
  <dcterms:created xsi:type="dcterms:W3CDTF">2012-11-13T06:09:28Z</dcterms:created>
  <dcterms:modified xsi:type="dcterms:W3CDTF">2012-11-13T14:50:38Z</dcterms:modified>
</cp:coreProperties>
</file>