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79" r:id="rId3"/>
    <p:sldId id="281" r:id="rId4"/>
    <p:sldId id="301" r:id="rId5"/>
    <p:sldId id="282" r:id="rId6"/>
    <p:sldId id="285" r:id="rId7"/>
    <p:sldId id="298" r:id="rId8"/>
    <p:sldId id="280" r:id="rId9"/>
    <p:sldId id="284" r:id="rId10"/>
    <p:sldId id="283" r:id="rId11"/>
    <p:sldId id="274" r:id="rId12"/>
    <p:sldId id="275" r:id="rId13"/>
    <p:sldId id="258" r:id="rId14"/>
    <p:sldId id="259" r:id="rId15"/>
    <p:sldId id="260" r:id="rId16"/>
    <p:sldId id="290" r:id="rId17"/>
    <p:sldId id="288" r:id="rId18"/>
    <p:sldId id="289" r:id="rId19"/>
    <p:sldId id="286" r:id="rId20"/>
    <p:sldId id="287" r:id="rId21"/>
    <p:sldId id="261" r:id="rId22"/>
    <p:sldId id="292" r:id="rId23"/>
    <p:sldId id="294" r:id="rId24"/>
    <p:sldId id="295" r:id="rId25"/>
    <p:sldId id="296" r:id="rId26"/>
    <p:sldId id="293" r:id="rId27"/>
    <p:sldId id="262" r:id="rId28"/>
    <p:sldId id="263" r:id="rId29"/>
    <p:sldId id="264" r:id="rId30"/>
    <p:sldId id="265" r:id="rId31"/>
    <p:sldId id="266" r:id="rId32"/>
    <p:sldId id="291" r:id="rId33"/>
    <p:sldId id="267" r:id="rId34"/>
    <p:sldId id="268" r:id="rId35"/>
    <p:sldId id="271" r:id="rId36"/>
    <p:sldId id="272" r:id="rId37"/>
    <p:sldId id="273" r:id="rId38"/>
    <p:sldId id="269" r:id="rId39"/>
    <p:sldId id="297" r:id="rId40"/>
    <p:sldId id="270" r:id="rId41"/>
    <p:sldId id="302" r:id="rId42"/>
    <p:sldId id="299" r:id="rId43"/>
    <p:sldId id="300"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A721AA-897B-472E-B668-D76B706B7F3F}" type="datetimeFigureOut">
              <a:rPr lang="en-US" smtClean="0"/>
              <a:pPr/>
              <a:t>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801516-0DC2-4DB0-97B6-DA0A4CEBE02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D14F2-AD6C-48D6-AF1D-D2C644DF3A24}" type="slidenum">
              <a:rPr lang="en-US"/>
              <a:pPr/>
              <a:t>7</a:t>
            </a:fld>
            <a:endParaRPr lang="en-US"/>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p:txBody>
          <a:bodyPr/>
          <a:lstStyle/>
          <a:p>
            <a:r>
              <a:rPr lang="en-US"/>
              <a:t>Graphic I developed and enhanced based on a 20 y/o NIOSH diagram.</a:t>
            </a:r>
          </a:p>
          <a:p>
            <a:endParaRPr lang="en-US"/>
          </a:p>
          <a:p>
            <a:r>
              <a:rPr lang="en-US"/>
              <a:t>We’ll cover job stressors, individual factors, non-work factors &amp; buffers in the next hour. In this overview, note that components of possible job stress are modified by worker’s individual features, stressors outside work, and innate coping skills. One may have acute stress from a given situation, and the balance between forces influences whether one develops a chronic stress-related illness, with heart disease, depression, and infection-proneness being most documented…or whether one follows the energizing green arrow to the “Healthy worker” hexagon. (Promise, no repeat of that phrase the rest of talk!)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Yale - 96</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B6FEA1-2646-4BD5-A780-B2F2A6540374}" type="slidenum">
              <a:rPr lang="en-US"/>
              <a:pPr fontAlgn="base">
                <a:spcBef>
                  <a:spcPct val="0"/>
                </a:spcBef>
                <a:spcAft>
                  <a:spcPct val="0"/>
                </a:spcAft>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Stress affects people differently.  Some people experience mainly behavioral, emotional, or somatic symptoms.  While others may experience a combination of symptoms. The human stress response is caused by both internal and external stressors.  A person may become stressed because of all the demands from school, home, children, work, etc. These are external stressors.  But, people also become stressed by rumination.  Rumination is the preoccupation with our own thoughts.  Humans can become preoccupied with thoughts that turn on the human stress response, which is a major consideration in depression and other psychiatric symptoms.</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469DFF0-C0D1-46D3-8DDE-6A22D069882E}" type="slidenum">
              <a:rPr lang="en-US" smtClean="0"/>
              <a:pPr>
                <a:defRPr/>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There is a genetic component to the neurobiological stress response.  Family transmission has been shown to be associated with stress disorders.  There is also an important development component.  Social support is well known to be associated with a person’s ability to cope.  Animal studies have shown that when subjected to uncontrollable stress in infancy, they are more likely to have increased stress reactivity in adulthood (Southwick, 2007).    People who have been subjected to neglect or abuse as children are particularly vulnerable. </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CDF186B7-48A8-4F51-8889-110CE7EFC0E3}" type="slidenum">
              <a:rPr lang="en-US" smtClean="0"/>
              <a:pPr>
                <a:defRPr/>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Stress has been shown to be a contributing factor to the development of many common diseases.  Likewise, effective management of stress has been shown to diminish the adverse effects of disease and improve healthy outcomes.  </a:t>
            </a:r>
          </a:p>
        </p:txBody>
      </p:sp>
      <p:sp>
        <p:nvSpPr>
          <p:cNvPr id="4" name="Slide Number Placeholder 3"/>
          <p:cNvSpPr>
            <a:spLocks noGrp="1"/>
          </p:cNvSpPr>
          <p:nvPr>
            <p:ph type="sldNum" sz="quarter" idx="5"/>
          </p:nvPr>
        </p:nvSpPr>
        <p:spPr/>
        <p:txBody>
          <a:bodyPr/>
          <a:lstStyle/>
          <a:p>
            <a:pPr>
              <a:defRPr/>
            </a:pPr>
            <a:fld id="{9EC80E4E-0993-4A50-AB2E-FEA35AF76DEE}" type="slidenum">
              <a:rPr lang="en-US" smtClean="0"/>
              <a:pPr>
                <a:defRPr/>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CA6564-6AD5-4D5A-8B82-DEA7C0AABC44}" type="slidenum">
              <a:rPr lang="en-US"/>
              <a:pPr/>
              <a:t>24</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r>
              <a:rPr lang="en-US" dirty="0"/>
              <a:t>3 symptoms of burnout: depersonalization (withdrawing from job &amp; coworkers), emotional exhaustion, and low sense of accomplishment &amp; effectiveness on job. Unsupportive work environment increases this, but worker factors are underrepresented according to one critic. Major difference from compassion fatigue is that Burnout is gradual, little by little loss of idealism, energy &amp; purpose due to work situation. Relief is fairly prompt with vacation or change in job.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0E031E-C938-420A-835D-3B0F930E87D8}" type="slidenum">
              <a:rPr lang="en-US"/>
              <a:pPr/>
              <a:t>26</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r>
              <a:rPr lang="en-US"/>
              <a:t>6 contributors to burnout from job situation:</a:t>
            </a:r>
          </a:p>
          <a:p>
            <a:r>
              <a:rPr lang="en-US"/>
              <a:t>Too much work</a:t>
            </a:r>
          </a:p>
          <a:p>
            <a:r>
              <a:rPr lang="en-US"/>
              <a:t>Lack of control over aspects of work</a:t>
            </a:r>
          </a:p>
          <a:p>
            <a:r>
              <a:rPr lang="en-US"/>
              <a:t>Too little reward in recognition, financial, job stability.</a:t>
            </a:r>
          </a:p>
          <a:p>
            <a:r>
              <a:rPr lang="en-US"/>
              <a:t>Unfairness of decisions or rewards</a:t>
            </a:r>
          </a:p>
          <a:p>
            <a:r>
              <a:rPr lang="en-US"/>
              <a:t>Value conflict with either worker’s personal values or discrepancy between stated “quality” values and cost-cutting measures, e.g. layoffs. </a:t>
            </a:r>
          </a:p>
          <a:p>
            <a:r>
              <a:rPr lang="en-US"/>
              <a:t>Lost camaraderie &amp; teamwork.</a:t>
            </a:r>
          </a:p>
          <a:p>
            <a:r>
              <a:rPr lang="en-US"/>
              <a:t>Management can take steps to reduce burnout, bring about the opposite viewpoints, and hardiness which we’ll define shortly. But since we’re not managers, we’ll defer these points until the end when we discuss healthy work systems.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A7DB1-3612-4DB8-9C9D-D6F394EA90A2}" type="slidenum">
              <a:rPr lang="en-US"/>
              <a:pPr/>
              <a:t>39</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r>
              <a:rPr lang="en-US"/>
              <a:t>Definitions.</a:t>
            </a:r>
          </a:p>
          <a:p>
            <a:r>
              <a:rPr lang="en-US"/>
              <a:t>Reframe it: Hardiness &amp; positive coping strategies.</a:t>
            </a:r>
          </a:p>
          <a:p>
            <a:r>
              <a:rPr lang="en-US"/>
              <a:t>BRIEF discussion of “Tame it.”</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2E083ADC-D64E-43B4-BBCE-0041A9F9984B}" type="datetimeFigureOut">
              <a:rPr lang="en-US" smtClean="0"/>
              <a:pPr>
                <a:defRPr/>
              </a:pPr>
              <a:t>2/18/2013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1B34A61-A222-42D0-B2FE-CFCBF10814E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8D23BE4C-37FD-442B-9E00-99D61156B522}" type="datetimeFigureOut">
              <a:rPr lang="en-US" smtClean="0"/>
              <a:pPr>
                <a:defRPr/>
              </a:pPr>
              <a:t>2/18/2013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3527D87-E1FA-4288-8089-CC6063A9CA7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813BF2AB-FC83-4E70-AB2C-770410464090}" type="datetimeFigureOut">
              <a:rPr lang="en-US" smtClean="0"/>
              <a:pPr>
                <a:defRPr/>
              </a:pPr>
              <a:t>2/18/2013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C308EF0-793C-4935-916C-9F64131DDB1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034D96D-B5F5-4422-9C81-3AE1C0E43B1C}" type="datetimeFigureOut">
              <a:rPr lang="en-US" smtClean="0"/>
              <a:pPr>
                <a:defRPr/>
              </a:pPr>
              <a:t>2/18/2013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552B419-4BD1-4768-9012-2A5CF37DF622}"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EC57774D-3CA9-4B9A-BF59-721B082B3697}" type="datetimeFigureOut">
              <a:rPr lang="en-US" smtClean="0"/>
              <a:pPr>
                <a:defRPr/>
              </a:pPr>
              <a:t>2/18/2013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0B0F307-872B-4880-9992-2EB6C415BC9B}"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81CA7DA0-2142-4CEC-94BB-FC1C7BD5AA0E}" type="datetimeFigureOut">
              <a:rPr lang="en-US" smtClean="0"/>
              <a:pPr>
                <a:defRPr/>
              </a:pPr>
              <a:t>2/18/2013</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D2A77BE-D594-4C5F-B3A8-1B791878C43F}"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92EE8E3-C755-4638-8A51-00E609C3D89E}" type="datetimeFigureOut">
              <a:rPr lang="en-US" smtClean="0"/>
              <a:pPr>
                <a:defRPr/>
              </a:pPr>
              <a:t>2/18/2013</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C8CDD0E4-92CA-489D-B336-F69BC6674463}"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948798C2-6244-4D33-AAD5-CAA6CEF89E01}" type="datetimeFigureOut">
              <a:rPr lang="en-US" smtClean="0"/>
              <a:pPr>
                <a:defRPr/>
              </a:pPr>
              <a:t>2/18/2013</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E719D2C7-A2AB-40C2-B7AB-1B982E33CACC}"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2B7023F2-27F6-4BE3-9ED6-B72F2F47D51A}" type="datetimeFigureOut">
              <a:rPr lang="en-US" smtClean="0"/>
              <a:pPr>
                <a:defRPr/>
              </a:pPr>
              <a:t>2/18/2013</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70754A47-79FF-442B-A3DD-4D60B3F1DF7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16EAAE78-C9BC-45A9-8EAF-4FFB3F5A258D}" type="datetimeFigureOut">
              <a:rPr lang="en-US" smtClean="0"/>
              <a:pPr>
                <a:defRPr/>
              </a:pPr>
              <a:t>2/18/2013</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3505F41-AA4D-47A6-AC30-0D39023E965C}"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3E7F063D-E9C8-4CDC-B1DC-B3F903ACCD4A}" type="datetimeFigureOut">
              <a:rPr lang="en-US" smtClean="0"/>
              <a:pPr>
                <a:defRPr/>
              </a:pPr>
              <a:t>2/18/2013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19DE4CBF-85E5-4A0E-B27D-D9DB0C28D342}"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89AECC60-5D2C-4BD7-B559-F650EB23E947}" type="datetimeFigureOut">
              <a:rPr lang="en-US" smtClean="0"/>
              <a:pPr>
                <a:defRPr/>
              </a:pPr>
              <a:t>2/18/2013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286E159-2B55-4DBF-8EEE-9F4DB1D6F34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04800"/>
            <a:ext cx="8305800" cy="1600200"/>
          </a:xfrm>
        </p:spPr>
        <p:txBody>
          <a:bodyPr rtlCol="0">
            <a:normAutofit fontScale="90000"/>
          </a:bodyPr>
          <a:lstStyle/>
          <a:p>
            <a:pPr algn="ctr" fontAlgn="auto">
              <a:spcAft>
                <a:spcPts val="0"/>
              </a:spcAft>
              <a:defRPr/>
            </a:pPr>
            <a:r>
              <a:rPr lang="en-US" dirty="0" smtClean="0">
                <a:solidFill>
                  <a:srgbClr val="002060"/>
                </a:solidFill>
              </a:rPr>
              <a:t>MANAGING STRESS AND PREVENTING NURSING BURN-OUT</a:t>
            </a:r>
            <a:endParaRPr lang="en-US" dirty="0">
              <a:solidFill>
                <a:srgbClr val="002060"/>
              </a:solidFill>
            </a:endParaRPr>
          </a:p>
        </p:txBody>
      </p:sp>
      <p:pic>
        <p:nvPicPr>
          <p:cNvPr id="2051" name="Picture 2" descr="http://wwwdelivery.superstock.com/WI/223/1433/PreviewComp/SuperStock_1433R-933680.jpg"/>
          <p:cNvPicPr>
            <a:picLocks noChangeAspect="1" noChangeArrowheads="1"/>
          </p:cNvPicPr>
          <p:nvPr/>
        </p:nvPicPr>
        <p:blipFill>
          <a:blip r:embed="rId2" cstate="print"/>
          <a:srcRect/>
          <a:stretch>
            <a:fillRect/>
          </a:stretch>
        </p:blipFill>
        <p:spPr bwMode="auto">
          <a:xfrm>
            <a:off x="3581400" y="2133600"/>
            <a:ext cx="2219325" cy="3333750"/>
          </a:xfrm>
          <a:prstGeom prst="rect">
            <a:avLst/>
          </a:prstGeom>
          <a:noFill/>
          <a:ln w="9525">
            <a:noFill/>
            <a:miter lim="800000"/>
            <a:headEnd/>
            <a:tailEnd/>
          </a:ln>
        </p:spPr>
      </p:pic>
      <p:sp>
        <p:nvSpPr>
          <p:cNvPr id="2052" name="TextBox 8"/>
          <p:cNvSpPr txBox="1">
            <a:spLocks noChangeArrowheads="1"/>
          </p:cNvSpPr>
          <p:nvPr/>
        </p:nvSpPr>
        <p:spPr bwMode="auto">
          <a:xfrm>
            <a:off x="1295400" y="5105400"/>
            <a:ext cx="6705600" cy="369888"/>
          </a:xfrm>
          <a:prstGeom prst="rect">
            <a:avLst/>
          </a:prstGeom>
          <a:noFill/>
          <a:ln w="9525">
            <a:noFill/>
            <a:miter lim="800000"/>
            <a:headEnd/>
            <a:tailEnd/>
          </a:ln>
        </p:spPr>
        <p:txBody>
          <a:bodyPr>
            <a:spAutoFit/>
          </a:bodyPr>
          <a:lstStyle/>
          <a:p>
            <a:endParaRPr lang="en-US" dirty="0">
              <a:latin typeface="Calibri" pitchFamily="34" charset="0"/>
            </a:endParaRPr>
          </a:p>
        </p:txBody>
      </p:sp>
      <p:sp>
        <p:nvSpPr>
          <p:cNvPr id="5" name="Rectangle 4"/>
          <p:cNvSpPr/>
          <p:nvPr/>
        </p:nvSpPr>
        <p:spPr>
          <a:xfrm>
            <a:off x="5486400" y="5906869"/>
            <a:ext cx="3200400" cy="646331"/>
          </a:xfrm>
          <a:prstGeom prst="rect">
            <a:avLst/>
          </a:prstGeom>
        </p:spPr>
        <p:txBody>
          <a:bodyPr wrap="square">
            <a:spAutoFit/>
          </a:bodyPr>
          <a:lstStyle/>
          <a:p>
            <a:pPr algn="r"/>
            <a:r>
              <a:rPr lang="en-US"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Ms.Nirmala</a:t>
            </a:r>
            <a:r>
              <a:rPr lang="en-US"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mtClean="0">
                <a:solidFill>
                  <a:srgbClr val="002060"/>
                </a:solidFill>
                <a:effectLst>
                  <a:outerShdw blurRad="38100" dist="38100" dir="2700000" algn="tl">
                    <a:srgbClr val="000000">
                      <a:alpha val="43137"/>
                    </a:srgbClr>
                  </a:outerShdw>
                </a:effectLst>
                <a:latin typeface="Arial" pitchFamily="34" charset="0"/>
                <a:cs typeface="Arial" pitchFamily="34" charset="0"/>
              </a:rPr>
              <a:t>Priyadarshanie</a:t>
            </a:r>
            <a:endParaRPr lang="en-US"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r"/>
            <a:r>
              <a:rPr lang="en-US"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B.Sc. Nursing (</a:t>
            </a:r>
            <a:r>
              <a:rPr lang="en-US"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Hons</a:t>
            </a:r>
            <a:r>
              <a:rPr lang="en-US"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rot="16217192" flipH="1">
            <a:off x="1462881" y="-629443"/>
            <a:ext cx="6288087" cy="8153400"/>
          </a:xfrm>
        </p:spPr>
        <p:txBody>
          <a:bodyPr/>
          <a:lstStyle/>
          <a:p>
            <a:pPr>
              <a:buFont typeface="Wingdings" pitchFamily="2" charset="2"/>
              <a:buNone/>
            </a:pPr>
            <a:r>
              <a:rPr lang="en-GB" dirty="0"/>
              <a:t>                              				</a:t>
            </a:r>
            <a:r>
              <a:rPr lang="en-GB" dirty="0" smtClean="0"/>
              <a:t>		PERFORMANCE</a:t>
            </a:r>
            <a:endParaRPr lang="en-GB" dirty="0"/>
          </a:p>
        </p:txBody>
      </p:sp>
      <p:sp>
        <p:nvSpPr>
          <p:cNvPr id="33795" name="Line 3"/>
          <p:cNvSpPr>
            <a:spLocks noChangeShapeType="1"/>
          </p:cNvSpPr>
          <p:nvPr/>
        </p:nvSpPr>
        <p:spPr bwMode="auto">
          <a:xfrm flipV="1">
            <a:off x="1524000" y="381000"/>
            <a:ext cx="0" cy="4419600"/>
          </a:xfrm>
          <a:prstGeom prst="line">
            <a:avLst/>
          </a:prstGeom>
          <a:noFill/>
          <a:ln w="9525">
            <a:solidFill>
              <a:schemeClr val="tx1"/>
            </a:solidFill>
            <a:round/>
            <a:headEnd/>
            <a:tailEnd type="triangle" w="med" len="med"/>
          </a:ln>
          <a:effectLst/>
        </p:spPr>
        <p:txBody>
          <a:bodyPr/>
          <a:lstStyle/>
          <a:p>
            <a:endParaRPr lang="en-US"/>
          </a:p>
        </p:txBody>
      </p:sp>
      <p:sp>
        <p:nvSpPr>
          <p:cNvPr id="33796" name="Line 4"/>
          <p:cNvSpPr>
            <a:spLocks noChangeShapeType="1"/>
          </p:cNvSpPr>
          <p:nvPr/>
        </p:nvSpPr>
        <p:spPr bwMode="auto">
          <a:xfrm>
            <a:off x="1524000" y="4800600"/>
            <a:ext cx="6324600" cy="0"/>
          </a:xfrm>
          <a:prstGeom prst="line">
            <a:avLst/>
          </a:prstGeom>
          <a:noFill/>
          <a:ln w="9525">
            <a:solidFill>
              <a:schemeClr val="tx1"/>
            </a:solidFill>
            <a:round/>
            <a:headEnd/>
            <a:tailEnd type="triangle" w="med" len="med"/>
          </a:ln>
          <a:effectLst/>
        </p:spPr>
        <p:txBody>
          <a:bodyPr/>
          <a:lstStyle/>
          <a:p>
            <a:endParaRPr lang="en-US"/>
          </a:p>
        </p:txBody>
      </p:sp>
      <p:sp>
        <p:nvSpPr>
          <p:cNvPr id="33797" name="Text Box 5"/>
          <p:cNvSpPr txBox="1">
            <a:spLocks noChangeArrowheads="1"/>
          </p:cNvSpPr>
          <p:nvPr/>
        </p:nvSpPr>
        <p:spPr bwMode="auto">
          <a:xfrm>
            <a:off x="2438400" y="4953000"/>
            <a:ext cx="4724400" cy="579438"/>
          </a:xfrm>
          <a:prstGeom prst="rect">
            <a:avLst/>
          </a:prstGeom>
          <a:noFill/>
          <a:ln w="9525">
            <a:noFill/>
            <a:miter lim="800000"/>
            <a:headEnd/>
            <a:tailEnd/>
          </a:ln>
          <a:effectLst/>
        </p:spPr>
        <p:txBody>
          <a:bodyPr>
            <a:spAutoFit/>
          </a:bodyPr>
          <a:lstStyle/>
          <a:p>
            <a:pPr>
              <a:spcBef>
                <a:spcPct val="50000"/>
              </a:spcBef>
            </a:pPr>
            <a:r>
              <a:rPr lang="en-GB" sz="3200" dirty="0">
                <a:latin typeface="Times New Roman" pitchFamily="18" charset="0"/>
              </a:rPr>
              <a:t>             STRESS</a:t>
            </a:r>
          </a:p>
        </p:txBody>
      </p:sp>
      <p:sp>
        <p:nvSpPr>
          <p:cNvPr id="33798" name="Text Box 6"/>
          <p:cNvSpPr txBox="1">
            <a:spLocks noChangeArrowheads="1"/>
          </p:cNvSpPr>
          <p:nvPr/>
        </p:nvSpPr>
        <p:spPr bwMode="auto">
          <a:xfrm>
            <a:off x="1752600" y="5562600"/>
            <a:ext cx="4800600" cy="579438"/>
          </a:xfrm>
          <a:prstGeom prst="rect">
            <a:avLst/>
          </a:prstGeom>
          <a:noFill/>
          <a:ln w="9525">
            <a:noFill/>
            <a:miter lim="800000"/>
            <a:headEnd/>
            <a:tailEnd/>
          </a:ln>
          <a:effectLst/>
        </p:spPr>
        <p:txBody>
          <a:bodyPr>
            <a:spAutoFit/>
          </a:bodyPr>
          <a:lstStyle/>
          <a:p>
            <a:pPr>
              <a:spcBef>
                <a:spcPct val="50000"/>
              </a:spcBef>
            </a:pPr>
            <a:r>
              <a:rPr lang="en-GB" sz="3200" dirty="0">
                <a:latin typeface="Times New Roman" pitchFamily="18" charset="0"/>
              </a:rPr>
              <a:t>*CONTROLABILITY*</a:t>
            </a:r>
          </a:p>
        </p:txBody>
      </p:sp>
      <p:sp>
        <p:nvSpPr>
          <p:cNvPr id="33799" name="AutoShape 7"/>
          <p:cNvSpPr>
            <a:spLocks noChangeArrowheads="1"/>
          </p:cNvSpPr>
          <p:nvPr/>
        </p:nvSpPr>
        <p:spPr bwMode="auto">
          <a:xfrm>
            <a:off x="1600200" y="1600200"/>
            <a:ext cx="4800600" cy="63246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p:txBody>
          <a:bodyPr/>
          <a:lstStyle/>
          <a:p>
            <a:r>
              <a:rPr lang="en-US" b="1" dirty="0" smtClean="0">
                <a:solidFill>
                  <a:srgbClr val="800837"/>
                </a:solidFill>
                <a:latin typeface="Trebuchet MS" pitchFamily="34" charset="0"/>
                <a:cs typeface="Trebuchet MS" pitchFamily="34" charset="0"/>
              </a:rPr>
              <a:t>Coping:</a:t>
            </a:r>
            <a:r>
              <a:rPr lang="en-US" dirty="0" smtClean="0">
                <a:solidFill>
                  <a:srgbClr val="800837"/>
                </a:solidFill>
                <a:latin typeface="Trebuchet MS" pitchFamily="34" charset="0"/>
                <a:cs typeface="Trebuchet MS" pitchFamily="34" charset="0"/>
              </a:rPr>
              <a:t> </a:t>
            </a:r>
            <a:r>
              <a:rPr lang="en-US" dirty="0" smtClean="0">
                <a:latin typeface="Trebuchet MS" pitchFamily="34" charset="0"/>
                <a:cs typeface="Trebuchet MS" pitchFamily="34" charset="0"/>
              </a:rPr>
              <a:t>The ability to maintain control, think rationally, and problem solve  </a:t>
            </a:r>
          </a:p>
          <a:p>
            <a:r>
              <a:rPr lang="en-US" b="1" dirty="0" smtClean="0">
                <a:solidFill>
                  <a:srgbClr val="800837"/>
                </a:solidFill>
                <a:latin typeface="Trebuchet MS" pitchFamily="34" charset="0"/>
                <a:cs typeface="Trebuchet MS" pitchFamily="34" charset="0"/>
              </a:rPr>
              <a:t>Resilience: </a:t>
            </a:r>
            <a:r>
              <a:rPr lang="en-US" dirty="0" smtClean="0">
                <a:latin typeface="Trebuchet MS" pitchFamily="34" charset="0"/>
                <a:cs typeface="Trebuchet MS" pitchFamily="34" charset="0"/>
              </a:rPr>
              <a:t>Resistant quality that permits a person to recovery quickly and thrive in spite of adversity </a:t>
            </a:r>
          </a:p>
          <a:p>
            <a:r>
              <a:rPr lang="en-US" b="1" dirty="0" err="1" smtClean="0">
                <a:solidFill>
                  <a:srgbClr val="800837"/>
                </a:solidFill>
                <a:latin typeface="Trebuchet MS" pitchFamily="34" charset="0"/>
                <a:cs typeface="Trebuchet MS" pitchFamily="34" charset="0"/>
              </a:rPr>
              <a:t>Eustress</a:t>
            </a:r>
            <a:endParaRPr lang="en-US" b="1" dirty="0" smtClean="0">
              <a:solidFill>
                <a:srgbClr val="800837"/>
              </a:solidFill>
              <a:latin typeface="Trebuchet MS" pitchFamily="34" charset="0"/>
              <a:cs typeface="Trebuchet MS" pitchFamily="34" charset="0"/>
            </a:endParaRPr>
          </a:p>
          <a:p>
            <a:pPr lvl="1"/>
            <a:r>
              <a:rPr lang="en-US" sz="2400" dirty="0" smtClean="0">
                <a:latin typeface="Trebuchet MS" pitchFamily="34" charset="0"/>
                <a:cs typeface="Trebuchet MS" pitchFamily="34" charset="0"/>
              </a:rPr>
              <a:t>Manageable Stress can lead to growth and enhanced competence</a:t>
            </a:r>
          </a:p>
          <a:p>
            <a:endParaRPr lang="en-US" dirty="0" smtClean="0"/>
          </a:p>
        </p:txBody>
      </p:sp>
      <p:sp>
        <p:nvSpPr>
          <p:cNvPr id="3074" name="Title 1"/>
          <p:cNvSpPr>
            <a:spLocks noGrp="1"/>
          </p:cNvSpPr>
          <p:nvPr>
            <p:ph type="title"/>
          </p:nvPr>
        </p:nvSpPr>
        <p:spPr/>
        <p:txBody>
          <a:bodyPr/>
          <a:lstStyle/>
          <a:p>
            <a:r>
              <a:rPr lang="en-US" dirty="0" smtClean="0">
                <a:latin typeface="Trebuchet MS" pitchFamily="34" charset="0"/>
                <a:cs typeface="Trebuchet MS" pitchFamily="34" charset="0"/>
              </a:rPr>
              <a:t>Overview of Terminology</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r>
              <a:rPr lang="en-US" b="1" dirty="0" smtClean="0">
                <a:solidFill>
                  <a:srgbClr val="800837"/>
                </a:solidFill>
                <a:latin typeface="Trebuchet MS" pitchFamily="34" charset="0"/>
                <a:cs typeface="Trebuchet MS" pitchFamily="34" charset="0"/>
              </a:rPr>
              <a:t>Distress</a:t>
            </a:r>
          </a:p>
          <a:p>
            <a:pPr lvl="1"/>
            <a:r>
              <a:rPr lang="en-US" sz="2400" dirty="0" smtClean="0">
                <a:latin typeface="Trebuchet MS" pitchFamily="34" charset="0"/>
                <a:cs typeface="Trebuchet MS" pitchFamily="34" charset="0"/>
              </a:rPr>
              <a:t>Uncontrollable, prolonged, or overwhelming stress is destructive.</a:t>
            </a:r>
          </a:p>
          <a:p>
            <a:r>
              <a:rPr lang="en-US" b="1" dirty="0" smtClean="0">
                <a:solidFill>
                  <a:srgbClr val="800837"/>
                </a:solidFill>
                <a:latin typeface="Trebuchet MS" pitchFamily="34" charset="0"/>
                <a:cs typeface="Trebuchet MS" pitchFamily="34" charset="0"/>
              </a:rPr>
              <a:t>Acute Stress</a:t>
            </a:r>
          </a:p>
          <a:p>
            <a:pPr lvl="1"/>
            <a:r>
              <a:rPr lang="en-US" sz="2400" dirty="0" smtClean="0">
                <a:latin typeface="Trebuchet MS" pitchFamily="34" charset="0"/>
                <a:cs typeface="Trebuchet MS" pitchFamily="34" charset="0"/>
              </a:rPr>
              <a:t>Immediate response to a threat or challenge</a:t>
            </a:r>
          </a:p>
          <a:p>
            <a:r>
              <a:rPr lang="en-US" b="1" dirty="0" smtClean="0">
                <a:solidFill>
                  <a:srgbClr val="800837"/>
                </a:solidFill>
                <a:latin typeface="Trebuchet MS" pitchFamily="34" charset="0"/>
                <a:cs typeface="Trebuchet MS" pitchFamily="34" charset="0"/>
              </a:rPr>
              <a:t>Chronic Stress</a:t>
            </a:r>
          </a:p>
          <a:p>
            <a:pPr lvl="1"/>
            <a:r>
              <a:rPr lang="en-US" sz="2400" dirty="0" smtClean="0">
                <a:latin typeface="Trebuchet MS" pitchFamily="34" charset="0"/>
                <a:cs typeface="Trebuchet MS" pitchFamily="34" charset="0"/>
              </a:rPr>
              <a:t>Ongoing exposure to stress, may seem unrelenting </a:t>
            </a:r>
          </a:p>
          <a:p>
            <a:pPr fontAlgn="auto">
              <a:spcAft>
                <a:spcPts val="0"/>
              </a:spcAft>
              <a:buFont typeface="Arial" pitchFamily="34" charset="0"/>
              <a:buChar char="•"/>
              <a:defRPr/>
            </a:pPr>
            <a:endParaRPr lang="en-US" dirty="0"/>
          </a:p>
        </p:txBody>
      </p:sp>
      <p:sp>
        <p:nvSpPr>
          <p:cNvPr id="2" name="Title 1"/>
          <p:cNvSpPr>
            <a:spLocks noGrp="1"/>
          </p:cNvSpPr>
          <p:nvPr>
            <p:ph type="title"/>
          </p:nvPr>
        </p:nvSpPr>
        <p:spPr/>
        <p:txBody>
          <a:bodyPr rtlCol="0">
            <a:normAutofit/>
          </a:bodyPr>
          <a:lstStyle/>
          <a:p>
            <a:pPr fontAlgn="auto">
              <a:spcAft>
                <a:spcPts val="0"/>
              </a:spcAft>
              <a:defRPr/>
            </a:pPr>
            <a:r>
              <a:rPr lang="en-US" sz="4000" dirty="0" smtClean="0">
                <a:latin typeface="Trebuchet MS" pitchFamily="34" charset="0"/>
                <a:cs typeface="Trebuchet MS" pitchFamily="34" charset="0"/>
              </a:rPr>
              <a:t>Overview of Terminology Cond..,</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TYPES OF STRESS</a:t>
            </a:r>
          </a:p>
        </p:txBody>
      </p:sp>
      <p:sp>
        <p:nvSpPr>
          <p:cNvPr id="7171" name="Text Placeholder 7"/>
          <p:cNvSpPr>
            <a:spLocks noGrp="1"/>
          </p:cNvSpPr>
          <p:nvPr>
            <p:ph type="body" idx="1"/>
          </p:nvPr>
        </p:nvSpPr>
        <p:spPr/>
        <p:txBody>
          <a:bodyPr/>
          <a:lstStyle/>
          <a:p>
            <a:r>
              <a:rPr lang="en-US" smtClean="0"/>
              <a:t>POSTIVE STRESS</a:t>
            </a:r>
          </a:p>
        </p:txBody>
      </p:sp>
      <p:sp>
        <p:nvSpPr>
          <p:cNvPr id="7173" name="Text Placeholder 8"/>
          <p:cNvSpPr>
            <a:spLocks noGrp="1"/>
          </p:cNvSpPr>
          <p:nvPr>
            <p:ph type="body" sz="half" idx="3"/>
          </p:nvPr>
        </p:nvSpPr>
        <p:spPr/>
        <p:txBody>
          <a:bodyPr/>
          <a:lstStyle/>
          <a:p>
            <a:r>
              <a:rPr lang="en-US" smtClean="0"/>
              <a:t>NEGATIVE STRESS</a:t>
            </a:r>
          </a:p>
        </p:txBody>
      </p:sp>
      <p:sp>
        <p:nvSpPr>
          <p:cNvPr id="7172" name="Content Placeholder 2"/>
          <p:cNvSpPr>
            <a:spLocks noGrp="1"/>
          </p:cNvSpPr>
          <p:nvPr>
            <p:ph sz="quarter" idx="2"/>
          </p:nvPr>
        </p:nvSpPr>
        <p:spPr/>
        <p:txBody>
          <a:bodyPr>
            <a:normAutofit lnSpcReduction="10000"/>
          </a:bodyPr>
          <a:lstStyle/>
          <a:p>
            <a:r>
              <a:rPr lang="en-US" sz="2800" b="1" dirty="0" err="1" smtClean="0"/>
              <a:t>Eustress</a:t>
            </a:r>
            <a:r>
              <a:rPr lang="en-US" sz="2800" b="1" dirty="0" smtClean="0"/>
              <a:t>: </a:t>
            </a:r>
            <a:r>
              <a:rPr lang="en-US" dirty="0" smtClean="0"/>
              <a:t>A positive form of stress that helps us to perform, and is usually experienced when we are going through happy events like a graduation, a wedding, the birth of a child, a competitive event, or a vacation. </a:t>
            </a:r>
          </a:p>
          <a:p>
            <a:pPr>
              <a:buFont typeface="Arial" charset="0"/>
              <a:buNone/>
            </a:pPr>
            <a:endParaRPr lang="en-US" sz="1800" dirty="0" smtClean="0"/>
          </a:p>
          <a:p>
            <a:pPr>
              <a:buFont typeface="Arial" charset="0"/>
              <a:buNone/>
            </a:pPr>
            <a:endParaRPr lang="en-US" sz="1800" dirty="0" smtClean="0"/>
          </a:p>
        </p:txBody>
      </p:sp>
      <p:sp>
        <p:nvSpPr>
          <p:cNvPr id="10" name="Content Placeholder 9"/>
          <p:cNvSpPr>
            <a:spLocks noGrp="1"/>
          </p:cNvSpPr>
          <p:nvPr>
            <p:ph sz="quarter" idx="4"/>
          </p:nvPr>
        </p:nvSpPr>
        <p:spPr/>
        <p:txBody>
          <a:bodyPr rtlCol="0">
            <a:normAutofit fontScale="70000" lnSpcReduction="20000"/>
          </a:bodyPr>
          <a:lstStyle/>
          <a:p>
            <a:pPr fontAlgn="auto">
              <a:spcAft>
                <a:spcPts val="0"/>
              </a:spcAft>
              <a:buFont typeface="Arial" pitchFamily="34" charset="0"/>
              <a:buChar char="•"/>
              <a:defRPr/>
            </a:pPr>
            <a:r>
              <a:rPr lang="en-US" sz="2600" b="1" dirty="0" smtClean="0"/>
              <a:t>Distress </a:t>
            </a:r>
            <a:r>
              <a:rPr lang="en-US" sz="2600" dirty="0" smtClean="0"/>
              <a:t>This is one of the types of stress that the mind and body undergoes when the normal routine is constantly adjusted and altered (acute and chronic stress). </a:t>
            </a:r>
          </a:p>
          <a:p>
            <a:pPr fontAlgn="auto">
              <a:spcAft>
                <a:spcPts val="0"/>
              </a:spcAft>
              <a:buFont typeface="Arial" pitchFamily="34" charset="0"/>
              <a:buChar char="•"/>
              <a:defRPr/>
            </a:pPr>
            <a:r>
              <a:rPr lang="en-US" sz="2600" b="1" dirty="0" smtClean="0"/>
              <a:t>Hypostress :   </a:t>
            </a:r>
            <a:r>
              <a:rPr lang="en-US" sz="2600" dirty="0" smtClean="0"/>
              <a:t>is lack of stress, experience by people who are constantly bore.</a:t>
            </a:r>
          </a:p>
          <a:p>
            <a:pPr fontAlgn="auto">
              <a:spcAft>
                <a:spcPts val="0"/>
              </a:spcAft>
              <a:buFont typeface="Arial" pitchFamily="34" charset="0"/>
              <a:buChar char="•"/>
              <a:defRPr/>
            </a:pPr>
            <a:r>
              <a:rPr lang="en-US" sz="2600" b="1" dirty="0" smtClean="0"/>
              <a:t>Hyperstress: </a:t>
            </a:r>
            <a:r>
              <a:rPr lang="en-US" sz="2600" dirty="0" smtClean="0"/>
              <a:t>is the type of negative stress that comes when a person is forced to undertake or undergo more than he or she can take (job).</a:t>
            </a:r>
          </a:p>
          <a:p>
            <a:pPr fontAlgn="auto">
              <a:spcAft>
                <a:spcPts val="0"/>
              </a:spcAft>
              <a:buFont typeface="Arial" pitchFamily="34" charset="0"/>
              <a:buNone/>
              <a:defRPr/>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p:txBody>
          <a:bodyPr rtlCol="0">
            <a:normAutofit lnSpcReduction="10000"/>
          </a:bodyPr>
          <a:lstStyle/>
          <a:p>
            <a:pPr fontAlgn="auto">
              <a:spcAft>
                <a:spcPts val="0"/>
              </a:spcAft>
              <a:buFont typeface="Arial" pitchFamily="34" charset="0"/>
              <a:buChar char="•"/>
              <a:defRPr/>
            </a:pPr>
            <a:r>
              <a:rPr lang="en-US" sz="2400" dirty="0">
                <a:solidFill>
                  <a:srgbClr val="FF0000"/>
                </a:solidFill>
              </a:rPr>
              <a:t>Job design and </a:t>
            </a:r>
            <a:r>
              <a:rPr lang="en-US" sz="2400" dirty="0" smtClean="0">
                <a:solidFill>
                  <a:srgbClr val="FF0000"/>
                </a:solidFill>
              </a:rPr>
              <a:t>workload</a:t>
            </a:r>
          </a:p>
          <a:p>
            <a:pPr fontAlgn="auto">
              <a:spcAft>
                <a:spcPts val="0"/>
              </a:spcAft>
              <a:buFont typeface="Arial" pitchFamily="34" charset="0"/>
              <a:buChar char="•"/>
              <a:defRPr/>
            </a:pPr>
            <a:r>
              <a:rPr lang="en-US" sz="2400" dirty="0">
                <a:solidFill>
                  <a:schemeClr val="accent6"/>
                </a:solidFill>
              </a:rPr>
              <a:t>Interpersonal relationships at </a:t>
            </a:r>
            <a:r>
              <a:rPr lang="en-US" sz="2400" dirty="0" smtClean="0">
                <a:solidFill>
                  <a:schemeClr val="accent6"/>
                </a:solidFill>
              </a:rPr>
              <a:t>work</a:t>
            </a:r>
          </a:p>
          <a:p>
            <a:pPr fontAlgn="auto">
              <a:spcAft>
                <a:spcPts val="0"/>
              </a:spcAft>
              <a:buFont typeface="Arial" pitchFamily="34" charset="0"/>
              <a:buChar char="•"/>
              <a:defRPr/>
            </a:pPr>
            <a:r>
              <a:rPr lang="en-US" sz="2400" dirty="0">
                <a:solidFill>
                  <a:srgbClr val="00B050"/>
                </a:solidFill>
              </a:rPr>
              <a:t>Relationships with patients </a:t>
            </a:r>
            <a:r>
              <a:rPr lang="en-US" sz="2400" dirty="0" smtClean="0">
                <a:solidFill>
                  <a:srgbClr val="00B050"/>
                </a:solidFill>
              </a:rPr>
              <a:t>and their families</a:t>
            </a:r>
          </a:p>
          <a:p>
            <a:pPr fontAlgn="auto">
              <a:spcAft>
                <a:spcPts val="0"/>
              </a:spcAft>
              <a:buFont typeface="Arial" pitchFamily="34" charset="0"/>
              <a:buChar char="•"/>
              <a:defRPr/>
            </a:pPr>
            <a:r>
              <a:rPr lang="en-US" sz="2400" dirty="0">
                <a:solidFill>
                  <a:srgbClr val="7030A0"/>
                </a:solidFill>
              </a:rPr>
              <a:t>Work organization and</a:t>
            </a:r>
          </a:p>
          <a:p>
            <a:pPr fontAlgn="auto">
              <a:spcAft>
                <a:spcPts val="0"/>
              </a:spcAft>
              <a:buFont typeface="Arial" pitchFamily="34" charset="0"/>
              <a:buNone/>
              <a:defRPr/>
            </a:pPr>
            <a:r>
              <a:rPr lang="en-US" sz="2400" dirty="0" smtClean="0"/>
              <a:t>	</a:t>
            </a:r>
            <a:r>
              <a:rPr lang="en-US" sz="2400" dirty="0" smtClean="0">
                <a:solidFill>
                  <a:srgbClr val="7030A0"/>
                </a:solidFill>
              </a:rPr>
              <a:t>management </a:t>
            </a:r>
            <a:r>
              <a:rPr lang="en-US" sz="2400" dirty="0">
                <a:solidFill>
                  <a:srgbClr val="7030A0"/>
                </a:solidFill>
              </a:rPr>
              <a:t>of </a:t>
            </a:r>
            <a:r>
              <a:rPr lang="en-US" sz="2400" dirty="0" smtClean="0">
                <a:solidFill>
                  <a:srgbClr val="7030A0"/>
                </a:solidFill>
              </a:rPr>
              <a:t>work</a:t>
            </a:r>
          </a:p>
          <a:p>
            <a:pPr fontAlgn="auto">
              <a:spcAft>
                <a:spcPts val="0"/>
              </a:spcAft>
              <a:buFont typeface="Arial" pitchFamily="34" charset="0"/>
              <a:buChar char="•"/>
              <a:defRPr/>
            </a:pPr>
            <a:r>
              <a:rPr lang="en-US" sz="2400" dirty="0">
                <a:solidFill>
                  <a:srgbClr val="00B0F0"/>
                </a:solidFill>
              </a:rPr>
              <a:t>Technical aspects of </a:t>
            </a:r>
            <a:r>
              <a:rPr lang="en-US" sz="2400" dirty="0" smtClean="0">
                <a:solidFill>
                  <a:srgbClr val="00B0F0"/>
                </a:solidFill>
              </a:rPr>
              <a:t>nursing</a:t>
            </a:r>
          </a:p>
          <a:p>
            <a:pPr fontAlgn="auto">
              <a:spcAft>
                <a:spcPts val="0"/>
              </a:spcAft>
              <a:buFont typeface="Arial" pitchFamily="34" charset="0"/>
              <a:buChar char="•"/>
              <a:defRPr/>
            </a:pPr>
            <a:r>
              <a:rPr lang="en-US" sz="2400" dirty="0">
                <a:solidFill>
                  <a:srgbClr val="002060"/>
                </a:solidFill>
              </a:rPr>
              <a:t>Personal</a:t>
            </a:r>
            <a:endParaRPr lang="en-US" sz="2400" dirty="0" smtClean="0">
              <a:solidFill>
                <a:srgbClr val="002060"/>
              </a:solidFill>
            </a:endParaRPr>
          </a:p>
          <a:p>
            <a:pPr fontAlgn="auto">
              <a:spcAft>
                <a:spcPts val="0"/>
              </a:spcAft>
              <a:buFont typeface="Arial" pitchFamily="34" charset="0"/>
              <a:buNone/>
              <a:defRPr/>
            </a:pPr>
            <a:endParaRPr lang="en-US" dirty="0"/>
          </a:p>
        </p:txBody>
      </p:sp>
      <p:sp>
        <p:nvSpPr>
          <p:cNvPr id="9" name="Content Placeholder 8"/>
          <p:cNvSpPr>
            <a:spLocks noGrp="1"/>
          </p:cNvSpPr>
          <p:nvPr>
            <p:ph sz="half" idx="2"/>
          </p:nvPr>
        </p:nvSpPr>
        <p:spPr/>
        <p:txBody>
          <a:bodyPr rtlCol="0">
            <a:normAutofit lnSpcReduction="10000"/>
          </a:bodyPr>
          <a:lstStyle/>
          <a:p>
            <a:pPr fontAlgn="auto">
              <a:spcAft>
                <a:spcPts val="0"/>
              </a:spcAft>
              <a:buFont typeface="Arial" pitchFamily="34" charset="0"/>
              <a:buChar char="•"/>
              <a:defRPr/>
            </a:pPr>
            <a:r>
              <a:rPr lang="en-US" sz="2400" dirty="0">
                <a:solidFill>
                  <a:srgbClr val="FF0000"/>
                </a:solidFill>
              </a:rPr>
              <a:t>dealing with death and </a:t>
            </a:r>
            <a:r>
              <a:rPr lang="en-US" sz="2400" dirty="0" smtClean="0">
                <a:solidFill>
                  <a:srgbClr val="FF0000"/>
                </a:solidFill>
              </a:rPr>
              <a:t>dying, </a:t>
            </a:r>
            <a:r>
              <a:rPr lang="en-US" sz="2400" dirty="0">
                <a:solidFill>
                  <a:srgbClr val="FF0000"/>
                </a:solidFill>
              </a:rPr>
              <a:t>ambiguity</a:t>
            </a:r>
            <a:endParaRPr lang="en-US" sz="2400" dirty="0" smtClean="0">
              <a:solidFill>
                <a:srgbClr val="FF0000"/>
              </a:solidFill>
            </a:endParaRPr>
          </a:p>
          <a:p>
            <a:pPr fontAlgn="auto">
              <a:spcAft>
                <a:spcPts val="0"/>
              </a:spcAft>
              <a:buFont typeface="Arial" pitchFamily="34" charset="0"/>
              <a:buChar char="•"/>
              <a:defRPr/>
            </a:pPr>
            <a:r>
              <a:rPr lang="en-US" sz="2400" dirty="0">
                <a:solidFill>
                  <a:schemeClr val="accent6"/>
                </a:solidFill>
              </a:rPr>
              <a:t>conflict with other </a:t>
            </a:r>
            <a:r>
              <a:rPr lang="en-US" sz="2400" dirty="0" smtClean="0">
                <a:solidFill>
                  <a:schemeClr val="accent6"/>
                </a:solidFill>
              </a:rPr>
              <a:t>staff</a:t>
            </a:r>
          </a:p>
          <a:p>
            <a:pPr fontAlgn="auto">
              <a:spcAft>
                <a:spcPts val="0"/>
              </a:spcAft>
              <a:buFont typeface="Arial" pitchFamily="34" charset="0"/>
              <a:buChar char="•"/>
              <a:defRPr/>
            </a:pPr>
            <a:r>
              <a:rPr lang="en-US" sz="2000" dirty="0">
                <a:solidFill>
                  <a:srgbClr val="00B050"/>
                </a:solidFill>
              </a:rPr>
              <a:t>inadequate preparation for dealing with emotional needs of </a:t>
            </a:r>
            <a:r>
              <a:rPr lang="en-US" sz="2000" dirty="0" smtClean="0">
                <a:solidFill>
                  <a:srgbClr val="00B050"/>
                </a:solidFill>
              </a:rPr>
              <a:t>family</a:t>
            </a:r>
          </a:p>
          <a:p>
            <a:pPr fontAlgn="auto">
              <a:spcAft>
                <a:spcPts val="0"/>
              </a:spcAft>
              <a:buFont typeface="Arial" pitchFamily="34" charset="0"/>
              <a:buChar char="•"/>
              <a:defRPr/>
            </a:pPr>
            <a:r>
              <a:rPr lang="en-US" sz="2400" dirty="0">
                <a:solidFill>
                  <a:srgbClr val="7030A0"/>
                </a:solidFill>
              </a:rPr>
              <a:t>lack of </a:t>
            </a:r>
            <a:r>
              <a:rPr lang="en-US" sz="2400" dirty="0" smtClean="0">
                <a:solidFill>
                  <a:srgbClr val="7030A0"/>
                </a:solidFill>
              </a:rPr>
              <a:t>staff support  (RN shortage) and resources</a:t>
            </a:r>
          </a:p>
          <a:p>
            <a:pPr fontAlgn="auto">
              <a:spcAft>
                <a:spcPts val="0"/>
              </a:spcAft>
              <a:buFont typeface="Arial" pitchFamily="34" charset="0"/>
              <a:buChar char="•"/>
              <a:defRPr/>
            </a:pPr>
            <a:r>
              <a:rPr lang="en-US" sz="2000" dirty="0">
                <a:solidFill>
                  <a:srgbClr val="00B0F0"/>
                </a:solidFill>
              </a:rPr>
              <a:t>concern about treatment and </a:t>
            </a:r>
            <a:r>
              <a:rPr lang="en-US" sz="2000" dirty="0" smtClean="0">
                <a:solidFill>
                  <a:srgbClr val="00B0F0"/>
                </a:solidFill>
              </a:rPr>
              <a:t>client care</a:t>
            </a:r>
          </a:p>
          <a:p>
            <a:pPr fontAlgn="auto">
              <a:spcAft>
                <a:spcPts val="0"/>
              </a:spcAft>
              <a:buFont typeface="Arial" pitchFamily="34" charset="0"/>
              <a:buChar char="•"/>
              <a:defRPr/>
            </a:pPr>
            <a:r>
              <a:rPr lang="en-US" sz="2000" dirty="0"/>
              <a:t>Concern about technical</a:t>
            </a:r>
          </a:p>
          <a:p>
            <a:pPr fontAlgn="auto">
              <a:spcAft>
                <a:spcPts val="0"/>
              </a:spcAft>
              <a:buFont typeface="Arial" pitchFamily="34" charset="0"/>
              <a:buNone/>
              <a:defRPr/>
            </a:pPr>
            <a:r>
              <a:rPr lang="en-US" sz="2000" dirty="0" smtClean="0"/>
              <a:t>	knowledge </a:t>
            </a:r>
            <a:r>
              <a:rPr lang="en-US" sz="2000" dirty="0"/>
              <a:t>and skills</a:t>
            </a:r>
            <a:endParaRPr lang="en-US" sz="2000" dirty="0" smtClean="0"/>
          </a:p>
          <a:p>
            <a:pPr fontAlgn="auto">
              <a:spcAft>
                <a:spcPts val="0"/>
              </a:spcAft>
              <a:buFont typeface="Arial" pitchFamily="34" charset="0"/>
              <a:buChar char="•"/>
              <a:defRPr/>
            </a:pPr>
            <a:endParaRPr lang="en-US" sz="2000" dirty="0" smtClean="0"/>
          </a:p>
          <a:p>
            <a:pPr fontAlgn="auto">
              <a:spcAft>
                <a:spcPts val="0"/>
              </a:spcAft>
              <a:buFont typeface="Arial" pitchFamily="34" charset="0"/>
              <a:buChar char="•"/>
              <a:defRPr/>
            </a:pPr>
            <a:endParaRPr lang="en-US" sz="2400" dirty="0"/>
          </a:p>
        </p:txBody>
      </p:sp>
      <p:sp>
        <p:nvSpPr>
          <p:cNvPr id="8194" name="Title 6"/>
          <p:cNvSpPr>
            <a:spLocks noGrp="1"/>
          </p:cNvSpPr>
          <p:nvPr>
            <p:ph type="title"/>
          </p:nvPr>
        </p:nvSpPr>
        <p:spPr>
          <a:xfrm>
            <a:off x="457200" y="274638"/>
            <a:ext cx="8229600" cy="868362"/>
          </a:xfrm>
        </p:spPr>
        <p:txBody>
          <a:bodyPr/>
          <a:lstStyle/>
          <a:p>
            <a:r>
              <a:rPr lang="en-US" dirty="0" smtClean="0"/>
              <a:t>CAUSE OF STRESS IN NURSING</a:t>
            </a:r>
          </a:p>
        </p:txBody>
      </p:sp>
      <p:sp>
        <p:nvSpPr>
          <p:cNvPr id="8197" name="TextBox 9"/>
          <p:cNvSpPr txBox="1">
            <a:spLocks noChangeArrowheads="1"/>
          </p:cNvSpPr>
          <p:nvPr/>
        </p:nvSpPr>
        <p:spPr bwMode="auto">
          <a:xfrm>
            <a:off x="457200" y="1143000"/>
            <a:ext cx="8229600" cy="369888"/>
          </a:xfrm>
          <a:prstGeom prst="rect">
            <a:avLst/>
          </a:prstGeom>
          <a:noFill/>
          <a:ln w="9525">
            <a:noFill/>
            <a:miter lim="800000"/>
            <a:headEnd/>
            <a:tailEnd/>
          </a:ln>
        </p:spPr>
        <p:txBody>
          <a:bodyPr>
            <a:spAutoFit/>
          </a:bodyPr>
          <a:lstStyle/>
          <a:p>
            <a:r>
              <a:rPr lang="en-US" dirty="0">
                <a:latin typeface="Calibri" pitchFamily="34" charset="0"/>
              </a:rPr>
              <a:t>SOURCES OF STRESS                                               DESCRIPTION</a:t>
            </a:r>
          </a:p>
        </p:txBody>
      </p:sp>
      <p:cxnSp>
        <p:nvCxnSpPr>
          <p:cNvPr id="12" name="Straight Connector 11"/>
          <p:cNvCxnSpPr>
            <a:stCxn id="8197" idx="0"/>
            <a:endCxn id="8197" idx="2"/>
          </p:cNvCxnSpPr>
          <p:nvPr/>
        </p:nvCxnSpPr>
        <p:spPr>
          <a:xfrm rot="16200000" flipH="1">
            <a:off x="4387851" y="1327150"/>
            <a:ext cx="3683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8197" idx="0"/>
          </p:cNvCxnSpPr>
          <p:nvPr/>
        </p:nvCxnSpPr>
        <p:spPr>
          <a:xfrm>
            <a:off x="457200" y="1143000"/>
            <a:ext cx="411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6704012" y="-912813"/>
            <a:ext cx="3175" cy="411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197" idx="2"/>
          </p:cNvCxnSpPr>
          <p:nvPr/>
        </p:nvCxnSpPr>
        <p:spPr>
          <a:xfrm rot="16200000" flipH="1">
            <a:off x="6623844" y="-538956"/>
            <a:ext cx="11112" cy="411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8496301" y="1333500"/>
            <a:ext cx="381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266701" y="1333500"/>
            <a:ext cx="381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8197" idx="2"/>
          </p:cNvCxnSpPr>
          <p:nvPr/>
        </p:nvCxnSpPr>
        <p:spPr>
          <a:xfrm flipV="1">
            <a:off x="457200" y="1512888"/>
            <a:ext cx="4114800" cy="1111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rtlCol="0">
            <a:normAutofit lnSpcReduction="10000"/>
          </a:bodyPr>
          <a:lstStyle/>
          <a:p>
            <a:pPr fontAlgn="auto">
              <a:spcAft>
                <a:spcPts val="0"/>
              </a:spcAft>
              <a:buFont typeface="Arial" pitchFamily="34" charset="0"/>
              <a:buChar char="•"/>
              <a:defRPr/>
            </a:pPr>
            <a:r>
              <a:rPr lang="en-US" sz="2000" dirty="0" smtClean="0"/>
              <a:t>AGE</a:t>
            </a:r>
          </a:p>
          <a:p>
            <a:pPr fontAlgn="auto">
              <a:spcAft>
                <a:spcPts val="0"/>
              </a:spcAft>
              <a:buFont typeface="Arial" pitchFamily="34" charset="0"/>
              <a:buChar char="•"/>
              <a:defRPr/>
            </a:pPr>
            <a:r>
              <a:rPr lang="en-US" sz="2000" dirty="0" smtClean="0">
                <a:solidFill>
                  <a:srgbClr val="FF0000"/>
                </a:solidFill>
              </a:rPr>
              <a:t>HOURS WORKED</a:t>
            </a:r>
          </a:p>
          <a:p>
            <a:pPr fontAlgn="auto">
              <a:spcAft>
                <a:spcPts val="0"/>
              </a:spcAft>
              <a:buFont typeface="Arial" pitchFamily="34" charset="0"/>
              <a:buChar char="•"/>
              <a:defRPr/>
            </a:pPr>
            <a:r>
              <a:rPr lang="en-US" sz="2000" dirty="0" smtClean="0"/>
              <a:t>SHIFT</a:t>
            </a:r>
            <a:endParaRPr lang="en-US" sz="2000" dirty="0"/>
          </a:p>
        </p:txBody>
      </p:sp>
      <p:sp>
        <p:nvSpPr>
          <p:cNvPr id="8" name="Content Placeholder 7"/>
          <p:cNvSpPr>
            <a:spLocks noGrp="1"/>
          </p:cNvSpPr>
          <p:nvPr>
            <p:ph sz="half" idx="2"/>
          </p:nvPr>
        </p:nvSpPr>
        <p:spPr/>
        <p:txBody>
          <a:bodyPr rtlCol="0">
            <a:normAutofit lnSpcReduction="10000"/>
          </a:bodyPr>
          <a:lstStyle/>
          <a:p>
            <a:pPr fontAlgn="auto">
              <a:spcAft>
                <a:spcPts val="0"/>
              </a:spcAft>
              <a:buFont typeface="Arial" pitchFamily="34" charset="0"/>
              <a:buChar char="•"/>
              <a:defRPr/>
            </a:pPr>
            <a:r>
              <a:rPr lang="en-US" sz="2000" dirty="0"/>
              <a:t>aged 35 to 54 reporting high work stress, the highest among age </a:t>
            </a:r>
            <a:r>
              <a:rPr lang="en-US" sz="2000" dirty="0" smtClean="0"/>
              <a:t>groups</a:t>
            </a:r>
          </a:p>
          <a:p>
            <a:pPr fontAlgn="auto">
              <a:spcAft>
                <a:spcPts val="0"/>
              </a:spcAft>
              <a:buFont typeface="Arial" pitchFamily="34" charset="0"/>
              <a:buChar char="•"/>
              <a:defRPr/>
            </a:pPr>
            <a:r>
              <a:rPr lang="en-US" sz="2000" dirty="0">
                <a:solidFill>
                  <a:srgbClr val="FF0000"/>
                </a:solidFill>
              </a:rPr>
              <a:t>Health care providers who worked 35 or more hours per week were much more likely than those working fewer than 35 hours per week to report </a:t>
            </a:r>
            <a:r>
              <a:rPr lang="en-US" sz="2000" dirty="0" smtClean="0">
                <a:solidFill>
                  <a:srgbClr val="FF0000"/>
                </a:solidFill>
              </a:rPr>
              <a:t>high </a:t>
            </a:r>
            <a:r>
              <a:rPr lang="en-US" sz="2000" dirty="0">
                <a:solidFill>
                  <a:srgbClr val="FF0000"/>
                </a:solidFill>
              </a:rPr>
              <a:t>stress</a:t>
            </a:r>
            <a:r>
              <a:rPr lang="en-US" sz="2000" dirty="0" smtClean="0">
                <a:solidFill>
                  <a:srgbClr val="FF0000"/>
                </a:solidFill>
              </a:rPr>
              <a:t>.</a:t>
            </a:r>
          </a:p>
          <a:p>
            <a:pPr fontAlgn="auto">
              <a:spcAft>
                <a:spcPts val="0"/>
              </a:spcAft>
              <a:buFont typeface="Arial" pitchFamily="34" charset="0"/>
              <a:buChar char="•"/>
              <a:defRPr/>
            </a:pPr>
            <a:r>
              <a:rPr lang="en-US" sz="2000" dirty="0"/>
              <a:t>Health care providers whose</a:t>
            </a:r>
          </a:p>
          <a:p>
            <a:pPr fontAlgn="auto">
              <a:spcAft>
                <a:spcPts val="0"/>
              </a:spcAft>
              <a:buFont typeface="Arial" pitchFamily="34" charset="0"/>
              <a:buNone/>
              <a:defRPr/>
            </a:pPr>
            <a:r>
              <a:rPr lang="en-US" sz="2000" dirty="0" smtClean="0"/>
              <a:t>	schedule </a:t>
            </a:r>
            <a:r>
              <a:rPr lang="en-US" sz="2000" dirty="0"/>
              <a:t>was other than a regular daytime shift were</a:t>
            </a:r>
          </a:p>
          <a:p>
            <a:pPr fontAlgn="auto">
              <a:spcAft>
                <a:spcPts val="0"/>
              </a:spcAft>
              <a:buFont typeface="Arial" pitchFamily="34" charset="0"/>
              <a:buNone/>
              <a:defRPr/>
            </a:pPr>
            <a:r>
              <a:rPr lang="en-US" sz="2000" dirty="0" smtClean="0"/>
              <a:t>	more </a:t>
            </a:r>
            <a:r>
              <a:rPr lang="en-US" sz="2000" dirty="0"/>
              <a:t>likely to report high work stress</a:t>
            </a:r>
          </a:p>
          <a:p>
            <a:pPr fontAlgn="auto">
              <a:spcAft>
                <a:spcPts val="0"/>
              </a:spcAft>
              <a:buFont typeface="Arial" pitchFamily="34" charset="0"/>
              <a:buChar char="•"/>
              <a:defRPr/>
            </a:pPr>
            <a:endParaRPr lang="en-US" sz="2000" dirty="0"/>
          </a:p>
        </p:txBody>
      </p:sp>
      <p:sp>
        <p:nvSpPr>
          <p:cNvPr id="9218" name="Title 4"/>
          <p:cNvSpPr>
            <a:spLocks noGrp="1"/>
          </p:cNvSpPr>
          <p:nvPr>
            <p:ph type="title"/>
          </p:nvPr>
        </p:nvSpPr>
        <p:spPr>
          <a:xfrm>
            <a:off x="457200" y="274638"/>
            <a:ext cx="8229600" cy="868362"/>
          </a:xfrm>
        </p:spPr>
        <p:txBody>
          <a:bodyPr>
            <a:normAutofit/>
          </a:bodyPr>
          <a:lstStyle/>
          <a:p>
            <a:r>
              <a:rPr lang="en-US" sz="3200" dirty="0" smtClean="0"/>
              <a:t>CAUSE OF STRESS IN NURSING COND..,</a:t>
            </a:r>
          </a:p>
        </p:txBody>
      </p:sp>
      <p:sp>
        <p:nvSpPr>
          <p:cNvPr id="9221" name="TextBox 8"/>
          <p:cNvSpPr txBox="1">
            <a:spLocks noChangeArrowheads="1"/>
          </p:cNvSpPr>
          <p:nvPr/>
        </p:nvSpPr>
        <p:spPr bwMode="auto">
          <a:xfrm>
            <a:off x="457200" y="1143000"/>
            <a:ext cx="8229600" cy="369888"/>
          </a:xfrm>
          <a:prstGeom prst="rect">
            <a:avLst/>
          </a:prstGeom>
          <a:noFill/>
          <a:ln w="9525">
            <a:noFill/>
            <a:miter lim="800000"/>
            <a:headEnd/>
            <a:tailEnd/>
          </a:ln>
        </p:spPr>
        <p:txBody>
          <a:bodyPr>
            <a:spAutoFit/>
          </a:bodyPr>
          <a:lstStyle/>
          <a:p>
            <a:r>
              <a:rPr lang="en-US">
                <a:latin typeface="Calibri" pitchFamily="34" charset="0"/>
              </a:rPr>
              <a:t>SOURCES OF STRESS                                               DESCRIPTION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8991600" cy="1143000"/>
          </a:xfrm>
        </p:spPr>
        <p:txBody>
          <a:bodyPr>
            <a:normAutofit fontScale="90000"/>
          </a:bodyPr>
          <a:lstStyle/>
          <a:p>
            <a:r>
              <a:rPr lang="en-US" sz="4800" b="1" dirty="0" smtClean="0"/>
              <a:t>Physical Indicators of Mental Stress</a:t>
            </a:r>
          </a:p>
        </p:txBody>
      </p:sp>
      <p:sp>
        <p:nvSpPr>
          <p:cNvPr id="4" name="TextBox 3"/>
          <p:cNvSpPr txBox="1">
            <a:spLocks noChangeArrowheads="1"/>
          </p:cNvSpPr>
          <p:nvPr/>
        </p:nvSpPr>
        <p:spPr bwMode="auto">
          <a:xfrm>
            <a:off x="0" y="1295400"/>
            <a:ext cx="4800600" cy="2032000"/>
          </a:xfrm>
          <a:prstGeom prst="rect">
            <a:avLst/>
          </a:prstGeom>
          <a:noFill/>
          <a:ln w="9525">
            <a:noFill/>
            <a:miter lim="800000"/>
            <a:headEnd/>
            <a:tailEnd/>
          </a:ln>
        </p:spPr>
        <p:txBody>
          <a:bodyPr>
            <a:spAutoFit/>
          </a:bodyPr>
          <a:lstStyle/>
          <a:p>
            <a:pPr>
              <a:buFont typeface="Wingdings" pitchFamily="2" charset="2"/>
              <a:buChar char="ü"/>
            </a:pPr>
            <a:r>
              <a:rPr lang="en-US" sz="2400">
                <a:latin typeface="Calibri" pitchFamily="34" charset="0"/>
              </a:rPr>
              <a:t>  Facial tautness			</a:t>
            </a:r>
          </a:p>
          <a:p>
            <a:pPr>
              <a:buFont typeface="Wingdings" pitchFamily="2" charset="2"/>
              <a:buChar char="ü"/>
            </a:pPr>
            <a:r>
              <a:rPr lang="en-US" sz="2400">
                <a:latin typeface="Calibri" pitchFamily="34" charset="0"/>
              </a:rPr>
              <a:t>  Muscle aches, stiffness, or tension</a:t>
            </a:r>
          </a:p>
          <a:p>
            <a:pPr>
              <a:buFont typeface="Wingdings" pitchFamily="2" charset="2"/>
              <a:buChar char="ü"/>
            </a:pPr>
            <a:r>
              <a:rPr lang="en-US" sz="2400">
                <a:latin typeface="Calibri" pitchFamily="34" charset="0"/>
              </a:rPr>
              <a:t>  Profuse sweating or facial flushing</a:t>
            </a:r>
          </a:p>
          <a:p>
            <a:r>
              <a:rPr lang="en-US">
                <a:latin typeface="Calibri" pitchFamily="34" charset="0"/>
              </a:rPr>
              <a:t> </a:t>
            </a:r>
          </a:p>
          <a:p>
            <a:endParaRPr lang="en-US">
              <a:latin typeface="Calibri" pitchFamily="34" charset="0"/>
            </a:endParaRPr>
          </a:p>
          <a:p>
            <a:endParaRPr lang="en-US">
              <a:latin typeface="Calibri" pitchFamily="34" charset="0"/>
            </a:endParaRPr>
          </a:p>
        </p:txBody>
      </p:sp>
      <p:pic>
        <p:nvPicPr>
          <p:cNvPr id="4100" name="Picture 2" descr="C:\Documents and Settings\wint1973\Local Settings\Temporary Internet Files\Content.IE5\XKNL9NBF\MMAG00281_0000[1].gif"/>
          <p:cNvPicPr>
            <a:picLocks noChangeAspect="1" noChangeArrowheads="1" noCrop="1"/>
          </p:cNvPicPr>
          <p:nvPr/>
        </p:nvPicPr>
        <p:blipFill>
          <a:blip r:embed="rId3" cstate="print"/>
          <a:srcRect/>
          <a:stretch>
            <a:fillRect/>
          </a:stretch>
        </p:blipFill>
        <p:spPr bwMode="auto">
          <a:xfrm>
            <a:off x="2933700" y="2590800"/>
            <a:ext cx="3067050" cy="2133600"/>
          </a:xfrm>
          <a:prstGeom prst="rect">
            <a:avLst/>
          </a:prstGeom>
          <a:noFill/>
          <a:ln w="9525">
            <a:noFill/>
            <a:miter lim="800000"/>
            <a:headEnd/>
            <a:tailEnd/>
          </a:ln>
        </p:spPr>
      </p:pic>
      <p:sp>
        <p:nvSpPr>
          <p:cNvPr id="6" name="TextBox 5"/>
          <p:cNvSpPr txBox="1">
            <a:spLocks noChangeArrowheads="1"/>
          </p:cNvSpPr>
          <p:nvPr/>
        </p:nvSpPr>
        <p:spPr bwMode="auto">
          <a:xfrm>
            <a:off x="4800600" y="1371600"/>
            <a:ext cx="4343400" cy="1570038"/>
          </a:xfrm>
          <a:prstGeom prst="rect">
            <a:avLst/>
          </a:prstGeom>
          <a:noFill/>
          <a:ln w="9525">
            <a:noFill/>
            <a:miter lim="800000"/>
            <a:headEnd/>
            <a:tailEnd/>
          </a:ln>
        </p:spPr>
        <p:txBody>
          <a:bodyPr>
            <a:spAutoFit/>
          </a:bodyPr>
          <a:lstStyle/>
          <a:p>
            <a:pPr>
              <a:buFont typeface="Wingdings" pitchFamily="2" charset="2"/>
              <a:buChar char="ü"/>
            </a:pPr>
            <a:r>
              <a:rPr lang="en-US" sz="2400">
                <a:latin typeface="Calibri" pitchFamily="34" charset="0"/>
              </a:rPr>
              <a:t>  Cold, clammy hands</a:t>
            </a:r>
          </a:p>
          <a:p>
            <a:pPr>
              <a:buFont typeface="Wingdings" pitchFamily="2" charset="2"/>
              <a:buChar char="ü"/>
            </a:pPr>
            <a:r>
              <a:rPr lang="en-US" sz="2400">
                <a:latin typeface="Calibri" pitchFamily="34" charset="0"/>
              </a:rPr>
              <a:t>  Facial tics:  </a:t>
            </a:r>
            <a:r>
              <a:rPr lang="en-US" sz="2000">
                <a:latin typeface="Calibri" pitchFamily="34" charset="0"/>
              </a:rPr>
              <a:t>rapid eye blinking, etc.</a:t>
            </a:r>
          </a:p>
          <a:p>
            <a:pPr>
              <a:buFont typeface="Wingdings" pitchFamily="2" charset="2"/>
              <a:buChar char="ü"/>
            </a:pPr>
            <a:r>
              <a:rPr lang="en-US" sz="2400">
                <a:latin typeface="Calibri" pitchFamily="34" charset="0"/>
              </a:rPr>
              <a:t>  Tapping feet or drumming 	fingers</a:t>
            </a:r>
          </a:p>
        </p:txBody>
      </p:sp>
      <p:sp>
        <p:nvSpPr>
          <p:cNvPr id="7" name="TextBox 6"/>
          <p:cNvSpPr txBox="1">
            <a:spLocks noChangeArrowheads="1"/>
          </p:cNvSpPr>
          <p:nvPr/>
        </p:nvSpPr>
        <p:spPr bwMode="auto">
          <a:xfrm>
            <a:off x="228600" y="3962400"/>
            <a:ext cx="2667000" cy="1200150"/>
          </a:xfrm>
          <a:prstGeom prst="rect">
            <a:avLst/>
          </a:prstGeom>
          <a:noFill/>
          <a:ln w="9525">
            <a:noFill/>
            <a:miter lim="800000"/>
            <a:headEnd/>
            <a:tailEnd/>
          </a:ln>
        </p:spPr>
        <p:txBody>
          <a:bodyPr>
            <a:spAutoFit/>
          </a:bodyPr>
          <a:lstStyle/>
          <a:p>
            <a:pPr>
              <a:buFont typeface="Wingdings" pitchFamily="2" charset="2"/>
              <a:buChar char="ü"/>
            </a:pPr>
            <a:r>
              <a:rPr lang="en-US" sz="2400">
                <a:latin typeface="Calibri" pitchFamily="34" charset="0"/>
              </a:rPr>
              <a:t>  Headaches</a:t>
            </a:r>
          </a:p>
          <a:p>
            <a:pPr>
              <a:buFont typeface="Wingdings" pitchFamily="2" charset="2"/>
              <a:buChar char="ü"/>
            </a:pPr>
            <a:r>
              <a:rPr lang="en-US" sz="2400">
                <a:latin typeface="Calibri" pitchFamily="34" charset="0"/>
              </a:rPr>
              <a:t>  Sleep problems</a:t>
            </a:r>
          </a:p>
          <a:p>
            <a:pPr>
              <a:buFont typeface="Wingdings" pitchFamily="2" charset="2"/>
              <a:buChar char="ü"/>
            </a:pPr>
            <a:r>
              <a:rPr lang="en-US" sz="2400">
                <a:latin typeface="Calibri" pitchFamily="34" charset="0"/>
              </a:rPr>
              <a:t>  Dizziness</a:t>
            </a:r>
          </a:p>
        </p:txBody>
      </p:sp>
      <p:sp>
        <p:nvSpPr>
          <p:cNvPr id="8" name="TextBox 7"/>
          <p:cNvSpPr txBox="1">
            <a:spLocks noChangeArrowheads="1"/>
          </p:cNvSpPr>
          <p:nvPr/>
        </p:nvSpPr>
        <p:spPr bwMode="auto">
          <a:xfrm>
            <a:off x="2362200" y="5181600"/>
            <a:ext cx="4724400" cy="1200150"/>
          </a:xfrm>
          <a:prstGeom prst="rect">
            <a:avLst/>
          </a:prstGeom>
          <a:noFill/>
          <a:ln w="9525">
            <a:noFill/>
            <a:miter lim="800000"/>
            <a:headEnd/>
            <a:tailEnd/>
          </a:ln>
        </p:spPr>
        <p:txBody>
          <a:bodyPr>
            <a:spAutoFit/>
          </a:bodyPr>
          <a:lstStyle/>
          <a:p>
            <a:pPr>
              <a:buFont typeface="Wingdings" pitchFamily="2" charset="2"/>
              <a:buChar char="ü"/>
            </a:pPr>
            <a:r>
              <a:rPr lang="en-US" sz="2400">
                <a:latin typeface="Calibri" pitchFamily="34" charset="0"/>
              </a:rPr>
              <a:t>  Fatigue</a:t>
            </a:r>
          </a:p>
          <a:p>
            <a:pPr>
              <a:buFont typeface="Wingdings" pitchFamily="2" charset="2"/>
              <a:buChar char="ü"/>
            </a:pPr>
            <a:r>
              <a:rPr lang="en-US" sz="2400">
                <a:latin typeface="Calibri" pitchFamily="34" charset="0"/>
              </a:rPr>
              <a:t>  GI symptoms:  </a:t>
            </a:r>
            <a:r>
              <a:rPr lang="en-US" sz="2000">
                <a:latin typeface="Calibri" pitchFamily="34" charset="0"/>
              </a:rPr>
              <a:t>nausea, etc.</a:t>
            </a:r>
          </a:p>
          <a:p>
            <a:pPr>
              <a:buFont typeface="Wingdings" pitchFamily="2" charset="2"/>
              <a:buChar char="ü"/>
            </a:pPr>
            <a:r>
              <a:rPr lang="en-US" sz="2400">
                <a:latin typeface="Calibri" pitchFamily="34" charset="0"/>
              </a:rPr>
              <a:t>  Skin disorders:  </a:t>
            </a:r>
            <a:r>
              <a:rPr lang="en-US" sz="2000">
                <a:latin typeface="Calibri" pitchFamily="34" charset="0"/>
              </a:rPr>
              <a:t>rashes, hives, acne</a:t>
            </a:r>
          </a:p>
        </p:txBody>
      </p:sp>
      <p:sp>
        <p:nvSpPr>
          <p:cNvPr id="9" name="TextBox 8"/>
          <p:cNvSpPr txBox="1">
            <a:spLocks noChangeArrowheads="1"/>
          </p:cNvSpPr>
          <p:nvPr/>
        </p:nvSpPr>
        <p:spPr bwMode="auto">
          <a:xfrm>
            <a:off x="6172200" y="4038600"/>
            <a:ext cx="2971800" cy="1200150"/>
          </a:xfrm>
          <a:prstGeom prst="rect">
            <a:avLst/>
          </a:prstGeom>
          <a:noFill/>
          <a:ln w="9525">
            <a:noFill/>
            <a:miter lim="800000"/>
            <a:headEnd/>
            <a:tailEnd/>
          </a:ln>
        </p:spPr>
        <p:txBody>
          <a:bodyPr>
            <a:spAutoFit/>
          </a:bodyPr>
          <a:lstStyle/>
          <a:p>
            <a:pPr>
              <a:buFont typeface="Wingdings" pitchFamily="2" charset="2"/>
              <a:buChar char="ü"/>
            </a:pPr>
            <a:r>
              <a:rPr lang="en-US" sz="2400">
                <a:latin typeface="Calibri" pitchFamily="34" charset="0"/>
              </a:rPr>
              <a:t>  Back pain</a:t>
            </a:r>
          </a:p>
          <a:p>
            <a:pPr>
              <a:buFont typeface="Wingdings" pitchFamily="2" charset="2"/>
              <a:buChar char="ü"/>
            </a:pPr>
            <a:r>
              <a:rPr lang="en-US" sz="2400">
                <a:latin typeface="Calibri" pitchFamily="34" charset="0"/>
              </a:rPr>
              <a:t>  Change in appetite</a:t>
            </a:r>
          </a:p>
          <a:p>
            <a:pPr>
              <a:buFont typeface="Wingdings" pitchFamily="2" charset="2"/>
              <a:buChar char="ü"/>
            </a:pPr>
            <a:r>
              <a:rPr lang="en-US" sz="2400">
                <a:latin typeface="Calibri" pitchFamily="34" charset="0"/>
              </a:rPr>
              <a:t>  Palpitations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latin typeface="Trebuchet MS" pitchFamily="34" charset="0"/>
                <a:cs typeface="Trebuchet MS" pitchFamily="34" charset="0"/>
              </a:rPr>
              <a:t>Signs &amp; Symptoms of Stress</a:t>
            </a:r>
          </a:p>
        </p:txBody>
      </p:sp>
      <p:sp>
        <p:nvSpPr>
          <p:cNvPr id="24579" name="Content Placeholder 2"/>
          <p:cNvSpPr>
            <a:spLocks noGrp="1"/>
          </p:cNvSpPr>
          <p:nvPr>
            <p:ph idx="1"/>
          </p:nvPr>
        </p:nvSpPr>
        <p:spPr>
          <a:xfrm>
            <a:off x="457200" y="1417638"/>
            <a:ext cx="8229600" cy="4525962"/>
          </a:xfrm>
        </p:spPr>
        <p:txBody>
          <a:bodyPr/>
          <a:lstStyle/>
          <a:p>
            <a:pPr>
              <a:lnSpc>
                <a:spcPct val="90000"/>
              </a:lnSpc>
            </a:pPr>
            <a:r>
              <a:rPr lang="en-US" b="1" smtClean="0">
                <a:solidFill>
                  <a:srgbClr val="800837"/>
                </a:solidFill>
                <a:latin typeface="Trebuchet MS" pitchFamily="34" charset="0"/>
                <a:cs typeface="Trebuchet MS" pitchFamily="34" charset="0"/>
              </a:rPr>
              <a:t>Cognitive</a:t>
            </a:r>
          </a:p>
          <a:p>
            <a:pPr lvl="1">
              <a:lnSpc>
                <a:spcPct val="90000"/>
              </a:lnSpc>
            </a:pPr>
            <a:r>
              <a:rPr lang="en-US" sz="2400" smtClean="0">
                <a:latin typeface="Trebuchet MS" pitchFamily="34" charset="0"/>
                <a:cs typeface="Trebuchet MS" pitchFamily="34" charset="0"/>
              </a:rPr>
              <a:t>Decreased concentration, comprehension, &amp; memory </a:t>
            </a:r>
          </a:p>
          <a:p>
            <a:pPr>
              <a:lnSpc>
                <a:spcPct val="90000"/>
              </a:lnSpc>
            </a:pPr>
            <a:r>
              <a:rPr lang="en-US" b="1" smtClean="0">
                <a:solidFill>
                  <a:srgbClr val="800837"/>
                </a:solidFill>
                <a:latin typeface="Trebuchet MS" pitchFamily="34" charset="0"/>
                <a:cs typeface="Trebuchet MS" pitchFamily="34" charset="0"/>
              </a:rPr>
              <a:t>Behavioral</a:t>
            </a:r>
          </a:p>
          <a:p>
            <a:pPr lvl="1">
              <a:lnSpc>
                <a:spcPct val="90000"/>
              </a:lnSpc>
            </a:pPr>
            <a:r>
              <a:rPr lang="en-US" sz="2400" smtClean="0">
                <a:latin typeface="Trebuchet MS" pitchFamily="34" charset="0"/>
                <a:cs typeface="Trebuchet MS" pitchFamily="34" charset="0"/>
              </a:rPr>
              <a:t>Irritability, withdrawal, violence </a:t>
            </a:r>
          </a:p>
          <a:p>
            <a:pPr>
              <a:lnSpc>
                <a:spcPct val="90000"/>
              </a:lnSpc>
            </a:pPr>
            <a:r>
              <a:rPr lang="en-US" b="1" smtClean="0">
                <a:solidFill>
                  <a:srgbClr val="800837"/>
                </a:solidFill>
                <a:latin typeface="Trebuchet MS" pitchFamily="34" charset="0"/>
                <a:cs typeface="Trebuchet MS" pitchFamily="34" charset="0"/>
              </a:rPr>
              <a:t>Emotional</a:t>
            </a:r>
          </a:p>
          <a:p>
            <a:pPr lvl="1">
              <a:lnSpc>
                <a:spcPct val="90000"/>
              </a:lnSpc>
            </a:pPr>
            <a:r>
              <a:rPr lang="en-US" sz="2400" smtClean="0">
                <a:latin typeface="Trebuchet MS" pitchFamily="34" charset="0"/>
                <a:cs typeface="Trebuchet MS" pitchFamily="34" charset="0"/>
              </a:rPr>
              <a:t>Fear, anxiety, depression, fatigue</a:t>
            </a:r>
          </a:p>
          <a:p>
            <a:pPr>
              <a:lnSpc>
                <a:spcPct val="90000"/>
              </a:lnSpc>
            </a:pPr>
            <a:r>
              <a:rPr lang="en-US" b="1" smtClean="0">
                <a:solidFill>
                  <a:srgbClr val="800837"/>
                </a:solidFill>
                <a:latin typeface="Trebuchet MS" pitchFamily="34" charset="0"/>
                <a:cs typeface="Trebuchet MS" pitchFamily="34" charset="0"/>
              </a:rPr>
              <a:t>Physiological</a:t>
            </a:r>
          </a:p>
          <a:p>
            <a:pPr lvl="1">
              <a:lnSpc>
                <a:spcPct val="90000"/>
              </a:lnSpc>
            </a:pPr>
            <a:r>
              <a:rPr lang="en-US" sz="2400" smtClean="0">
                <a:latin typeface="Trebuchet MS" pitchFamily="34" charset="0"/>
                <a:cs typeface="Trebuchet MS" pitchFamily="34" charset="0"/>
              </a:rPr>
              <a:t>Increased BP, HR, Respirations, etc</a:t>
            </a:r>
          </a:p>
          <a:p>
            <a:pPr lvl="1">
              <a:lnSpc>
                <a:spcPct val="90000"/>
              </a:lnSpc>
            </a:pPr>
            <a:r>
              <a:rPr lang="en-US" sz="2400" smtClean="0">
                <a:latin typeface="Trebuchet MS" pitchFamily="34" charset="0"/>
                <a:cs typeface="Trebuchet MS" pitchFamily="34" charset="0"/>
              </a:rPr>
              <a:t>Somatic symptoms</a:t>
            </a:r>
          </a:p>
          <a:p>
            <a:pPr lvl="1">
              <a:lnSpc>
                <a:spcPct val="90000"/>
              </a:lnSpc>
            </a:pPr>
            <a:r>
              <a:rPr lang="en-US" sz="2400" smtClean="0">
                <a:latin typeface="Trebuchet MS" pitchFamily="34" charset="0"/>
                <a:cs typeface="Trebuchet MS" pitchFamily="34" charset="0"/>
              </a:rPr>
              <a:t>Decreased immune response</a:t>
            </a:r>
          </a:p>
          <a:p>
            <a:endParaRPr lang="en-US" smtClean="0">
              <a:latin typeface="Trebuchet MS" pitchFamily="34" charset="0"/>
              <a:cs typeface="Trebuchet MS"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latin typeface="Trebuchet MS" pitchFamily="34" charset="0"/>
                <a:cs typeface="Trebuchet MS" pitchFamily="34" charset="0"/>
              </a:rPr>
              <a:t>Genetics &amp; Development</a:t>
            </a:r>
          </a:p>
        </p:txBody>
      </p:sp>
      <p:sp>
        <p:nvSpPr>
          <p:cNvPr id="25603" name="Text Placeholder 3"/>
          <p:cNvSpPr>
            <a:spLocks noGrp="1"/>
          </p:cNvSpPr>
          <p:nvPr>
            <p:ph type="body" idx="1"/>
          </p:nvPr>
        </p:nvSpPr>
        <p:spPr>
          <a:xfrm>
            <a:off x="457200" y="1535113"/>
            <a:ext cx="4040188" cy="449262"/>
          </a:xfrm>
        </p:spPr>
        <p:txBody>
          <a:bodyPr>
            <a:normAutofit lnSpcReduction="10000"/>
          </a:bodyPr>
          <a:lstStyle/>
          <a:p>
            <a:pPr algn="ctr"/>
            <a:r>
              <a:rPr lang="en-US" smtClean="0">
                <a:solidFill>
                  <a:srgbClr val="800837"/>
                </a:solidFill>
                <a:latin typeface="Trebuchet MS" pitchFamily="34" charset="0"/>
                <a:cs typeface="Trebuchet MS" pitchFamily="34" charset="0"/>
              </a:rPr>
              <a:t>Genetics</a:t>
            </a:r>
          </a:p>
        </p:txBody>
      </p:sp>
      <p:sp>
        <p:nvSpPr>
          <p:cNvPr id="25604" name="Content Placeholder 2"/>
          <p:cNvSpPr>
            <a:spLocks noGrp="1"/>
          </p:cNvSpPr>
          <p:nvPr>
            <p:ph sz="half" idx="2"/>
          </p:nvPr>
        </p:nvSpPr>
        <p:spPr>
          <a:xfrm>
            <a:off x="457200" y="2057400"/>
            <a:ext cx="4040188" cy="3941763"/>
          </a:xfrm>
        </p:spPr>
        <p:txBody>
          <a:bodyPr/>
          <a:lstStyle/>
          <a:p>
            <a:r>
              <a:rPr lang="en-US" dirty="0" smtClean="0">
                <a:latin typeface="Trebuchet MS" pitchFamily="34" charset="0"/>
                <a:cs typeface="Trebuchet MS" pitchFamily="34" charset="0"/>
              </a:rPr>
              <a:t>Genes control the stress response</a:t>
            </a:r>
          </a:p>
          <a:p>
            <a:pPr lvl="1"/>
            <a:r>
              <a:rPr lang="en-US" dirty="0" smtClean="0">
                <a:latin typeface="Trebuchet MS" pitchFamily="34" charset="0"/>
                <a:cs typeface="Trebuchet MS" pitchFamily="34" charset="0"/>
              </a:rPr>
              <a:t>Individuals have different responses to stress</a:t>
            </a:r>
          </a:p>
          <a:p>
            <a:r>
              <a:rPr lang="en-US" dirty="0" smtClean="0">
                <a:latin typeface="Trebuchet MS" pitchFamily="34" charset="0"/>
                <a:cs typeface="Trebuchet MS" pitchFamily="34" charset="0"/>
              </a:rPr>
              <a:t>There is a genetic component to:</a:t>
            </a:r>
          </a:p>
          <a:p>
            <a:pPr lvl="1"/>
            <a:r>
              <a:rPr lang="en-US" dirty="0" smtClean="0">
                <a:latin typeface="Trebuchet MS" pitchFamily="34" charset="0"/>
                <a:cs typeface="Trebuchet MS" pitchFamily="34" charset="0"/>
              </a:rPr>
              <a:t>fearful behavior</a:t>
            </a:r>
          </a:p>
          <a:p>
            <a:pPr lvl="1"/>
            <a:r>
              <a:rPr lang="en-US" dirty="0" smtClean="0">
                <a:latin typeface="Trebuchet MS" pitchFamily="34" charset="0"/>
                <a:cs typeface="Trebuchet MS" pitchFamily="34" charset="0"/>
              </a:rPr>
              <a:t>anxiety disorders</a:t>
            </a:r>
          </a:p>
          <a:p>
            <a:pPr lvl="1"/>
            <a:r>
              <a:rPr lang="en-US" dirty="0" smtClean="0">
                <a:latin typeface="Trebuchet MS" pitchFamily="34" charset="0"/>
                <a:cs typeface="Trebuchet MS" pitchFamily="34" charset="0"/>
              </a:rPr>
              <a:t>Neurobiological response</a:t>
            </a:r>
          </a:p>
          <a:p>
            <a:endParaRPr lang="en-US" dirty="0" smtClean="0">
              <a:latin typeface="Trebuchet MS" pitchFamily="34" charset="0"/>
              <a:cs typeface="Trebuchet MS" pitchFamily="34" charset="0"/>
            </a:endParaRPr>
          </a:p>
        </p:txBody>
      </p:sp>
      <p:sp>
        <p:nvSpPr>
          <p:cNvPr id="25605" name="Text Placeholder 4"/>
          <p:cNvSpPr>
            <a:spLocks noGrp="1"/>
          </p:cNvSpPr>
          <p:nvPr>
            <p:ph type="body" sz="quarter" idx="3"/>
          </p:nvPr>
        </p:nvSpPr>
        <p:spPr>
          <a:xfrm>
            <a:off x="4645025" y="1535113"/>
            <a:ext cx="4041775" cy="449262"/>
          </a:xfrm>
        </p:spPr>
        <p:txBody>
          <a:bodyPr>
            <a:normAutofit lnSpcReduction="10000"/>
          </a:bodyPr>
          <a:lstStyle/>
          <a:p>
            <a:pPr algn="ctr"/>
            <a:r>
              <a:rPr lang="en-US" smtClean="0">
                <a:solidFill>
                  <a:srgbClr val="800837"/>
                </a:solidFill>
                <a:latin typeface="Trebuchet MS" pitchFamily="34" charset="0"/>
                <a:cs typeface="Trebuchet MS" pitchFamily="34" charset="0"/>
              </a:rPr>
              <a:t>Development</a:t>
            </a:r>
          </a:p>
        </p:txBody>
      </p:sp>
      <p:sp>
        <p:nvSpPr>
          <p:cNvPr id="25606" name="Content Placeholder 5"/>
          <p:cNvSpPr>
            <a:spLocks noGrp="1"/>
          </p:cNvSpPr>
          <p:nvPr>
            <p:ph sz="quarter" idx="4"/>
          </p:nvPr>
        </p:nvSpPr>
        <p:spPr>
          <a:xfrm>
            <a:off x="4645025" y="2174875"/>
            <a:ext cx="4176713" cy="3951288"/>
          </a:xfrm>
        </p:spPr>
        <p:txBody>
          <a:bodyPr/>
          <a:lstStyle/>
          <a:p>
            <a:r>
              <a:rPr lang="en-US" dirty="0" smtClean="0">
                <a:latin typeface="Trebuchet MS" pitchFamily="34" charset="0"/>
                <a:cs typeface="Trebuchet MS" pitchFamily="34" charset="0"/>
              </a:rPr>
              <a:t>Life experiences can affect a person's stress response</a:t>
            </a:r>
          </a:p>
          <a:p>
            <a:r>
              <a:rPr lang="en-US" dirty="0" smtClean="0">
                <a:latin typeface="Trebuchet MS" pitchFamily="34" charset="0"/>
                <a:cs typeface="Trebuchet MS" pitchFamily="34" charset="0"/>
              </a:rPr>
              <a:t>Social support</a:t>
            </a:r>
          </a:p>
          <a:p>
            <a:pPr lvl="1"/>
            <a:r>
              <a:rPr lang="en-US" dirty="0" smtClean="0">
                <a:latin typeface="Trebuchet MS" pitchFamily="34" charset="0"/>
                <a:cs typeface="Trebuchet MS" pitchFamily="34" charset="0"/>
              </a:rPr>
              <a:t>Strong support is protective</a:t>
            </a:r>
          </a:p>
          <a:p>
            <a:r>
              <a:rPr lang="en-US" dirty="0" smtClean="0">
                <a:latin typeface="Trebuchet MS" pitchFamily="34" charset="0"/>
                <a:cs typeface="Trebuchet MS" pitchFamily="34" charset="0"/>
              </a:rPr>
              <a:t>Early life stress</a:t>
            </a:r>
          </a:p>
          <a:p>
            <a:pPr lvl="1"/>
            <a:r>
              <a:rPr lang="en-US" dirty="0" smtClean="0">
                <a:latin typeface="Trebuchet MS" pitchFamily="34" charset="0"/>
                <a:cs typeface="Trebuchet MS" pitchFamily="34" charset="0"/>
              </a:rPr>
              <a:t>Increases stress reactivity as an adult</a:t>
            </a:r>
          </a:p>
          <a:p>
            <a:endParaRPr lang="en-US" dirty="0" smtClean="0">
              <a:latin typeface="Trebuchet MS" pitchFamily="34" charset="0"/>
              <a:cs typeface="Trebuchet MS"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sz="3600" b="1" dirty="0">
                <a:solidFill>
                  <a:schemeClr val="tx1"/>
                </a:solidFill>
              </a:rPr>
              <a:t>Stress Response Pattern</a:t>
            </a:r>
          </a:p>
        </p:txBody>
      </p:sp>
      <p:grpSp>
        <p:nvGrpSpPr>
          <p:cNvPr id="2" name="Group 6"/>
          <p:cNvGrpSpPr>
            <a:grpSpLocks/>
          </p:cNvGrpSpPr>
          <p:nvPr/>
        </p:nvGrpSpPr>
        <p:grpSpPr bwMode="auto">
          <a:xfrm>
            <a:off x="1143000" y="2219325"/>
            <a:ext cx="6829425" cy="3190875"/>
            <a:chOff x="1312" y="1586"/>
            <a:chExt cx="3118" cy="1142"/>
          </a:xfrm>
        </p:grpSpPr>
        <p:sp>
          <p:nvSpPr>
            <p:cNvPr id="115719" name="Rectangle 7"/>
            <p:cNvSpPr>
              <a:spLocks noChangeArrowheads="1"/>
            </p:cNvSpPr>
            <p:nvPr/>
          </p:nvSpPr>
          <p:spPr bwMode="blackWhite">
            <a:xfrm>
              <a:off x="1338" y="1586"/>
              <a:ext cx="3031" cy="1105"/>
            </a:xfrm>
            <a:prstGeom prst="rect">
              <a:avLst/>
            </a:prstGeom>
            <a:solidFill>
              <a:srgbClr val="FFF2AE"/>
            </a:solidFill>
            <a:ln w="3175">
              <a:solidFill>
                <a:srgbClr val="FFF2AE"/>
              </a:solidFill>
              <a:miter lim="800000"/>
              <a:headEnd/>
              <a:tailEnd/>
            </a:ln>
          </p:spPr>
          <p:txBody>
            <a:bodyPr/>
            <a:lstStyle/>
            <a:p>
              <a:endParaRPr lang="en-US"/>
            </a:p>
          </p:txBody>
        </p:sp>
        <p:sp>
          <p:nvSpPr>
            <p:cNvPr id="115720" name="Line 8"/>
            <p:cNvSpPr>
              <a:spLocks noChangeShapeType="1"/>
            </p:cNvSpPr>
            <p:nvPr/>
          </p:nvSpPr>
          <p:spPr bwMode="blackWhite">
            <a:xfrm>
              <a:off x="2349" y="1586"/>
              <a:ext cx="1" cy="1105"/>
            </a:xfrm>
            <a:prstGeom prst="line">
              <a:avLst/>
            </a:prstGeom>
            <a:noFill/>
            <a:ln w="3175">
              <a:solidFill>
                <a:srgbClr val="B3AA7A"/>
              </a:solidFill>
              <a:round/>
              <a:headEnd/>
              <a:tailEnd/>
            </a:ln>
          </p:spPr>
          <p:txBody>
            <a:bodyPr/>
            <a:lstStyle/>
            <a:p>
              <a:endParaRPr lang="en-US"/>
            </a:p>
          </p:txBody>
        </p:sp>
        <p:sp>
          <p:nvSpPr>
            <p:cNvPr id="115721" name="Line 9"/>
            <p:cNvSpPr>
              <a:spLocks noChangeShapeType="1"/>
            </p:cNvSpPr>
            <p:nvPr/>
          </p:nvSpPr>
          <p:spPr bwMode="blackWhite">
            <a:xfrm>
              <a:off x="3358" y="1586"/>
              <a:ext cx="1" cy="1105"/>
            </a:xfrm>
            <a:prstGeom prst="line">
              <a:avLst/>
            </a:prstGeom>
            <a:noFill/>
            <a:ln w="3175">
              <a:solidFill>
                <a:srgbClr val="B3AA7A"/>
              </a:solidFill>
              <a:round/>
              <a:headEnd/>
              <a:tailEnd/>
            </a:ln>
          </p:spPr>
          <p:txBody>
            <a:bodyPr/>
            <a:lstStyle/>
            <a:p>
              <a:endParaRPr lang="en-US"/>
            </a:p>
          </p:txBody>
        </p:sp>
        <p:sp>
          <p:nvSpPr>
            <p:cNvPr id="115722" name="Rectangle 10"/>
            <p:cNvSpPr>
              <a:spLocks noChangeArrowheads="1"/>
            </p:cNvSpPr>
            <p:nvPr/>
          </p:nvSpPr>
          <p:spPr bwMode="blackWhite">
            <a:xfrm>
              <a:off x="3535" y="2306"/>
              <a:ext cx="552" cy="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Normal level</a:t>
              </a:r>
              <a:endParaRPr lang="en-US" sz="1600" b="1">
                <a:latin typeface="Arial" charset="0"/>
              </a:endParaRPr>
            </a:p>
          </p:txBody>
        </p:sp>
        <p:sp>
          <p:nvSpPr>
            <p:cNvPr id="115723" name="Rectangle 11"/>
            <p:cNvSpPr>
              <a:spLocks noChangeArrowheads="1"/>
            </p:cNvSpPr>
            <p:nvPr/>
          </p:nvSpPr>
          <p:spPr bwMode="blackWhite">
            <a:xfrm>
              <a:off x="3535" y="2411"/>
              <a:ext cx="572" cy="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of resistance</a:t>
              </a:r>
              <a:endParaRPr lang="en-US" sz="1600" b="1">
                <a:latin typeface="Arial" charset="0"/>
              </a:endParaRPr>
            </a:p>
          </p:txBody>
        </p:sp>
        <p:sp>
          <p:nvSpPr>
            <p:cNvPr id="115724" name="Rectangle 12"/>
            <p:cNvSpPr>
              <a:spLocks noChangeArrowheads="1"/>
            </p:cNvSpPr>
            <p:nvPr/>
          </p:nvSpPr>
          <p:spPr bwMode="blackWhite">
            <a:xfrm>
              <a:off x="1592" y="2020"/>
              <a:ext cx="556" cy="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Response to</a:t>
              </a:r>
              <a:endParaRPr lang="en-US" sz="1600" b="1">
                <a:latin typeface="Arial" charset="0"/>
              </a:endParaRPr>
            </a:p>
          </p:txBody>
        </p:sp>
        <p:sp>
          <p:nvSpPr>
            <p:cNvPr id="115725" name="Rectangle 13"/>
            <p:cNvSpPr>
              <a:spLocks noChangeArrowheads="1"/>
            </p:cNvSpPr>
            <p:nvPr/>
          </p:nvSpPr>
          <p:spPr bwMode="blackWhite">
            <a:xfrm>
              <a:off x="1592" y="2124"/>
              <a:ext cx="655" cy="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stressful event</a:t>
              </a:r>
              <a:endParaRPr lang="en-US" sz="1600" b="1">
                <a:latin typeface="Arial" charset="0"/>
              </a:endParaRPr>
            </a:p>
          </p:txBody>
        </p:sp>
        <p:sp>
          <p:nvSpPr>
            <p:cNvPr id="115726" name="Freeform 14"/>
            <p:cNvSpPr>
              <a:spLocks/>
            </p:cNvSpPr>
            <p:nvPr/>
          </p:nvSpPr>
          <p:spPr bwMode="blackWhite">
            <a:xfrm>
              <a:off x="4369" y="1586"/>
              <a:ext cx="37" cy="1142"/>
            </a:xfrm>
            <a:custGeom>
              <a:avLst/>
              <a:gdLst/>
              <a:ahLst/>
              <a:cxnLst>
                <a:cxn ang="0">
                  <a:pos x="37" y="1142"/>
                </a:cxn>
                <a:cxn ang="0">
                  <a:pos x="37" y="38"/>
                </a:cxn>
                <a:cxn ang="0">
                  <a:pos x="0" y="0"/>
                </a:cxn>
                <a:cxn ang="0">
                  <a:pos x="0" y="1105"/>
                </a:cxn>
                <a:cxn ang="0">
                  <a:pos x="37" y="1142"/>
                </a:cxn>
              </a:cxnLst>
              <a:rect l="0" t="0" r="r" b="b"/>
              <a:pathLst>
                <a:path w="37" h="1142">
                  <a:moveTo>
                    <a:pt x="37" y="1142"/>
                  </a:moveTo>
                  <a:lnTo>
                    <a:pt x="37" y="38"/>
                  </a:lnTo>
                  <a:lnTo>
                    <a:pt x="0" y="0"/>
                  </a:lnTo>
                  <a:lnTo>
                    <a:pt x="0" y="1105"/>
                  </a:lnTo>
                  <a:lnTo>
                    <a:pt x="37" y="1142"/>
                  </a:lnTo>
                  <a:close/>
                </a:path>
              </a:pathLst>
            </a:custGeom>
            <a:solidFill>
              <a:srgbClr val="D9CE94"/>
            </a:solidFill>
            <a:ln w="9525">
              <a:noFill/>
              <a:round/>
              <a:headEnd/>
              <a:tailEnd/>
            </a:ln>
          </p:spPr>
          <p:txBody>
            <a:bodyPr/>
            <a:lstStyle/>
            <a:p>
              <a:endParaRPr lang="en-US"/>
            </a:p>
          </p:txBody>
        </p:sp>
        <p:sp>
          <p:nvSpPr>
            <p:cNvPr id="115727" name="Freeform 15"/>
            <p:cNvSpPr>
              <a:spLocks/>
            </p:cNvSpPr>
            <p:nvPr/>
          </p:nvSpPr>
          <p:spPr bwMode="blackWhite">
            <a:xfrm>
              <a:off x="1338" y="2691"/>
              <a:ext cx="3068" cy="37"/>
            </a:xfrm>
            <a:custGeom>
              <a:avLst/>
              <a:gdLst/>
              <a:ahLst/>
              <a:cxnLst>
                <a:cxn ang="0">
                  <a:pos x="3068" y="37"/>
                </a:cxn>
                <a:cxn ang="0">
                  <a:pos x="3031" y="0"/>
                </a:cxn>
                <a:cxn ang="0">
                  <a:pos x="0" y="0"/>
                </a:cxn>
                <a:cxn ang="0">
                  <a:pos x="38" y="37"/>
                </a:cxn>
                <a:cxn ang="0">
                  <a:pos x="3068" y="37"/>
                </a:cxn>
              </a:cxnLst>
              <a:rect l="0" t="0" r="r" b="b"/>
              <a:pathLst>
                <a:path w="3068" h="37">
                  <a:moveTo>
                    <a:pt x="3068" y="37"/>
                  </a:moveTo>
                  <a:lnTo>
                    <a:pt x="3031" y="0"/>
                  </a:lnTo>
                  <a:lnTo>
                    <a:pt x="0" y="0"/>
                  </a:lnTo>
                  <a:lnTo>
                    <a:pt x="38" y="37"/>
                  </a:lnTo>
                  <a:lnTo>
                    <a:pt x="3068" y="37"/>
                  </a:lnTo>
                  <a:close/>
                </a:path>
              </a:pathLst>
            </a:custGeom>
            <a:solidFill>
              <a:srgbClr val="B3AA7A"/>
            </a:solidFill>
            <a:ln w="9525">
              <a:noFill/>
              <a:round/>
              <a:headEnd/>
              <a:tailEnd/>
            </a:ln>
          </p:spPr>
          <p:txBody>
            <a:bodyPr/>
            <a:lstStyle/>
            <a:p>
              <a:endParaRPr lang="en-US"/>
            </a:p>
          </p:txBody>
        </p:sp>
        <p:sp>
          <p:nvSpPr>
            <p:cNvPr id="115728" name="Freeform 16"/>
            <p:cNvSpPr>
              <a:spLocks/>
            </p:cNvSpPr>
            <p:nvPr/>
          </p:nvSpPr>
          <p:spPr bwMode="blackWhite">
            <a:xfrm>
              <a:off x="1312" y="2264"/>
              <a:ext cx="3118" cy="62"/>
            </a:xfrm>
            <a:custGeom>
              <a:avLst/>
              <a:gdLst/>
              <a:ahLst/>
              <a:cxnLst>
                <a:cxn ang="0">
                  <a:pos x="0" y="0"/>
                </a:cxn>
                <a:cxn ang="0">
                  <a:pos x="3057" y="0"/>
                </a:cxn>
                <a:cxn ang="0">
                  <a:pos x="3118" y="62"/>
                </a:cxn>
              </a:cxnLst>
              <a:rect l="0" t="0" r="r" b="b"/>
              <a:pathLst>
                <a:path w="3118" h="62">
                  <a:moveTo>
                    <a:pt x="0" y="0"/>
                  </a:moveTo>
                  <a:lnTo>
                    <a:pt x="3057" y="0"/>
                  </a:lnTo>
                  <a:lnTo>
                    <a:pt x="3118" y="62"/>
                  </a:lnTo>
                </a:path>
              </a:pathLst>
            </a:custGeom>
            <a:noFill/>
            <a:ln w="3175">
              <a:solidFill>
                <a:srgbClr val="B3861F"/>
              </a:solidFill>
              <a:prstDash val="solid"/>
              <a:round/>
              <a:headEnd/>
              <a:tailEnd/>
            </a:ln>
          </p:spPr>
          <p:txBody>
            <a:bodyPr/>
            <a:lstStyle/>
            <a:p>
              <a:endParaRPr lang="en-US"/>
            </a:p>
          </p:txBody>
        </p:sp>
        <p:sp>
          <p:nvSpPr>
            <p:cNvPr id="115729" name="Rectangle 17"/>
            <p:cNvSpPr>
              <a:spLocks noChangeArrowheads="1"/>
            </p:cNvSpPr>
            <p:nvPr/>
          </p:nvSpPr>
          <p:spPr bwMode="blackWhite">
            <a:xfrm>
              <a:off x="1698" y="1660"/>
              <a:ext cx="330" cy="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Stage 1</a:t>
              </a:r>
              <a:endParaRPr lang="en-US" sz="1600" b="1">
                <a:latin typeface="Arial" charset="0"/>
              </a:endParaRPr>
            </a:p>
          </p:txBody>
        </p:sp>
        <p:sp>
          <p:nvSpPr>
            <p:cNvPr id="115730" name="Rectangle 18"/>
            <p:cNvSpPr>
              <a:spLocks noChangeArrowheads="1"/>
            </p:cNvSpPr>
            <p:nvPr/>
          </p:nvSpPr>
          <p:spPr bwMode="blackWhite">
            <a:xfrm>
              <a:off x="1734" y="1764"/>
              <a:ext cx="263" cy="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Alarm</a:t>
              </a:r>
              <a:endParaRPr lang="en-US" sz="1600" b="1">
                <a:latin typeface="Arial" charset="0"/>
              </a:endParaRPr>
            </a:p>
          </p:txBody>
        </p:sp>
        <p:sp>
          <p:nvSpPr>
            <p:cNvPr id="115731" name="Rectangle 19"/>
            <p:cNvSpPr>
              <a:spLocks noChangeArrowheads="1"/>
            </p:cNvSpPr>
            <p:nvPr/>
          </p:nvSpPr>
          <p:spPr bwMode="blackWhite">
            <a:xfrm>
              <a:off x="2707" y="1660"/>
              <a:ext cx="330" cy="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Stage 2</a:t>
              </a:r>
              <a:endParaRPr lang="en-US" sz="1600" b="1">
                <a:latin typeface="Arial" charset="0"/>
              </a:endParaRPr>
            </a:p>
          </p:txBody>
        </p:sp>
        <p:sp>
          <p:nvSpPr>
            <p:cNvPr id="115732" name="Rectangle 20"/>
            <p:cNvSpPr>
              <a:spLocks noChangeArrowheads="1"/>
            </p:cNvSpPr>
            <p:nvPr/>
          </p:nvSpPr>
          <p:spPr bwMode="blackWhite">
            <a:xfrm>
              <a:off x="2643" y="1764"/>
              <a:ext cx="489" cy="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Resistance</a:t>
              </a:r>
              <a:endParaRPr lang="en-US" sz="1600" b="1">
                <a:latin typeface="Arial" charset="0"/>
              </a:endParaRPr>
            </a:p>
          </p:txBody>
        </p:sp>
        <p:sp>
          <p:nvSpPr>
            <p:cNvPr id="115733" name="Rectangle 21"/>
            <p:cNvSpPr>
              <a:spLocks noChangeArrowheads="1"/>
            </p:cNvSpPr>
            <p:nvPr/>
          </p:nvSpPr>
          <p:spPr bwMode="blackWhite">
            <a:xfrm>
              <a:off x="3715" y="1660"/>
              <a:ext cx="329" cy="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Stage 3</a:t>
              </a:r>
              <a:endParaRPr lang="en-US" sz="1600" b="1">
                <a:latin typeface="Arial" charset="0"/>
              </a:endParaRPr>
            </a:p>
          </p:txBody>
        </p:sp>
        <p:sp>
          <p:nvSpPr>
            <p:cNvPr id="115734" name="Rectangle 22"/>
            <p:cNvSpPr>
              <a:spLocks noChangeArrowheads="1"/>
            </p:cNvSpPr>
            <p:nvPr/>
          </p:nvSpPr>
          <p:spPr bwMode="blackWhite">
            <a:xfrm>
              <a:off x="3651" y="1764"/>
              <a:ext cx="499" cy="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Exhaustion</a:t>
              </a:r>
              <a:endParaRPr lang="en-US" sz="1600" b="1">
                <a:latin typeface="Arial" charset="0"/>
              </a:endParaRPr>
            </a:p>
          </p:txBody>
        </p:sp>
        <p:sp>
          <p:nvSpPr>
            <p:cNvPr id="115735" name="Freeform 23"/>
            <p:cNvSpPr>
              <a:spLocks/>
            </p:cNvSpPr>
            <p:nvPr/>
          </p:nvSpPr>
          <p:spPr bwMode="blackWhite">
            <a:xfrm>
              <a:off x="1338" y="1984"/>
              <a:ext cx="3031" cy="436"/>
            </a:xfrm>
            <a:custGeom>
              <a:avLst/>
              <a:gdLst/>
              <a:ahLst/>
              <a:cxnLst>
                <a:cxn ang="0">
                  <a:pos x="0" y="76"/>
                </a:cxn>
                <a:cxn ang="0">
                  <a:pos x="258" y="170"/>
                </a:cxn>
                <a:cxn ang="0">
                  <a:pos x="768" y="0"/>
                </a:cxn>
                <a:cxn ang="0">
                  <a:pos x="1280" y="184"/>
                </a:cxn>
              </a:cxnLst>
              <a:rect l="0" t="0" r="r" b="b"/>
              <a:pathLst>
                <a:path w="1280" h="184">
                  <a:moveTo>
                    <a:pt x="0" y="76"/>
                  </a:moveTo>
                  <a:cubicBezTo>
                    <a:pt x="66" y="134"/>
                    <a:pt x="149" y="170"/>
                    <a:pt x="258" y="170"/>
                  </a:cubicBezTo>
                  <a:cubicBezTo>
                    <a:pt x="397" y="170"/>
                    <a:pt x="582" y="0"/>
                    <a:pt x="768" y="0"/>
                  </a:cubicBezTo>
                  <a:cubicBezTo>
                    <a:pt x="992" y="0"/>
                    <a:pt x="1056" y="54"/>
                    <a:pt x="1280" y="184"/>
                  </a:cubicBezTo>
                </a:path>
              </a:pathLst>
            </a:custGeom>
            <a:noFill/>
            <a:ln w="14288">
              <a:solidFill>
                <a:srgbClr val="FFFFFF"/>
              </a:solidFill>
              <a:prstDash val="solid"/>
              <a:round/>
              <a:headEnd/>
              <a:tailEnd/>
            </a:ln>
          </p:spPr>
          <p:txBody>
            <a:bodyPr/>
            <a:lstStyle/>
            <a:p>
              <a:endParaRPr lang="en-US"/>
            </a:p>
          </p:txBody>
        </p:sp>
        <p:sp>
          <p:nvSpPr>
            <p:cNvPr id="115736" name="Freeform 24"/>
            <p:cNvSpPr>
              <a:spLocks/>
            </p:cNvSpPr>
            <p:nvPr/>
          </p:nvSpPr>
          <p:spPr bwMode="blackWhite">
            <a:xfrm>
              <a:off x="1338" y="1984"/>
              <a:ext cx="3031" cy="436"/>
            </a:xfrm>
            <a:custGeom>
              <a:avLst/>
              <a:gdLst/>
              <a:ahLst/>
              <a:cxnLst>
                <a:cxn ang="0">
                  <a:pos x="0" y="76"/>
                </a:cxn>
                <a:cxn ang="0">
                  <a:pos x="258" y="170"/>
                </a:cxn>
                <a:cxn ang="0">
                  <a:pos x="768" y="0"/>
                </a:cxn>
                <a:cxn ang="0">
                  <a:pos x="1280" y="184"/>
                </a:cxn>
              </a:cxnLst>
              <a:rect l="0" t="0" r="r" b="b"/>
              <a:pathLst>
                <a:path w="1280" h="184">
                  <a:moveTo>
                    <a:pt x="0" y="76"/>
                  </a:moveTo>
                  <a:cubicBezTo>
                    <a:pt x="66" y="134"/>
                    <a:pt x="149" y="170"/>
                    <a:pt x="258" y="170"/>
                  </a:cubicBezTo>
                  <a:cubicBezTo>
                    <a:pt x="397" y="170"/>
                    <a:pt x="582" y="0"/>
                    <a:pt x="768" y="0"/>
                  </a:cubicBezTo>
                  <a:cubicBezTo>
                    <a:pt x="992" y="0"/>
                    <a:pt x="1056" y="54"/>
                    <a:pt x="1280" y="184"/>
                  </a:cubicBezTo>
                </a:path>
              </a:pathLst>
            </a:custGeom>
            <a:noFill/>
            <a:ln w="22225">
              <a:solidFill>
                <a:srgbClr val="3B499F"/>
              </a:solidFill>
              <a:prstDash val="solid"/>
              <a:round/>
              <a:headEnd/>
              <a:tailEnd/>
            </a:ln>
          </p:spPr>
          <p:txBody>
            <a:bodyPr/>
            <a:lstStyle/>
            <a:p>
              <a:endParaRPr lang="en-US"/>
            </a:p>
          </p:txBody>
        </p:sp>
        <p:sp>
          <p:nvSpPr>
            <p:cNvPr id="115737" name="Line 25"/>
            <p:cNvSpPr>
              <a:spLocks noChangeShapeType="1"/>
            </p:cNvSpPr>
            <p:nvPr/>
          </p:nvSpPr>
          <p:spPr bwMode="blackWhite">
            <a:xfrm flipH="1" flipV="1">
              <a:off x="3417" y="2264"/>
              <a:ext cx="90" cy="90"/>
            </a:xfrm>
            <a:prstGeom prst="line">
              <a:avLst/>
            </a:prstGeom>
            <a:noFill/>
            <a:ln w="3175">
              <a:solidFill>
                <a:srgbClr val="000000"/>
              </a:solidFill>
              <a:round/>
              <a:headEnd/>
              <a:tailEnd/>
            </a:ln>
          </p:spPr>
          <p:txBody>
            <a:bodyPr/>
            <a:lstStyle/>
            <a:p>
              <a:endParaRPr lang="en-US"/>
            </a:p>
          </p:txBody>
        </p:sp>
        <p:sp>
          <p:nvSpPr>
            <p:cNvPr id="115738" name="Line 26"/>
            <p:cNvSpPr>
              <a:spLocks noChangeShapeType="1"/>
            </p:cNvSpPr>
            <p:nvPr/>
          </p:nvSpPr>
          <p:spPr bwMode="blackWhite">
            <a:xfrm flipH="1" flipV="1">
              <a:off x="2124" y="2174"/>
              <a:ext cx="130" cy="130"/>
            </a:xfrm>
            <a:prstGeom prst="line">
              <a:avLst/>
            </a:prstGeom>
            <a:noFill/>
            <a:ln w="3175">
              <a:solidFill>
                <a:srgbClr val="000000"/>
              </a:solidFill>
              <a:round/>
              <a:headEnd/>
              <a:tailEnd/>
            </a:ln>
          </p:spPr>
          <p:txBody>
            <a:bodyPr/>
            <a:lstStyle/>
            <a:p>
              <a:endParaRPr lang="en-US"/>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Learning Objectives</a:t>
            </a:r>
            <a:endParaRPr lang="en-US" dirty="0"/>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Student will be able to :</a:t>
            </a:r>
          </a:p>
          <a:p>
            <a:pPr lvl="1"/>
            <a:r>
              <a:rPr lang="en-US" dirty="0" smtClean="0">
                <a:latin typeface="Arial" pitchFamily="34" charset="0"/>
                <a:cs typeface="Arial" pitchFamily="34" charset="0"/>
              </a:rPr>
              <a:t>Define Stress</a:t>
            </a:r>
          </a:p>
          <a:p>
            <a:pPr lvl="1"/>
            <a:r>
              <a:rPr lang="en-US" dirty="0" smtClean="0">
                <a:latin typeface="Arial" pitchFamily="34" charset="0"/>
                <a:cs typeface="Arial" pitchFamily="34" charset="0"/>
              </a:rPr>
              <a:t>Identify Types of Stress</a:t>
            </a:r>
          </a:p>
          <a:p>
            <a:pPr lvl="1"/>
            <a:r>
              <a:rPr lang="en-US" dirty="0" smtClean="0">
                <a:latin typeface="Arial" pitchFamily="34" charset="0"/>
                <a:cs typeface="Arial" pitchFamily="34" charset="0"/>
              </a:rPr>
              <a:t>Describe Cause of Stress in Nursing </a:t>
            </a:r>
            <a:endParaRPr lang="en-IN" dirty="0" smtClean="0">
              <a:latin typeface="Arial" pitchFamily="34" charset="0"/>
              <a:cs typeface="Arial" pitchFamily="34" charset="0"/>
            </a:endParaRPr>
          </a:p>
          <a:p>
            <a:pPr lvl="1"/>
            <a:r>
              <a:rPr lang="en-US" dirty="0" smtClean="0">
                <a:latin typeface="Arial" pitchFamily="34" charset="0"/>
                <a:cs typeface="Arial" pitchFamily="34" charset="0"/>
              </a:rPr>
              <a:t>Identify </a:t>
            </a:r>
            <a:r>
              <a:rPr lang="en-US" sz="2400" dirty="0" smtClean="0">
                <a:latin typeface="Arial" pitchFamily="34" charset="0"/>
                <a:cs typeface="Arial" pitchFamily="34" charset="0"/>
              </a:rPr>
              <a:t>Physical Indicators of Mental Stress</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Describe </a:t>
            </a:r>
            <a:r>
              <a:rPr lang="en-US" sz="2400" dirty="0" smtClean="0">
                <a:latin typeface="Arial" pitchFamily="34" charset="0"/>
                <a:cs typeface="Arial" pitchFamily="34" charset="0"/>
              </a:rPr>
              <a:t>Stress Response Pattern</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Describe How does Stress Affect Health</a:t>
            </a:r>
          </a:p>
          <a:p>
            <a:pPr lvl="1"/>
            <a:r>
              <a:rPr lang="en-US" sz="2400" dirty="0" smtClean="0">
                <a:latin typeface="Arial" pitchFamily="34" charset="0"/>
                <a:cs typeface="Arial" pitchFamily="34" charset="0"/>
              </a:rPr>
              <a:t>Define </a:t>
            </a:r>
            <a:r>
              <a:rPr lang="en-GB" sz="2400" dirty="0" smtClean="0">
                <a:latin typeface="Arial" pitchFamily="34" charset="0"/>
                <a:cs typeface="Arial" pitchFamily="34" charset="0"/>
              </a:rPr>
              <a:t>Burn-out</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Describe Modalities to Cope with Stress</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3600" b="1">
                <a:solidFill>
                  <a:schemeClr val="tx1"/>
                </a:solidFill>
              </a:rPr>
              <a:t>Stress Response Pattern</a:t>
            </a:r>
          </a:p>
        </p:txBody>
      </p:sp>
      <p:sp>
        <p:nvSpPr>
          <p:cNvPr id="95235" name="Rectangle 3"/>
          <p:cNvSpPr>
            <a:spLocks noGrp="1" noChangeArrowheads="1"/>
          </p:cNvSpPr>
          <p:nvPr>
            <p:ph type="body" idx="1"/>
          </p:nvPr>
        </p:nvSpPr>
        <p:spPr>
          <a:xfrm>
            <a:off x="533400" y="1905000"/>
            <a:ext cx="2895600" cy="3733800"/>
          </a:xfrm>
        </p:spPr>
        <p:txBody>
          <a:bodyPr/>
          <a:lstStyle/>
          <a:p>
            <a:pPr>
              <a:lnSpc>
                <a:spcPct val="80000"/>
              </a:lnSpc>
              <a:buFont typeface="Wingdings" pitchFamily="2" charset="2"/>
              <a:buNone/>
            </a:pPr>
            <a:endParaRPr lang="en-US" sz="2000" b="1">
              <a:solidFill>
                <a:srgbClr val="FF0000"/>
              </a:solidFill>
              <a:latin typeface="Arial" charset="0"/>
            </a:endParaRPr>
          </a:p>
          <a:p>
            <a:pPr>
              <a:lnSpc>
                <a:spcPct val="80000"/>
              </a:lnSpc>
              <a:buFont typeface="Wingdings" pitchFamily="2" charset="2"/>
              <a:buNone/>
            </a:pPr>
            <a:r>
              <a:rPr lang="en-US" sz="3600" b="1">
                <a:solidFill>
                  <a:srgbClr val="FF0000"/>
                </a:solidFill>
                <a:latin typeface="Arial" charset="0"/>
              </a:rPr>
              <a:t>Alarm</a:t>
            </a:r>
          </a:p>
          <a:p>
            <a:pPr>
              <a:buClr>
                <a:srgbClr val="F00000"/>
              </a:buClr>
              <a:buFont typeface="Wingdings" pitchFamily="2" charset="2"/>
              <a:buNone/>
            </a:pPr>
            <a:endParaRPr lang="en-US" sz="3600">
              <a:latin typeface="Arial" charset="0"/>
            </a:endParaRPr>
          </a:p>
          <a:p>
            <a:pPr>
              <a:buClr>
                <a:srgbClr val="F00000"/>
              </a:buClr>
              <a:buFont typeface="Wingdings" pitchFamily="2" charset="2"/>
              <a:buNone/>
            </a:pPr>
            <a:r>
              <a:rPr lang="en-US" sz="3600" b="1">
                <a:solidFill>
                  <a:srgbClr val="FF0000"/>
                </a:solidFill>
                <a:latin typeface="Arial" charset="0"/>
              </a:rPr>
              <a:t>Resistance</a:t>
            </a:r>
          </a:p>
          <a:p>
            <a:pPr>
              <a:buClr>
                <a:srgbClr val="F00000"/>
              </a:buClr>
              <a:buFont typeface="Wingdings" pitchFamily="2" charset="2"/>
              <a:buNone/>
            </a:pPr>
            <a:r>
              <a:rPr lang="en-US" sz="3600">
                <a:solidFill>
                  <a:schemeClr val="folHlink"/>
                </a:solidFill>
                <a:latin typeface="Arial" charset="0"/>
              </a:rPr>
              <a:t>	</a:t>
            </a:r>
          </a:p>
          <a:p>
            <a:pPr>
              <a:buClr>
                <a:srgbClr val="F00000"/>
              </a:buClr>
              <a:buFont typeface="Wingdings" pitchFamily="2" charset="2"/>
              <a:buNone/>
            </a:pPr>
            <a:r>
              <a:rPr lang="en-US" sz="3600" b="1">
                <a:solidFill>
                  <a:srgbClr val="FF0000"/>
                </a:solidFill>
                <a:latin typeface="Arial" charset="0"/>
              </a:rPr>
              <a:t>Exhaustion</a:t>
            </a:r>
          </a:p>
          <a:p>
            <a:endParaRPr lang="en-US" sz="3600">
              <a:latin typeface="Arial" charset="0"/>
            </a:endParaRPr>
          </a:p>
        </p:txBody>
      </p:sp>
      <p:sp>
        <p:nvSpPr>
          <p:cNvPr id="95236" name="Text Box 4"/>
          <p:cNvSpPr txBox="1">
            <a:spLocks noChangeArrowheads="1"/>
          </p:cNvSpPr>
          <p:nvPr/>
        </p:nvSpPr>
        <p:spPr bwMode="auto">
          <a:xfrm>
            <a:off x="3657600" y="2133600"/>
            <a:ext cx="5029200" cy="3425825"/>
          </a:xfrm>
          <a:prstGeom prst="rect">
            <a:avLst/>
          </a:prstGeom>
          <a:noFill/>
          <a:ln w="9525">
            <a:noFill/>
            <a:miter lim="800000"/>
            <a:headEnd/>
            <a:tailEnd/>
          </a:ln>
          <a:effectLst/>
        </p:spPr>
        <p:txBody>
          <a:bodyPr>
            <a:spAutoFit/>
          </a:bodyPr>
          <a:lstStyle/>
          <a:p>
            <a:pPr>
              <a:lnSpc>
                <a:spcPct val="90000"/>
              </a:lnSpc>
              <a:spcBef>
                <a:spcPct val="20000"/>
              </a:spcBef>
              <a:buClr>
                <a:srgbClr val="F00000"/>
              </a:buClr>
              <a:buFont typeface="Wingdings" pitchFamily="2" charset="2"/>
              <a:buNone/>
            </a:pPr>
            <a:r>
              <a:rPr lang="en-US" sz="2200" dirty="0">
                <a:solidFill>
                  <a:srgbClr val="000000"/>
                </a:solidFill>
                <a:latin typeface="Arial" charset="0"/>
              </a:rPr>
              <a:t>“Fight or Flight” activation of the autonomic nervous system (e.g., heart rate, blood pressure, </a:t>
            </a:r>
            <a:r>
              <a:rPr lang="en-US" sz="2200" dirty="0" err="1">
                <a:solidFill>
                  <a:srgbClr val="000000"/>
                </a:solidFill>
                <a:latin typeface="Arial" charset="0"/>
              </a:rPr>
              <a:t>cortisol</a:t>
            </a:r>
            <a:r>
              <a:rPr lang="en-US" sz="2200" dirty="0">
                <a:solidFill>
                  <a:srgbClr val="000000"/>
                </a:solidFill>
                <a:latin typeface="Arial" charset="0"/>
              </a:rPr>
              <a:t>, etc.)</a:t>
            </a:r>
          </a:p>
          <a:p>
            <a:pPr>
              <a:lnSpc>
                <a:spcPct val="90000"/>
              </a:lnSpc>
              <a:spcBef>
                <a:spcPct val="20000"/>
              </a:spcBef>
              <a:buClr>
                <a:srgbClr val="F00000"/>
              </a:buClr>
              <a:buFont typeface="Wingdings" pitchFamily="2" charset="2"/>
              <a:buNone/>
            </a:pPr>
            <a:endParaRPr lang="en-US" sz="2000" dirty="0">
              <a:solidFill>
                <a:srgbClr val="000000"/>
              </a:solidFill>
              <a:latin typeface="Arial" charset="0"/>
            </a:endParaRPr>
          </a:p>
          <a:p>
            <a:pPr>
              <a:lnSpc>
                <a:spcPct val="90000"/>
              </a:lnSpc>
              <a:spcBef>
                <a:spcPct val="20000"/>
              </a:spcBef>
              <a:buClr>
                <a:srgbClr val="F00000"/>
              </a:buClr>
              <a:buFont typeface="Wingdings" pitchFamily="2" charset="2"/>
              <a:buNone/>
            </a:pPr>
            <a:endParaRPr lang="en-US" sz="500" dirty="0">
              <a:solidFill>
                <a:srgbClr val="000000"/>
              </a:solidFill>
              <a:latin typeface="Arial" charset="0"/>
            </a:endParaRPr>
          </a:p>
          <a:p>
            <a:pPr>
              <a:lnSpc>
                <a:spcPct val="90000"/>
              </a:lnSpc>
              <a:spcBef>
                <a:spcPct val="20000"/>
              </a:spcBef>
              <a:buClr>
                <a:srgbClr val="F00000"/>
              </a:buClr>
              <a:buFont typeface="Wingdings" pitchFamily="2" charset="2"/>
              <a:buNone/>
            </a:pPr>
            <a:r>
              <a:rPr lang="en-US" sz="2200" dirty="0">
                <a:solidFill>
                  <a:srgbClr val="000000"/>
                </a:solidFill>
                <a:latin typeface="Arial" charset="0"/>
              </a:rPr>
              <a:t>Immune suppression reaction, release of endorphins and growth hormone</a:t>
            </a:r>
          </a:p>
          <a:p>
            <a:pPr>
              <a:lnSpc>
                <a:spcPct val="90000"/>
              </a:lnSpc>
              <a:spcBef>
                <a:spcPct val="20000"/>
              </a:spcBef>
              <a:buClr>
                <a:srgbClr val="F00000"/>
              </a:buClr>
              <a:buFont typeface="Wingdings" pitchFamily="2" charset="2"/>
              <a:buNone/>
            </a:pPr>
            <a:endParaRPr lang="en-US" sz="2200" dirty="0">
              <a:solidFill>
                <a:srgbClr val="000000"/>
              </a:solidFill>
              <a:latin typeface="Arial" charset="0"/>
            </a:endParaRPr>
          </a:p>
          <a:p>
            <a:pPr>
              <a:lnSpc>
                <a:spcPct val="90000"/>
              </a:lnSpc>
              <a:spcBef>
                <a:spcPct val="20000"/>
              </a:spcBef>
              <a:buClr>
                <a:srgbClr val="F00000"/>
              </a:buClr>
              <a:buFont typeface="Wingdings" pitchFamily="2" charset="2"/>
              <a:buNone/>
            </a:pPr>
            <a:r>
              <a:rPr lang="en-US" sz="2200" dirty="0">
                <a:solidFill>
                  <a:srgbClr val="000000"/>
                </a:solidFill>
                <a:latin typeface="Arial" charset="0"/>
              </a:rPr>
              <a:t>Exhaustion phase contributing towards stress related illness and exacerbation of medical conditions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There </a:t>
            </a:r>
            <a:r>
              <a:rPr lang="en-US" dirty="0"/>
              <a:t>appears to be general agreement that </a:t>
            </a:r>
            <a:r>
              <a:rPr lang="en-US" dirty="0" smtClean="0"/>
              <a:t>the experience </a:t>
            </a:r>
            <a:r>
              <a:rPr lang="en-US" dirty="0"/>
              <a:t>of work-related stress generally detracts from the quality of nurses’ working </a:t>
            </a:r>
            <a:r>
              <a:rPr lang="en-US" dirty="0" smtClean="0"/>
              <a:t>lives, social life, increases minor psychiatric morbidity</a:t>
            </a:r>
            <a:r>
              <a:rPr lang="en-US" dirty="0"/>
              <a:t>, </a:t>
            </a:r>
            <a:r>
              <a:rPr lang="en-US" dirty="0" smtClean="0"/>
              <a:t>and may contribute </a:t>
            </a:r>
            <a:r>
              <a:rPr lang="en-US" dirty="0"/>
              <a:t>to some forms of physical </a:t>
            </a:r>
            <a:r>
              <a:rPr lang="en-US" dirty="0" smtClean="0"/>
              <a:t>illness.</a:t>
            </a:r>
          </a:p>
          <a:p>
            <a:pPr fontAlgn="auto">
              <a:spcAft>
                <a:spcPts val="0"/>
              </a:spcAft>
              <a:buFont typeface="Arial" pitchFamily="34" charset="0"/>
              <a:buChar char="•"/>
              <a:defRPr/>
            </a:pPr>
            <a:r>
              <a:rPr lang="en-US" dirty="0" smtClean="0"/>
              <a:t>Nurses </a:t>
            </a:r>
            <a:r>
              <a:rPr lang="en-US" dirty="0"/>
              <a:t>were among </a:t>
            </a:r>
            <a:r>
              <a:rPr lang="en-US" dirty="0" smtClean="0"/>
              <a:t>the highest </a:t>
            </a:r>
            <a:r>
              <a:rPr lang="en-US" dirty="0"/>
              <a:t>groups who reported significantly raised </a:t>
            </a:r>
            <a:r>
              <a:rPr lang="en-US" dirty="0" smtClean="0"/>
              <a:t>rates of </a:t>
            </a:r>
            <a:r>
              <a:rPr lang="en-US" dirty="0"/>
              <a:t>stress </a:t>
            </a:r>
            <a:r>
              <a:rPr lang="en-US" dirty="0" smtClean="0"/>
              <a:t>and depression</a:t>
            </a:r>
            <a:r>
              <a:rPr lang="en-US" dirty="0"/>
              <a:t>.</a:t>
            </a:r>
          </a:p>
          <a:p>
            <a:pPr fontAlgn="auto">
              <a:spcAft>
                <a:spcPts val="0"/>
              </a:spcAft>
              <a:buFont typeface="Arial" pitchFamily="34" charset="0"/>
              <a:buNone/>
              <a:defRPr/>
            </a:pPr>
            <a:endParaRPr lang="en-US" dirty="0"/>
          </a:p>
        </p:txBody>
      </p:sp>
      <p:sp>
        <p:nvSpPr>
          <p:cNvPr id="10242" name="Title 1"/>
          <p:cNvSpPr>
            <a:spLocks noGrp="1"/>
          </p:cNvSpPr>
          <p:nvPr>
            <p:ph type="title"/>
          </p:nvPr>
        </p:nvSpPr>
        <p:spPr/>
        <p:txBody>
          <a:bodyPr>
            <a:normAutofit fontScale="90000"/>
          </a:bodyPr>
          <a:lstStyle/>
          <a:p>
            <a:r>
              <a:rPr lang="en-US" dirty="0" smtClean="0"/>
              <a:t>HOW DOES STRESS AFFECT HEALTH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457200" y="182563"/>
            <a:ext cx="8229600" cy="1143000"/>
          </a:xfrm>
        </p:spPr>
        <p:txBody>
          <a:bodyPr>
            <a:normAutofit fontScale="90000"/>
          </a:bodyPr>
          <a:lstStyle/>
          <a:p>
            <a:r>
              <a:rPr lang="en-US" dirty="0" smtClean="0">
                <a:latin typeface="Trebuchet MS" pitchFamily="34" charset="0"/>
                <a:cs typeface="Trebuchet MS" pitchFamily="34" charset="0"/>
              </a:rPr>
              <a:t>Common Stress Associated Diseases</a:t>
            </a:r>
          </a:p>
        </p:txBody>
      </p:sp>
      <p:sp>
        <p:nvSpPr>
          <p:cNvPr id="15363" name="Content Placeholder 4"/>
          <p:cNvSpPr>
            <a:spLocks noGrp="1"/>
          </p:cNvSpPr>
          <p:nvPr>
            <p:ph sz="half" idx="1"/>
          </p:nvPr>
        </p:nvSpPr>
        <p:spPr>
          <a:xfrm>
            <a:off x="457200" y="1325563"/>
            <a:ext cx="4038600" cy="4525962"/>
          </a:xfrm>
        </p:spPr>
        <p:txBody>
          <a:bodyPr/>
          <a:lstStyle/>
          <a:p>
            <a:r>
              <a:rPr lang="en-US" dirty="0" smtClean="0">
                <a:latin typeface="Trebuchet MS" pitchFamily="34" charset="0"/>
                <a:cs typeface="Trebuchet MS" pitchFamily="34" charset="0"/>
              </a:rPr>
              <a:t>Diminished Immunity</a:t>
            </a:r>
          </a:p>
          <a:p>
            <a:r>
              <a:rPr lang="en-US" dirty="0" smtClean="0">
                <a:latin typeface="Trebuchet MS" pitchFamily="34" charset="0"/>
                <a:cs typeface="Trebuchet MS" pitchFamily="34" charset="0"/>
              </a:rPr>
              <a:t>Headache</a:t>
            </a:r>
          </a:p>
          <a:p>
            <a:r>
              <a:rPr lang="en-US" dirty="0" smtClean="0">
                <a:latin typeface="Trebuchet MS" pitchFamily="34" charset="0"/>
                <a:cs typeface="Trebuchet MS" pitchFamily="34" charset="0"/>
              </a:rPr>
              <a:t>Fatigue</a:t>
            </a:r>
          </a:p>
          <a:p>
            <a:r>
              <a:rPr lang="en-US" dirty="0" smtClean="0">
                <a:latin typeface="Trebuchet MS" pitchFamily="34" charset="0"/>
                <a:cs typeface="Trebuchet MS" pitchFamily="34" charset="0"/>
              </a:rPr>
              <a:t>Weight gain</a:t>
            </a:r>
          </a:p>
          <a:p>
            <a:r>
              <a:rPr lang="en-US" dirty="0" smtClean="0">
                <a:latin typeface="Trebuchet MS" pitchFamily="34" charset="0"/>
                <a:cs typeface="Trebuchet MS" pitchFamily="34" charset="0"/>
              </a:rPr>
              <a:t>Dyslipidemia</a:t>
            </a:r>
          </a:p>
          <a:p>
            <a:r>
              <a:rPr lang="en-US" dirty="0" smtClean="0">
                <a:latin typeface="Trebuchet MS" pitchFamily="34" charset="0"/>
                <a:cs typeface="Trebuchet MS" pitchFamily="34" charset="0"/>
              </a:rPr>
              <a:t>Hypertension</a:t>
            </a:r>
          </a:p>
          <a:p>
            <a:r>
              <a:rPr lang="en-US" dirty="0" smtClean="0">
                <a:latin typeface="Trebuchet MS" pitchFamily="34" charset="0"/>
                <a:cs typeface="Trebuchet MS" pitchFamily="34" charset="0"/>
              </a:rPr>
              <a:t>Heart Disease</a:t>
            </a:r>
          </a:p>
          <a:p>
            <a:r>
              <a:rPr lang="en-US" dirty="0" smtClean="0">
                <a:latin typeface="Trebuchet MS" pitchFamily="34" charset="0"/>
                <a:cs typeface="Trebuchet MS" pitchFamily="34" charset="0"/>
              </a:rPr>
              <a:t>Psoriasis/Eczema</a:t>
            </a:r>
          </a:p>
          <a:p>
            <a:r>
              <a:rPr lang="en-US" dirty="0" smtClean="0">
                <a:latin typeface="Trebuchet MS" pitchFamily="34" charset="0"/>
                <a:cs typeface="Trebuchet MS" pitchFamily="34" charset="0"/>
              </a:rPr>
              <a:t>Digestive problems</a:t>
            </a:r>
          </a:p>
          <a:p>
            <a:endParaRPr lang="en-US" dirty="0" smtClean="0">
              <a:latin typeface="Trebuchet MS" pitchFamily="34" charset="0"/>
              <a:cs typeface="Trebuchet MS" pitchFamily="34" charset="0"/>
            </a:endParaRPr>
          </a:p>
        </p:txBody>
      </p:sp>
      <p:sp>
        <p:nvSpPr>
          <p:cNvPr id="15364" name="Content Placeholder 5"/>
          <p:cNvSpPr>
            <a:spLocks noGrp="1"/>
          </p:cNvSpPr>
          <p:nvPr>
            <p:ph sz="half" idx="2"/>
          </p:nvPr>
        </p:nvSpPr>
        <p:spPr>
          <a:xfrm>
            <a:off x="4648200" y="1325563"/>
            <a:ext cx="4038600" cy="4525962"/>
          </a:xfrm>
        </p:spPr>
        <p:txBody>
          <a:bodyPr/>
          <a:lstStyle/>
          <a:p>
            <a:r>
              <a:rPr lang="en-US" smtClean="0">
                <a:latin typeface="Trebuchet MS" pitchFamily="34" charset="0"/>
                <a:cs typeface="Trebuchet MS" pitchFamily="34" charset="0"/>
              </a:rPr>
              <a:t>Anxiety</a:t>
            </a:r>
          </a:p>
          <a:p>
            <a:r>
              <a:rPr lang="en-US" smtClean="0">
                <a:latin typeface="Trebuchet MS" pitchFamily="34" charset="0"/>
                <a:cs typeface="Trebuchet MS" pitchFamily="34" charset="0"/>
              </a:rPr>
              <a:t>Depression</a:t>
            </a:r>
          </a:p>
          <a:p>
            <a:r>
              <a:rPr lang="en-US" smtClean="0">
                <a:latin typeface="Trebuchet MS" pitchFamily="34" charset="0"/>
                <a:cs typeface="Trebuchet MS" pitchFamily="34" charset="0"/>
              </a:rPr>
              <a:t>Alcoholism</a:t>
            </a:r>
          </a:p>
          <a:p>
            <a:r>
              <a:rPr lang="en-US" smtClean="0">
                <a:latin typeface="Trebuchet MS" pitchFamily="34" charset="0"/>
                <a:cs typeface="Trebuchet MS" pitchFamily="34" charset="0"/>
              </a:rPr>
              <a:t>Substance abuse</a:t>
            </a:r>
          </a:p>
          <a:p>
            <a:r>
              <a:rPr lang="en-US" smtClean="0">
                <a:latin typeface="Trebuchet MS" pitchFamily="34" charset="0"/>
                <a:cs typeface="Trebuchet MS" pitchFamily="34" charset="0"/>
              </a:rPr>
              <a:t>Insomnia</a:t>
            </a:r>
          </a:p>
          <a:p>
            <a:r>
              <a:rPr lang="en-US" smtClean="0">
                <a:latin typeface="Trebuchet MS" pitchFamily="34" charset="0"/>
                <a:cs typeface="Trebuchet MS" pitchFamily="34" charset="0"/>
              </a:rPr>
              <a:t>Irritable bowel syndrome</a:t>
            </a:r>
          </a:p>
          <a:p>
            <a:r>
              <a:rPr lang="en-US" smtClean="0">
                <a:latin typeface="Trebuchet MS" pitchFamily="34" charset="0"/>
                <a:cs typeface="Trebuchet MS" pitchFamily="34" charset="0"/>
              </a:rPr>
              <a:t>Fibromyalgia</a:t>
            </a:r>
          </a:p>
          <a:p>
            <a:r>
              <a:rPr lang="en-US" smtClean="0">
                <a:latin typeface="Trebuchet MS" pitchFamily="34" charset="0"/>
                <a:cs typeface="Trebuchet MS" pitchFamily="34" charset="0"/>
              </a:rPr>
              <a:t>Decreased sex drive</a:t>
            </a:r>
          </a:p>
          <a:p>
            <a:endParaRPr lang="en-US" smtClean="0">
              <a:latin typeface="Trebuchet MS" pitchFamily="34" charset="0"/>
              <a:cs typeface="Trebuchet MS"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609600"/>
            <a:ext cx="7391400" cy="838200"/>
          </a:xfrm>
        </p:spPr>
        <p:txBody>
          <a:bodyPr/>
          <a:lstStyle/>
          <a:p>
            <a:r>
              <a:rPr lang="en-GB" sz="4000" b="1" dirty="0">
                <a:effectLst/>
              </a:rPr>
              <a:t>BURN-OUT</a:t>
            </a:r>
          </a:p>
        </p:txBody>
      </p:sp>
      <p:sp>
        <p:nvSpPr>
          <p:cNvPr id="12291" name="Rectangle 3"/>
          <p:cNvSpPr>
            <a:spLocks noGrp="1" noChangeArrowheads="1"/>
          </p:cNvSpPr>
          <p:nvPr>
            <p:ph type="body" idx="1"/>
          </p:nvPr>
        </p:nvSpPr>
        <p:spPr>
          <a:xfrm>
            <a:off x="304800" y="1981200"/>
            <a:ext cx="8382000" cy="4648200"/>
          </a:xfrm>
        </p:spPr>
        <p:txBody>
          <a:bodyPr/>
          <a:lstStyle/>
          <a:p>
            <a:pPr>
              <a:buFont typeface="Wingdings" pitchFamily="2" charset="2"/>
              <a:buNone/>
            </a:pPr>
            <a:endParaRPr lang="en-GB" b="1" dirty="0"/>
          </a:p>
          <a:p>
            <a:pPr>
              <a:buFont typeface="Wingdings" pitchFamily="2" charset="2"/>
              <a:buNone/>
            </a:pPr>
            <a:r>
              <a:rPr lang="en-GB" b="1" dirty="0"/>
              <a:t>Unrelieved work stress </a:t>
            </a:r>
            <a:r>
              <a:rPr lang="en-GB" b="1" dirty="0">
                <a:sym typeface="Symbol" pitchFamily="18" charset="2"/>
              </a:rPr>
              <a:t></a:t>
            </a:r>
            <a:r>
              <a:rPr lang="en-GB" b="1" dirty="0"/>
              <a:t>  </a:t>
            </a:r>
            <a:r>
              <a:rPr lang="en-GB" b="1" dirty="0" smtClean="0"/>
              <a:t>emotional exhaustion</a:t>
            </a:r>
            <a:r>
              <a:rPr lang="en-GB" b="1" dirty="0"/>
              <a:t>, depersonalisation &amp;</a:t>
            </a:r>
          </a:p>
          <a:p>
            <a:pPr>
              <a:buFont typeface="Wingdings" pitchFamily="2" charset="2"/>
              <a:buNone/>
            </a:pPr>
            <a:r>
              <a:rPr lang="en-GB" b="1" dirty="0"/>
              <a:t>feelings of reduced accomplishment.</a:t>
            </a:r>
          </a:p>
          <a:p>
            <a:pPr>
              <a:buFont typeface="Wingdings" pitchFamily="2" charset="2"/>
              <a:buNone/>
            </a:pPr>
            <a:endParaRPr lang="en-GB" b="1" dirty="0"/>
          </a:p>
          <a:p>
            <a:pPr>
              <a:buFont typeface="Wingdings" pitchFamily="2" charset="2"/>
              <a:buNone/>
            </a:pPr>
            <a:r>
              <a:rPr lang="en-GB" b="1" dirty="0"/>
              <a:t>Requires high degree of involvement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BURN-OUT COND..,</a:t>
            </a:r>
            <a:endParaRPr lang="en-US" dirty="0"/>
          </a:p>
        </p:txBody>
      </p:sp>
      <p:sp>
        <p:nvSpPr>
          <p:cNvPr id="36867" name="Rectangle 3"/>
          <p:cNvSpPr>
            <a:spLocks noGrp="1" noChangeArrowheads="1"/>
          </p:cNvSpPr>
          <p:nvPr>
            <p:ph type="body" idx="1"/>
          </p:nvPr>
        </p:nvSpPr>
        <p:spPr>
          <a:xfrm>
            <a:off x="457200" y="1219200"/>
            <a:ext cx="8229600" cy="4953000"/>
          </a:xfrm>
        </p:spPr>
        <p:txBody>
          <a:bodyPr/>
          <a:lstStyle/>
          <a:p>
            <a:pPr>
              <a:lnSpc>
                <a:spcPct val="80000"/>
              </a:lnSpc>
              <a:buFontTx/>
              <a:buNone/>
            </a:pPr>
            <a:endParaRPr lang="en-US" sz="2800" dirty="0"/>
          </a:p>
          <a:p>
            <a:pPr lvl="1">
              <a:lnSpc>
                <a:spcPct val="80000"/>
              </a:lnSpc>
            </a:pPr>
            <a:endParaRPr lang="en-US" sz="2400" dirty="0" smtClean="0"/>
          </a:p>
          <a:p>
            <a:pPr lvl="1">
              <a:lnSpc>
                <a:spcPct val="80000"/>
              </a:lnSpc>
            </a:pPr>
            <a:r>
              <a:rPr lang="en-US" sz="3200" dirty="0" smtClean="0"/>
              <a:t>High </a:t>
            </a:r>
            <a:r>
              <a:rPr lang="en-US" sz="3200" dirty="0"/>
              <a:t>Depersonalization (“hardened, withdrawn</a:t>
            </a:r>
            <a:r>
              <a:rPr lang="en-US" sz="3200" dirty="0" smtClean="0"/>
              <a:t>”)</a:t>
            </a:r>
          </a:p>
          <a:p>
            <a:pPr lvl="1">
              <a:lnSpc>
                <a:spcPct val="80000"/>
              </a:lnSpc>
              <a:buNone/>
            </a:pPr>
            <a:r>
              <a:rPr lang="en-US" sz="3200" dirty="0" smtClean="0"/>
              <a:t> </a:t>
            </a:r>
            <a:endParaRPr lang="en-US" sz="3200" dirty="0"/>
          </a:p>
          <a:p>
            <a:pPr lvl="1">
              <a:lnSpc>
                <a:spcPct val="80000"/>
              </a:lnSpc>
            </a:pPr>
            <a:r>
              <a:rPr lang="en-US" sz="3200" dirty="0"/>
              <a:t>High Emotional Exhaustion (“drained</a:t>
            </a:r>
            <a:r>
              <a:rPr lang="en-US" sz="3200" dirty="0" smtClean="0"/>
              <a:t>”)</a:t>
            </a:r>
          </a:p>
          <a:p>
            <a:pPr lvl="1">
              <a:lnSpc>
                <a:spcPct val="80000"/>
              </a:lnSpc>
              <a:buNone/>
            </a:pPr>
            <a:endParaRPr lang="en-US" sz="3200" dirty="0" smtClean="0"/>
          </a:p>
          <a:p>
            <a:pPr lvl="1">
              <a:lnSpc>
                <a:spcPct val="80000"/>
              </a:lnSpc>
            </a:pPr>
            <a:r>
              <a:rPr lang="en-US" sz="3200" dirty="0" smtClean="0"/>
              <a:t>Low </a:t>
            </a:r>
            <a:r>
              <a:rPr lang="en-US" sz="3200" dirty="0"/>
              <a:t>Personal Accomplishment. (“ineffective</a:t>
            </a:r>
            <a:r>
              <a:rPr lang="en-US" sz="3200" dirty="0" smtClean="0"/>
              <a:t>”)</a:t>
            </a:r>
            <a:endParaRPr lang="en-US" sz="3200" dirty="0"/>
          </a:p>
        </p:txBody>
      </p:sp>
      <p:pic>
        <p:nvPicPr>
          <p:cNvPr id="36868" name="Picture 4" descr="smoking candle"/>
          <p:cNvPicPr>
            <a:picLocks noChangeAspect="1" noChangeArrowheads="1"/>
          </p:cNvPicPr>
          <p:nvPr/>
        </p:nvPicPr>
        <p:blipFill>
          <a:blip r:embed="rId3" cstate="print"/>
          <a:srcRect/>
          <a:stretch>
            <a:fillRect/>
          </a:stretch>
        </p:blipFill>
        <p:spPr bwMode="auto">
          <a:xfrm>
            <a:off x="8001000" y="152400"/>
            <a:ext cx="952500" cy="16764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nSpc>
                <a:spcPct val="80000"/>
              </a:lnSpc>
            </a:pPr>
            <a:endParaRPr lang="en-US" sz="2400" dirty="0" smtClean="0"/>
          </a:p>
          <a:p>
            <a:pPr lvl="1">
              <a:lnSpc>
                <a:spcPct val="80000"/>
              </a:lnSpc>
            </a:pPr>
            <a:endParaRPr lang="en-US" sz="2400" dirty="0" smtClean="0"/>
          </a:p>
          <a:p>
            <a:pPr lvl="1">
              <a:lnSpc>
                <a:spcPct val="80000"/>
              </a:lnSpc>
            </a:pPr>
            <a:r>
              <a:rPr lang="en-US" sz="3200" dirty="0" smtClean="0"/>
              <a:t>Major contributor: Unsupportive work environment. </a:t>
            </a:r>
          </a:p>
          <a:p>
            <a:pPr lvl="1">
              <a:lnSpc>
                <a:spcPct val="80000"/>
              </a:lnSpc>
            </a:pPr>
            <a:r>
              <a:rPr lang="en-US" sz="3200" dirty="0" smtClean="0"/>
              <a:t>Gradual, predictable. “Progressive loss of idealism, energy &amp; purpose…as a result of work conditions.”</a:t>
            </a:r>
          </a:p>
          <a:p>
            <a:pPr lvl="1">
              <a:lnSpc>
                <a:spcPct val="80000"/>
              </a:lnSpc>
            </a:pPr>
            <a:r>
              <a:rPr lang="en-US" sz="3200" dirty="0" smtClean="0"/>
              <a:t>Relief occurs with vacation or job change. </a:t>
            </a:r>
          </a:p>
          <a:p>
            <a:endParaRPr lang="en-US" dirty="0"/>
          </a:p>
        </p:txBody>
      </p:sp>
      <p:sp>
        <p:nvSpPr>
          <p:cNvPr id="3" name="Title 2"/>
          <p:cNvSpPr>
            <a:spLocks noGrp="1"/>
          </p:cNvSpPr>
          <p:nvPr>
            <p:ph type="title"/>
          </p:nvPr>
        </p:nvSpPr>
        <p:spPr/>
        <p:txBody>
          <a:bodyPr/>
          <a:lstStyle/>
          <a:p>
            <a:r>
              <a:rPr lang="en-US" dirty="0" smtClean="0"/>
              <a:t>BURN-OUT COND..,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dirty="0" smtClean="0"/>
              <a:t>BURN-OUT COND..,</a:t>
            </a:r>
            <a:endParaRPr lang="en-US" dirty="0"/>
          </a:p>
        </p:txBody>
      </p:sp>
      <p:sp>
        <p:nvSpPr>
          <p:cNvPr id="180227" name="Rectangle 3"/>
          <p:cNvSpPr>
            <a:spLocks noGrp="1" noChangeArrowheads="1"/>
          </p:cNvSpPr>
          <p:nvPr>
            <p:ph type="body" idx="1"/>
          </p:nvPr>
        </p:nvSpPr>
        <p:spPr>
          <a:xfrm>
            <a:off x="457200" y="1219200"/>
            <a:ext cx="8229600" cy="4953000"/>
          </a:xfrm>
        </p:spPr>
        <p:txBody>
          <a:bodyPr/>
          <a:lstStyle/>
          <a:p>
            <a:pPr>
              <a:lnSpc>
                <a:spcPct val="90000"/>
              </a:lnSpc>
              <a:buFontTx/>
              <a:buNone/>
            </a:pPr>
            <a:endParaRPr lang="en-US" sz="2800" dirty="0"/>
          </a:p>
          <a:p>
            <a:pPr>
              <a:lnSpc>
                <a:spcPct val="90000"/>
              </a:lnSpc>
            </a:pPr>
            <a:r>
              <a:rPr lang="en-US" sz="2800" dirty="0"/>
              <a:t>6 main components of </a:t>
            </a:r>
            <a:r>
              <a:rPr lang="en-US" sz="2800" dirty="0" smtClean="0"/>
              <a:t>burn-out</a:t>
            </a:r>
            <a:endParaRPr lang="en-US" sz="2800" dirty="0"/>
          </a:p>
          <a:p>
            <a:pPr lvl="1">
              <a:lnSpc>
                <a:spcPct val="90000"/>
              </a:lnSpc>
            </a:pPr>
            <a:r>
              <a:rPr lang="en-US" sz="2400" dirty="0"/>
              <a:t>Overload</a:t>
            </a:r>
          </a:p>
          <a:p>
            <a:pPr lvl="1">
              <a:lnSpc>
                <a:spcPct val="90000"/>
              </a:lnSpc>
            </a:pPr>
            <a:r>
              <a:rPr lang="en-US" sz="2400" dirty="0"/>
              <a:t>Lack of control</a:t>
            </a:r>
          </a:p>
          <a:p>
            <a:pPr lvl="1">
              <a:lnSpc>
                <a:spcPct val="90000"/>
              </a:lnSpc>
            </a:pPr>
            <a:r>
              <a:rPr lang="en-US" sz="2400" dirty="0"/>
              <a:t>Too little reward</a:t>
            </a:r>
          </a:p>
          <a:p>
            <a:pPr lvl="1">
              <a:lnSpc>
                <a:spcPct val="90000"/>
              </a:lnSpc>
            </a:pPr>
            <a:r>
              <a:rPr lang="en-US" sz="2400" dirty="0"/>
              <a:t>Unfairness </a:t>
            </a:r>
          </a:p>
          <a:p>
            <a:pPr lvl="1">
              <a:lnSpc>
                <a:spcPct val="90000"/>
              </a:lnSpc>
            </a:pPr>
            <a:r>
              <a:rPr lang="en-US" sz="2400" dirty="0"/>
              <a:t>Value conflict</a:t>
            </a:r>
          </a:p>
          <a:p>
            <a:pPr lvl="1">
              <a:lnSpc>
                <a:spcPct val="90000"/>
              </a:lnSpc>
            </a:pPr>
            <a:r>
              <a:rPr lang="en-US" sz="2400" dirty="0"/>
              <a:t>Lost sense of community at work</a:t>
            </a:r>
          </a:p>
          <a:p>
            <a:pPr>
              <a:lnSpc>
                <a:spcPct val="90000"/>
              </a:lnSpc>
            </a:pPr>
            <a:r>
              <a:rPr lang="en-US" sz="2800" dirty="0"/>
              <a:t>Management can work with employees to: </a:t>
            </a:r>
          </a:p>
          <a:p>
            <a:pPr lvl="1">
              <a:lnSpc>
                <a:spcPct val="90000"/>
              </a:lnSpc>
            </a:pPr>
            <a:r>
              <a:rPr lang="en-US" sz="2400" dirty="0"/>
              <a:t> Increase engagement, involvement,  effectiveness &amp; </a:t>
            </a:r>
            <a:r>
              <a:rPr lang="en-US" sz="2400" dirty="0" smtClean="0"/>
              <a:t>hardiness</a:t>
            </a:r>
            <a:endParaRPr lang="en-US" sz="2400" dirty="0"/>
          </a:p>
        </p:txBody>
      </p:sp>
      <p:pic>
        <p:nvPicPr>
          <p:cNvPr id="180228" name="Picture 4" descr="smoking candle"/>
          <p:cNvPicPr>
            <a:picLocks noChangeAspect="1" noChangeArrowheads="1"/>
          </p:cNvPicPr>
          <p:nvPr/>
        </p:nvPicPr>
        <p:blipFill>
          <a:blip r:embed="rId3" cstate="print"/>
          <a:srcRect/>
          <a:stretch>
            <a:fillRect/>
          </a:stretch>
        </p:blipFill>
        <p:spPr bwMode="auto">
          <a:xfrm>
            <a:off x="8001000" y="152400"/>
            <a:ext cx="952500" cy="16764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r>
              <a:rPr lang="en-US" dirty="0" smtClean="0"/>
              <a:t>Identify the stress</a:t>
            </a:r>
          </a:p>
          <a:p>
            <a:r>
              <a:rPr lang="en-US" dirty="0" smtClean="0"/>
              <a:t>Analyzed the stress</a:t>
            </a:r>
          </a:p>
          <a:p>
            <a:r>
              <a:rPr lang="en-US" dirty="0" smtClean="0"/>
              <a:t>Evaluating the risk</a:t>
            </a:r>
          </a:p>
          <a:p>
            <a:r>
              <a:rPr lang="en-US" dirty="0" smtClean="0"/>
              <a:t>Design stress management strategies</a:t>
            </a:r>
          </a:p>
          <a:p>
            <a:r>
              <a:rPr lang="en-US" dirty="0" smtClean="0"/>
              <a:t>Implementing</a:t>
            </a:r>
          </a:p>
          <a:p>
            <a:r>
              <a:rPr lang="en-US" dirty="0" smtClean="0"/>
              <a:t>evaluation</a:t>
            </a:r>
          </a:p>
          <a:p>
            <a:pPr>
              <a:buFont typeface="Arial" charset="0"/>
              <a:buNone/>
            </a:pPr>
            <a:endParaRPr lang="en-US" dirty="0" smtClean="0"/>
          </a:p>
        </p:txBody>
      </p:sp>
      <p:sp>
        <p:nvSpPr>
          <p:cNvPr id="11266" name="Title 1"/>
          <p:cNvSpPr>
            <a:spLocks noGrp="1"/>
          </p:cNvSpPr>
          <p:nvPr>
            <p:ph type="title"/>
          </p:nvPr>
        </p:nvSpPr>
        <p:spPr/>
        <p:txBody>
          <a:bodyPr>
            <a:normAutofit fontScale="90000"/>
          </a:bodyPr>
          <a:lstStyle/>
          <a:p>
            <a:r>
              <a:rPr lang="en-US" dirty="0" smtClean="0"/>
              <a:t>MODALITES TO COPE WITH STRESS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pPr>
              <a:buFont typeface="Wingdings" pitchFamily="2" charset="2"/>
              <a:buChar char="Ø"/>
            </a:pPr>
            <a:r>
              <a:rPr lang="en-US" dirty="0" smtClean="0"/>
              <a:t>	The approach to stress management can only begin once a potential problem has been recognized and accepted.  </a:t>
            </a:r>
          </a:p>
          <a:p>
            <a:pPr>
              <a:buFont typeface="Wingdings" pitchFamily="2" charset="2"/>
              <a:buChar char="Ø"/>
            </a:pPr>
            <a:r>
              <a:rPr lang="en-US" dirty="0" smtClean="0"/>
              <a:t>	That nurses may be experiencing stress through work which could potentially present as a threat to their health and social life.</a:t>
            </a: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STEP 1: IDENTIFYING THE STRESS</a:t>
            </a:r>
            <a:br>
              <a:rPr lang="en-US" dirty="0" smtClean="0"/>
            </a:b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r>
              <a:rPr lang="en-US" smtClean="0"/>
              <a:t>Availability to work, sickness or absence</a:t>
            </a:r>
          </a:p>
          <a:p>
            <a:r>
              <a:rPr lang="en-US" smtClean="0"/>
              <a:t>Accident or incident</a:t>
            </a:r>
          </a:p>
          <a:p>
            <a:r>
              <a:rPr lang="en-US" smtClean="0"/>
              <a:t>Disciplinary action or compliant </a:t>
            </a:r>
          </a:p>
          <a:p>
            <a:r>
              <a:rPr lang="en-US" smtClean="0"/>
              <a:t>Seeking help from fellow employee or counseling</a:t>
            </a:r>
          </a:p>
          <a:p>
            <a:r>
              <a:rPr lang="en-US" smtClean="0"/>
              <a:t> Low attitude and esteem for the job</a:t>
            </a:r>
          </a:p>
          <a:p>
            <a:r>
              <a:rPr lang="en-US" smtClean="0"/>
              <a:t>Frustration, irritability, anger </a:t>
            </a:r>
          </a:p>
        </p:txBody>
      </p:sp>
      <p:sp>
        <p:nvSpPr>
          <p:cNvPr id="13314" name="Title 1"/>
          <p:cNvSpPr>
            <a:spLocks noGrp="1"/>
          </p:cNvSpPr>
          <p:nvPr>
            <p:ph type="title"/>
          </p:nvPr>
        </p:nvSpPr>
        <p:spPr/>
        <p:txBody>
          <a:bodyPr/>
          <a:lstStyle/>
          <a:p>
            <a:r>
              <a:rPr lang="en-US" smtClean="0"/>
              <a:t>SIGNS OF STRESS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Arial" pitchFamily="34" charset="0"/>
                <a:cs typeface="Arial" pitchFamily="34" charset="0"/>
              </a:rPr>
              <a:t>What is Stress</a:t>
            </a:r>
          </a:p>
          <a:p>
            <a:r>
              <a:rPr lang="en-US" sz="2800" dirty="0" smtClean="0">
                <a:latin typeface="Arial" pitchFamily="34" charset="0"/>
                <a:cs typeface="Arial" pitchFamily="34" charset="0"/>
              </a:rPr>
              <a:t>Types of Stress</a:t>
            </a:r>
          </a:p>
          <a:p>
            <a:r>
              <a:rPr lang="en-US" sz="2800" dirty="0" smtClean="0">
                <a:latin typeface="Arial" pitchFamily="34" charset="0"/>
                <a:cs typeface="Arial" pitchFamily="34" charset="0"/>
              </a:rPr>
              <a:t>Cause of Stress in Nursing</a:t>
            </a:r>
          </a:p>
          <a:p>
            <a:r>
              <a:rPr lang="en-US" sz="2800" dirty="0" smtClean="0">
                <a:latin typeface="Arial" pitchFamily="34" charset="0"/>
                <a:cs typeface="Arial" pitchFamily="34" charset="0"/>
              </a:rPr>
              <a:t>Physical Indicators of Mental Stress</a:t>
            </a:r>
          </a:p>
          <a:p>
            <a:r>
              <a:rPr lang="en-US" sz="2800" dirty="0" smtClean="0">
                <a:latin typeface="Arial" pitchFamily="34" charset="0"/>
                <a:cs typeface="Arial" pitchFamily="34" charset="0"/>
              </a:rPr>
              <a:t>Signs &amp; Symptoms of Stress</a:t>
            </a:r>
          </a:p>
          <a:p>
            <a:r>
              <a:rPr lang="en-US" sz="2800" dirty="0" smtClean="0">
                <a:latin typeface="Arial" pitchFamily="34" charset="0"/>
                <a:cs typeface="Arial" pitchFamily="34" charset="0"/>
              </a:rPr>
              <a:t>Stress Response Pattern</a:t>
            </a:r>
          </a:p>
          <a:p>
            <a:r>
              <a:rPr lang="en-US" sz="2800" dirty="0" smtClean="0">
                <a:latin typeface="Arial" pitchFamily="34" charset="0"/>
                <a:cs typeface="Arial" pitchFamily="34" charset="0"/>
              </a:rPr>
              <a:t>How does Stress Affect Health</a:t>
            </a:r>
          </a:p>
          <a:p>
            <a:r>
              <a:rPr lang="en-US" sz="2800" dirty="0" smtClean="0">
                <a:latin typeface="Arial" pitchFamily="34" charset="0"/>
                <a:cs typeface="Arial" pitchFamily="34" charset="0"/>
              </a:rPr>
              <a:t>Common Stress Associated Diseases</a:t>
            </a:r>
          </a:p>
        </p:txBody>
      </p:sp>
      <p:sp>
        <p:nvSpPr>
          <p:cNvPr id="3" name="Title 2"/>
          <p:cNvSpPr>
            <a:spLocks noGrp="1"/>
          </p:cNvSpPr>
          <p:nvPr>
            <p:ph type="title"/>
          </p:nvPr>
        </p:nvSpPr>
        <p:spPr/>
        <p:txBody>
          <a:bodyPr/>
          <a:lstStyle/>
          <a:p>
            <a:r>
              <a:rPr lang="en-US" dirty="0" smtClean="0">
                <a:solidFill>
                  <a:schemeClr val="tx1"/>
                </a:solidFill>
              </a:rPr>
              <a:t>Out </a:t>
            </a:r>
            <a:r>
              <a:rPr lang="en-US" dirty="0" smtClean="0">
                <a:solidFill>
                  <a:schemeClr val="tx1"/>
                </a:solidFill>
                <a:effectLst/>
              </a:rPr>
              <a:t>Line</a:t>
            </a:r>
            <a:r>
              <a:rPr lang="en-US" dirty="0" smtClean="0">
                <a:solidFill>
                  <a:schemeClr val="tx1"/>
                </a:solidFill>
              </a:rPr>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r>
              <a:rPr lang="en-US" dirty="0" smtClean="0"/>
              <a:t>Sources of stress (where, when and why)</a:t>
            </a:r>
          </a:p>
          <a:p>
            <a:pPr>
              <a:buFont typeface="Arial" charset="0"/>
              <a:buNone/>
            </a:pPr>
            <a:r>
              <a:rPr lang="en-US" dirty="0" smtClean="0"/>
              <a:t>		Where is the stress coming from ?</a:t>
            </a:r>
          </a:p>
          <a:p>
            <a:pPr>
              <a:buFont typeface="Arial" charset="0"/>
              <a:buNone/>
            </a:pPr>
            <a:r>
              <a:rPr lang="en-US" dirty="0" smtClean="0"/>
              <a:t>		When did the stress start ?</a:t>
            </a:r>
          </a:p>
          <a:p>
            <a:pPr>
              <a:buFont typeface="Arial" charset="0"/>
              <a:buNone/>
            </a:pPr>
            <a:r>
              <a:rPr lang="en-US" dirty="0" smtClean="0"/>
              <a:t>		Why did the stress happen ?</a:t>
            </a:r>
          </a:p>
          <a:p>
            <a:r>
              <a:rPr lang="en-US" dirty="0" smtClean="0"/>
              <a:t>What types of stress it is ?</a:t>
            </a:r>
          </a:p>
        </p:txBody>
      </p:sp>
      <p:sp>
        <p:nvSpPr>
          <p:cNvPr id="14338" name="Title 1"/>
          <p:cNvSpPr>
            <a:spLocks noGrp="1"/>
          </p:cNvSpPr>
          <p:nvPr>
            <p:ph type="title"/>
          </p:nvPr>
        </p:nvSpPr>
        <p:spPr/>
        <p:txBody>
          <a:bodyPr/>
          <a:lstStyle/>
          <a:p>
            <a:r>
              <a:rPr lang="en-US" dirty="0" smtClean="0"/>
              <a:t>STEP 2: ANALYZE THE STRESS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Can the stress endanger my ability to work and take care client?</a:t>
            </a:r>
          </a:p>
          <a:p>
            <a:pPr fontAlgn="auto">
              <a:spcAft>
                <a:spcPts val="0"/>
              </a:spcAft>
              <a:buFont typeface="Arial" pitchFamily="34" charset="0"/>
              <a:buChar char="•"/>
              <a:defRPr/>
            </a:pPr>
            <a:r>
              <a:rPr lang="en-US" dirty="0" smtClean="0"/>
              <a:t>Can the stress be a hazardous to my social life and family?</a:t>
            </a:r>
          </a:p>
          <a:p>
            <a:pPr fontAlgn="auto">
              <a:spcAft>
                <a:spcPts val="0"/>
              </a:spcAft>
              <a:buFont typeface="Arial" pitchFamily="34" charset="0"/>
              <a:buChar char="•"/>
              <a:defRPr/>
            </a:pPr>
            <a:r>
              <a:rPr lang="en-US" dirty="0" smtClean="0"/>
              <a:t>Is the stress affecting my ability to work, concentrate, or make decisions?</a:t>
            </a:r>
          </a:p>
          <a:p>
            <a:pPr fontAlgn="auto">
              <a:spcAft>
                <a:spcPts val="0"/>
              </a:spcAft>
              <a:buNone/>
              <a:defRPr/>
            </a:pPr>
            <a:endParaRPr lang="en-US" dirty="0"/>
          </a:p>
        </p:txBody>
      </p:sp>
      <p:sp>
        <p:nvSpPr>
          <p:cNvPr id="15362" name="Title 1"/>
          <p:cNvSpPr>
            <a:spLocks noGrp="1"/>
          </p:cNvSpPr>
          <p:nvPr>
            <p:ph type="title"/>
          </p:nvPr>
        </p:nvSpPr>
        <p:spPr/>
        <p:txBody>
          <a:bodyPr>
            <a:normAutofit fontScale="90000"/>
          </a:bodyPr>
          <a:lstStyle/>
          <a:p>
            <a:r>
              <a:rPr lang="en-US" dirty="0" smtClean="0"/>
              <a:t>STEP 3: EVALUATING THE STRESS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defRPr/>
            </a:pPr>
            <a:r>
              <a:rPr lang="en-US" dirty="0" smtClean="0"/>
              <a:t>Is the stress causing my personality change (depression, labile affect, dull, suicidal, frustration, anger, anxious, anxiety)?</a:t>
            </a:r>
          </a:p>
          <a:p>
            <a:pPr>
              <a:buFont typeface="Arial" pitchFamily="34" charset="0"/>
              <a:buChar char="•"/>
              <a:defRPr/>
            </a:pPr>
            <a:r>
              <a:rPr lang="en-US" dirty="0" smtClean="0"/>
              <a:t>Is the stress changing my usual habits (exercise or diet) ?</a:t>
            </a:r>
          </a:p>
          <a:p>
            <a:pPr>
              <a:buFont typeface="Arial" pitchFamily="34" charset="0"/>
              <a:buChar char="•"/>
              <a:defRPr/>
            </a:pPr>
            <a:r>
              <a:rPr lang="en-US" dirty="0" smtClean="0"/>
              <a:t>Does the stress affect my relationship with my fellow employees ?</a:t>
            </a:r>
          </a:p>
        </p:txBody>
      </p:sp>
      <p:sp>
        <p:nvSpPr>
          <p:cNvPr id="3" name="Title 2"/>
          <p:cNvSpPr>
            <a:spLocks noGrp="1"/>
          </p:cNvSpPr>
          <p:nvPr>
            <p:ph type="title"/>
          </p:nvPr>
        </p:nvSpPr>
        <p:spPr/>
        <p:txBody>
          <a:bodyPr>
            <a:normAutofit fontScale="90000"/>
          </a:bodyPr>
          <a:lstStyle/>
          <a:p>
            <a:r>
              <a:rPr lang="en-US" dirty="0" smtClean="0"/>
              <a:t>STEP 3: EVALUATING THE STRESS COND..,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pPr>
              <a:buFont typeface="Arial" charset="0"/>
              <a:buNone/>
            </a:pPr>
            <a:r>
              <a:rPr lang="en-US" dirty="0" smtClean="0"/>
              <a:t>   In designing stress management strategies, attention should focus on the total work system, which includes the organizational, social and physical environments, the technology in use, the work systems, and the people involved.</a:t>
            </a:r>
          </a:p>
        </p:txBody>
      </p:sp>
      <p:sp>
        <p:nvSpPr>
          <p:cNvPr id="16386" name="Title 1"/>
          <p:cNvSpPr>
            <a:spLocks noGrp="1"/>
          </p:cNvSpPr>
          <p:nvPr>
            <p:ph type="title"/>
          </p:nvPr>
        </p:nvSpPr>
        <p:spPr/>
        <p:txBody>
          <a:bodyPr>
            <a:normAutofit fontScale="90000"/>
          </a:bodyPr>
          <a:lstStyle/>
          <a:p>
            <a:pPr algn="l"/>
            <a:r>
              <a:rPr lang="en-US" sz="3600" dirty="0" smtClean="0"/>
              <a:t>STEP4: DESIGNING STRESS MANAGEMENT STRATEGIES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p:spPr>
        <p:txBody>
          <a:bodyPr rtlCol="0">
            <a:normAutofit lnSpcReduction="10000"/>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a:p>
          <a:p>
            <a:pPr marL="514350" indent="-514350" fontAlgn="auto">
              <a:spcAft>
                <a:spcPts val="0"/>
              </a:spcAft>
              <a:buFont typeface="+mj-lt"/>
              <a:buAutoNum type="arabicPeriod"/>
              <a:defRPr/>
            </a:pPr>
            <a:r>
              <a:rPr lang="en-US" sz="2400" b="1" dirty="0" smtClean="0"/>
              <a:t>Types of strategy: </a:t>
            </a:r>
            <a:r>
              <a:rPr lang="en-US" sz="2400" dirty="0" smtClean="0"/>
              <a:t>This would involve what type of stress you are experiencing, what your symptoms are (anger, depression, sad, anxiety), and the level of your stress</a:t>
            </a:r>
            <a:endParaRPr lang="en-US" sz="2400" b="1" dirty="0" smtClean="0"/>
          </a:p>
          <a:p>
            <a:pPr marL="514350" indent="-514350" fontAlgn="auto">
              <a:spcAft>
                <a:spcPts val="0"/>
              </a:spcAft>
              <a:buFont typeface="+mj-lt"/>
              <a:buAutoNum type="arabicPeriod"/>
              <a:defRPr/>
            </a:pPr>
            <a:r>
              <a:rPr lang="en-US" sz="2400" b="1" dirty="0" smtClean="0"/>
              <a:t>Target: </a:t>
            </a:r>
            <a:r>
              <a:rPr lang="en-US" sz="2400" dirty="0" smtClean="0"/>
              <a:t>Who are what should the intervention be aim at (individual, or organization) </a:t>
            </a:r>
          </a:p>
          <a:p>
            <a:pPr marL="514350" indent="-514350" fontAlgn="auto">
              <a:spcAft>
                <a:spcPts val="0"/>
              </a:spcAft>
              <a:buFont typeface="+mj-lt"/>
              <a:buAutoNum type="arabicPeriod"/>
              <a:defRPr/>
            </a:pPr>
            <a:r>
              <a:rPr lang="en-US" sz="2400" b="1" dirty="0" smtClean="0"/>
              <a:t>Agency: </a:t>
            </a:r>
            <a:r>
              <a:rPr lang="en-US" sz="2400" dirty="0" smtClean="0"/>
              <a:t>Who is responsible for caring out the intervention (RN, or the organization)</a:t>
            </a:r>
          </a:p>
          <a:p>
            <a:pPr marL="514350" indent="-514350" fontAlgn="auto">
              <a:spcAft>
                <a:spcPts val="0"/>
              </a:spcAft>
              <a:buFont typeface="Arial" pitchFamily="34" charset="0"/>
              <a:buNone/>
              <a:defRPr/>
            </a:pPr>
            <a:r>
              <a:rPr lang="en-US" sz="2400" dirty="0" smtClean="0">
                <a:solidFill>
                  <a:srgbClr val="FF0000"/>
                </a:solidFill>
              </a:rPr>
              <a:t>All interventions must have  objectives or goals to be      	achieved!!!! </a:t>
            </a:r>
            <a:endParaRPr lang="en-US" sz="2400" dirty="0">
              <a:solidFill>
                <a:srgbClr val="FF0000"/>
              </a:solidFill>
            </a:endParaRPr>
          </a:p>
        </p:txBody>
      </p:sp>
      <p:sp>
        <p:nvSpPr>
          <p:cNvPr id="2" name="Title 1"/>
          <p:cNvSpPr>
            <a:spLocks noGrp="1"/>
          </p:cNvSpPr>
          <p:nvPr>
            <p:ph type="title"/>
          </p:nvPr>
        </p:nvSpPr>
        <p:spPr>
          <a:xfrm>
            <a:off x="533400" y="304800"/>
            <a:ext cx="8229600" cy="1447800"/>
          </a:xfrm>
        </p:spPr>
        <p:txBody>
          <a:bodyPr rtlCol="0">
            <a:normAutofit fontScale="90000"/>
          </a:bodyPr>
          <a:lstStyle/>
          <a:p>
            <a:pPr fontAlgn="auto">
              <a:spcAft>
                <a:spcPts val="0"/>
              </a:spcAft>
              <a:defRPr/>
            </a:pPr>
            <a:r>
              <a:rPr lang="en-US" dirty="0" smtClean="0"/>
              <a:t>STEP4: DESIGN STRESS MANAGEMENT STRATEGIES COND..,</a:t>
            </a:r>
            <a:endParaRPr lang="en-US" dirty="0"/>
          </a:p>
        </p:txBody>
      </p:sp>
      <p:sp>
        <p:nvSpPr>
          <p:cNvPr id="4" name="Rectangle 3"/>
          <p:cNvSpPr/>
          <p:nvPr/>
        </p:nvSpPr>
        <p:spPr>
          <a:xfrm>
            <a:off x="838200" y="1905000"/>
            <a:ext cx="7467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The Total System Matrix</a:t>
            </a:r>
            <a:endParaRPr lang="en-US"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lstStyle/>
          <a:p>
            <a:r>
              <a:rPr lang="en-US" sz="2400" smtClean="0"/>
              <a:t>Goals setting, self esteem enhancement, active listening</a:t>
            </a:r>
          </a:p>
          <a:p>
            <a:r>
              <a:rPr lang="en-US" sz="2400" smtClean="0"/>
              <a:t>Remedial Action</a:t>
            </a:r>
          </a:p>
          <a:p>
            <a:r>
              <a:rPr lang="en-US" sz="2400" smtClean="0"/>
              <a:t>Practice, preventative maintenance. </a:t>
            </a:r>
          </a:p>
          <a:p>
            <a:r>
              <a:rPr lang="en-US" sz="2400" smtClean="0"/>
              <a:t>Set priorities in your life.</a:t>
            </a:r>
          </a:p>
          <a:p>
            <a:r>
              <a:rPr lang="en-US" sz="2400" smtClean="0"/>
              <a:t>Avoid negative people.</a:t>
            </a:r>
          </a:p>
          <a:p>
            <a:r>
              <a:rPr lang="en-US" sz="2400" smtClean="0"/>
              <a:t>Use time wisely. </a:t>
            </a:r>
          </a:p>
          <a:p>
            <a:r>
              <a:rPr lang="en-US" sz="2400" smtClean="0"/>
              <a:t>Stop saying negative things to yourself. </a:t>
            </a:r>
          </a:p>
          <a:p>
            <a:r>
              <a:rPr lang="en-US" sz="2400" smtClean="0"/>
              <a:t>Develop your sense of humor. </a:t>
            </a:r>
          </a:p>
          <a:p>
            <a:pPr>
              <a:buFont typeface="Arial" charset="0"/>
              <a:buNone/>
            </a:pPr>
            <a:endParaRPr lang="en-US" sz="2400" smtClean="0"/>
          </a:p>
          <a:p>
            <a:endParaRPr lang="en-US" sz="2400" smtClean="0"/>
          </a:p>
        </p:txBody>
      </p:sp>
      <p:sp>
        <p:nvSpPr>
          <p:cNvPr id="18434" name="Title 1"/>
          <p:cNvSpPr>
            <a:spLocks noGrp="1"/>
          </p:cNvSpPr>
          <p:nvPr>
            <p:ph type="title"/>
          </p:nvPr>
        </p:nvSpPr>
        <p:spPr/>
        <p:txBody>
          <a:bodyPr/>
          <a:lstStyle/>
          <a:p>
            <a:r>
              <a:rPr lang="en-US" smtClean="0"/>
              <a:t>TYPES OF COPING MECHANISMS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5"/>
          <p:cNvSpPr>
            <a:spLocks noGrp="1"/>
          </p:cNvSpPr>
          <p:nvPr>
            <p:ph idx="1"/>
          </p:nvPr>
        </p:nvSpPr>
        <p:spPr>
          <a:xfrm>
            <a:off x="457200" y="914400"/>
            <a:ext cx="8229600" cy="5211763"/>
          </a:xfrm>
        </p:spPr>
        <p:txBody>
          <a:bodyPr/>
          <a:lstStyle/>
          <a:p>
            <a:pPr marL="514350" indent="-514350">
              <a:buFont typeface="Calibri" pitchFamily="34" charset="0"/>
              <a:buAutoNum type="arabicPeriod"/>
            </a:pPr>
            <a:r>
              <a:rPr lang="en-US" dirty="0" smtClean="0">
                <a:solidFill>
                  <a:srgbClr val="FF0000"/>
                </a:solidFill>
              </a:rPr>
              <a:t>Change your thinking: </a:t>
            </a:r>
            <a:r>
              <a:rPr lang="en-US" dirty="0" smtClean="0"/>
              <a:t>(Reframing and  Positive thinking)</a:t>
            </a:r>
          </a:p>
          <a:p>
            <a:pPr marL="514350" indent="-514350">
              <a:buFont typeface="Calibri" pitchFamily="34" charset="0"/>
              <a:buAutoNum type="arabicPeriod"/>
            </a:pPr>
            <a:r>
              <a:rPr lang="en-US" dirty="0" smtClean="0">
                <a:solidFill>
                  <a:srgbClr val="FF0000"/>
                </a:solidFill>
              </a:rPr>
              <a:t>Change your behavior </a:t>
            </a:r>
            <a:r>
              <a:rPr lang="en-US" dirty="0" smtClean="0"/>
              <a:t>(be assertive, get organized/time management, ventilation, humor, diversion and distraction)</a:t>
            </a:r>
          </a:p>
          <a:p>
            <a:pPr marL="514350" indent="-514350">
              <a:buFont typeface="Calibri" pitchFamily="34" charset="0"/>
              <a:buAutoNum type="arabicPeriod"/>
            </a:pPr>
            <a:r>
              <a:rPr lang="en-US" dirty="0" smtClean="0">
                <a:solidFill>
                  <a:srgbClr val="FF0000"/>
                </a:solidFill>
              </a:rPr>
              <a:t>Change your life style: </a:t>
            </a:r>
            <a:r>
              <a:rPr lang="en-US" dirty="0" smtClean="0"/>
              <a:t>(diet, exercise drink water, pet therapy, music therapy, sleep, nature walks, guide imagery, leisure, and pacing)</a:t>
            </a:r>
          </a:p>
        </p:txBody>
      </p:sp>
      <p:sp>
        <p:nvSpPr>
          <p:cNvPr id="5" name="Title 4"/>
          <p:cNvSpPr>
            <a:spLocks noGrp="1"/>
          </p:cNvSpPr>
          <p:nvPr>
            <p:ph type="title"/>
          </p:nvPr>
        </p:nvSpPr>
        <p:spPr>
          <a:xfrm>
            <a:off x="457200" y="274638"/>
            <a:ext cx="8229600" cy="563562"/>
          </a:xfrm>
        </p:spPr>
        <p:txBody>
          <a:bodyPr rtlCol="0">
            <a:normAutofit fontScale="90000"/>
          </a:bodyPr>
          <a:lstStyle/>
          <a:p>
            <a:pPr fontAlgn="auto">
              <a:spcAft>
                <a:spcPts val="0"/>
              </a:spcAft>
              <a:defRPr/>
            </a:pPr>
            <a:r>
              <a:rPr lang="en-US" dirty="0" smtClean="0"/>
              <a:t>REMEDIAL  ACTION: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990600"/>
            <a:ext cx="8229600" cy="5135563"/>
          </a:xfrm>
        </p:spPr>
        <p:txBody>
          <a:bodyPr/>
          <a:lstStyle/>
          <a:p>
            <a:r>
              <a:rPr lang="en-US" sz="2400" smtClean="0">
                <a:solidFill>
                  <a:srgbClr val="FF0000"/>
                </a:solidFill>
              </a:rPr>
              <a:t>Reframing: </a:t>
            </a:r>
            <a:r>
              <a:rPr lang="en-US" sz="2400" smtClean="0"/>
              <a:t>is finding ways to see the problem from a different perspective</a:t>
            </a:r>
          </a:p>
          <a:p>
            <a:r>
              <a:rPr lang="en-US" sz="2400" smtClean="0">
                <a:solidFill>
                  <a:srgbClr val="FF0000"/>
                </a:solidFill>
              </a:rPr>
              <a:t>Be assertive: </a:t>
            </a:r>
            <a:r>
              <a:rPr lang="en-US" sz="2400" smtClean="0"/>
              <a:t>standing up for your personal rights and expressing your thoughts, feelings and beliefs directly, honestly and spontaneously in ways that don’t infringe on the rights of others</a:t>
            </a:r>
          </a:p>
          <a:p>
            <a:r>
              <a:rPr lang="en-US" sz="2400" smtClean="0">
                <a:solidFill>
                  <a:srgbClr val="FF0000"/>
                </a:solidFill>
              </a:rPr>
              <a:t>Ventilation: </a:t>
            </a:r>
            <a:r>
              <a:rPr lang="en-US" sz="2400" smtClean="0"/>
              <a:t>let your anger out, talk about it, write it down</a:t>
            </a:r>
          </a:p>
          <a:p>
            <a:r>
              <a:rPr lang="en-US" sz="2400" smtClean="0">
                <a:solidFill>
                  <a:srgbClr val="FF0000"/>
                </a:solidFill>
              </a:rPr>
              <a:t>diversion and distraction: </a:t>
            </a:r>
            <a:r>
              <a:rPr lang="en-US" sz="2400" smtClean="0"/>
              <a:t>take a vacation or a short walk, it gives you time to catch your breath and think about the problem objectively.</a:t>
            </a:r>
          </a:p>
          <a:p>
            <a:r>
              <a:rPr lang="en-US" sz="2400" smtClean="0">
                <a:solidFill>
                  <a:srgbClr val="FF0000"/>
                </a:solidFill>
              </a:rPr>
              <a:t>Group therapy or interaction: </a:t>
            </a:r>
            <a:r>
              <a:rPr lang="en-US" sz="2400" smtClean="0"/>
              <a:t>allows every ones to speak, provide compromise</a:t>
            </a:r>
          </a:p>
          <a:p>
            <a:endParaRPr lang="en-US" sz="2400" smtClean="0"/>
          </a:p>
        </p:txBody>
      </p:sp>
      <p:sp>
        <p:nvSpPr>
          <p:cNvPr id="20482" name="Title 1"/>
          <p:cNvSpPr>
            <a:spLocks noGrp="1"/>
          </p:cNvSpPr>
          <p:nvPr>
            <p:ph type="title"/>
          </p:nvPr>
        </p:nvSpPr>
        <p:spPr>
          <a:xfrm>
            <a:off x="457200" y="274638"/>
            <a:ext cx="8229600" cy="792162"/>
          </a:xfrm>
        </p:spPr>
        <p:txBody>
          <a:bodyPr>
            <a:normAutofit fontScale="90000"/>
          </a:bodyPr>
          <a:lstStyle/>
          <a:p>
            <a:r>
              <a:rPr lang="en-US" sz="3200" smtClean="0"/>
              <a:t>COPING MECHANISM FOR NURSE AT WORK</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r>
              <a:rPr lang="en-US" dirty="0" smtClean="0"/>
              <a:t>Start by understanding your objectives or goals</a:t>
            </a:r>
          </a:p>
          <a:p>
            <a:r>
              <a:rPr lang="en-US" dirty="0" smtClean="0"/>
              <a:t>Start with the more reachable goal and work from there</a:t>
            </a:r>
          </a:p>
          <a:p>
            <a:r>
              <a:rPr lang="en-US" dirty="0" smtClean="0"/>
              <a:t>Prevent further stress</a:t>
            </a:r>
          </a:p>
          <a:p>
            <a:endParaRPr lang="en-US" dirty="0" smtClean="0"/>
          </a:p>
        </p:txBody>
      </p:sp>
      <p:sp>
        <p:nvSpPr>
          <p:cNvPr id="21506" name="Title 1"/>
          <p:cNvSpPr>
            <a:spLocks noGrp="1"/>
          </p:cNvSpPr>
          <p:nvPr>
            <p:ph type="title"/>
          </p:nvPr>
        </p:nvSpPr>
        <p:spPr/>
        <p:txBody>
          <a:bodyPr/>
          <a:lstStyle/>
          <a:p>
            <a:r>
              <a:rPr lang="en-US" dirty="0" smtClean="0"/>
              <a:t>STEP 5: IMPLEMENTING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6" name="Picture 6" descr="4"/>
          <p:cNvPicPr>
            <a:picLocks noChangeAspect="1" noChangeArrowheads="1"/>
          </p:cNvPicPr>
          <p:nvPr/>
        </p:nvPicPr>
        <p:blipFill>
          <a:blip r:embed="rId3" cstate="print"/>
          <a:srcRect/>
          <a:stretch>
            <a:fillRect/>
          </a:stretch>
        </p:blipFill>
        <p:spPr bwMode="auto">
          <a:xfrm>
            <a:off x="609600" y="457200"/>
            <a:ext cx="1295400" cy="925513"/>
          </a:xfrm>
          <a:prstGeom prst="rect">
            <a:avLst/>
          </a:prstGeom>
          <a:noFill/>
          <a:ln>
            <a:noFill/>
          </a:ln>
        </p:spPr>
      </p:pic>
      <p:sp>
        <p:nvSpPr>
          <p:cNvPr id="20482" name="Rectangle 2"/>
          <p:cNvSpPr>
            <a:spLocks noGrp="1" noChangeArrowheads="1"/>
          </p:cNvSpPr>
          <p:nvPr>
            <p:ph type="title"/>
          </p:nvPr>
        </p:nvSpPr>
        <p:spPr>
          <a:xfrm>
            <a:off x="304800" y="304800"/>
            <a:ext cx="7162800" cy="1143000"/>
          </a:xfrm>
        </p:spPr>
        <p:txBody>
          <a:bodyPr>
            <a:noAutofit/>
          </a:bodyPr>
          <a:lstStyle/>
          <a:p>
            <a:r>
              <a:rPr lang="en-US" sz="3200" dirty="0" smtClean="0"/>
              <a:t>            </a:t>
            </a:r>
            <a:r>
              <a:rPr lang="en-US" sz="3600" dirty="0" smtClean="0"/>
              <a:t>Steps to Master Stress</a:t>
            </a:r>
            <a:endParaRPr lang="en-US" sz="3200" dirty="0"/>
          </a:p>
        </p:txBody>
      </p:sp>
      <p:sp>
        <p:nvSpPr>
          <p:cNvPr id="20483" name="Rectangle 3"/>
          <p:cNvSpPr>
            <a:spLocks noGrp="1" noChangeArrowheads="1"/>
          </p:cNvSpPr>
          <p:nvPr>
            <p:ph type="body" idx="1"/>
          </p:nvPr>
        </p:nvSpPr>
        <p:spPr>
          <a:xfrm>
            <a:off x="457200" y="2057400"/>
            <a:ext cx="8229600" cy="4525963"/>
          </a:xfrm>
        </p:spPr>
        <p:txBody>
          <a:bodyPr/>
          <a:lstStyle/>
          <a:p>
            <a:pPr marL="609600" indent="-609600">
              <a:buFontTx/>
              <a:buAutoNum type="arabicPeriod"/>
            </a:pPr>
            <a:r>
              <a:rPr lang="en-US" dirty="0">
                <a:solidFill>
                  <a:schemeClr val="folHlink"/>
                </a:solidFill>
              </a:rPr>
              <a:t>Claim it: </a:t>
            </a:r>
            <a:r>
              <a:rPr lang="en-US" dirty="0"/>
              <a:t>everyone has stress.</a:t>
            </a:r>
          </a:p>
          <a:p>
            <a:pPr marL="609600" indent="-609600">
              <a:buFontTx/>
              <a:buAutoNum type="arabicPeriod"/>
            </a:pPr>
            <a:r>
              <a:rPr lang="en-US" dirty="0">
                <a:solidFill>
                  <a:schemeClr val="folHlink"/>
                </a:solidFill>
              </a:rPr>
              <a:t>Name it: </a:t>
            </a:r>
            <a:r>
              <a:rPr lang="en-US" dirty="0"/>
              <a:t>everyone’s stressors are different. </a:t>
            </a:r>
          </a:p>
          <a:p>
            <a:pPr marL="609600" indent="-609600">
              <a:buFontTx/>
              <a:buAutoNum type="arabicPeriod"/>
            </a:pPr>
            <a:r>
              <a:rPr lang="en-US" dirty="0">
                <a:solidFill>
                  <a:schemeClr val="folHlink"/>
                </a:solidFill>
              </a:rPr>
              <a:t>Reframe it: </a:t>
            </a:r>
            <a:r>
              <a:rPr lang="en-US" dirty="0"/>
              <a:t>Look at your stress &amp; stressors in a different way. Hardiness, coping.</a:t>
            </a:r>
          </a:p>
          <a:p>
            <a:pPr marL="609600" indent="-609600">
              <a:buFontTx/>
              <a:buAutoNum type="arabicPeriod"/>
            </a:pPr>
            <a:r>
              <a:rPr lang="en-US" dirty="0">
                <a:solidFill>
                  <a:schemeClr val="folHlink"/>
                </a:solidFill>
              </a:rPr>
              <a:t>Tame it:</a:t>
            </a:r>
            <a:r>
              <a:rPr lang="en-US" dirty="0"/>
              <a:t> prepare, self-care, share, dare, be aware </a:t>
            </a:r>
          </a:p>
        </p:txBody>
      </p:sp>
      <p:pic>
        <p:nvPicPr>
          <p:cNvPr id="20485" name="Picture 5" descr="4smilies"/>
          <p:cNvPicPr>
            <a:picLocks noChangeAspect="1" noChangeArrowheads="1"/>
          </p:cNvPicPr>
          <p:nvPr/>
        </p:nvPicPr>
        <p:blipFill>
          <a:blip r:embed="rId4" cstate="print"/>
          <a:srcRect/>
          <a:stretch>
            <a:fillRect/>
          </a:stretch>
        </p:blipFill>
        <p:spPr bwMode="auto">
          <a:xfrm>
            <a:off x="7467600" y="76200"/>
            <a:ext cx="1600200" cy="2057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smtClean="0">
                <a:latin typeface="Arial" pitchFamily="34" charset="0"/>
                <a:cs typeface="Arial" pitchFamily="34" charset="0"/>
              </a:rPr>
              <a:t>Burn-out</a:t>
            </a:r>
          </a:p>
          <a:p>
            <a:r>
              <a:rPr lang="en-US" dirty="0" smtClean="0">
                <a:latin typeface="Arial" pitchFamily="34" charset="0"/>
                <a:cs typeface="Arial" pitchFamily="34" charset="0"/>
              </a:rPr>
              <a:t>Modalities to Cope with Stress</a:t>
            </a:r>
          </a:p>
          <a:p>
            <a:pPr lvl="1"/>
            <a:r>
              <a:rPr lang="en-US" dirty="0" smtClean="0">
                <a:latin typeface="Arial" pitchFamily="34" charset="0"/>
                <a:cs typeface="Arial" pitchFamily="34" charset="0"/>
              </a:rPr>
              <a:t>Step 1: Identifying the Stress</a:t>
            </a:r>
          </a:p>
          <a:p>
            <a:pPr lvl="1"/>
            <a:r>
              <a:rPr lang="en-US" dirty="0" smtClean="0">
                <a:latin typeface="Arial" pitchFamily="34" charset="0"/>
                <a:cs typeface="Arial" pitchFamily="34" charset="0"/>
              </a:rPr>
              <a:t>Step 2: Analyze the Stress</a:t>
            </a:r>
          </a:p>
          <a:p>
            <a:pPr lvl="1"/>
            <a:r>
              <a:rPr lang="en-US" dirty="0" smtClean="0">
                <a:latin typeface="Arial" pitchFamily="34" charset="0"/>
                <a:cs typeface="Arial" pitchFamily="34" charset="0"/>
              </a:rPr>
              <a:t>Step 3: Evaluating the Stress</a:t>
            </a:r>
          </a:p>
          <a:p>
            <a:pPr lvl="1"/>
            <a:r>
              <a:rPr lang="en-US" sz="2400" dirty="0" smtClean="0">
                <a:latin typeface="Arial" pitchFamily="34" charset="0"/>
                <a:cs typeface="Arial" pitchFamily="34" charset="0"/>
              </a:rPr>
              <a:t>Step4: Designing Stress Management Strategies</a:t>
            </a:r>
          </a:p>
          <a:p>
            <a:pPr lvl="1"/>
            <a:r>
              <a:rPr lang="en-US" dirty="0" smtClean="0">
                <a:latin typeface="Arial" pitchFamily="34" charset="0"/>
                <a:cs typeface="Arial" pitchFamily="34" charset="0"/>
              </a:rPr>
              <a:t>Step 5: Implementing</a:t>
            </a:r>
          </a:p>
          <a:p>
            <a:pPr lvl="1"/>
            <a:r>
              <a:rPr lang="en-US" dirty="0" smtClean="0">
                <a:latin typeface="Arial" pitchFamily="34" charset="0"/>
                <a:cs typeface="Arial" pitchFamily="34" charset="0"/>
              </a:rPr>
              <a:t>Step 6: Evaluation</a:t>
            </a:r>
          </a:p>
          <a:p>
            <a:endParaRPr lang="en-US" dirty="0"/>
          </a:p>
        </p:txBody>
      </p:sp>
      <p:sp>
        <p:nvSpPr>
          <p:cNvPr id="3" name="Title 2"/>
          <p:cNvSpPr>
            <a:spLocks noGrp="1"/>
          </p:cNvSpPr>
          <p:nvPr>
            <p:ph type="title"/>
          </p:nvPr>
        </p:nvSpPr>
        <p:spPr/>
        <p:txBody>
          <a:bodyPr/>
          <a:lstStyle/>
          <a:p>
            <a:r>
              <a:rPr lang="en-US" dirty="0" smtClean="0">
                <a:solidFill>
                  <a:schemeClr val="tx1"/>
                </a:solidFill>
              </a:rPr>
              <a:t>Out </a:t>
            </a:r>
            <a:r>
              <a:rPr lang="en-US" dirty="0" smtClean="0">
                <a:solidFill>
                  <a:schemeClr val="tx1"/>
                </a:solidFill>
                <a:effectLst/>
              </a:rPr>
              <a:t>Line</a:t>
            </a:r>
            <a:r>
              <a:rPr lang="en-US" dirty="0" smtClean="0">
                <a:solidFill>
                  <a:schemeClr val="tx1"/>
                </a:solidFill>
              </a:rPr>
              <a:t> Cond..,</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r>
              <a:rPr lang="en-US" smtClean="0"/>
              <a:t>Were the objectives achieved</a:t>
            </a:r>
          </a:p>
          <a:p>
            <a:r>
              <a:rPr lang="en-US" smtClean="0"/>
              <a:t>Was the stress reduced or eliminated </a:t>
            </a:r>
          </a:p>
          <a:p>
            <a:r>
              <a:rPr lang="en-US" smtClean="0"/>
              <a:t>Do you feel like your old self before the stress</a:t>
            </a:r>
          </a:p>
          <a:p>
            <a:r>
              <a:rPr lang="en-US" smtClean="0"/>
              <a:t>Is your quality of life improved (work, social, family, personal)</a:t>
            </a:r>
          </a:p>
          <a:p>
            <a:r>
              <a:rPr lang="en-US" smtClean="0"/>
              <a:t>Was the intervention affected or does it need changes</a:t>
            </a:r>
          </a:p>
        </p:txBody>
      </p:sp>
      <p:sp>
        <p:nvSpPr>
          <p:cNvPr id="22530" name="Title 1"/>
          <p:cNvSpPr>
            <a:spLocks noGrp="1"/>
          </p:cNvSpPr>
          <p:nvPr>
            <p:ph type="title"/>
          </p:nvPr>
        </p:nvSpPr>
        <p:spPr/>
        <p:txBody>
          <a:bodyPr/>
          <a:lstStyle/>
          <a:p>
            <a:r>
              <a:rPr lang="en-US" dirty="0" smtClean="0"/>
              <a:t>STEP 6: EVALUATION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tx1"/>
                </a:solidFill>
                <a:latin typeface="Times New Roman" pitchFamily="18" charset="0"/>
                <a:cs typeface="Times New Roman" pitchFamily="18" charset="0"/>
              </a:rPr>
              <a:t>Summery……..!</a:t>
            </a:r>
            <a:endParaRPr lang="en-US" sz="5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p:txBody>
          <a:bodyPr>
            <a:normAutofit fontScale="90000"/>
          </a:bodyPr>
          <a:lstStyle/>
          <a:p>
            <a:pPr eaLnBrk="1" hangingPunct="1">
              <a:defRPr/>
            </a:pPr>
            <a:r>
              <a:rPr lang="en-US" sz="7200" dirty="0" smtClean="0">
                <a:solidFill>
                  <a:schemeClr val="tx1"/>
                </a:solidFill>
                <a:latin typeface="Arial" pitchFamily="34" charset="0"/>
                <a:cs typeface="Arial" pitchFamily="34" charset="0"/>
              </a:rPr>
              <a:t>Questions??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81200" y="2438400"/>
            <a:ext cx="5410200" cy="2286000"/>
          </a:xfrm>
          <a:prstGeom prst="rect">
            <a:avLst/>
          </a:prstGeom>
          <a:noFill/>
        </p:spPr>
        <p:txBody>
          <a:bodyPr wrap="square" lIns="91440" tIns="45720" rIns="91440" bIns="45720">
            <a:prstTxWarp prst="textCanUp">
              <a:avLst/>
            </a:prstTxWarp>
            <a:spAutoFit/>
            <a:scene3d>
              <a:camera prst="perspectiveContrastingRightFacing"/>
              <a:lightRig rig="balanced" dir="t">
                <a:rot lat="0" lon="0" rev="2100000"/>
              </a:lightRig>
            </a:scene3d>
            <a:sp3d extrusionH="57150" prstMaterial="metal">
              <a:bevelT w="38100" h="25400"/>
              <a:contourClr>
                <a:schemeClr val="bg2"/>
              </a:contourClr>
            </a:sp3d>
          </a:bodyPr>
          <a:lstStyle/>
          <a:p>
            <a:pPr algn="ctr"/>
            <a:r>
              <a:rPr lang="en-US" sz="6000" b="1" kern="10" dirty="0" smtClean="0">
                <a:ln w="50800"/>
                <a:solidFill>
                  <a:schemeClr val="bg1">
                    <a:shade val="50000"/>
                  </a:schemeClr>
                </a:solidFill>
                <a:effectLst>
                  <a:glow rad="139700">
                    <a:schemeClr val="accent1">
                      <a:satMod val="175000"/>
                      <a:alpha val="40000"/>
                    </a:schemeClr>
                  </a:glow>
                  <a:outerShdw blurRad="38100" dist="38100" dir="2700000" algn="tl">
                    <a:srgbClr val="000000">
                      <a:alpha val="43137"/>
                    </a:srgbClr>
                  </a:outerShdw>
                  <a:reflection blurRad="6350" stA="55000" endA="50" endPos="85000" dir="5400000" sy="-100000" algn="bl" rotWithShape="0"/>
                </a:effectLst>
                <a:latin typeface="Arial"/>
                <a:cs typeface="Arial"/>
              </a:rPr>
              <a:t>Thank</a:t>
            </a:r>
            <a:r>
              <a:rPr lang="en-US" sz="6000" b="1" kern="10" dirty="0" smtClean="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latin typeface="Arial"/>
                <a:cs typeface="Arial"/>
              </a:rPr>
              <a:t> </a:t>
            </a:r>
            <a:r>
              <a:rPr lang="en-US" sz="6000" b="1" kern="10" dirty="0" smtClean="0">
                <a:ln w="50800"/>
                <a:solidFill>
                  <a:schemeClr val="bg1">
                    <a:shade val="50000"/>
                  </a:schemeClr>
                </a:solidFill>
                <a:effectLst>
                  <a:glow rad="139700">
                    <a:schemeClr val="accent1">
                      <a:satMod val="175000"/>
                      <a:alpha val="40000"/>
                    </a:schemeClr>
                  </a:glow>
                  <a:outerShdw blurRad="38100" dist="38100" dir="2700000" algn="tl">
                    <a:srgbClr val="000000">
                      <a:alpha val="43137"/>
                    </a:srgbClr>
                  </a:outerShdw>
                  <a:reflection blurRad="6350" stA="55000" endA="50" endPos="85000" dir="5400000" sy="-100000" algn="bl" rotWithShape="0"/>
                </a:effectLst>
                <a:latin typeface="Arial"/>
                <a:cs typeface="Arial"/>
              </a:rPr>
              <a:t>You</a:t>
            </a:r>
            <a:r>
              <a:rPr lang="en-US" sz="6000" b="1" kern="10" dirty="0" smtClean="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latin typeface="Arial"/>
                <a:cs typeface="Arial"/>
              </a:rPr>
              <a:t> !</a:t>
            </a:r>
            <a:endParaRPr lang="en-US" sz="6000" b="1" cap="none" spc="0" dirty="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617538"/>
            <a:ext cx="7572375" cy="1143000"/>
          </a:xfrm>
        </p:spPr>
        <p:txBody>
          <a:bodyPr/>
          <a:lstStyle/>
          <a:p>
            <a:r>
              <a:rPr lang="en-IE" dirty="0"/>
              <a:t>Some Stress Facts</a:t>
            </a:r>
            <a:endParaRPr lang="en-GB" dirty="0"/>
          </a:p>
        </p:txBody>
      </p:sp>
      <p:sp>
        <p:nvSpPr>
          <p:cNvPr id="36867" name="Rectangle 3"/>
          <p:cNvSpPr>
            <a:spLocks noGrp="1" noChangeArrowheads="1"/>
          </p:cNvSpPr>
          <p:nvPr>
            <p:ph type="body" idx="1"/>
          </p:nvPr>
        </p:nvSpPr>
        <p:spPr>
          <a:xfrm>
            <a:off x="381000" y="1828800"/>
            <a:ext cx="8229600" cy="4525963"/>
          </a:xfrm>
        </p:spPr>
        <p:txBody>
          <a:bodyPr/>
          <a:lstStyle/>
          <a:p>
            <a:r>
              <a:rPr lang="en-IE" dirty="0"/>
              <a:t>Second biggest occupational health problem</a:t>
            </a:r>
          </a:p>
          <a:p>
            <a:pPr>
              <a:buFont typeface="Wingdings" pitchFamily="2" charset="2"/>
              <a:buNone/>
            </a:pPr>
            <a:endParaRPr lang="en-IE" dirty="0"/>
          </a:p>
          <a:p>
            <a:r>
              <a:rPr lang="en-IE" dirty="0"/>
              <a:t>Affects 1 in 3 </a:t>
            </a:r>
            <a:r>
              <a:rPr lang="en-IE" dirty="0" smtClean="0"/>
              <a:t>employees</a:t>
            </a:r>
            <a:endParaRPr lang="en-IE" dirty="0"/>
          </a:p>
          <a:p>
            <a:pPr>
              <a:buFont typeface="Wingdings" pitchFamily="2" charset="2"/>
              <a:buNone/>
            </a:pPr>
            <a:endParaRPr lang="en-I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fontScale="90000"/>
          </a:bodyPr>
          <a:lstStyle/>
          <a:p>
            <a:r>
              <a:rPr lang="en-US" sz="3600" b="1">
                <a:solidFill>
                  <a:schemeClr val="tx1"/>
                </a:solidFill>
              </a:rPr>
              <a:t>What Are Your Major Work and Life Stressors?</a:t>
            </a:r>
          </a:p>
        </p:txBody>
      </p:sp>
      <p:sp>
        <p:nvSpPr>
          <p:cNvPr id="94211" name="Rectangle 3"/>
          <p:cNvSpPr>
            <a:spLocks noGrp="1" noChangeArrowheads="1"/>
          </p:cNvSpPr>
          <p:nvPr>
            <p:ph type="body" idx="1"/>
          </p:nvPr>
        </p:nvSpPr>
        <p:spPr/>
        <p:txBody>
          <a:bodyPr/>
          <a:lstStyle/>
          <a:p>
            <a:pPr>
              <a:buClr>
                <a:schemeClr val="tx1"/>
              </a:buClr>
              <a:buFont typeface="Wingdings" pitchFamily="2" charset="2"/>
              <a:buNone/>
            </a:pPr>
            <a:endParaRPr lang="en-US">
              <a:latin typeface="Franklin Gothic Medium Cond" pitchFamily="34" charset="0"/>
            </a:endParaRPr>
          </a:p>
          <a:p>
            <a:pPr>
              <a:buClr>
                <a:schemeClr val="tx1"/>
              </a:buClr>
              <a:buFont typeface="Wingdings" pitchFamily="2" charset="2"/>
              <a:buNone/>
            </a:pPr>
            <a:r>
              <a:rPr lang="en-US">
                <a:latin typeface="Franklin Gothic Medium Cond" pitchFamily="34" charset="0"/>
              </a:rPr>
              <a:t>	</a:t>
            </a:r>
            <a:endParaRPr lang="en-US" sz="2400" i="1">
              <a:latin typeface="Arial" charset="0"/>
            </a:endParaRPr>
          </a:p>
        </p:txBody>
      </p:sp>
      <p:sp>
        <p:nvSpPr>
          <p:cNvPr id="94212" name="Text Box 4"/>
          <p:cNvSpPr txBox="1">
            <a:spLocks noChangeArrowheads="1"/>
          </p:cNvSpPr>
          <p:nvPr/>
        </p:nvSpPr>
        <p:spPr bwMode="auto">
          <a:xfrm>
            <a:off x="3733800" y="1981200"/>
            <a:ext cx="1447800" cy="519113"/>
          </a:xfrm>
          <a:prstGeom prst="rect">
            <a:avLst/>
          </a:prstGeom>
          <a:noFill/>
          <a:ln w="9525">
            <a:noFill/>
            <a:miter lim="800000"/>
            <a:headEnd/>
            <a:tailEnd/>
          </a:ln>
          <a:effectLst/>
        </p:spPr>
        <p:txBody>
          <a:bodyPr>
            <a:spAutoFit/>
          </a:bodyPr>
          <a:lstStyle/>
          <a:p>
            <a:pPr>
              <a:spcBef>
                <a:spcPct val="50000"/>
              </a:spcBef>
            </a:pPr>
            <a:r>
              <a:rPr lang="en-US" sz="2800" b="1">
                <a:latin typeface="Arial" charset="0"/>
              </a:rPr>
              <a:t>WORK</a:t>
            </a:r>
          </a:p>
        </p:txBody>
      </p:sp>
      <p:sp>
        <p:nvSpPr>
          <p:cNvPr id="94213" name="Text Box 5"/>
          <p:cNvSpPr txBox="1">
            <a:spLocks noChangeArrowheads="1"/>
          </p:cNvSpPr>
          <p:nvPr/>
        </p:nvSpPr>
        <p:spPr bwMode="auto">
          <a:xfrm>
            <a:off x="5638800" y="3124200"/>
            <a:ext cx="1676400" cy="519113"/>
          </a:xfrm>
          <a:prstGeom prst="rect">
            <a:avLst/>
          </a:prstGeom>
          <a:noFill/>
          <a:ln w="9525">
            <a:noFill/>
            <a:miter lim="800000"/>
            <a:headEnd/>
            <a:tailEnd/>
          </a:ln>
          <a:effectLst/>
        </p:spPr>
        <p:txBody>
          <a:bodyPr>
            <a:spAutoFit/>
          </a:bodyPr>
          <a:lstStyle/>
          <a:p>
            <a:pPr>
              <a:spcBef>
                <a:spcPct val="50000"/>
              </a:spcBef>
            </a:pPr>
            <a:r>
              <a:rPr lang="en-US" sz="2800" b="1">
                <a:latin typeface="Arial" charset="0"/>
              </a:rPr>
              <a:t>HEALTH</a:t>
            </a:r>
          </a:p>
        </p:txBody>
      </p:sp>
      <p:sp>
        <p:nvSpPr>
          <p:cNvPr id="94214" name="Text Box 6"/>
          <p:cNvSpPr txBox="1">
            <a:spLocks noChangeArrowheads="1"/>
          </p:cNvSpPr>
          <p:nvPr/>
        </p:nvSpPr>
        <p:spPr bwMode="auto">
          <a:xfrm>
            <a:off x="5257800" y="5029200"/>
            <a:ext cx="1828800" cy="519113"/>
          </a:xfrm>
          <a:prstGeom prst="rect">
            <a:avLst/>
          </a:prstGeom>
          <a:noFill/>
          <a:ln w="9525">
            <a:noFill/>
            <a:miter lim="800000"/>
            <a:headEnd/>
            <a:tailEnd/>
          </a:ln>
          <a:effectLst/>
        </p:spPr>
        <p:txBody>
          <a:bodyPr>
            <a:spAutoFit/>
          </a:bodyPr>
          <a:lstStyle/>
          <a:p>
            <a:pPr>
              <a:spcBef>
                <a:spcPct val="50000"/>
              </a:spcBef>
            </a:pPr>
            <a:r>
              <a:rPr lang="en-US" sz="2800" b="1">
                <a:latin typeface="Arial" charset="0"/>
              </a:rPr>
              <a:t>FAMILY</a:t>
            </a:r>
          </a:p>
        </p:txBody>
      </p:sp>
      <p:sp>
        <p:nvSpPr>
          <p:cNvPr id="94215" name="Text Box 7"/>
          <p:cNvSpPr txBox="1">
            <a:spLocks noChangeArrowheads="1"/>
          </p:cNvSpPr>
          <p:nvPr/>
        </p:nvSpPr>
        <p:spPr bwMode="auto">
          <a:xfrm>
            <a:off x="1447800" y="4724400"/>
            <a:ext cx="2209800" cy="519113"/>
          </a:xfrm>
          <a:prstGeom prst="rect">
            <a:avLst/>
          </a:prstGeom>
          <a:noFill/>
          <a:ln w="9525">
            <a:noFill/>
            <a:miter lim="800000"/>
            <a:headEnd/>
            <a:tailEnd/>
          </a:ln>
          <a:effectLst/>
        </p:spPr>
        <p:txBody>
          <a:bodyPr>
            <a:spAutoFit/>
          </a:bodyPr>
          <a:lstStyle/>
          <a:p>
            <a:pPr>
              <a:spcBef>
                <a:spcPct val="50000"/>
              </a:spcBef>
            </a:pPr>
            <a:r>
              <a:rPr lang="en-US" sz="2800" b="1">
                <a:latin typeface="Arial" charset="0"/>
              </a:rPr>
              <a:t>FINANCIAL</a:t>
            </a:r>
          </a:p>
        </p:txBody>
      </p:sp>
      <p:sp>
        <p:nvSpPr>
          <p:cNvPr id="94216" name="Text Box 8"/>
          <p:cNvSpPr txBox="1">
            <a:spLocks noChangeArrowheads="1"/>
          </p:cNvSpPr>
          <p:nvPr/>
        </p:nvSpPr>
        <p:spPr bwMode="auto">
          <a:xfrm>
            <a:off x="1524000" y="2743200"/>
            <a:ext cx="1447800" cy="519113"/>
          </a:xfrm>
          <a:prstGeom prst="rect">
            <a:avLst/>
          </a:prstGeom>
          <a:noFill/>
          <a:ln w="9525">
            <a:noFill/>
            <a:miter lim="800000"/>
            <a:headEnd/>
            <a:tailEnd/>
          </a:ln>
          <a:effectLst/>
        </p:spPr>
        <p:txBody>
          <a:bodyPr>
            <a:spAutoFit/>
          </a:bodyPr>
          <a:lstStyle/>
          <a:p>
            <a:pPr>
              <a:spcBef>
                <a:spcPct val="50000"/>
              </a:spcBef>
            </a:pPr>
            <a:r>
              <a:rPr lang="en-US" sz="2800" b="1">
                <a:latin typeface="Arial" charset="0"/>
              </a:rPr>
              <a:t>OTHER</a:t>
            </a:r>
          </a:p>
        </p:txBody>
      </p:sp>
      <p:pic>
        <p:nvPicPr>
          <p:cNvPr id="94217" name="Picture 9" descr="j0196542[1]"/>
          <p:cNvPicPr>
            <a:picLocks noChangeAspect="1" noChangeArrowheads="1"/>
          </p:cNvPicPr>
          <p:nvPr/>
        </p:nvPicPr>
        <p:blipFill>
          <a:blip r:embed="rId2" cstate="print"/>
          <a:srcRect/>
          <a:stretch>
            <a:fillRect/>
          </a:stretch>
        </p:blipFill>
        <p:spPr bwMode="auto">
          <a:xfrm>
            <a:off x="3429000" y="2971800"/>
            <a:ext cx="1768475" cy="1795463"/>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228600" y="1066800"/>
            <a:ext cx="2590800" cy="4724400"/>
          </a:xfrm>
          <a:prstGeom prst="rect">
            <a:avLst/>
          </a:prstGeom>
          <a:solidFill>
            <a:srgbClr val="CC99FF"/>
          </a:solidFill>
          <a:ln w="9525">
            <a:solidFill>
              <a:schemeClr val="tx1"/>
            </a:solidFill>
            <a:miter lim="800000"/>
            <a:headEnd/>
            <a:tailEnd/>
          </a:ln>
          <a:effectLst/>
        </p:spPr>
        <p:txBody>
          <a:bodyPr wrap="none" anchor="ctr"/>
          <a:lstStyle/>
          <a:p>
            <a:r>
              <a:rPr lang="en-US" sz="1600" b="1" dirty="0">
                <a:solidFill>
                  <a:schemeClr val="tx1"/>
                </a:solidFill>
              </a:rPr>
              <a:t>Job Demands</a:t>
            </a:r>
          </a:p>
          <a:p>
            <a:r>
              <a:rPr lang="en-US" sz="1600" dirty="0">
                <a:solidFill>
                  <a:schemeClr val="tx1"/>
                </a:solidFill>
              </a:rPr>
              <a:t>   Workload</a:t>
            </a:r>
          </a:p>
          <a:p>
            <a:r>
              <a:rPr lang="en-US" sz="1600" dirty="0">
                <a:solidFill>
                  <a:schemeClr val="tx1"/>
                </a:solidFill>
              </a:rPr>
              <a:t>   Shift work</a:t>
            </a:r>
          </a:p>
          <a:p>
            <a:r>
              <a:rPr lang="en-US" sz="1600" dirty="0">
                <a:solidFill>
                  <a:schemeClr val="tx1"/>
                </a:solidFill>
              </a:rPr>
              <a:t>   Limited worker control </a:t>
            </a:r>
          </a:p>
          <a:p>
            <a:r>
              <a:rPr lang="en-US" sz="1600" dirty="0">
                <a:solidFill>
                  <a:schemeClr val="tx1"/>
                </a:solidFill>
              </a:rPr>
              <a:t>   Technology</a:t>
            </a:r>
          </a:p>
          <a:p>
            <a:r>
              <a:rPr lang="en-US" sz="1600" dirty="0">
                <a:solidFill>
                  <a:schemeClr val="tx1"/>
                </a:solidFill>
              </a:rPr>
              <a:t>Client demographics</a:t>
            </a:r>
          </a:p>
          <a:p>
            <a:r>
              <a:rPr lang="en-US" sz="1600" dirty="0">
                <a:solidFill>
                  <a:schemeClr val="tx1"/>
                </a:solidFill>
              </a:rPr>
              <a:t>(age, culture)</a:t>
            </a:r>
          </a:p>
          <a:p>
            <a:endParaRPr lang="en-US" sz="1600" dirty="0">
              <a:solidFill>
                <a:schemeClr val="tx1"/>
              </a:solidFill>
            </a:endParaRPr>
          </a:p>
          <a:p>
            <a:r>
              <a:rPr lang="en-US" sz="1600" b="1" dirty="0">
                <a:solidFill>
                  <a:schemeClr val="tx1"/>
                </a:solidFill>
              </a:rPr>
              <a:t>Organizational Factors</a:t>
            </a:r>
          </a:p>
          <a:p>
            <a:r>
              <a:rPr lang="en-US" sz="1600" dirty="0">
                <a:solidFill>
                  <a:schemeClr val="tx1"/>
                </a:solidFill>
              </a:rPr>
              <a:t>   Role demands</a:t>
            </a:r>
          </a:p>
          <a:p>
            <a:r>
              <a:rPr lang="en-US" sz="1600" dirty="0">
                <a:solidFill>
                  <a:schemeClr val="tx1"/>
                </a:solidFill>
              </a:rPr>
              <a:t>   Management style</a:t>
            </a:r>
          </a:p>
          <a:p>
            <a:r>
              <a:rPr lang="en-US" sz="1600" dirty="0">
                <a:solidFill>
                  <a:schemeClr val="tx1"/>
                </a:solidFill>
              </a:rPr>
              <a:t>   Career security</a:t>
            </a:r>
          </a:p>
          <a:p>
            <a:r>
              <a:rPr lang="en-US" sz="1600" dirty="0">
                <a:solidFill>
                  <a:schemeClr val="tx1"/>
                </a:solidFill>
              </a:rPr>
              <a:t>   Interpersonal relations</a:t>
            </a:r>
          </a:p>
          <a:p>
            <a:r>
              <a:rPr lang="en-US" sz="1600" dirty="0">
                <a:solidFill>
                  <a:schemeClr val="tx1"/>
                </a:solidFill>
              </a:rPr>
              <a:t>Change</a:t>
            </a:r>
          </a:p>
          <a:p>
            <a:r>
              <a:rPr lang="en-US" sz="1600" dirty="0">
                <a:solidFill>
                  <a:schemeClr val="tx1"/>
                </a:solidFill>
              </a:rPr>
              <a:t>   </a:t>
            </a:r>
          </a:p>
          <a:p>
            <a:r>
              <a:rPr lang="en-US" sz="1600" b="1" dirty="0">
                <a:solidFill>
                  <a:schemeClr val="tx1"/>
                </a:solidFill>
              </a:rPr>
              <a:t>Physical </a:t>
            </a:r>
          </a:p>
          <a:p>
            <a:r>
              <a:rPr lang="en-US" sz="1600" b="1" dirty="0">
                <a:solidFill>
                  <a:schemeClr val="tx1"/>
                </a:solidFill>
              </a:rPr>
              <a:t>Environment</a:t>
            </a:r>
          </a:p>
          <a:p>
            <a:r>
              <a:rPr lang="en-US" sz="1600" dirty="0">
                <a:solidFill>
                  <a:schemeClr val="tx1"/>
                </a:solidFill>
              </a:rPr>
              <a:t>  Space, noise, heat, </a:t>
            </a:r>
          </a:p>
          <a:p>
            <a:r>
              <a:rPr lang="en-US" sz="1600" dirty="0">
                <a:solidFill>
                  <a:schemeClr val="tx1"/>
                </a:solidFill>
              </a:rPr>
              <a:t>  cold, lighting, etc.</a:t>
            </a:r>
          </a:p>
        </p:txBody>
      </p:sp>
      <p:sp>
        <p:nvSpPr>
          <p:cNvPr id="17413" name="AutoShape 5"/>
          <p:cNvSpPr>
            <a:spLocks noChangeArrowheads="1"/>
          </p:cNvSpPr>
          <p:nvPr/>
        </p:nvSpPr>
        <p:spPr bwMode="auto">
          <a:xfrm>
            <a:off x="3429000" y="838200"/>
            <a:ext cx="1828800" cy="1295400"/>
          </a:xfrm>
          <a:prstGeom prst="roundRect">
            <a:avLst>
              <a:gd name="adj" fmla="val 16667"/>
            </a:avLst>
          </a:prstGeom>
          <a:solidFill>
            <a:srgbClr val="FFCC99"/>
          </a:solidFill>
          <a:ln w="9525">
            <a:solidFill>
              <a:schemeClr val="tx1"/>
            </a:solidFill>
            <a:round/>
            <a:headEnd/>
            <a:tailEnd/>
          </a:ln>
          <a:effectLst/>
        </p:spPr>
        <p:txBody>
          <a:bodyPr wrap="none" anchor="ctr"/>
          <a:lstStyle/>
          <a:p>
            <a:r>
              <a:rPr lang="en-US">
                <a:solidFill>
                  <a:schemeClr val="tx1"/>
                </a:solidFill>
              </a:rPr>
              <a:t>Personality traits</a:t>
            </a:r>
          </a:p>
          <a:p>
            <a:r>
              <a:rPr lang="en-US">
                <a:solidFill>
                  <a:schemeClr val="tx1"/>
                </a:solidFill>
              </a:rPr>
              <a:t>Motivation</a:t>
            </a:r>
          </a:p>
          <a:p>
            <a:r>
              <a:rPr lang="en-US">
                <a:solidFill>
                  <a:schemeClr val="tx1"/>
                </a:solidFill>
              </a:rPr>
              <a:t>Talent</a:t>
            </a:r>
          </a:p>
          <a:p>
            <a:r>
              <a:rPr lang="en-US">
                <a:solidFill>
                  <a:schemeClr val="tx1"/>
                </a:solidFill>
              </a:rPr>
              <a:t>Training</a:t>
            </a:r>
          </a:p>
        </p:txBody>
      </p:sp>
      <p:sp>
        <p:nvSpPr>
          <p:cNvPr id="17414" name="Text Box 6"/>
          <p:cNvSpPr txBox="1">
            <a:spLocks noChangeArrowheads="1"/>
          </p:cNvSpPr>
          <p:nvPr/>
        </p:nvSpPr>
        <p:spPr bwMode="auto">
          <a:xfrm>
            <a:off x="533400" y="609600"/>
            <a:ext cx="1682750" cy="366713"/>
          </a:xfrm>
          <a:prstGeom prst="rect">
            <a:avLst/>
          </a:prstGeom>
          <a:noFill/>
          <a:ln w="9525">
            <a:noFill/>
            <a:miter lim="800000"/>
            <a:headEnd/>
            <a:tailEnd/>
          </a:ln>
          <a:effectLst/>
        </p:spPr>
        <p:txBody>
          <a:bodyPr wrap="none">
            <a:spAutoFit/>
          </a:bodyPr>
          <a:lstStyle/>
          <a:p>
            <a:pPr algn="l"/>
            <a:r>
              <a:rPr lang="en-US" b="1">
                <a:solidFill>
                  <a:srgbClr val="66FF33"/>
                </a:solidFill>
              </a:rPr>
              <a:t>Job stressors</a:t>
            </a:r>
          </a:p>
        </p:txBody>
      </p:sp>
      <p:sp>
        <p:nvSpPr>
          <p:cNvPr id="17416" name="AutoShape 8"/>
          <p:cNvSpPr>
            <a:spLocks noChangeArrowheads="1"/>
          </p:cNvSpPr>
          <p:nvPr/>
        </p:nvSpPr>
        <p:spPr bwMode="auto">
          <a:xfrm>
            <a:off x="2819400" y="2743200"/>
            <a:ext cx="2514600" cy="485775"/>
          </a:xfrm>
          <a:prstGeom prst="rightArrow">
            <a:avLst>
              <a:gd name="adj1" fmla="val 50000"/>
              <a:gd name="adj2" fmla="val 129412"/>
            </a:avLst>
          </a:prstGeom>
          <a:solidFill>
            <a:schemeClr val="folHlink"/>
          </a:solidFill>
          <a:ln w="9525">
            <a:solidFill>
              <a:schemeClr val="tx1"/>
            </a:solidFill>
            <a:miter lim="800000"/>
            <a:headEnd/>
            <a:tailEnd/>
          </a:ln>
          <a:effectLst/>
        </p:spPr>
        <p:txBody>
          <a:bodyPr wrap="none" anchor="ctr"/>
          <a:lstStyle/>
          <a:p>
            <a:endParaRPr lang="en-US"/>
          </a:p>
        </p:txBody>
      </p:sp>
      <p:sp>
        <p:nvSpPr>
          <p:cNvPr id="17419" name="Line 11"/>
          <p:cNvSpPr>
            <a:spLocks noChangeShapeType="1"/>
          </p:cNvSpPr>
          <p:nvPr/>
        </p:nvSpPr>
        <p:spPr bwMode="auto">
          <a:xfrm>
            <a:off x="2590800" y="1371600"/>
            <a:ext cx="838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20" name="Line 12"/>
          <p:cNvSpPr>
            <a:spLocks noChangeShapeType="1"/>
          </p:cNvSpPr>
          <p:nvPr/>
        </p:nvSpPr>
        <p:spPr bwMode="auto">
          <a:xfrm flipH="1">
            <a:off x="2590800" y="1676400"/>
            <a:ext cx="838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21" name="AutoShape 13"/>
          <p:cNvSpPr>
            <a:spLocks noChangeArrowheads="1"/>
          </p:cNvSpPr>
          <p:nvPr/>
        </p:nvSpPr>
        <p:spPr bwMode="auto">
          <a:xfrm>
            <a:off x="2971800" y="4343400"/>
            <a:ext cx="1371600" cy="990600"/>
          </a:xfrm>
          <a:prstGeom prst="roundRect">
            <a:avLst>
              <a:gd name="adj" fmla="val 16667"/>
            </a:avLst>
          </a:prstGeom>
          <a:solidFill>
            <a:srgbClr val="FFCC99"/>
          </a:solidFill>
          <a:ln w="9525" algn="ctr">
            <a:solidFill>
              <a:schemeClr val="tx1"/>
            </a:solidFill>
            <a:round/>
            <a:headEnd/>
            <a:tailEnd/>
          </a:ln>
          <a:effectLst/>
        </p:spPr>
        <p:txBody>
          <a:bodyPr wrap="none" anchor="ctr"/>
          <a:lstStyle/>
          <a:p>
            <a:r>
              <a:rPr lang="en-US">
                <a:solidFill>
                  <a:schemeClr val="tx1"/>
                </a:solidFill>
              </a:rPr>
              <a:t>Finances</a:t>
            </a:r>
          </a:p>
          <a:p>
            <a:r>
              <a:rPr lang="en-US">
                <a:solidFill>
                  <a:schemeClr val="tx1"/>
                </a:solidFill>
              </a:rPr>
              <a:t>Family</a:t>
            </a:r>
          </a:p>
          <a:p>
            <a:r>
              <a:rPr lang="en-US">
                <a:solidFill>
                  <a:schemeClr val="tx1"/>
                </a:solidFill>
              </a:rPr>
              <a:t>Hx trauma</a:t>
            </a:r>
          </a:p>
        </p:txBody>
      </p:sp>
      <p:sp>
        <p:nvSpPr>
          <p:cNvPr id="17422" name="Text Box 14"/>
          <p:cNvSpPr txBox="1">
            <a:spLocks noChangeArrowheads="1"/>
          </p:cNvSpPr>
          <p:nvPr/>
        </p:nvSpPr>
        <p:spPr bwMode="auto">
          <a:xfrm>
            <a:off x="3162300" y="5410200"/>
            <a:ext cx="1301750" cy="641350"/>
          </a:xfrm>
          <a:prstGeom prst="rect">
            <a:avLst/>
          </a:prstGeom>
          <a:noFill/>
          <a:ln w="9525" algn="ctr">
            <a:noFill/>
            <a:miter lim="800000"/>
            <a:headEnd/>
            <a:tailEnd/>
          </a:ln>
          <a:effectLst/>
        </p:spPr>
        <p:txBody>
          <a:bodyPr wrap="none">
            <a:spAutoFit/>
          </a:bodyPr>
          <a:lstStyle/>
          <a:p>
            <a:r>
              <a:rPr lang="en-US" b="1">
                <a:solidFill>
                  <a:srgbClr val="66FF33"/>
                </a:solidFill>
              </a:rPr>
              <a:t>Non-work </a:t>
            </a:r>
          </a:p>
          <a:p>
            <a:r>
              <a:rPr lang="en-US" b="1">
                <a:solidFill>
                  <a:srgbClr val="66FF33"/>
                </a:solidFill>
              </a:rPr>
              <a:t>stressors</a:t>
            </a:r>
          </a:p>
        </p:txBody>
      </p:sp>
      <p:sp>
        <p:nvSpPr>
          <p:cNvPr id="17423" name="AutoShape 15"/>
          <p:cNvSpPr>
            <a:spLocks noChangeArrowheads="1"/>
          </p:cNvSpPr>
          <p:nvPr/>
        </p:nvSpPr>
        <p:spPr bwMode="auto">
          <a:xfrm>
            <a:off x="4572000" y="4343400"/>
            <a:ext cx="1600200" cy="990600"/>
          </a:xfrm>
          <a:prstGeom prst="roundRect">
            <a:avLst>
              <a:gd name="adj" fmla="val 16667"/>
            </a:avLst>
          </a:prstGeom>
          <a:solidFill>
            <a:srgbClr val="99FF99"/>
          </a:solidFill>
          <a:ln w="9525" algn="ctr">
            <a:solidFill>
              <a:schemeClr val="tx1"/>
            </a:solidFill>
            <a:round/>
            <a:headEnd/>
            <a:tailEnd/>
          </a:ln>
          <a:effectLst/>
        </p:spPr>
        <p:txBody>
          <a:bodyPr wrap="none" anchor="ctr"/>
          <a:lstStyle/>
          <a:p>
            <a:r>
              <a:rPr lang="en-US">
                <a:solidFill>
                  <a:schemeClr val="tx1"/>
                </a:solidFill>
              </a:rPr>
              <a:t>Social support</a:t>
            </a:r>
          </a:p>
          <a:p>
            <a:r>
              <a:rPr lang="en-US">
                <a:solidFill>
                  <a:schemeClr val="tx1"/>
                </a:solidFill>
              </a:rPr>
              <a:t>Coping skills</a:t>
            </a:r>
          </a:p>
          <a:p>
            <a:r>
              <a:rPr lang="en-US">
                <a:solidFill>
                  <a:schemeClr val="tx1"/>
                </a:solidFill>
              </a:rPr>
              <a:t>Hardiness</a:t>
            </a:r>
          </a:p>
        </p:txBody>
      </p:sp>
      <p:sp>
        <p:nvSpPr>
          <p:cNvPr id="17424" name="Text Box 16"/>
          <p:cNvSpPr txBox="1">
            <a:spLocks noChangeArrowheads="1"/>
          </p:cNvSpPr>
          <p:nvPr/>
        </p:nvSpPr>
        <p:spPr bwMode="auto">
          <a:xfrm>
            <a:off x="4838700" y="5410200"/>
            <a:ext cx="946150" cy="641350"/>
          </a:xfrm>
          <a:prstGeom prst="rect">
            <a:avLst/>
          </a:prstGeom>
          <a:noFill/>
          <a:ln w="9525" algn="ctr">
            <a:noFill/>
            <a:miter lim="800000"/>
            <a:headEnd/>
            <a:tailEnd/>
          </a:ln>
          <a:effectLst/>
        </p:spPr>
        <p:txBody>
          <a:bodyPr wrap="none">
            <a:spAutoFit/>
          </a:bodyPr>
          <a:lstStyle/>
          <a:p>
            <a:r>
              <a:rPr lang="en-US" b="1" dirty="0">
                <a:solidFill>
                  <a:srgbClr val="66FF33"/>
                </a:solidFill>
              </a:rPr>
              <a:t>Buffer</a:t>
            </a:r>
          </a:p>
          <a:p>
            <a:r>
              <a:rPr lang="en-US" b="1" dirty="0">
                <a:solidFill>
                  <a:srgbClr val="66FF33"/>
                </a:solidFill>
              </a:rPr>
              <a:t>factors</a:t>
            </a:r>
          </a:p>
        </p:txBody>
      </p:sp>
      <p:sp>
        <p:nvSpPr>
          <p:cNvPr id="17425" name="Line 17"/>
          <p:cNvSpPr>
            <a:spLocks noChangeShapeType="1"/>
          </p:cNvSpPr>
          <p:nvPr/>
        </p:nvSpPr>
        <p:spPr bwMode="auto">
          <a:xfrm flipV="1">
            <a:off x="3581400" y="2895600"/>
            <a:ext cx="0" cy="1524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26" name="Line 18"/>
          <p:cNvSpPr>
            <a:spLocks noChangeShapeType="1"/>
          </p:cNvSpPr>
          <p:nvPr/>
        </p:nvSpPr>
        <p:spPr bwMode="auto">
          <a:xfrm flipH="1" flipV="1">
            <a:off x="4953000" y="2895600"/>
            <a:ext cx="0" cy="1447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30" name="Line 22"/>
          <p:cNvSpPr>
            <a:spLocks noChangeShapeType="1"/>
          </p:cNvSpPr>
          <p:nvPr/>
        </p:nvSpPr>
        <p:spPr bwMode="auto">
          <a:xfrm flipH="1">
            <a:off x="2514600" y="4800600"/>
            <a:ext cx="5334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31" name="Line 23"/>
          <p:cNvSpPr>
            <a:spLocks noChangeShapeType="1"/>
          </p:cNvSpPr>
          <p:nvPr/>
        </p:nvSpPr>
        <p:spPr bwMode="auto">
          <a:xfrm>
            <a:off x="2514600" y="5029200"/>
            <a:ext cx="5334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32" name="Line 24"/>
          <p:cNvSpPr>
            <a:spLocks noChangeShapeType="1"/>
          </p:cNvSpPr>
          <p:nvPr/>
        </p:nvSpPr>
        <p:spPr bwMode="auto">
          <a:xfrm flipH="1">
            <a:off x="4267200" y="4800600"/>
            <a:ext cx="3810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33" name="Line 25"/>
          <p:cNvSpPr>
            <a:spLocks noChangeShapeType="1"/>
          </p:cNvSpPr>
          <p:nvPr/>
        </p:nvSpPr>
        <p:spPr bwMode="auto">
          <a:xfrm flipV="1">
            <a:off x="4267200" y="5029200"/>
            <a:ext cx="457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34" name="Line 26"/>
          <p:cNvSpPr>
            <a:spLocks noChangeShapeType="1"/>
          </p:cNvSpPr>
          <p:nvPr/>
        </p:nvSpPr>
        <p:spPr bwMode="auto">
          <a:xfrm>
            <a:off x="4114800" y="2057400"/>
            <a:ext cx="0" cy="914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35" name="Line 27"/>
          <p:cNvSpPr>
            <a:spLocks noChangeShapeType="1"/>
          </p:cNvSpPr>
          <p:nvPr/>
        </p:nvSpPr>
        <p:spPr bwMode="auto">
          <a:xfrm flipV="1">
            <a:off x="4419600" y="2057400"/>
            <a:ext cx="0" cy="914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36" name="Rectangle 28"/>
          <p:cNvSpPr>
            <a:spLocks noChangeArrowheads="1"/>
          </p:cNvSpPr>
          <p:nvPr/>
        </p:nvSpPr>
        <p:spPr bwMode="auto">
          <a:xfrm>
            <a:off x="5334000" y="838200"/>
            <a:ext cx="1676400" cy="3352800"/>
          </a:xfrm>
          <a:prstGeom prst="rect">
            <a:avLst/>
          </a:prstGeom>
          <a:solidFill>
            <a:srgbClr val="CC6600"/>
          </a:solidFill>
          <a:ln w="9525" algn="ctr">
            <a:solidFill>
              <a:schemeClr val="tx1"/>
            </a:solidFill>
            <a:miter lim="800000"/>
            <a:headEnd/>
            <a:tailEnd/>
          </a:ln>
          <a:effectLst/>
        </p:spPr>
        <p:txBody>
          <a:bodyPr wrap="none" anchor="ctr"/>
          <a:lstStyle/>
          <a:p>
            <a:r>
              <a:rPr lang="en-US" b="1">
                <a:solidFill>
                  <a:schemeClr val="tx1"/>
                </a:solidFill>
              </a:rPr>
              <a:t>Reactions:</a:t>
            </a:r>
          </a:p>
          <a:p>
            <a:endParaRPr lang="en-US" b="1">
              <a:solidFill>
                <a:schemeClr val="tx1"/>
              </a:solidFill>
            </a:endParaRPr>
          </a:p>
          <a:p>
            <a:r>
              <a:rPr lang="en-US">
                <a:solidFill>
                  <a:schemeClr val="tx1"/>
                </a:solidFill>
              </a:rPr>
              <a:t>Physical</a:t>
            </a:r>
          </a:p>
          <a:p>
            <a:endParaRPr lang="en-US"/>
          </a:p>
          <a:p>
            <a:r>
              <a:rPr lang="en-US">
                <a:solidFill>
                  <a:schemeClr val="tx1"/>
                </a:solidFill>
              </a:rPr>
              <a:t>Psychological</a:t>
            </a:r>
          </a:p>
          <a:p>
            <a:endParaRPr lang="en-US"/>
          </a:p>
          <a:p>
            <a:r>
              <a:rPr lang="en-US">
                <a:solidFill>
                  <a:schemeClr val="tx1"/>
                </a:solidFill>
              </a:rPr>
              <a:t>Behavioral</a:t>
            </a:r>
            <a:endParaRPr lang="en-US"/>
          </a:p>
          <a:p>
            <a:endParaRPr lang="en-US"/>
          </a:p>
        </p:txBody>
      </p:sp>
      <p:sp>
        <p:nvSpPr>
          <p:cNvPr id="17437" name="Text Box 29"/>
          <p:cNvSpPr txBox="1">
            <a:spLocks noChangeArrowheads="1"/>
          </p:cNvSpPr>
          <p:nvPr/>
        </p:nvSpPr>
        <p:spPr bwMode="auto">
          <a:xfrm>
            <a:off x="5899150" y="228600"/>
            <a:ext cx="857250" cy="641350"/>
          </a:xfrm>
          <a:prstGeom prst="rect">
            <a:avLst/>
          </a:prstGeom>
          <a:noFill/>
          <a:ln w="9525" algn="ctr">
            <a:noFill/>
            <a:miter lim="800000"/>
            <a:headEnd/>
            <a:tailEnd/>
          </a:ln>
          <a:effectLst/>
        </p:spPr>
        <p:txBody>
          <a:bodyPr wrap="none">
            <a:spAutoFit/>
          </a:bodyPr>
          <a:lstStyle/>
          <a:p>
            <a:r>
              <a:rPr lang="en-US" b="1">
                <a:solidFill>
                  <a:srgbClr val="66FF33"/>
                </a:solidFill>
              </a:rPr>
              <a:t>Acute</a:t>
            </a:r>
          </a:p>
          <a:p>
            <a:r>
              <a:rPr lang="en-US" b="1">
                <a:solidFill>
                  <a:srgbClr val="66FF33"/>
                </a:solidFill>
              </a:rPr>
              <a:t>stress</a:t>
            </a:r>
          </a:p>
        </p:txBody>
      </p:sp>
      <p:sp>
        <p:nvSpPr>
          <p:cNvPr id="17438" name="AutoShape 30"/>
          <p:cNvSpPr>
            <a:spLocks noChangeArrowheads="1"/>
          </p:cNvSpPr>
          <p:nvPr/>
        </p:nvSpPr>
        <p:spPr bwMode="auto">
          <a:xfrm>
            <a:off x="7010400" y="2667000"/>
            <a:ext cx="457200" cy="533400"/>
          </a:xfrm>
          <a:prstGeom prst="rightArrow">
            <a:avLst>
              <a:gd name="adj1" fmla="val 50000"/>
              <a:gd name="adj2" fmla="val 25000"/>
            </a:avLst>
          </a:prstGeom>
          <a:solidFill>
            <a:srgbClr val="FFCC00"/>
          </a:solidFill>
          <a:ln w="9525">
            <a:solidFill>
              <a:schemeClr val="tx1"/>
            </a:solidFill>
            <a:miter lim="800000"/>
            <a:headEnd/>
            <a:tailEnd/>
          </a:ln>
          <a:effectLst/>
        </p:spPr>
        <p:txBody>
          <a:bodyPr wrap="none" anchor="ctr"/>
          <a:lstStyle/>
          <a:p>
            <a:endParaRPr lang="en-US"/>
          </a:p>
        </p:txBody>
      </p:sp>
      <p:sp>
        <p:nvSpPr>
          <p:cNvPr id="17441" name="AutoShape 33"/>
          <p:cNvSpPr>
            <a:spLocks noChangeArrowheads="1"/>
          </p:cNvSpPr>
          <p:nvPr/>
        </p:nvSpPr>
        <p:spPr bwMode="auto">
          <a:xfrm>
            <a:off x="7467600" y="990600"/>
            <a:ext cx="1447800" cy="3200400"/>
          </a:xfrm>
          <a:prstGeom prst="octagon">
            <a:avLst>
              <a:gd name="adj" fmla="val 29287"/>
            </a:avLst>
          </a:prstGeom>
          <a:solidFill>
            <a:srgbClr val="FF0000"/>
          </a:solidFill>
          <a:ln w="9525" algn="ctr">
            <a:solidFill>
              <a:schemeClr val="tx1"/>
            </a:solidFill>
            <a:miter lim="800000"/>
            <a:headEnd/>
            <a:tailEnd/>
          </a:ln>
          <a:effectLst/>
        </p:spPr>
        <p:txBody>
          <a:bodyPr wrap="none" anchor="ctr"/>
          <a:lstStyle/>
          <a:p>
            <a:r>
              <a:rPr lang="en-US" b="1" dirty="0">
                <a:solidFill>
                  <a:schemeClr val="tx1"/>
                </a:solidFill>
              </a:rPr>
              <a:t>Stress-</a:t>
            </a:r>
          </a:p>
          <a:p>
            <a:r>
              <a:rPr lang="en-US" b="1" dirty="0">
                <a:solidFill>
                  <a:schemeClr val="tx1"/>
                </a:solidFill>
              </a:rPr>
              <a:t>related</a:t>
            </a:r>
          </a:p>
          <a:p>
            <a:r>
              <a:rPr lang="en-US" b="1" dirty="0" smtClean="0">
                <a:solidFill>
                  <a:schemeClr val="tx1"/>
                </a:solidFill>
              </a:rPr>
              <a:t>Illness:</a:t>
            </a:r>
          </a:p>
          <a:p>
            <a:endParaRPr lang="en-US" b="1" dirty="0" smtClean="0">
              <a:solidFill>
                <a:schemeClr val="tx1"/>
              </a:solidFill>
            </a:endParaRPr>
          </a:p>
          <a:p>
            <a:r>
              <a:rPr lang="en-US" dirty="0" smtClean="0">
                <a:solidFill>
                  <a:schemeClr val="tx1"/>
                </a:solidFill>
              </a:rPr>
              <a:t>Heart disease</a:t>
            </a:r>
          </a:p>
          <a:p>
            <a:r>
              <a:rPr lang="en-US" dirty="0" smtClean="0">
                <a:solidFill>
                  <a:schemeClr val="tx1"/>
                </a:solidFill>
              </a:rPr>
              <a:t>Depression</a:t>
            </a:r>
            <a:endParaRPr lang="en-US" dirty="0">
              <a:solidFill>
                <a:schemeClr val="tx1"/>
              </a:solidFill>
            </a:endParaRPr>
          </a:p>
          <a:p>
            <a:r>
              <a:rPr lang="en-US" dirty="0">
                <a:solidFill>
                  <a:schemeClr val="tx1"/>
                </a:solidFill>
              </a:rPr>
              <a:t>Infections</a:t>
            </a:r>
          </a:p>
        </p:txBody>
      </p:sp>
      <p:sp>
        <p:nvSpPr>
          <p:cNvPr id="17442" name="Text Box 34"/>
          <p:cNvSpPr txBox="1">
            <a:spLocks noChangeArrowheads="1"/>
          </p:cNvSpPr>
          <p:nvPr/>
        </p:nvSpPr>
        <p:spPr bwMode="auto">
          <a:xfrm>
            <a:off x="3429000" y="228600"/>
            <a:ext cx="1905000" cy="641350"/>
          </a:xfrm>
          <a:prstGeom prst="rect">
            <a:avLst/>
          </a:prstGeom>
          <a:noFill/>
          <a:ln w="9525" algn="ctr">
            <a:noFill/>
            <a:miter lim="800000"/>
            <a:headEnd/>
            <a:tailEnd/>
          </a:ln>
          <a:effectLst/>
        </p:spPr>
        <p:txBody>
          <a:bodyPr>
            <a:spAutoFit/>
          </a:bodyPr>
          <a:lstStyle/>
          <a:p>
            <a:r>
              <a:rPr lang="en-US" b="1">
                <a:solidFill>
                  <a:srgbClr val="66FF33"/>
                </a:solidFill>
              </a:rPr>
              <a:t>Individual </a:t>
            </a:r>
          </a:p>
          <a:p>
            <a:r>
              <a:rPr lang="en-US" b="1">
                <a:solidFill>
                  <a:srgbClr val="66FF33"/>
                </a:solidFill>
              </a:rPr>
              <a:t>factors</a:t>
            </a:r>
          </a:p>
        </p:txBody>
      </p:sp>
      <p:cxnSp>
        <p:nvCxnSpPr>
          <p:cNvPr id="17446" name="AutoShape 38"/>
          <p:cNvCxnSpPr>
            <a:cxnSpLocks noChangeShapeType="1"/>
          </p:cNvCxnSpPr>
          <p:nvPr/>
        </p:nvCxnSpPr>
        <p:spPr bwMode="auto">
          <a:xfrm rot="5400000">
            <a:off x="4038600" y="1676400"/>
            <a:ext cx="1600200" cy="6629400"/>
          </a:xfrm>
          <a:prstGeom prst="bentConnector3">
            <a:avLst>
              <a:gd name="adj1" fmla="val 114287"/>
            </a:avLst>
          </a:prstGeom>
          <a:noFill/>
          <a:ln w="9525">
            <a:solidFill>
              <a:schemeClr val="tx1"/>
            </a:solidFill>
            <a:miter lim="800000"/>
            <a:headEnd/>
            <a:tailEnd type="triangle" w="med" len="med"/>
          </a:ln>
          <a:effectLst/>
        </p:spPr>
      </p:cxnSp>
      <p:sp>
        <p:nvSpPr>
          <p:cNvPr id="17447" name="Line 39"/>
          <p:cNvSpPr>
            <a:spLocks noChangeShapeType="1"/>
          </p:cNvSpPr>
          <p:nvPr/>
        </p:nvSpPr>
        <p:spPr bwMode="auto">
          <a:xfrm flipV="1">
            <a:off x="3200400" y="5181600"/>
            <a:ext cx="0" cy="838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48" name="Line 40"/>
          <p:cNvSpPr>
            <a:spLocks noChangeShapeType="1"/>
          </p:cNvSpPr>
          <p:nvPr/>
        </p:nvSpPr>
        <p:spPr bwMode="auto">
          <a:xfrm flipV="1">
            <a:off x="4800600" y="5181600"/>
            <a:ext cx="0" cy="838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52" name="Line 44"/>
          <p:cNvSpPr>
            <a:spLocks noChangeShapeType="1"/>
          </p:cNvSpPr>
          <p:nvPr/>
        </p:nvSpPr>
        <p:spPr bwMode="auto">
          <a:xfrm>
            <a:off x="3657600" y="228600"/>
            <a:ext cx="0" cy="7620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17454" name="AutoShape 46"/>
          <p:cNvCxnSpPr>
            <a:cxnSpLocks noChangeShapeType="1"/>
          </p:cNvCxnSpPr>
          <p:nvPr/>
        </p:nvCxnSpPr>
        <p:spPr bwMode="auto">
          <a:xfrm rot="5400000" flipH="1">
            <a:off x="4953000" y="-2286000"/>
            <a:ext cx="762000" cy="5791200"/>
          </a:xfrm>
          <a:prstGeom prst="bentConnector2">
            <a:avLst/>
          </a:prstGeom>
          <a:noFill/>
          <a:ln w="9525">
            <a:solidFill>
              <a:schemeClr val="tx1"/>
            </a:solidFill>
            <a:miter lim="800000"/>
            <a:headEnd/>
            <a:tailEnd type="triangle" w="med" len="med"/>
          </a:ln>
          <a:effectLst/>
        </p:spPr>
      </p:cxnSp>
      <p:sp>
        <p:nvSpPr>
          <p:cNvPr id="17455" name="Line 47"/>
          <p:cNvSpPr>
            <a:spLocks noChangeShapeType="1"/>
          </p:cNvSpPr>
          <p:nvPr/>
        </p:nvSpPr>
        <p:spPr bwMode="auto">
          <a:xfrm>
            <a:off x="2438400" y="228600"/>
            <a:ext cx="0" cy="914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456" name="Text Box 48"/>
          <p:cNvSpPr txBox="1">
            <a:spLocks noChangeArrowheads="1"/>
          </p:cNvSpPr>
          <p:nvPr/>
        </p:nvSpPr>
        <p:spPr bwMode="auto">
          <a:xfrm>
            <a:off x="7772400" y="228600"/>
            <a:ext cx="1047750" cy="915988"/>
          </a:xfrm>
          <a:prstGeom prst="rect">
            <a:avLst/>
          </a:prstGeom>
          <a:noFill/>
          <a:ln w="9525" algn="ctr">
            <a:noFill/>
            <a:miter lim="800000"/>
            <a:headEnd/>
            <a:tailEnd/>
          </a:ln>
          <a:effectLst/>
        </p:spPr>
        <p:txBody>
          <a:bodyPr wrap="none">
            <a:spAutoFit/>
          </a:bodyPr>
          <a:lstStyle/>
          <a:p>
            <a:r>
              <a:rPr lang="en-US" b="1">
                <a:solidFill>
                  <a:srgbClr val="66FF33"/>
                </a:solidFill>
              </a:rPr>
              <a:t>Chronic</a:t>
            </a:r>
          </a:p>
          <a:p>
            <a:r>
              <a:rPr lang="en-US" b="1">
                <a:solidFill>
                  <a:srgbClr val="66FF33"/>
                </a:solidFill>
              </a:rPr>
              <a:t>stress</a:t>
            </a:r>
          </a:p>
          <a:p>
            <a:endParaRPr lang="en-US" b="1">
              <a:solidFill>
                <a:srgbClr val="66FF33"/>
              </a:solidFill>
            </a:endParaRPr>
          </a:p>
        </p:txBody>
      </p:sp>
      <p:sp>
        <p:nvSpPr>
          <p:cNvPr id="17459" name="AutoShape 51"/>
          <p:cNvSpPr>
            <a:spLocks noChangeArrowheads="1"/>
          </p:cNvSpPr>
          <p:nvPr/>
        </p:nvSpPr>
        <p:spPr bwMode="auto">
          <a:xfrm>
            <a:off x="7391400" y="4648200"/>
            <a:ext cx="1752600" cy="1219200"/>
          </a:xfrm>
          <a:prstGeom prst="hexagon">
            <a:avLst>
              <a:gd name="adj" fmla="val 35938"/>
              <a:gd name="vf" fmla="val 115470"/>
            </a:avLst>
          </a:prstGeom>
          <a:solidFill>
            <a:srgbClr val="008000"/>
          </a:solidFill>
          <a:ln w="9525" algn="ctr">
            <a:solidFill>
              <a:schemeClr val="tx1"/>
            </a:solidFill>
            <a:miter lim="800000"/>
            <a:headEnd/>
            <a:tailEnd/>
          </a:ln>
          <a:effectLst/>
        </p:spPr>
        <p:txBody>
          <a:bodyPr wrap="none" anchor="ctr"/>
          <a:lstStyle/>
          <a:p>
            <a:r>
              <a:rPr lang="en-US" b="1">
                <a:solidFill>
                  <a:schemeClr val="tx1"/>
                </a:solidFill>
              </a:rPr>
              <a:t>Healthy</a:t>
            </a:r>
          </a:p>
          <a:p>
            <a:r>
              <a:rPr lang="en-US" b="1">
                <a:solidFill>
                  <a:schemeClr val="tx1"/>
                </a:solidFill>
              </a:rPr>
              <a:t>worker</a:t>
            </a:r>
          </a:p>
        </p:txBody>
      </p:sp>
      <p:sp>
        <p:nvSpPr>
          <p:cNvPr id="17460" name="Text Box 52"/>
          <p:cNvSpPr txBox="1">
            <a:spLocks noChangeArrowheads="1"/>
          </p:cNvSpPr>
          <p:nvPr/>
        </p:nvSpPr>
        <p:spPr bwMode="auto">
          <a:xfrm>
            <a:off x="7889875" y="4227513"/>
            <a:ext cx="527050" cy="366712"/>
          </a:xfrm>
          <a:prstGeom prst="rect">
            <a:avLst/>
          </a:prstGeom>
          <a:solidFill>
            <a:srgbClr val="0000FF"/>
          </a:solidFill>
          <a:ln w="9525" algn="ctr">
            <a:noFill/>
            <a:miter lim="800000"/>
            <a:headEnd/>
            <a:tailEnd/>
          </a:ln>
          <a:effectLst/>
        </p:spPr>
        <p:txBody>
          <a:bodyPr wrap="none">
            <a:spAutoFit/>
          </a:bodyPr>
          <a:lstStyle/>
          <a:p>
            <a:r>
              <a:rPr lang="en-US"/>
              <a:t>OR</a:t>
            </a:r>
          </a:p>
        </p:txBody>
      </p:sp>
      <p:sp>
        <p:nvSpPr>
          <p:cNvPr id="17461" name="AutoShape 53"/>
          <p:cNvSpPr>
            <a:spLocks noChangeArrowheads="1"/>
          </p:cNvSpPr>
          <p:nvPr/>
        </p:nvSpPr>
        <p:spPr bwMode="auto">
          <a:xfrm>
            <a:off x="6629400" y="4114800"/>
            <a:ext cx="1143000" cy="838200"/>
          </a:xfrm>
          <a:prstGeom prst="lightningBolt">
            <a:avLst/>
          </a:prstGeom>
          <a:solidFill>
            <a:srgbClr val="00FF00"/>
          </a:solidFill>
          <a:ln w="9525" algn="ctr">
            <a:solidFill>
              <a:schemeClr val="tx1"/>
            </a:solidFill>
            <a:miter lim="800000"/>
            <a:headEnd/>
            <a:tailEnd/>
          </a:ln>
          <a:effectLst/>
        </p:spPr>
        <p:txBody>
          <a:bodyPr wrap="none" anchor="ctr"/>
          <a:lstStyle/>
          <a:p>
            <a:endParaRPr lang="en-US"/>
          </a:p>
        </p:txBody>
      </p:sp>
      <p:sp>
        <p:nvSpPr>
          <p:cNvPr id="17462" name="Text Box 54"/>
          <p:cNvSpPr txBox="1">
            <a:spLocks noChangeArrowheads="1"/>
          </p:cNvSpPr>
          <p:nvPr/>
        </p:nvSpPr>
        <p:spPr bwMode="auto">
          <a:xfrm>
            <a:off x="0" y="228600"/>
            <a:ext cx="2441575" cy="366713"/>
          </a:xfrm>
          <a:prstGeom prst="rect">
            <a:avLst/>
          </a:prstGeom>
          <a:solidFill>
            <a:srgbClr val="000080"/>
          </a:solidFill>
          <a:ln w="9525" algn="ctr">
            <a:noFill/>
            <a:miter lim="800000"/>
            <a:headEnd/>
            <a:tailEnd/>
          </a:ln>
          <a:effectLst/>
        </p:spPr>
        <p:txBody>
          <a:bodyPr>
            <a:spAutoFit/>
          </a:bodyPr>
          <a:lstStyle/>
          <a:p>
            <a:r>
              <a:rPr lang="en-US" b="1" dirty="0">
                <a:solidFill>
                  <a:srgbClr val="FFFFFF"/>
                </a:solidFill>
              </a:rPr>
              <a:t>Job stress &amp; health</a:t>
            </a:r>
            <a:r>
              <a:rPr lang="en-US"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normAutofit lnSpcReduction="10000"/>
          </a:bodyPr>
          <a:lstStyle/>
          <a:p>
            <a:r>
              <a:rPr lang="en-US" dirty="0" smtClean="0"/>
              <a:t>Stress is the emotional and physical strain caused by our response to pressure from the outside world. </a:t>
            </a:r>
          </a:p>
          <a:p>
            <a:r>
              <a:rPr lang="en-US" dirty="0" smtClean="0">
                <a:latin typeface="Trebuchet MS" pitchFamily="34" charset="0"/>
                <a:cs typeface="Trebuchet MS" pitchFamily="34" charset="0"/>
              </a:rPr>
              <a:t>A state of disharmony or a threat to homeostasis</a:t>
            </a:r>
          </a:p>
          <a:p>
            <a:pPr lvl="1"/>
            <a:r>
              <a:rPr lang="en-US" sz="2400" dirty="0" smtClean="0">
                <a:latin typeface="Trebuchet MS" pitchFamily="34" charset="0"/>
                <a:cs typeface="Trebuchet MS" pitchFamily="34" charset="0"/>
              </a:rPr>
              <a:t>Physiological changes increase alertness, focus, and energy</a:t>
            </a:r>
          </a:p>
          <a:p>
            <a:pPr lvl="1"/>
            <a:r>
              <a:rPr lang="en-US" sz="2400" dirty="0" smtClean="0">
                <a:latin typeface="Trebuchet MS" pitchFamily="34" charset="0"/>
                <a:cs typeface="Trebuchet MS" pitchFamily="34" charset="0"/>
              </a:rPr>
              <a:t>Perceived demands may exceed the perceived resources</a:t>
            </a:r>
          </a:p>
          <a:p>
            <a:r>
              <a:rPr lang="en-GB" sz="2800" dirty="0" smtClean="0"/>
              <a:t>A force which acts on a body, setting up strains within it according to its load-carrying capacity, flexibility and tolerance</a:t>
            </a:r>
            <a:endParaRPr lang="en-US" sz="2800" dirty="0" smtClean="0">
              <a:latin typeface="Trebuchet MS" pitchFamily="34" charset="0"/>
              <a:cs typeface="Trebuchet MS" pitchFamily="34" charset="0"/>
            </a:endParaRPr>
          </a:p>
          <a:p>
            <a:endParaRPr lang="en-US" dirty="0" smtClean="0"/>
          </a:p>
        </p:txBody>
      </p:sp>
      <p:sp>
        <p:nvSpPr>
          <p:cNvPr id="6146" name="Title 1"/>
          <p:cNvSpPr>
            <a:spLocks noGrp="1"/>
          </p:cNvSpPr>
          <p:nvPr>
            <p:ph type="title"/>
          </p:nvPr>
        </p:nvSpPr>
        <p:spPr/>
        <p:txBody>
          <a:bodyPr/>
          <a:lstStyle/>
          <a:p>
            <a:r>
              <a:rPr lang="en-US" dirty="0" smtClean="0"/>
              <a:t>What is Stress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38200" y="457200"/>
            <a:ext cx="6858000" cy="990600"/>
          </a:xfrm>
        </p:spPr>
        <p:txBody>
          <a:bodyPr/>
          <a:lstStyle/>
          <a:p>
            <a:pPr algn="ctr"/>
            <a:r>
              <a:rPr lang="en-GB" b="1" dirty="0"/>
              <a:t>Stress</a:t>
            </a:r>
          </a:p>
        </p:txBody>
      </p:sp>
      <p:sp>
        <p:nvSpPr>
          <p:cNvPr id="3075" name="Rectangle 3"/>
          <p:cNvSpPr>
            <a:spLocks noGrp="1" noChangeArrowheads="1"/>
          </p:cNvSpPr>
          <p:nvPr>
            <p:ph type="body" idx="1"/>
          </p:nvPr>
        </p:nvSpPr>
        <p:spPr>
          <a:xfrm>
            <a:off x="533400" y="1600200"/>
            <a:ext cx="8001000" cy="4267200"/>
          </a:xfrm>
        </p:spPr>
        <p:txBody>
          <a:bodyPr>
            <a:normAutofit/>
          </a:bodyPr>
          <a:lstStyle/>
          <a:p>
            <a:pPr>
              <a:lnSpc>
                <a:spcPct val="90000"/>
              </a:lnSpc>
              <a:buFont typeface="Wingdings" pitchFamily="2" charset="2"/>
              <a:buNone/>
            </a:pPr>
            <a:r>
              <a:rPr lang="en-GB" sz="2800" dirty="0"/>
              <a:t>An adaptive response (moderated </a:t>
            </a:r>
            <a:r>
              <a:rPr lang="en-GB" sz="2800" dirty="0" smtClean="0"/>
              <a:t>by individual differences</a:t>
            </a:r>
            <a:r>
              <a:rPr lang="en-GB" sz="2800" dirty="0"/>
              <a:t>) that is a consequence of </a:t>
            </a:r>
            <a:r>
              <a:rPr lang="en-GB" sz="2800" dirty="0" smtClean="0"/>
              <a:t>any action, situation </a:t>
            </a:r>
            <a:r>
              <a:rPr lang="en-GB" sz="2800" dirty="0"/>
              <a:t>or event which places </a:t>
            </a:r>
            <a:r>
              <a:rPr lang="en-GB" sz="2800" dirty="0" smtClean="0"/>
              <a:t>special demands</a:t>
            </a:r>
            <a:r>
              <a:rPr lang="en-GB" sz="2800" dirty="0"/>
              <a:t> </a:t>
            </a:r>
            <a:r>
              <a:rPr lang="en-GB" sz="2800" dirty="0" smtClean="0"/>
              <a:t>on </a:t>
            </a:r>
            <a:r>
              <a:rPr lang="en-GB" sz="2800" dirty="0"/>
              <a:t>a </a:t>
            </a:r>
            <a:r>
              <a:rPr lang="en-GB" sz="2800" dirty="0" smtClean="0"/>
              <a:t>person.</a:t>
            </a:r>
            <a:endParaRPr lang="en-GB" sz="2800" dirty="0"/>
          </a:p>
          <a:p>
            <a:pPr>
              <a:lnSpc>
                <a:spcPct val="90000"/>
              </a:lnSpc>
              <a:buFont typeface="Wingdings" pitchFamily="2" charset="2"/>
              <a:buNone/>
            </a:pPr>
            <a:endParaRPr lang="en-GB" sz="2800" i="1" dirty="0"/>
          </a:p>
          <a:p>
            <a:pPr algn="ctr">
              <a:lnSpc>
                <a:spcPct val="90000"/>
              </a:lnSpc>
              <a:buFont typeface="Wingdings" pitchFamily="2" charset="2"/>
              <a:buNone/>
            </a:pPr>
            <a:r>
              <a:rPr lang="en-GB" sz="2800" b="1" u="sng" dirty="0"/>
              <a:t>MEDIATING FACTORS</a:t>
            </a:r>
          </a:p>
          <a:p>
            <a:pPr algn="ctr">
              <a:lnSpc>
                <a:spcPct val="90000"/>
              </a:lnSpc>
              <a:buFont typeface="Wingdings" pitchFamily="2" charset="2"/>
              <a:buNone/>
            </a:pPr>
            <a:r>
              <a:rPr lang="en-GB" sz="2800" b="1" dirty="0"/>
              <a:t>IMPORTANCE</a:t>
            </a:r>
          </a:p>
          <a:p>
            <a:pPr algn="ctr">
              <a:lnSpc>
                <a:spcPct val="90000"/>
              </a:lnSpc>
              <a:buFont typeface="Wingdings" pitchFamily="2" charset="2"/>
              <a:buNone/>
            </a:pPr>
            <a:r>
              <a:rPr lang="en-GB" sz="2800" b="1" dirty="0"/>
              <a:t>UNCERTAINTY</a:t>
            </a:r>
          </a:p>
          <a:p>
            <a:pPr algn="ctr">
              <a:lnSpc>
                <a:spcPct val="90000"/>
              </a:lnSpc>
              <a:buFont typeface="Wingdings" pitchFamily="2" charset="2"/>
              <a:buNone/>
            </a:pPr>
            <a:r>
              <a:rPr lang="en-GB" sz="2800" b="1" dirty="0"/>
              <a:t>DURATION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863</TotalTime>
  <Words>2299</Words>
  <Application>Microsoft Office PowerPoint</Application>
  <PresentationFormat>On-screen Show (4:3)</PresentationFormat>
  <Paragraphs>386</Paragraphs>
  <Slides>43</Slides>
  <Notes>8</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Concourse</vt:lpstr>
      <vt:lpstr>MANAGING STRESS AND PREVENTING NURSING BURN-OUT</vt:lpstr>
      <vt:lpstr>Learning Objectives</vt:lpstr>
      <vt:lpstr>Out Line </vt:lpstr>
      <vt:lpstr>Out Line Cond..,</vt:lpstr>
      <vt:lpstr>Some Stress Facts</vt:lpstr>
      <vt:lpstr>What Are Your Major Work and Life Stressors?</vt:lpstr>
      <vt:lpstr>Slide 7</vt:lpstr>
      <vt:lpstr>What is Stress ?</vt:lpstr>
      <vt:lpstr>Stress</vt:lpstr>
      <vt:lpstr>Slide 10</vt:lpstr>
      <vt:lpstr>Overview of Terminology</vt:lpstr>
      <vt:lpstr>Overview of Terminology Cond..,</vt:lpstr>
      <vt:lpstr>TYPES OF STRESS</vt:lpstr>
      <vt:lpstr>CAUSE OF STRESS IN NURSING</vt:lpstr>
      <vt:lpstr>CAUSE OF STRESS IN NURSING COND..,</vt:lpstr>
      <vt:lpstr>Physical Indicators of Mental Stress</vt:lpstr>
      <vt:lpstr>Signs &amp; Symptoms of Stress</vt:lpstr>
      <vt:lpstr>Genetics &amp; Development</vt:lpstr>
      <vt:lpstr>Stress Response Pattern</vt:lpstr>
      <vt:lpstr>Stress Response Pattern</vt:lpstr>
      <vt:lpstr>HOW DOES STRESS AFFECT HEALTH</vt:lpstr>
      <vt:lpstr>Common Stress Associated Diseases</vt:lpstr>
      <vt:lpstr>BURN-OUT</vt:lpstr>
      <vt:lpstr>BURN-OUT COND..,</vt:lpstr>
      <vt:lpstr>BURN-OUT COND..,</vt:lpstr>
      <vt:lpstr>BURN-OUT COND..,</vt:lpstr>
      <vt:lpstr>MODALITES TO COPE WITH STRESS</vt:lpstr>
      <vt:lpstr>STEP 1: IDENTIFYING THE STRESS </vt:lpstr>
      <vt:lpstr>SIGNS OF STRESS</vt:lpstr>
      <vt:lpstr>STEP 2: ANALYZE THE STRESS</vt:lpstr>
      <vt:lpstr>STEP 3: EVALUATING THE STRESS</vt:lpstr>
      <vt:lpstr>STEP 3: EVALUATING THE STRESS COND..,</vt:lpstr>
      <vt:lpstr>STEP4: DESIGNING STRESS MANAGEMENT STRATEGIES</vt:lpstr>
      <vt:lpstr>STEP4: DESIGN STRESS MANAGEMENT STRATEGIES COND..,</vt:lpstr>
      <vt:lpstr>TYPES OF COPING MECHANISMS</vt:lpstr>
      <vt:lpstr>REMEDIAL  ACTION:</vt:lpstr>
      <vt:lpstr>COPING MECHANISM FOR NURSE AT WORK</vt:lpstr>
      <vt:lpstr>STEP 5: IMPLEMENTING</vt:lpstr>
      <vt:lpstr>            Steps to Master Stress</vt:lpstr>
      <vt:lpstr>STEP 6: EVALUATION</vt:lpstr>
      <vt:lpstr>Summery……..!</vt:lpstr>
      <vt:lpstr>Questions??</vt:lpstr>
      <vt:lpstr>Slide 43</vt:lpstr>
    </vt:vector>
  </TitlesOfParts>
  <Company>IUON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STRESS IN NURSING</dc:title>
  <dc:creator>lib</dc:creator>
  <cp:lastModifiedBy>foxcon</cp:lastModifiedBy>
  <cp:revision>68</cp:revision>
  <dcterms:created xsi:type="dcterms:W3CDTF">2008-11-15T18:19:40Z</dcterms:created>
  <dcterms:modified xsi:type="dcterms:W3CDTF">2013-02-18T03:31:05Z</dcterms:modified>
</cp:coreProperties>
</file>