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C498-F2BB-424A-92DA-A8A71C06F28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2163-7FDF-46AE-B5FB-5EF1A49C9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Methods of Blood Sample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FBS</a:t>
            </a:r>
          </a:p>
          <a:p>
            <a:r>
              <a:rPr lang="en-US" dirty="0" smtClean="0"/>
              <a:t>PPBS</a:t>
            </a:r>
          </a:p>
          <a:p>
            <a:r>
              <a:rPr lang="en-US" dirty="0" smtClean="0"/>
              <a:t>Lipid Profile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/>
          <a:lstStyle/>
          <a:p>
            <a:r>
              <a:rPr lang="en-US" b="1" dirty="0" smtClean="0"/>
              <a:t>Yellow - </a:t>
            </a:r>
            <a:r>
              <a:rPr lang="en-US" dirty="0" smtClean="0"/>
              <a:t>6 </a:t>
            </a:r>
            <a:r>
              <a:rPr lang="en-US" dirty="0" err="1" smtClean="0"/>
              <a:t>mL</a:t>
            </a:r>
            <a:r>
              <a:rPr lang="en-US" dirty="0" smtClean="0"/>
              <a:t> Sterile, contains ACD (Acid Citrate Dextrose) as the anticoagulant. *MIX WELL!*</a:t>
            </a:r>
          </a:p>
          <a:p>
            <a:r>
              <a:rPr lang="en-US" dirty="0" smtClean="0"/>
              <a:t> For determination of HLA-ABC antigens, HLA-B27, HLA Molecular Typing, G6PD levels and acid </a:t>
            </a:r>
            <a:r>
              <a:rPr lang="en-US" dirty="0" err="1" smtClean="0"/>
              <a:t>phosphatase</a:t>
            </a:r>
            <a:r>
              <a:rPr lang="en-US" dirty="0" smtClean="0"/>
              <a:t> levels.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lnSpcReduction="10000"/>
          </a:bodyPr>
          <a:lstStyle/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endParaRPr lang="en-US" dirty="0" smtClean="0">
              <a:latin typeface="Tahoma" pitchFamily="34" charset="0"/>
            </a:endParaRPr>
          </a:p>
          <a:p>
            <a:pPr marL="339725" indent="-339725" eaLnBrk="0" hangingPunct="0">
              <a:spcBef>
                <a:spcPct val="50000"/>
              </a:spcBef>
              <a:buNone/>
            </a:pPr>
            <a:r>
              <a:rPr lang="en-US" i="1" dirty="0" smtClean="0">
                <a:latin typeface="Tahoma" pitchFamily="34" charset="0"/>
              </a:rPr>
              <a:t>Special Considerations</a:t>
            </a:r>
          </a:p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ahoma" pitchFamily="34" charset="0"/>
              </a:rPr>
              <a:t>Don’t keep tourniquet more than one minuet</a:t>
            </a:r>
            <a:endParaRPr lang="en-US" dirty="0">
              <a:latin typeface="Tahoma" pitchFamily="34" charset="0"/>
            </a:endParaRPr>
          </a:p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ahoma" pitchFamily="34" charset="0"/>
              </a:rPr>
              <a:t>Never </a:t>
            </a:r>
            <a:r>
              <a:rPr lang="en-US" dirty="0">
                <a:latin typeface="Tahoma" pitchFamily="34" charset="0"/>
              </a:rPr>
              <a:t>select a site that is edematous or has lesions </a:t>
            </a:r>
          </a:p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Never perform </a:t>
            </a:r>
            <a:r>
              <a:rPr lang="en-US" dirty="0" err="1">
                <a:latin typeface="Tahoma" pitchFamily="34" charset="0"/>
              </a:rPr>
              <a:t>venipuncture</a:t>
            </a:r>
            <a:r>
              <a:rPr lang="en-US" dirty="0">
                <a:latin typeface="Tahoma" pitchFamily="34" charset="0"/>
              </a:rPr>
              <a:t> above an IV site</a:t>
            </a:r>
          </a:p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Avoid using the arm on the side of a mastectomy</a:t>
            </a:r>
            <a:endParaRPr lang="en-US" sz="2400" dirty="0" smtClean="0">
              <a:latin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Cleaning the site with an antiseptic (70% isopropyl alcohol) helps prevent microbial contamination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barrier patients</a:t>
            </a:r>
          </a:p>
          <a:p>
            <a:r>
              <a:rPr lang="en-US" dirty="0" smtClean="0"/>
              <a:t>Pt with mental disease condition</a:t>
            </a:r>
          </a:p>
          <a:p>
            <a:r>
              <a:rPr lang="en-US" dirty="0" smtClean="0"/>
              <a:t>Cultural diversity patients</a:t>
            </a:r>
          </a:p>
          <a:p>
            <a:r>
              <a:rPr lang="en-US" dirty="0" smtClean="0"/>
              <a:t>Pt with physical disability</a:t>
            </a:r>
          </a:p>
          <a:p>
            <a:r>
              <a:rPr lang="en-US" dirty="0" smtClean="0"/>
              <a:t>Elderly pt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81534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/>
              <a:t>Assignment</a:t>
            </a:r>
          </a:p>
          <a:p>
            <a:pPr>
              <a:buNone/>
            </a:pPr>
            <a:r>
              <a:rPr lang="en-US" sz="2400" dirty="0" smtClean="0"/>
              <a:t>1). Based on your clinical experience, prepare a document including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All Laboratory test which are performing in the hospital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Specific ingredients in the container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Amount of blood for each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are the special conditions that should be completed prior to doing the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special indications available, explain each of them.</a:t>
            </a:r>
          </a:p>
          <a:p>
            <a:pPr marL="514350" indent="-514350"/>
            <a:endParaRPr lang="en-US" sz="2400" dirty="0"/>
          </a:p>
          <a:p>
            <a:pPr marL="514350" indent="-514350"/>
            <a:r>
              <a:rPr lang="en-US" sz="2400" dirty="0" smtClean="0"/>
              <a:t>2). Explain the universal Precautions should be followed during the </a:t>
            </a:r>
            <a:r>
              <a:rPr lang="en-US" sz="2400" dirty="0" err="1" smtClean="0"/>
              <a:t>venipuncture</a:t>
            </a:r>
            <a:r>
              <a:rPr lang="en-US" sz="2400" dirty="0" smtClean="0"/>
              <a:t> procedure? Explain the reasons.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066800"/>
          </a:xfrm>
        </p:spPr>
        <p:txBody>
          <a:bodyPr/>
          <a:lstStyle/>
          <a:p>
            <a:r>
              <a:rPr lang="en-US" dirty="0" smtClean="0"/>
              <a:t>Standard </a:t>
            </a:r>
            <a:r>
              <a:rPr lang="en-US" dirty="0" err="1" smtClean="0"/>
              <a:t>Colour</a:t>
            </a:r>
            <a:r>
              <a:rPr lang="en-US" dirty="0" smtClean="0"/>
              <a:t>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r>
              <a:rPr lang="en-US" dirty="0" smtClean="0"/>
              <a:t>Why we are using standard </a:t>
            </a:r>
            <a:r>
              <a:rPr lang="en-US" dirty="0" err="1" smtClean="0"/>
              <a:t>colour</a:t>
            </a:r>
            <a:r>
              <a:rPr lang="en-US" dirty="0" smtClean="0"/>
              <a:t> code?</a:t>
            </a:r>
          </a:p>
          <a:p>
            <a:r>
              <a:rPr lang="en-US" dirty="0" smtClean="0"/>
              <a:t>What are the </a:t>
            </a:r>
            <a:r>
              <a:rPr lang="en-US" dirty="0" err="1" smtClean="0"/>
              <a:t>colours</a:t>
            </a:r>
            <a:endParaRPr lang="en-US" dirty="0" smtClean="0"/>
          </a:p>
          <a:p>
            <a:r>
              <a:rPr lang="en-US" dirty="0" smtClean="0"/>
              <a:t>Light Blue – Sodium Citrate –  Coagulation tests, PT/INR</a:t>
            </a:r>
          </a:p>
          <a:p>
            <a:r>
              <a:rPr lang="en-US" dirty="0" smtClean="0"/>
              <a:t>Green – Heparin – </a:t>
            </a:r>
            <a:r>
              <a:rPr lang="en-US" dirty="0" err="1" smtClean="0"/>
              <a:t>Troponin</a:t>
            </a:r>
            <a:r>
              <a:rPr lang="en-US" dirty="0" smtClean="0"/>
              <a:t>, BUN,</a:t>
            </a:r>
          </a:p>
          <a:p>
            <a:r>
              <a:rPr lang="en-US" dirty="0" smtClean="0"/>
              <a:t>Lavender – EDTA –FBC</a:t>
            </a:r>
          </a:p>
          <a:p>
            <a:r>
              <a:rPr lang="en-US" dirty="0" smtClean="0"/>
              <a:t>Ash – Sodium Fluoride – FBS</a:t>
            </a:r>
          </a:p>
          <a:p>
            <a:r>
              <a:rPr lang="en-US" dirty="0" smtClean="0"/>
              <a:t>Red – No additives – Grouping and DT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/>
          <a:lstStyle/>
          <a:p>
            <a:r>
              <a:rPr lang="en-US" b="1" dirty="0" smtClean="0"/>
              <a:t>Red – </a:t>
            </a:r>
            <a:r>
              <a:rPr lang="en-US" dirty="0" smtClean="0"/>
              <a:t>7-10 </a:t>
            </a:r>
            <a:r>
              <a:rPr lang="en-US" dirty="0" err="1" smtClean="0"/>
              <a:t>mL</a:t>
            </a:r>
            <a:r>
              <a:rPr lang="en-US" dirty="0" smtClean="0"/>
              <a:t> Sterile, </a:t>
            </a:r>
          </a:p>
          <a:p>
            <a:r>
              <a:rPr lang="en-US" dirty="0" smtClean="0"/>
              <a:t>no anticoagulant or additives. Collection of serum for chemical or serological and bacteriologic studies. May be used for any procedure requiring serum 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6324600"/>
          </a:xfrm>
        </p:spPr>
        <p:txBody>
          <a:bodyPr/>
          <a:lstStyle/>
          <a:p>
            <a:r>
              <a:rPr lang="en-US" b="1" dirty="0" smtClean="0"/>
              <a:t>Lavender (LT)</a:t>
            </a:r>
            <a:r>
              <a:rPr lang="en-US" dirty="0" smtClean="0"/>
              <a:t>5 </a:t>
            </a:r>
            <a:r>
              <a:rPr lang="en-US" dirty="0" err="1" smtClean="0"/>
              <a:t>mL</a:t>
            </a:r>
            <a:r>
              <a:rPr lang="en-US" dirty="0" smtClean="0"/>
              <a:t> Sterile, contains EDTA (Ethylene </a:t>
            </a:r>
            <a:r>
              <a:rPr lang="en-US" dirty="0" err="1" smtClean="0"/>
              <a:t>Diamine</a:t>
            </a:r>
            <a:r>
              <a:rPr lang="en-US" dirty="0" smtClean="0"/>
              <a:t> Tetra Acetate) as the anticoagulant. *MIX WELL!* </a:t>
            </a:r>
          </a:p>
          <a:p>
            <a:r>
              <a:rPr lang="en-US" dirty="0" smtClean="0"/>
              <a:t>Primarily for collection of hematology studies, blood bank procedures and certain chemistries.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6324600"/>
          </a:xfrm>
        </p:spPr>
        <p:txBody>
          <a:bodyPr/>
          <a:lstStyle/>
          <a:p>
            <a:r>
              <a:rPr lang="en-US" b="1" dirty="0" smtClean="0"/>
              <a:t>Blue </a:t>
            </a:r>
            <a:r>
              <a:rPr lang="en-US" dirty="0" smtClean="0"/>
              <a:t>4.5 </a:t>
            </a:r>
            <a:r>
              <a:rPr lang="en-US" dirty="0" err="1" smtClean="0"/>
              <a:t>mL</a:t>
            </a:r>
            <a:r>
              <a:rPr lang="en-US" dirty="0" smtClean="0"/>
              <a:t> Sterile, contains sodium citrate (0.109M, 3.2%) solution as the anticoagulant. Tube calibrated to draw only 4.5 ml of blood. Only properly filled tubes are accepted for testing. *MIX WELL!*Primarily for collection of coagulation studies.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686800" cy="5973763"/>
          </a:xfrm>
        </p:spPr>
        <p:txBody>
          <a:bodyPr/>
          <a:lstStyle/>
          <a:p>
            <a:r>
              <a:rPr lang="en-US" b="1" dirty="0" smtClean="0"/>
              <a:t>Gray - </a:t>
            </a:r>
            <a:r>
              <a:rPr lang="en-US" dirty="0" smtClean="0"/>
              <a:t>3 </a:t>
            </a:r>
            <a:r>
              <a:rPr lang="en-US" dirty="0" err="1" smtClean="0"/>
              <a:t>mL</a:t>
            </a:r>
            <a:r>
              <a:rPr lang="en-US" dirty="0" smtClean="0"/>
              <a:t> Sterile, contains potassium oxalate and sodium fluoride as the anticoagulant.</a:t>
            </a:r>
          </a:p>
          <a:p>
            <a:r>
              <a:rPr lang="en-US" dirty="0" smtClean="0"/>
              <a:t> *MIX WELL!* For the collection of glucose and lactate samples. Not suitable for enzymes or electrolytes.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126163"/>
          </a:xfrm>
        </p:spPr>
        <p:txBody>
          <a:bodyPr/>
          <a:lstStyle/>
          <a:p>
            <a:r>
              <a:rPr lang="en-US" b="1" dirty="0" smtClean="0"/>
              <a:t>Green - </a:t>
            </a:r>
            <a:r>
              <a:rPr lang="en-US" dirty="0" smtClean="0"/>
              <a:t>5 </a:t>
            </a:r>
            <a:r>
              <a:rPr lang="en-US" dirty="0" err="1" smtClean="0"/>
              <a:t>mL</a:t>
            </a:r>
            <a:r>
              <a:rPr lang="en-US" dirty="0" smtClean="0"/>
              <a:t> Sterile, contains lithium heparin as the anticoagulant. *MIX WELL!* </a:t>
            </a:r>
          </a:p>
          <a:p>
            <a:r>
              <a:rPr lang="en-US" dirty="0" smtClean="0"/>
              <a:t>Electrolytes, glucose, BUN can be performed more quickly than from a red top; especially useful for patients in DKA.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/>
          <a:lstStyle/>
          <a:p>
            <a:r>
              <a:rPr lang="en-US" b="1" dirty="0" smtClean="0"/>
              <a:t>Royal Blue - </a:t>
            </a:r>
            <a:r>
              <a:rPr lang="en-US" dirty="0" smtClean="0"/>
              <a:t>7 </a:t>
            </a:r>
            <a:r>
              <a:rPr lang="en-US" dirty="0" err="1" smtClean="0"/>
              <a:t>mL</a:t>
            </a:r>
            <a:r>
              <a:rPr lang="en-US" dirty="0" smtClean="0"/>
              <a:t> Sterile, </a:t>
            </a:r>
          </a:p>
          <a:p>
            <a:r>
              <a:rPr lang="en-US" dirty="0" smtClean="0"/>
              <a:t>contains no anticoagulant. For detection of trace metals (i.e., Arsenic, Zinc, etc.). Contact lab to acquire this tube.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307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Different Methods of Blood Sample Collection</vt:lpstr>
      <vt:lpstr>Standard Colour Code </vt:lpstr>
      <vt:lpstr>Volume Of Blood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Special considerations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Methods of Blood Sample Collection</dc:title>
  <dc:creator>foxcon</dc:creator>
  <cp:lastModifiedBy>foxcon</cp:lastModifiedBy>
  <cp:revision>8</cp:revision>
  <dcterms:created xsi:type="dcterms:W3CDTF">2012-11-28T02:13:28Z</dcterms:created>
  <dcterms:modified xsi:type="dcterms:W3CDTF">2013-02-05T04:59:08Z</dcterms:modified>
</cp:coreProperties>
</file>