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90" r:id="rId34"/>
    <p:sldId id="292" r:id="rId35"/>
    <p:sldId id="293" r:id="rId36"/>
    <p:sldId id="294" r:id="rId37"/>
    <p:sldId id="295" r:id="rId38"/>
    <p:sldId id="296" r:id="rId39"/>
    <p:sldId id="297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Safety and Comfort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5484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Ability to communicate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Individuals with diminished ability to receive and convey information – aphasic clients, people with language barriers, unable to read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85311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Awareness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Clients in unfamiliar environments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12270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factors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home: flooring and carpets, bathrooms, swimming pools, light.</a:t>
            </a:r>
          </a:p>
          <a:p>
            <a:r>
              <a:rPr lang="en-US" dirty="0" smtClean="0"/>
              <a:t>At workplace: Machinery, chemicals, worker fatigue, noise, air pollution, working at height.</a:t>
            </a:r>
          </a:p>
          <a:p>
            <a:r>
              <a:rPr lang="en-US" dirty="0" smtClean="0"/>
              <a:t>Community: Street lights, sewage treatment, Handling foods at eateries, noise, crime, roads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78677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care setting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Limited short term memory – Systems rely on human memory are prone to failure.</a:t>
            </a:r>
          </a:p>
          <a:p>
            <a:r>
              <a:rPr lang="en-US" dirty="0" smtClean="0"/>
              <a:t>Being late or in a hurry – contributes to miss the important detail of information cause harm</a:t>
            </a:r>
          </a:p>
          <a:p>
            <a:r>
              <a:rPr lang="en-US" dirty="0" smtClean="0"/>
              <a:t>Limited ability to multitask – people perform better at single task. </a:t>
            </a:r>
            <a:r>
              <a:rPr lang="en-US" dirty="0" err="1" smtClean="0"/>
              <a:t>E,g</a:t>
            </a:r>
            <a:r>
              <a:rPr lang="en-US" dirty="0" smtClean="0"/>
              <a:t>: using cell phone while driving</a:t>
            </a:r>
          </a:p>
          <a:p>
            <a:r>
              <a:rPr lang="en-US" dirty="0" smtClean="0"/>
              <a:t>Interruptions: Occurs in complex environments (</a:t>
            </a:r>
            <a:r>
              <a:rPr lang="en-US" dirty="0" err="1" smtClean="0"/>
              <a:t>e.g</a:t>
            </a:r>
            <a:r>
              <a:rPr lang="en-US" dirty="0" smtClean="0"/>
              <a:t>; alarms, call lights, telephone calls) 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6957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r>
              <a:rPr lang="en-US" dirty="0" smtClean="0"/>
              <a:t>Stress: Stress causes anxiety, anxiety affects performance</a:t>
            </a:r>
          </a:p>
          <a:p>
            <a:r>
              <a:rPr lang="en-US" dirty="0" smtClean="0"/>
              <a:t>Fatigue and other physiological factors: affects a person’s ability to process complex environment</a:t>
            </a:r>
          </a:p>
          <a:p>
            <a:r>
              <a:rPr lang="en-US" dirty="0" smtClean="0"/>
              <a:t>Environmental factors: Heat, noise, distractions, visual stimuli, lighting, work place design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97341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Nurses’ work environment and client safety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Inconsistent staffing levels</a:t>
            </a:r>
          </a:p>
          <a:p>
            <a:r>
              <a:rPr lang="en-US" dirty="0" smtClean="0"/>
              <a:t>Long work hours</a:t>
            </a:r>
          </a:p>
          <a:p>
            <a:r>
              <a:rPr lang="en-US" dirty="0" smtClean="0"/>
              <a:t>Some nursing work processes </a:t>
            </a:r>
            <a:r>
              <a:rPr lang="en-US" dirty="0" err="1" smtClean="0"/>
              <a:t>eg</a:t>
            </a:r>
            <a:r>
              <a:rPr lang="en-US" dirty="0" smtClean="0"/>
              <a:t>: medication administration, hand washing</a:t>
            </a:r>
          </a:p>
          <a:p>
            <a:r>
              <a:rPr lang="en-US" dirty="0" smtClean="0"/>
              <a:t>Inefficient nurse work processes -  Consume large work hours for documentation and paper work</a:t>
            </a:r>
          </a:p>
          <a:p>
            <a:r>
              <a:rPr lang="en-US" dirty="0" smtClean="0"/>
              <a:t>Physical design of </a:t>
            </a:r>
            <a:r>
              <a:rPr lang="en-US" smtClean="0"/>
              <a:t>the workplace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27999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Safety measures throughout the life span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49064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01835"/>
              </p:ext>
            </p:extLst>
          </p:nvPr>
        </p:nvGraphicFramePr>
        <p:xfrm>
          <a:off x="457200" y="228600"/>
          <a:ext cx="8229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Newborns</a:t>
                      </a:r>
                      <a:r>
                        <a:rPr lang="en-US" baseline="0" dirty="0" smtClean="0"/>
                        <a:t> and Infants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 an approved car seat at all times in travelling.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Crib/cot should be in appropriate height, lead free paint, height if sides, tight of mattress to crib and no pillow should be used.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Never</a:t>
                      </a:r>
                      <a:r>
                        <a:rPr lang="en-US" baseline="0" dirty="0" smtClean="0"/>
                        <a:t> leave an infant unattended on a raised surface.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Check the</a:t>
                      </a:r>
                      <a:r>
                        <a:rPr lang="en-US" baseline="0" dirty="0" smtClean="0"/>
                        <a:t> temperature of the infant’s bath water and formula prior to using.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Hold the infant upright during feeding. Do not prop the bottle. Cut</a:t>
                      </a:r>
                      <a:r>
                        <a:rPr lang="en-US" baseline="0" dirty="0" smtClean="0"/>
                        <a:t> food in small pieces, and do not feed the infant peanuts or popcorn.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 large soft toys 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 guard gates on stairs and screens on windows. Supervise the infant in swings and highchairs.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Cover electric outlets.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Place plants, house hold cleaners, and waste baskets out of reach. Lock away potential poisons, such as medicines, paints and gasoline.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5" name="Picture 1" descr="cartoon-style graphic of baby in a car se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673" y="5453062"/>
            <a:ext cx="118110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artoon-style graphic of infant with toy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453062"/>
            <a:ext cx="1143000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rol 3"/>
          <p:cNvSpPr>
            <a:spLocks noChangeArrowheads="1" noChangeShapeType="1"/>
          </p:cNvSpPr>
          <p:nvPr/>
        </p:nvSpPr>
        <p:spPr bwMode="auto">
          <a:xfrm>
            <a:off x="457200" y="2446338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3" name="Control 4"/>
          <p:cNvSpPr>
            <a:spLocks noChangeArrowheads="1" noChangeShapeType="1"/>
          </p:cNvSpPr>
          <p:nvPr/>
        </p:nvSpPr>
        <p:spPr bwMode="auto">
          <a:xfrm>
            <a:off x="457200" y="2446338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4" name="Control 5"/>
          <p:cNvSpPr>
            <a:spLocks noChangeArrowheads="1" noChangeShapeType="1"/>
          </p:cNvSpPr>
          <p:nvPr/>
        </p:nvSpPr>
        <p:spPr bwMode="auto">
          <a:xfrm>
            <a:off x="457200" y="2446338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31" name="Picture 7" descr="cartoon graphic of mother bottle-feeding infa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334000"/>
            <a:ext cx="904875" cy="125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artoon-style graphic of baby in a cri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486400"/>
            <a:ext cx="1885950" cy="110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587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789383"/>
              </p:ext>
            </p:extLst>
          </p:nvPr>
        </p:nvGraphicFramePr>
        <p:xfrm>
          <a:off x="304800" y="304800"/>
          <a:ext cx="8229600" cy="498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Toddlers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Continue to use car seats all</a:t>
                      </a:r>
                      <a:r>
                        <a:rPr lang="en-US" baseline="0" dirty="0" smtClean="0"/>
                        <a:t> the time in travelling. Place children in back seats when traveling in car.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Teach children not to put objects in the mouth, including pills(unless</a:t>
                      </a:r>
                      <a:r>
                        <a:rPr lang="en-US" baseline="0" dirty="0" smtClean="0"/>
                        <a:t> given by parent)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Keep objects with sharp edges out of children's reach and sight.(knives)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Place hot pots on back burners with handles turned</a:t>
                      </a:r>
                      <a:r>
                        <a:rPr lang="en-US" baseline="0" dirty="0" smtClean="0"/>
                        <a:t> inward.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Keep cleaning solutions, insecticides, and medicines in locked cupboards.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Keep windows</a:t>
                      </a:r>
                      <a:r>
                        <a:rPr lang="en-US" baseline="0" dirty="0" smtClean="0"/>
                        <a:t> and balconies screened.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Supervise</a:t>
                      </a:r>
                      <a:r>
                        <a:rPr lang="en-US" baseline="0" dirty="0" smtClean="0"/>
                        <a:t> toddlers in the tub.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Fence the pools. Supervise when in/near</a:t>
                      </a:r>
                      <a:r>
                        <a:rPr lang="en-US" baseline="0" dirty="0" smtClean="0"/>
                        <a:t> the pool.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Teach children not to run/ride</a:t>
                      </a:r>
                      <a:r>
                        <a:rPr lang="en-US" baseline="0" dirty="0" smtClean="0"/>
                        <a:t> a tricycle into the street.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Obtain a low bed when the</a:t>
                      </a:r>
                      <a:r>
                        <a:rPr lang="en-US" baseline="0" dirty="0" smtClean="0"/>
                        <a:t> child begins to climb.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Cover outlets with safety covers/plugs.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714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9295159"/>
              </p:ext>
            </p:extLst>
          </p:nvPr>
        </p:nvGraphicFramePr>
        <p:xfrm>
          <a:off x="457200" y="304800"/>
          <a:ext cx="82296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Preschoolers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 not allow children to run with candy/any</a:t>
                      </a:r>
                      <a:r>
                        <a:rPr lang="en-US" baseline="0" dirty="0" smtClean="0"/>
                        <a:t> objects in the mouth.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Teach children not to put small objects in to mouth,</a:t>
                      </a:r>
                      <a:r>
                        <a:rPr lang="en-US" baseline="0" dirty="0" smtClean="0"/>
                        <a:t> ears and nose.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Always supervise</a:t>
                      </a:r>
                      <a:r>
                        <a:rPr lang="en-US" baseline="0" dirty="0" smtClean="0"/>
                        <a:t> them on road rules, especially in crossing roads.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Teach children to play in safe areas.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Teach preschoolers the</a:t>
                      </a:r>
                      <a:r>
                        <a:rPr lang="en-US" baseline="0" dirty="0" smtClean="0"/>
                        <a:t> dangers of playing with matches, fire and heating appliances.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Teach children to avoid strangers and keep parents informed of their whereabouts.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Teach preschoolers not to walk in front of swings and not to push others off playground equipment.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482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Safety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Safety is </a:t>
            </a:r>
            <a:r>
              <a:rPr lang="en-IN" dirty="0"/>
              <a:t>the prevention of errors and adverse effects to patients associated with health care</a:t>
            </a:r>
          </a:p>
        </p:txBody>
      </p:sp>
    </p:spTree>
    <p:extLst>
      <p:ext uri="{BB962C8B-B14F-4D97-AF65-F5344CB8AC3E}">
        <p14:creationId xmlns:p14="http://schemas.microsoft.com/office/powerpoint/2010/main" val="1710079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231169"/>
              </p:ext>
            </p:extLst>
          </p:nvPr>
        </p:nvGraphicFramePr>
        <p:xfrm>
          <a:off x="457200" y="381000"/>
          <a:ext cx="82296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School-aged children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Teach children safety rules for recreational and sport activities; never swim alone</a:t>
                      </a:r>
                      <a:r>
                        <a:rPr lang="en-US" baseline="0" dirty="0" smtClean="0"/>
                        <a:t> and wear protective helmet and knee and elbow pads when needed.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Teach children</a:t>
                      </a:r>
                      <a:r>
                        <a:rPr lang="en-US" baseline="0" dirty="0" smtClean="0"/>
                        <a:t> to obey traffic rules.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Teach children to use stove,</a:t>
                      </a:r>
                      <a:r>
                        <a:rPr lang="en-US" baseline="0" dirty="0" smtClean="0"/>
                        <a:t> tools, and electric appliances in safe ways.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Teach children the health hazards of smoking, the effects of drugs</a:t>
                      </a:r>
                      <a:r>
                        <a:rPr lang="en-US" baseline="0" dirty="0" smtClean="0"/>
                        <a:t> and alcohol.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5129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327864"/>
              </p:ext>
            </p:extLst>
          </p:nvPr>
        </p:nvGraphicFramePr>
        <p:xfrm>
          <a:off x="381000" y="304800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Adolescents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Have adolescents a complete driver’s course and allow them to drive. 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Have</a:t>
                      </a:r>
                      <a:r>
                        <a:rPr lang="en-US" baseline="0" dirty="0" smtClean="0"/>
                        <a:t> them free of alcohol and drugs consumption before driving.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Encourage them to use proper equipment when participating sports</a:t>
                      </a:r>
                      <a:r>
                        <a:rPr lang="en-US" baseline="0" dirty="0" smtClean="0"/>
                        <a:t> and with groups.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Teach safety measures to use power tools.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 alert to changes in adolescent's mood</a:t>
                      </a:r>
                      <a:r>
                        <a:rPr lang="en-US" baseline="0" dirty="0" smtClean="0"/>
                        <a:t> and behavior. 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9223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048173"/>
              </p:ext>
            </p:extLst>
          </p:nvPr>
        </p:nvGraphicFramePr>
        <p:xfrm>
          <a:off x="609600" y="457200"/>
          <a:ext cx="82296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Young adults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Reinforce them to use traffic</a:t>
                      </a:r>
                      <a:r>
                        <a:rPr lang="en-US" baseline="0" dirty="0" smtClean="0"/>
                        <a:t> rules, using seat belts while driving, and to test visual acuity periodically.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Reinforce water safety; while driving near</a:t>
                      </a:r>
                      <a:r>
                        <a:rPr lang="en-US" baseline="0" dirty="0" smtClean="0"/>
                        <a:t> lake or rivers.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Discuss evaluating the potential for workplace injuries/death</a:t>
                      </a:r>
                      <a:r>
                        <a:rPr lang="en-US" baseline="0" dirty="0" smtClean="0"/>
                        <a:t> when making decisions about a career/occupation.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Encourage young adults who are unable to cope with the pressures,</a:t>
                      </a:r>
                      <a:r>
                        <a:rPr lang="en-US" baseline="0" dirty="0" smtClean="0"/>
                        <a:t> responsibilities and expectations of adulthood to seek counseling.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1871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396575"/>
              </p:ext>
            </p:extLst>
          </p:nvPr>
        </p:nvGraphicFramePr>
        <p:xfrm>
          <a:off x="381000" y="533400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Middle-aged adults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Reinforce to obey traffic rules</a:t>
                      </a:r>
                      <a:r>
                        <a:rPr lang="en-US" baseline="0" dirty="0" smtClean="0"/>
                        <a:t> and test visual acuity periodically.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Make certain stairways are well</a:t>
                      </a:r>
                      <a:r>
                        <a:rPr lang="en-US" baseline="0" dirty="0" smtClean="0"/>
                        <a:t> lighted and uncluttered.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Equip bathrooms with hand</a:t>
                      </a:r>
                      <a:r>
                        <a:rPr lang="en-US" baseline="0" dirty="0" smtClean="0"/>
                        <a:t> grasps and nonskid bath mats.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Keep all machines and tools in good working condition at work and at home. Follow</a:t>
                      </a:r>
                      <a:r>
                        <a:rPr lang="en-US" baseline="0" dirty="0" smtClean="0"/>
                        <a:t> safety precautions when using machinery.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8867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788411"/>
              </p:ext>
            </p:extLst>
          </p:nvPr>
        </p:nvGraphicFramePr>
        <p:xfrm>
          <a:off x="533400" y="3048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Elders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Encourage the client to have regular vision and hearing tests.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Assist the client to have a home hazard assessment.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Encourage</a:t>
                      </a:r>
                      <a:r>
                        <a:rPr lang="en-US" baseline="0" dirty="0" smtClean="0"/>
                        <a:t> the client to keep active as possible.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0583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723014"/>
              </p:ext>
            </p:extLst>
          </p:nvPr>
        </p:nvGraphicFramePr>
        <p:xfrm>
          <a:off x="457200" y="304800"/>
          <a:ext cx="8229600" cy="657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Preventive Measures</a:t>
                      </a:r>
                      <a:r>
                        <a:rPr lang="en-US" baseline="0" dirty="0" smtClean="0"/>
                        <a:t> for elders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Ensure eyeglasses are functional.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Ensure appropriate</a:t>
                      </a:r>
                      <a:r>
                        <a:rPr lang="en-US" baseline="0" dirty="0" smtClean="0"/>
                        <a:t> lighting.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Mark doorways and edges</a:t>
                      </a:r>
                      <a:r>
                        <a:rPr lang="en-US" baseline="0" dirty="0" smtClean="0"/>
                        <a:t> of steps as needed.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Set safe limits to activities.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Keep environment tidy.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Set safe limits to activities.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Remove unsafe objects.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Wear shoes/well-fitted</a:t>
                      </a:r>
                      <a:r>
                        <a:rPr lang="en-US" baseline="0" dirty="0" smtClean="0"/>
                        <a:t> slippers with nonskid soles.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 ambulatory</a:t>
                      </a:r>
                      <a:r>
                        <a:rPr lang="en-US" baseline="0" dirty="0" smtClean="0"/>
                        <a:t> devices as necessary (cane, crutches, walker, braces, wheelchair)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 assistance with ambulation as needed.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Monitor gait and balance.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Adapt living arrangements to one floor</a:t>
                      </a:r>
                      <a:r>
                        <a:rPr lang="en-US" baseline="0" dirty="0" smtClean="0"/>
                        <a:t> if necessary.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Encourage client to request assistance.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Keep bed in the</a:t>
                      </a:r>
                      <a:r>
                        <a:rPr lang="en-US" baseline="0" dirty="0" smtClean="0"/>
                        <a:t> low position.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Install grab bars in bathroom.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 raised toilet</a:t>
                      </a:r>
                      <a:r>
                        <a:rPr lang="en-US" baseline="0" dirty="0" smtClean="0"/>
                        <a:t> seats in bathroom.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6208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311864"/>
              </p:ext>
            </p:extLst>
          </p:nvPr>
        </p:nvGraphicFramePr>
        <p:xfrm>
          <a:off x="457200" y="381000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Preventive Measures</a:t>
                      </a:r>
                      <a:r>
                        <a:rPr lang="en-US" baseline="0" dirty="0" smtClean="0"/>
                        <a:t> for elders Cont.…</a:t>
                      </a:r>
                      <a:endParaRPr lang="en-IN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 client to rise slowly from a lying to sitting</a:t>
                      </a:r>
                      <a:r>
                        <a:rPr lang="en-US" baseline="0" dirty="0" smtClean="0"/>
                        <a:t> to standing position, and to stand in a place for several seconds before walking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 a bedside commode as needed.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Assist with voiding on</a:t>
                      </a:r>
                      <a:r>
                        <a:rPr lang="en-US" baseline="0" dirty="0" smtClean="0"/>
                        <a:t> a frequent and scheduled basis.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Monitor</a:t>
                      </a:r>
                      <a:r>
                        <a:rPr lang="en-US" baseline="0" dirty="0" smtClean="0"/>
                        <a:t> activity tolerance.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Attach side rails to the bed.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Monitor orientation</a:t>
                      </a:r>
                      <a:r>
                        <a:rPr lang="en-US" baseline="0" dirty="0" smtClean="0"/>
                        <a:t> and alertness.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Encourage annual/more</a:t>
                      </a:r>
                      <a:r>
                        <a:rPr lang="en-US" baseline="0" dirty="0" smtClean="0"/>
                        <a:t> frequent review of all medications prescribed.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6118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Bodoni MT" pitchFamily="18" charset="0"/>
              </a:rPr>
              <a:t>The incidence of suicide in elders is increasing due to hidden self-destructive behaviors, such as starvation, overdosing with medications, and noncompliance with medical care, treatments, and medications.</a:t>
            </a:r>
          </a:p>
          <a:p>
            <a:r>
              <a:rPr lang="en-US" dirty="0">
                <a:latin typeface="Bodoni MT" pitchFamily="18" charset="0"/>
              </a:rPr>
              <a:t>I</a:t>
            </a:r>
            <a:r>
              <a:rPr lang="en-US" dirty="0" smtClean="0">
                <a:latin typeface="Bodoni MT" pitchFamily="18" charset="0"/>
              </a:rPr>
              <a:t>mportant factors regarding suicide of the older adult due to, uncontrollable pain, loss of a loved one, major depression social isolation.</a:t>
            </a:r>
          </a:p>
          <a:p>
            <a:r>
              <a:rPr lang="en-US" dirty="0">
                <a:latin typeface="Bodoni MT" pitchFamily="18" charset="0"/>
              </a:rPr>
              <a:t>Domestic violence is an increasing rate and involving all the ages of individuals. (Includes child abuse, intimate partner abuse and elder abuse)</a:t>
            </a:r>
          </a:p>
          <a:p>
            <a:endParaRPr lang="en-IN" dirty="0"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4692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lin Sans FB" pitchFamily="34" charset="0"/>
              </a:rPr>
              <a:t>Promoting safety in health care setting</a:t>
            </a:r>
            <a:endParaRPr lang="en-IN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Establishing a National center for patient safety for improvements of safety and knowledge for preventing errors in health care.</a:t>
            </a:r>
          </a:p>
          <a:p>
            <a:r>
              <a:rPr lang="en-US" sz="2800" dirty="0" smtClean="0"/>
              <a:t>Establishing a reporting system to help design systems for the patient safety.</a:t>
            </a:r>
          </a:p>
          <a:p>
            <a:r>
              <a:rPr lang="en-US" sz="2800" dirty="0" smtClean="0"/>
              <a:t>Promoting effective teamwork and communication.</a:t>
            </a:r>
          </a:p>
          <a:p>
            <a:r>
              <a:rPr lang="en-US" sz="2800" dirty="0" smtClean="0"/>
              <a:t>Creating a culture of trust.</a:t>
            </a:r>
          </a:p>
          <a:p>
            <a:r>
              <a:rPr lang="en-US" sz="2800" dirty="0" smtClean="0"/>
              <a:t>Involving health care workers in the design of work processes and work spaces to promote efficiency and safety.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4435286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92162"/>
          </a:xfrm>
        </p:spPr>
        <p:txBody>
          <a:bodyPr/>
          <a:lstStyle/>
          <a:p>
            <a:r>
              <a:rPr lang="en-US" dirty="0" smtClean="0"/>
              <a:t>Preventing specific hazards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42110"/>
            <a:ext cx="8534400" cy="56110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Book Antiqua" pitchFamily="18" charset="0"/>
              </a:rPr>
              <a:t>Specific hazards /injuries</a:t>
            </a:r>
          </a:p>
          <a:p>
            <a:r>
              <a:rPr lang="en-US" sz="2800" dirty="0" smtClean="0"/>
              <a:t>Burns – Results from excessive exposure to thermal/chemical/electric/radio active agents.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Scalds – A burn from a hot liquid/vapor/steam.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Fires – Result from malfunctioning electric equipment/combustion of anesthetic gas. Home fires result from malfunctioning electric equipment, careless disposal of burning cigarettes/matches, grease/from faulty wiring.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endParaRPr lang="en-US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6964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Factors affecting safety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15930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Rounded MT Bold" pitchFamily="34" charset="0"/>
              </a:rPr>
              <a:t>Nursing interventions for fire safety. (Preventive measures)</a:t>
            </a:r>
            <a:endParaRPr lang="en-IN" sz="3200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Keep emergency numbers near the telephone/stored for speed dialing.</a:t>
            </a:r>
          </a:p>
          <a:p>
            <a:r>
              <a:rPr lang="en-US" dirty="0" smtClean="0"/>
              <a:t>Keep fire extinguishers available and working in order.</a:t>
            </a:r>
          </a:p>
          <a:p>
            <a:r>
              <a:rPr lang="en-US" dirty="0" smtClean="0"/>
              <a:t>Close windows and doors if possible; cover the mouth and nose with a damp cloth when exiting through a smoke filled area. </a:t>
            </a:r>
            <a:r>
              <a:rPr lang="en-US" dirty="0"/>
              <a:t>A</a:t>
            </a:r>
            <a:r>
              <a:rPr lang="en-US" dirty="0" smtClean="0"/>
              <a:t>void heavy smoke by assuming a bent position with the head as close to the floor as possible.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428882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u="sng" dirty="0" smtClean="0"/>
              <a:t>When fire occurs,</a:t>
            </a:r>
            <a:endParaRPr lang="en-IN" u="sng" dirty="0" smtClean="0"/>
          </a:p>
          <a:p>
            <a:pPr marL="0" indent="0">
              <a:buNone/>
            </a:pPr>
            <a:r>
              <a:rPr lang="en-US" dirty="0" smtClean="0"/>
              <a:t>  1. Protect and evacuate clients who are in  	immediate danger.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2. Report the fire.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3. Contain the fire.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4. Extinguish the fire.</a:t>
            </a:r>
          </a:p>
        </p:txBody>
      </p:sp>
    </p:spTree>
    <p:extLst>
      <p:ext uri="{BB962C8B-B14F-4D97-AF65-F5344CB8AC3E}">
        <p14:creationId xmlns:p14="http://schemas.microsoft.com/office/powerpoint/2010/main" val="5877811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IN" sz="3200" b="1" dirty="0">
                <a:latin typeface="+mn-lt"/>
              </a:rPr>
              <a:t>Electrical Safety in Health Care Facilities</a:t>
            </a:r>
            <a:endParaRPr lang="en-IN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791200"/>
          </a:xfrm>
        </p:spPr>
        <p:txBody>
          <a:bodyPr>
            <a:normAutofit fontScale="25000" lnSpcReduction="20000"/>
          </a:bodyPr>
          <a:lstStyle/>
          <a:p>
            <a:r>
              <a:rPr lang="en-IN" sz="9600" dirty="0"/>
              <a:t>Regular safety inspections ensure electrical equipment is safe to operate</a:t>
            </a:r>
            <a:r>
              <a:rPr lang="en-IN" sz="9600" dirty="0" smtClean="0"/>
              <a:t>.</a:t>
            </a:r>
          </a:p>
          <a:p>
            <a:r>
              <a:rPr lang="en-IN" sz="9600" dirty="0" smtClean="0"/>
              <a:t> </a:t>
            </a:r>
            <a:r>
              <a:rPr lang="en-IN" sz="9600" dirty="0"/>
              <a:t>Performing tests and visually observing the equipment alerts personnel as to whether safety hazards loom. </a:t>
            </a:r>
            <a:endParaRPr lang="en-IN" sz="9600" dirty="0" smtClean="0"/>
          </a:p>
          <a:p>
            <a:r>
              <a:rPr lang="en-IN" sz="9600" dirty="0" smtClean="0"/>
              <a:t> </a:t>
            </a:r>
            <a:r>
              <a:rPr lang="en-IN" sz="9600" dirty="0"/>
              <a:t>I</a:t>
            </a:r>
            <a:r>
              <a:rPr lang="en-IN" sz="9600" dirty="0" smtClean="0"/>
              <a:t>nspectors </a:t>
            </a:r>
            <a:r>
              <a:rPr lang="en-IN" sz="9600" dirty="0"/>
              <a:t>to look for worn wires, frayed cords or cracks in machinery, as these lead to faulty electric functioning and require immediate repair</a:t>
            </a:r>
            <a:r>
              <a:rPr lang="en-IN" sz="9600" dirty="0" smtClean="0"/>
              <a:t>.</a:t>
            </a:r>
          </a:p>
          <a:p>
            <a:r>
              <a:rPr lang="en-IN" sz="9600" dirty="0"/>
              <a:t>Knowing how to properly handle electrical equipment reduces the risk of shock and electrocution. </a:t>
            </a:r>
            <a:endParaRPr lang="en-IN" sz="9600" dirty="0" smtClean="0"/>
          </a:p>
          <a:p>
            <a:r>
              <a:rPr lang="en-IN" sz="9600" dirty="0" smtClean="0"/>
              <a:t>Employees </a:t>
            </a:r>
            <a:r>
              <a:rPr lang="en-IN" sz="9600" dirty="0"/>
              <a:t>should never operate electrical equipment with wet </a:t>
            </a:r>
            <a:r>
              <a:rPr lang="en-IN" sz="9600" dirty="0" smtClean="0"/>
              <a:t>hands.</a:t>
            </a:r>
          </a:p>
          <a:p>
            <a:r>
              <a:rPr lang="en-IN" sz="9600" dirty="0"/>
              <a:t>O</a:t>
            </a:r>
            <a:r>
              <a:rPr lang="en-IN" sz="9600" dirty="0" smtClean="0"/>
              <a:t>ften </a:t>
            </a:r>
            <a:r>
              <a:rPr lang="en-IN" sz="9600" dirty="0"/>
              <a:t>charge electrical medical equipment overnight </a:t>
            </a:r>
            <a:r>
              <a:rPr lang="en-IN" sz="9600" dirty="0" smtClean="0"/>
              <a:t>so </a:t>
            </a:r>
            <a:r>
              <a:rPr lang="en-IN" sz="9600" dirty="0"/>
              <a:t>the equipment is ready for use in emergencies</a:t>
            </a:r>
            <a:r>
              <a:rPr lang="en-IN" sz="9600" dirty="0" smtClean="0"/>
              <a:t>.</a:t>
            </a:r>
          </a:p>
          <a:p>
            <a:r>
              <a:rPr lang="en-IN" sz="9600" dirty="0"/>
              <a:t>Leaving electrical equipment plugged into the receptacle continues electricity generation, which </a:t>
            </a:r>
            <a:r>
              <a:rPr lang="en-IN" sz="9600" dirty="0" smtClean="0"/>
              <a:t>leads </a:t>
            </a:r>
            <a:r>
              <a:rPr lang="en-IN" sz="9600" dirty="0"/>
              <a:t>the equipment can still burn, shock and electrocute the people who use it.</a:t>
            </a:r>
            <a:br>
              <a:rPr lang="en-IN" sz="9600" dirty="0"/>
            </a:br>
            <a:r>
              <a:rPr lang="en-IN" sz="9600" dirty="0"/>
              <a:t/>
            </a:r>
            <a:br>
              <a:rPr lang="en-IN" sz="9600" dirty="0"/>
            </a:br>
            <a:r>
              <a:rPr lang="en-IN" sz="9600" dirty="0"/>
              <a:t/>
            </a:r>
            <a:br>
              <a:rPr lang="en-IN" sz="9600" dirty="0"/>
            </a:br>
            <a:r>
              <a:rPr lang="en-IN" sz="9600" dirty="0"/>
              <a:t/>
            </a:r>
            <a:br>
              <a:rPr lang="en-IN" sz="9600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689760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90" y="219220"/>
            <a:ext cx="8534400" cy="771380"/>
          </a:xfrm>
        </p:spPr>
        <p:txBody>
          <a:bodyPr>
            <a:normAutofit/>
          </a:bodyPr>
          <a:lstStyle/>
          <a:p>
            <a:r>
              <a:rPr lang="en-US" sz="3600" dirty="0"/>
              <a:t>Chemical safety in health care facilities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715000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>
                <a:latin typeface="Book Antiqua" pitchFamily="18" charset="0"/>
              </a:rPr>
              <a:t>Set safety </a:t>
            </a:r>
            <a:r>
              <a:rPr lang="en-IN" dirty="0">
                <a:latin typeface="Book Antiqua" pitchFamily="18" charset="0"/>
              </a:rPr>
              <a:t>policies for the handling and storing hazardous chemicals. </a:t>
            </a:r>
            <a:endParaRPr lang="en-IN" dirty="0" smtClean="0">
              <a:latin typeface="Book Antiqua" pitchFamily="18" charset="0"/>
            </a:endParaRPr>
          </a:p>
          <a:p>
            <a:r>
              <a:rPr lang="en-IN" dirty="0">
                <a:latin typeface="Book Antiqua" pitchFamily="18" charset="0"/>
              </a:rPr>
              <a:t>All hazardous chemical containers must be labelled </a:t>
            </a:r>
            <a:r>
              <a:rPr lang="en-IN" dirty="0" smtClean="0">
                <a:latin typeface="Book Antiqua" pitchFamily="18" charset="0"/>
              </a:rPr>
              <a:t>“hazardous”.</a:t>
            </a:r>
          </a:p>
          <a:p>
            <a:r>
              <a:rPr lang="en-IN" dirty="0">
                <a:latin typeface="Book Antiqua" pitchFamily="18" charset="0"/>
              </a:rPr>
              <a:t>Chemicals must be locked in an area that is inaccessible to patients. </a:t>
            </a:r>
            <a:endParaRPr lang="en-IN" dirty="0" smtClean="0">
              <a:latin typeface="Book Antiqua" pitchFamily="18" charset="0"/>
            </a:endParaRPr>
          </a:p>
          <a:p>
            <a:r>
              <a:rPr lang="en-IN" dirty="0" smtClean="0">
                <a:latin typeface="Book Antiqua" pitchFamily="18" charset="0"/>
              </a:rPr>
              <a:t>It </a:t>
            </a:r>
            <a:r>
              <a:rPr lang="en-IN" dirty="0">
                <a:latin typeface="Book Antiqua" pitchFamily="18" charset="0"/>
              </a:rPr>
              <a:t>is important that patients are not accidentally exposed to hazardous substances, or this will become a risk-management </a:t>
            </a:r>
            <a:r>
              <a:rPr lang="en-IN" dirty="0" smtClean="0">
                <a:latin typeface="Book Antiqua" pitchFamily="18" charset="0"/>
              </a:rPr>
              <a:t>issue.</a:t>
            </a:r>
            <a:endParaRPr lang="en-IN" dirty="0">
              <a:latin typeface="Book Antiqua" pitchFamily="18" charset="0"/>
            </a:endParaRPr>
          </a:p>
          <a:p>
            <a:r>
              <a:rPr lang="en-IN" dirty="0" smtClean="0">
                <a:latin typeface="Book Antiqua" pitchFamily="18" charset="0"/>
              </a:rPr>
              <a:t>Clean spills immediately.</a:t>
            </a:r>
            <a:endParaRPr lang="en-IN" dirty="0">
              <a:latin typeface="Book Antiqua" pitchFamily="18" charset="0"/>
            </a:endParaRPr>
          </a:p>
          <a:p>
            <a:r>
              <a:rPr lang="en-IN" dirty="0" smtClean="0">
                <a:latin typeface="Book Antiqua" pitchFamily="18" charset="0"/>
              </a:rPr>
              <a:t>Never mix solutions.</a:t>
            </a:r>
          </a:p>
          <a:p>
            <a:r>
              <a:rPr lang="en-IN" dirty="0" smtClean="0">
                <a:latin typeface="Book Antiqua" pitchFamily="18" charset="0"/>
              </a:rPr>
              <a:t>Read labels of solutions three times before using: </a:t>
            </a:r>
          </a:p>
          <a:p>
            <a:pPr marL="0" indent="0">
              <a:buNone/>
            </a:pPr>
            <a:r>
              <a:rPr lang="en-IN" dirty="0" smtClean="0">
                <a:latin typeface="Book Antiqua" pitchFamily="18" charset="0"/>
              </a:rPr>
              <a:t>1. when removing from shelf </a:t>
            </a:r>
          </a:p>
          <a:p>
            <a:pPr marL="0" indent="0">
              <a:buNone/>
            </a:pPr>
            <a:r>
              <a:rPr lang="en-IN" dirty="0" smtClean="0">
                <a:latin typeface="Book Antiqua" pitchFamily="18" charset="0"/>
              </a:rPr>
              <a:t>2. when pouring </a:t>
            </a:r>
          </a:p>
          <a:p>
            <a:pPr marL="0" indent="0">
              <a:buNone/>
            </a:pPr>
            <a:r>
              <a:rPr lang="en-IN" dirty="0" smtClean="0">
                <a:latin typeface="Book Antiqua" pitchFamily="18" charset="0"/>
              </a:rPr>
              <a:t>3. when replacing</a:t>
            </a:r>
            <a:endParaRPr lang="en-IN" dirty="0">
              <a:latin typeface="Book Antiqua" pitchFamily="18" charset="0"/>
            </a:endParaRP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067477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Radiation Hazards and safety</a:t>
            </a:r>
            <a:endParaRPr lang="en-IN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77500" lnSpcReduction="20000"/>
          </a:bodyPr>
          <a:lstStyle/>
          <a:p>
            <a:r>
              <a:rPr lang="en-IN" dirty="0"/>
              <a:t>All presence of radioactive material must be identified with warning signs featuring a radiation </a:t>
            </a:r>
            <a:r>
              <a:rPr lang="en-IN" dirty="0" smtClean="0"/>
              <a:t>symbols.</a:t>
            </a:r>
          </a:p>
          <a:p>
            <a:r>
              <a:rPr lang="en-IN" dirty="0"/>
              <a:t>Containers that store radioactive material must be </a:t>
            </a:r>
            <a:r>
              <a:rPr lang="en-IN" dirty="0" smtClean="0"/>
              <a:t>labelled </a:t>
            </a:r>
            <a:r>
              <a:rPr lang="en-IN" dirty="0"/>
              <a:t>with warning signs</a:t>
            </a:r>
            <a:r>
              <a:rPr lang="en-IN" dirty="0" smtClean="0"/>
              <a:t>.</a:t>
            </a:r>
          </a:p>
          <a:p>
            <a:r>
              <a:rPr lang="en-IN" dirty="0"/>
              <a:t>L</a:t>
            </a:r>
            <a:r>
              <a:rPr lang="en-IN" dirty="0" smtClean="0"/>
              <a:t>imiting </a:t>
            </a:r>
            <a:r>
              <a:rPr lang="en-IN" dirty="0"/>
              <a:t>the time in areas around </a:t>
            </a:r>
            <a:r>
              <a:rPr lang="en-IN" dirty="0" smtClean="0"/>
              <a:t>radiation.</a:t>
            </a:r>
          </a:p>
          <a:p>
            <a:r>
              <a:rPr lang="en-IN" dirty="0"/>
              <a:t>K</a:t>
            </a:r>
            <a:r>
              <a:rPr lang="en-IN" dirty="0" smtClean="0"/>
              <a:t>eeping </a:t>
            </a:r>
            <a:r>
              <a:rPr lang="en-IN" dirty="0"/>
              <a:t>a distance of at least six feet from </a:t>
            </a:r>
            <a:r>
              <a:rPr lang="en-IN" dirty="0" smtClean="0"/>
              <a:t>materials. </a:t>
            </a:r>
            <a:endParaRPr lang="en-IN" dirty="0"/>
          </a:p>
          <a:p>
            <a:r>
              <a:rPr lang="en-IN" dirty="0"/>
              <a:t>M</a:t>
            </a:r>
            <a:r>
              <a:rPr lang="en-IN" dirty="0" smtClean="0"/>
              <a:t>aintain </a:t>
            </a:r>
            <a:r>
              <a:rPr lang="en-IN" dirty="0"/>
              <a:t>a shielding door between a person and the area</a:t>
            </a:r>
            <a:r>
              <a:rPr lang="en-IN" dirty="0" smtClean="0"/>
              <a:t>.</a:t>
            </a:r>
          </a:p>
          <a:p>
            <a:r>
              <a:rPr lang="en-IN" dirty="0" smtClean="0"/>
              <a:t>Cover the body while undergoing a radiation therapy/procedures.</a:t>
            </a: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325977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Falls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/>
          <a:lstStyle/>
          <a:p>
            <a:r>
              <a:rPr lang="en-US" dirty="0" smtClean="0"/>
              <a:t>Infants and elders are prone to falling and causing serious injury.</a:t>
            </a:r>
          </a:p>
          <a:p>
            <a:r>
              <a:rPr lang="en-US" dirty="0" smtClean="0"/>
              <a:t>Falls can break bones and self-confidence, leading to fear of falling causing a decreased activity level and decreased muscle strength.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048689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99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Risk factors and Preventive measures for Falls</a:t>
            </a:r>
            <a:endParaRPr lang="en-IN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819844"/>
              </p:ext>
            </p:extLst>
          </p:nvPr>
        </p:nvGraphicFramePr>
        <p:xfrm>
          <a:off x="457200" y="990600"/>
          <a:ext cx="8229600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Risk factor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Preventive measures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Poor vision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Ensure eyeglass are functional.</a:t>
                      </a:r>
                    </a:p>
                    <a:p>
                      <a:r>
                        <a:rPr lang="en-US" dirty="0" smtClean="0"/>
                        <a:t>Ensure</a:t>
                      </a:r>
                      <a:r>
                        <a:rPr lang="en-US" baseline="0" dirty="0" smtClean="0"/>
                        <a:t> appropriate lighting.</a:t>
                      </a:r>
                    </a:p>
                    <a:p>
                      <a:r>
                        <a:rPr lang="en-US" baseline="0" dirty="0" smtClean="0"/>
                        <a:t>Mark doorways and edges of steps as needed.</a:t>
                      </a:r>
                    </a:p>
                    <a:p>
                      <a:r>
                        <a:rPr lang="en-US" baseline="0" dirty="0" smtClean="0"/>
                        <a:t>Keep the environment tidy.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 dysfunction</a:t>
                      </a:r>
                    </a:p>
                    <a:p>
                      <a:r>
                        <a:rPr lang="en-US" dirty="0" smtClean="0"/>
                        <a:t>(Confusion, disorientation, impaired memory, or judgment)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 safe limits to</a:t>
                      </a:r>
                      <a:r>
                        <a:rPr lang="en-US" baseline="0" dirty="0" smtClean="0"/>
                        <a:t> activities.</a:t>
                      </a:r>
                    </a:p>
                    <a:p>
                      <a:r>
                        <a:rPr lang="en-US" baseline="0" dirty="0" smtClean="0"/>
                        <a:t>Remove unsafe objects.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Impaired gait/balance and difficulty walking because of lower extremity dysfunction (e.g.; arthritis)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Wear shoes/well-fitted</a:t>
                      </a:r>
                      <a:r>
                        <a:rPr lang="en-US" baseline="0" dirty="0" smtClean="0"/>
                        <a:t> slippers with nonskid soles.</a:t>
                      </a:r>
                    </a:p>
                    <a:p>
                      <a:r>
                        <a:rPr lang="en-US" dirty="0" smtClean="0"/>
                        <a:t>Use ambulatory</a:t>
                      </a:r>
                      <a:r>
                        <a:rPr lang="en-US" baseline="0" dirty="0" smtClean="0"/>
                        <a:t> devices as necessary (cane, crutches, walker, braces, wheelchair)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Provide assistance with ambulation as needed.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Monitor gait and balance.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Adapt living arrangements to one floor</a:t>
                      </a:r>
                      <a:r>
                        <a:rPr lang="en-US" baseline="0" dirty="0" smtClean="0"/>
                        <a:t> if necessary.</a:t>
                      </a:r>
                      <a:endParaRPr lang="en-IN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0515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1468709"/>
              </p:ext>
            </p:extLst>
          </p:nvPr>
        </p:nvGraphicFramePr>
        <p:xfrm>
          <a:off x="304800" y="116841"/>
          <a:ext cx="8229600" cy="658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Risk factor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Preventive measures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Encourage exercise and activity as tolerated to maintain muscle strength, joint flexibility, and balance.</a:t>
                      </a:r>
                    </a:p>
                    <a:p>
                      <a:r>
                        <a:rPr lang="en-US" dirty="0" smtClean="0"/>
                        <a:t>Ensure uncluttered environment with securely fastened rugs.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Difficulty getting in and out of chair/in</a:t>
                      </a:r>
                      <a:r>
                        <a:rPr lang="en-US" baseline="0" dirty="0" smtClean="0"/>
                        <a:t> and out of bed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Encourage client to request assistance.</a:t>
                      </a:r>
                      <a:endParaRPr lang="en-IN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Keep bed in the</a:t>
                      </a:r>
                      <a:r>
                        <a:rPr lang="en-US" baseline="0" dirty="0" smtClean="0"/>
                        <a:t> low position.</a:t>
                      </a:r>
                      <a:endParaRPr lang="en-IN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Install grab bars in bathroom.</a:t>
                      </a:r>
                      <a:endParaRPr lang="en-IN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Provide raised toilet</a:t>
                      </a:r>
                      <a:r>
                        <a:rPr lang="en-US" baseline="0" dirty="0" smtClean="0"/>
                        <a:t> seats in bathroom.</a:t>
                      </a:r>
                      <a:endParaRPr lang="en-IN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Orthostatic</a:t>
                      </a:r>
                      <a:r>
                        <a:rPr lang="en-US" baseline="0" dirty="0" smtClean="0"/>
                        <a:t> hypotension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 client to rise slowly from a lying to sitting</a:t>
                      </a:r>
                      <a:r>
                        <a:rPr lang="en-US" baseline="0" dirty="0" smtClean="0"/>
                        <a:t> to standing position, and to stand in a place for several seconds before walking.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Urinary frequency/receiving</a:t>
                      </a:r>
                      <a:r>
                        <a:rPr lang="en-US" baseline="0" dirty="0" smtClean="0"/>
                        <a:t> diuretics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Provide a bedside commode as needed.</a:t>
                      </a:r>
                      <a:endParaRPr lang="en-IN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Assist with voiding on</a:t>
                      </a:r>
                      <a:r>
                        <a:rPr lang="en-US" baseline="0" dirty="0" smtClean="0"/>
                        <a:t> a frequent and scheduled basis.</a:t>
                      </a:r>
                      <a:endParaRPr lang="en-IN" dirty="0" smtClean="0"/>
                    </a:p>
                  </a:txBody>
                  <a:tcPr/>
                </a:tc>
              </a:tr>
              <a:tr h="452120">
                <a:tc>
                  <a:txBody>
                    <a:bodyPr/>
                    <a:lstStyle/>
                    <a:p>
                      <a:r>
                        <a:rPr lang="en-US" dirty="0" smtClean="0"/>
                        <a:t>Weakness from</a:t>
                      </a:r>
                      <a:r>
                        <a:rPr lang="en-US" baseline="0" dirty="0" smtClean="0"/>
                        <a:t> disease process/therapy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Encourage client to summon help.</a:t>
                      </a:r>
                    </a:p>
                    <a:p>
                      <a:r>
                        <a:rPr lang="en-US" dirty="0" smtClean="0"/>
                        <a:t>Monitor activity tolerance.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0636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6040664"/>
              </p:ext>
            </p:extLst>
          </p:nvPr>
        </p:nvGraphicFramePr>
        <p:xfrm>
          <a:off x="533400" y="304800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Risk factors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Preventive</a:t>
                      </a:r>
                      <a:r>
                        <a:rPr lang="en-US" baseline="0" dirty="0" smtClean="0"/>
                        <a:t> measures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medication regimen that includes sedatives, hypnotics,</a:t>
                      </a:r>
                      <a:r>
                        <a:rPr lang="en-US" baseline="0" dirty="0" smtClean="0"/>
                        <a:t> tranquilizers, narcotic analgesics, diuretics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Attach side rails to the bed</a:t>
                      </a:r>
                      <a:r>
                        <a:rPr lang="en-US" baseline="0" dirty="0" smtClean="0"/>
                        <a:t> if appropriate.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Keep the rails in place when the bed is in the lowest position.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Monitor orientation and alertness status.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Discuss how alcohol contributes to fall-related injuries.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Encourage client not to mix alcohol.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Encourage frequent review of all medications prescribed.</a:t>
                      </a:r>
                      <a:endParaRPr lang="en-IN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4343400"/>
            <a:ext cx="8382000" cy="1371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70C0"/>
                </a:solidFill>
              </a:rPr>
              <a:t>When a client falls, the nurse’s first duty is to the client. First, assess for injuries. Then, notify the physician</a:t>
            </a:r>
            <a:endParaRPr lang="en-IN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6253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smtClean="0"/>
              <a:t>Thank </a:t>
            </a:r>
            <a:r>
              <a:rPr lang="en-US" sz="5400" dirty="0" smtClean="0"/>
              <a:t>You…</a:t>
            </a:r>
            <a:endParaRPr lang="en-IN" sz="5400" dirty="0"/>
          </a:p>
        </p:txBody>
      </p:sp>
    </p:spTree>
    <p:extLst>
      <p:ext uri="{BB962C8B-B14F-4D97-AF65-F5344CB8AC3E}">
        <p14:creationId xmlns:p14="http://schemas.microsoft.com/office/powerpoint/2010/main" val="2928287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and Development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103609"/>
              </p:ext>
            </p:extLst>
          </p:nvPr>
        </p:nvGraphicFramePr>
        <p:xfrm>
          <a:off x="457200" y="1371600"/>
          <a:ext cx="8229600" cy="506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haroni" pitchFamily="2" charset="-79"/>
                          <a:cs typeface="Aharoni" pitchFamily="2" charset="-79"/>
                        </a:rPr>
                        <a:t>Selected safety hazards throughout the lifespan</a:t>
                      </a:r>
                      <a:endParaRPr lang="en-IN" sz="2000" b="1"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Developing</a:t>
                      </a:r>
                      <a:r>
                        <a:rPr lang="en-US" b="1" baseline="0" dirty="0" smtClean="0"/>
                        <a:t> fetus:</a:t>
                      </a:r>
                      <a:r>
                        <a:rPr lang="en-US" baseline="0" dirty="0" smtClean="0"/>
                        <a:t> Exposure to maternal x-rays(1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trimester), certain pesticides, maternal smoking or alcohol consumption, addictive drugs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Newborns &amp; Infants: </a:t>
                      </a:r>
                      <a:r>
                        <a:rPr lang="en-US" dirty="0" smtClean="0"/>
                        <a:t>Falling, suffocation in crib, choking(aspirated milk/ingested objects), burns from hot liquids, automobile accidents, play pen injuries, electric shock, poisoning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Toddlers: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aseline="0" dirty="0" smtClean="0"/>
                        <a:t>Falling, banging into objects, getting cut by sharp objects,</a:t>
                      </a:r>
                      <a:r>
                        <a:rPr lang="en-US" dirty="0" smtClean="0"/>
                        <a:t> automobile accidents, electric shock, poisoning, drowning</a:t>
                      </a:r>
                      <a:endParaRPr lang="en-IN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Preschoolers: Falling,</a:t>
                      </a:r>
                      <a:r>
                        <a:rPr lang="en-US" baseline="0" dirty="0" smtClean="0"/>
                        <a:t> playground equipment, choking, suffocation, obstruction of airway or ear canal by foreign objects, fire and burns, harm from other people or animal, </a:t>
                      </a:r>
                      <a:r>
                        <a:rPr lang="en-US" dirty="0" smtClean="0"/>
                        <a:t>poisoning, drowning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Adolescents: </a:t>
                      </a:r>
                      <a:r>
                        <a:rPr lang="en-US" dirty="0" smtClean="0"/>
                        <a:t>automobile</a:t>
                      </a:r>
                      <a:r>
                        <a:rPr lang="en-US" baseline="0" dirty="0" smtClean="0"/>
                        <a:t> accidents, recreational accidents, fire, substance abuse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Older adults: </a:t>
                      </a:r>
                      <a:r>
                        <a:rPr lang="en-US" dirty="0" smtClean="0"/>
                        <a:t>Falling, burns, automobile accidents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632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Unsafe work environments</a:t>
            </a:r>
          </a:p>
          <a:p>
            <a:r>
              <a:rPr lang="en-US" dirty="0" smtClean="0"/>
              <a:t>Residence neighborhoods with high crime rate</a:t>
            </a:r>
          </a:p>
          <a:p>
            <a:r>
              <a:rPr lang="en-US" dirty="0" smtClean="0"/>
              <a:t>Access to guns and ammunition</a:t>
            </a:r>
          </a:p>
          <a:p>
            <a:r>
              <a:rPr lang="en-US" dirty="0" smtClean="0"/>
              <a:t>Insufficient income to buy safety equipment or make necessary repairs</a:t>
            </a:r>
          </a:p>
          <a:p>
            <a:r>
              <a:rPr lang="en-US" dirty="0" smtClean="0"/>
              <a:t>Access to illicit drugs</a:t>
            </a:r>
          </a:p>
          <a:p>
            <a:r>
              <a:rPr lang="en-US" dirty="0" smtClean="0"/>
              <a:t>Accidents at home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13566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Mobility and health status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Impaired mobility due to paralysis, muscle weakness, poor balance/coordination – Prone to injury</a:t>
            </a:r>
          </a:p>
          <a:p>
            <a:r>
              <a:rPr lang="en-US" dirty="0" smtClean="0"/>
              <a:t>Spinal cord injury and paralysis of both legs</a:t>
            </a:r>
          </a:p>
          <a:p>
            <a:r>
              <a:rPr lang="en-US" dirty="0" smtClean="0"/>
              <a:t>Hemiplegic clients or with leg casts – Falls</a:t>
            </a:r>
          </a:p>
          <a:p>
            <a:r>
              <a:rPr lang="en-US" dirty="0" smtClean="0"/>
              <a:t>Weakened by illness/surgery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81643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Sensory – perceptual alterations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Impaired touch perception, hearing, taste, smell, and vision – highly susceptible to injury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73886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awareness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Impaired awareness – People with lack of sleep, unconscious/semiconscious</a:t>
            </a:r>
          </a:p>
          <a:p>
            <a:r>
              <a:rPr lang="en-US" dirty="0" smtClean="0"/>
              <a:t>Disoriented people</a:t>
            </a:r>
          </a:p>
          <a:p>
            <a:r>
              <a:rPr lang="en-US" dirty="0" smtClean="0"/>
              <a:t>People with altered judgment by disease/medications</a:t>
            </a:r>
          </a:p>
          <a:p>
            <a:pPr marL="0" indent="0">
              <a:buNone/>
            </a:pPr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03290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state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Extreme emotional state – alter ability to perceive environmental hazards</a:t>
            </a:r>
          </a:p>
          <a:p>
            <a:r>
              <a:rPr lang="en-US" dirty="0" smtClean="0"/>
              <a:t>Stressful situations – reduce a person’s level of concentration, cause errors of judgment, decrease awareness of external stimuli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31265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2340</Words>
  <Application>Microsoft Office PowerPoint</Application>
  <PresentationFormat>On-screen Show (4:3)</PresentationFormat>
  <Paragraphs>238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Safety and Comfort</vt:lpstr>
      <vt:lpstr>Patient Safety</vt:lpstr>
      <vt:lpstr>Factors affecting safety</vt:lpstr>
      <vt:lpstr>Age and Development</vt:lpstr>
      <vt:lpstr>Lifestyle</vt:lpstr>
      <vt:lpstr>Mobility and health status</vt:lpstr>
      <vt:lpstr>Sensory – perceptual alterations</vt:lpstr>
      <vt:lpstr>Cognitive awareness</vt:lpstr>
      <vt:lpstr>Emotional state</vt:lpstr>
      <vt:lpstr>Ability to communicate</vt:lpstr>
      <vt:lpstr>Safety Awareness</vt:lpstr>
      <vt:lpstr>Environmental factors</vt:lpstr>
      <vt:lpstr>Health care setting</vt:lpstr>
      <vt:lpstr>PowerPoint Presentation</vt:lpstr>
      <vt:lpstr>Nurses’ work environment and client safety</vt:lpstr>
      <vt:lpstr>Safety measures throughout the life span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Promoting safety in health care setting</vt:lpstr>
      <vt:lpstr>Preventing specific hazards</vt:lpstr>
      <vt:lpstr>Nursing interventions for fire safety. (Preventive measures)</vt:lpstr>
      <vt:lpstr>PowerPoint Presentation</vt:lpstr>
      <vt:lpstr>Electrical Safety in Health Care Facilities</vt:lpstr>
      <vt:lpstr>Chemical safety in health care facilities</vt:lpstr>
      <vt:lpstr>Radiation Hazards and safety</vt:lpstr>
      <vt:lpstr>Falls</vt:lpstr>
      <vt:lpstr>Risk factors and Preventive measures for Falls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and Comfort</dc:title>
  <dc:creator>AKSHARA</dc:creator>
  <cp:lastModifiedBy>AKSHARA</cp:lastModifiedBy>
  <cp:revision>88</cp:revision>
  <dcterms:created xsi:type="dcterms:W3CDTF">2006-08-16T00:00:00Z</dcterms:created>
  <dcterms:modified xsi:type="dcterms:W3CDTF">2012-09-13T17:59:11Z</dcterms:modified>
</cp:coreProperties>
</file>