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76"/>
  </p:notesMasterIdLst>
  <p:sldIdLst>
    <p:sldId id="256" r:id="rId2"/>
    <p:sldId id="358" r:id="rId3"/>
    <p:sldId id="360" r:id="rId4"/>
    <p:sldId id="361" r:id="rId5"/>
    <p:sldId id="359" r:id="rId6"/>
    <p:sldId id="362" r:id="rId7"/>
    <p:sldId id="331" r:id="rId8"/>
    <p:sldId id="332" r:id="rId9"/>
    <p:sldId id="333" r:id="rId10"/>
    <p:sldId id="300" r:id="rId11"/>
    <p:sldId id="301" r:id="rId12"/>
    <p:sldId id="317" r:id="rId13"/>
    <p:sldId id="266" r:id="rId14"/>
    <p:sldId id="265" r:id="rId15"/>
    <p:sldId id="267" r:id="rId16"/>
    <p:sldId id="302" r:id="rId17"/>
    <p:sldId id="292" r:id="rId18"/>
    <p:sldId id="353" r:id="rId19"/>
    <p:sldId id="268" r:id="rId20"/>
    <p:sldId id="269" r:id="rId21"/>
    <p:sldId id="270" r:id="rId22"/>
    <p:sldId id="365" r:id="rId23"/>
    <p:sldId id="366" r:id="rId24"/>
    <p:sldId id="318" r:id="rId25"/>
    <p:sldId id="272" r:id="rId26"/>
    <p:sldId id="287" r:id="rId27"/>
    <p:sldId id="354" r:id="rId28"/>
    <p:sldId id="316" r:id="rId29"/>
    <p:sldId id="305" r:id="rId30"/>
    <p:sldId id="322" r:id="rId31"/>
    <p:sldId id="276" r:id="rId32"/>
    <p:sldId id="277" r:id="rId33"/>
    <p:sldId id="278" r:id="rId34"/>
    <p:sldId id="279" r:id="rId35"/>
    <p:sldId id="280" r:id="rId36"/>
    <p:sldId id="281" r:id="rId37"/>
    <p:sldId id="282" r:id="rId38"/>
    <p:sldId id="283" r:id="rId39"/>
    <p:sldId id="335" r:id="rId40"/>
    <p:sldId id="336" r:id="rId41"/>
    <p:sldId id="337" r:id="rId42"/>
    <p:sldId id="338" r:id="rId43"/>
    <p:sldId id="339" r:id="rId44"/>
    <p:sldId id="286" r:id="rId45"/>
    <p:sldId id="289" r:id="rId46"/>
    <p:sldId id="290" r:id="rId47"/>
    <p:sldId id="319" r:id="rId48"/>
    <p:sldId id="320" r:id="rId49"/>
    <p:sldId id="321" r:id="rId50"/>
    <p:sldId id="294" r:id="rId51"/>
    <p:sldId id="293" r:id="rId52"/>
    <p:sldId id="295" r:id="rId53"/>
    <p:sldId id="296" r:id="rId54"/>
    <p:sldId id="298" r:id="rId55"/>
    <p:sldId id="297" r:id="rId56"/>
    <p:sldId id="328" r:id="rId57"/>
    <p:sldId id="329" r:id="rId58"/>
    <p:sldId id="342" r:id="rId59"/>
    <p:sldId id="341" r:id="rId60"/>
    <p:sldId id="340" r:id="rId61"/>
    <p:sldId id="343" r:id="rId62"/>
    <p:sldId id="344" r:id="rId63"/>
    <p:sldId id="345" r:id="rId64"/>
    <p:sldId id="346" r:id="rId65"/>
    <p:sldId id="347" r:id="rId66"/>
    <p:sldId id="348" r:id="rId67"/>
    <p:sldId id="313" r:id="rId68"/>
    <p:sldId id="323" r:id="rId69"/>
    <p:sldId id="330" r:id="rId70"/>
    <p:sldId id="350" r:id="rId71"/>
    <p:sldId id="355" r:id="rId72"/>
    <p:sldId id="356" r:id="rId73"/>
    <p:sldId id="357" r:id="rId74"/>
    <p:sldId id="352" r:id="rId7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9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4C2BF5-B7B2-40C4-9018-12FBD0605E3E}" type="slidenum">
              <a:rPr lang="en-US"/>
              <a:pPr/>
              <a:t>‹#›</a:t>
            </a:fld>
            <a:endParaRPr lang="en-US"/>
          </a:p>
        </p:txBody>
      </p:sp>
    </p:spTree>
    <p:extLst>
      <p:ext uri="{BB962C8B-B14F-4D97-AF65-F5344CB8AC3E}">
        <p14:creationId xmlns:p14="http://schemas.microsoft.com/office/powerpoint/2010/main" xmlns="" val="883716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C7C5D-34B3-421C-9BD8-2457B020700D}" type="slidenum">
              <a:rPr lang="en-US"/>
              <a:pPr/>
              <a:t>32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Collegiality: having consideration and respect among colleagues;  colleague: a fellow worker in the same profession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CDE2B0-6E92-420B-A473-F9571A68F912}" type="slidenum">
              <a:rPr lang="en-US"/>
              <a:pPr/>
              <a:t>37</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t>Cracking your knuckles gives you arthritis.  Fact or Myth? (myth)</a:t>
            </a:r>
          </a:p>
          <a:p>
            <a:r>
              <a:rPr lang="en-US"/>
              <a:t>Handling a toad will give you warts.  Fact or Myth?</a:t>
            </a:r>
          </a:p>
          <a:p>
            <a:r>
              <a:rPr lang="en-US"/>
              <a:t>Watching too much TV will make you fat.  FAct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BD691A5-4B0E-4EDF-BB33-AE23E08728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F7F1E-41CB-4C38-B66D-7690295D80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51D5121-E01D-4287-876B-22D3688280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870327-8141-47AC-A9FB-F33531D9A9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271B01F-E2FF-44F4-8936-B17AC06439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FE7AEB-22DD-444F-AC38-26C557E4B3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06912E-5983-45D9-A34A-1E83B753E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F69FEE-A1B1-404F-A010-48426B56C7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1BDAB5C-6800-4DE8-B3C8-BE744B5163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14672C-011D-47C0-B2A6-33E09F71D3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280766-A6C2-42F7-88E7-3225055692A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1ADFB3A-CA51-46CB-B57A-748D66CCA0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057400"/>
          </a:xfrm>
        </p:spPr>
        <p:txBody>
          <a:bodyPr/>
          <a:lstStyle/>
          <a:p>
            <a:pPr algn="ctr"/>
            <a:r>
              <a:rPr lang="en-US" b="1" dirty="0">
                <a:solidFill>
                  <a:schemeClr val="bg1"/>
                </a:solidFill>
                <a:effectLst>
                  <a:outerShdw blurRad="38100" dist="38100" dir="2700000" algn="tl">
                    <a:srgbClr val="000000">
                      <a:alpha val="43137"/>
                    </a:srgbClr>
                  </a:outerShdw>
                </a:effectLst>
              </a:rPr>
              <a:t>Nursing </a:t>
            </a:r>
            <a:r>
              <a:rPr lang="en-US" b="1" dirty="0" smtClean="0">
                <a:solidFill>
                  <a:schemeClr val="bg1"/>
                </a:solidFill>
                <a:effectLst>
                  <a:outerShdw blurRad="38100" dist="38100" dir="2700000" algn="tl">
                    <a:srgbClr val="000000">
                      <a:alpha val="43137"/>
                    </a:srgbClr>
                  </a:outerShdw>
                </a:effectLst>
              </a:rPr>
              <a:t>as a Developing Profession</a:t>
            </a:r>
            <a:endParaRPr lang="en-US" b="1" dirty="0">
              <a:solidFill>
                <a:schemeClr val="bg1"/>
              </a:solidFill>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5410200" y="5867400"/>
            <a:ext cx="3657600" cy="838200"/>
          </a:xfrm>
        </p:spPr>
        <p:txBody>
          <a:bodyPr/>
          <a:lstStyle/>
          <a:p>
            <a:pPr algn="ctr"/>
            <a:r>
              <a:rPr lang="en-US" sz="2000" dirty="0" err="1" smtClean="0">
                <a:solidFill>
                  <a:schemeClr val="bg1"/>
                </a:solidFill>
                <a:latin typeface="Arial" pitchFamily="34" charset="0"/>
                <a:cs typeface="Arial" pitchFamily="34" charset="0"/>
              </a:rPr>
              <a:t>Miss.M.N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Priyadarshanie</a:t>
            </a:r>
            <a:endParaRPr lang="en-US" sz="2000" dirty="0" smtClean="0">
              <a:solidFill>
                <a:schemeClr val="bg1"/>
              </a:solidFill>
              <a:latin typeface="Arial" pitchFamily="34" charset="0"/>
              <a:cs typeface="Arial" pitchFamily="34" charset="0"/>
            </a:endParaRPr>
          </a:p>
          <a:p>
            <a:pPr algn="ctr"/>
            <a:r>
              <a:rPr lang="en-US" sz="2000" dirty="0" smtClean="0">
                <a:solidFill>
                  <a:schemeClr val="bg1"/>
                </a:solidFill>
                <a:latin typeface="Arial" pitchFamily="34" charset="0"/>
                <a:cs typeface="Arial" pitchFamily="34" charset="0"/>
              </a:rPr>
              <a:t>B.Sc. Nursing (</a:t>
            </a:r>
            <a:r>
              <a:rPr lang="en-US" sz="2000" dirty="0" err="1" smtClean="0">
                <a:solidFill>
                  <a:schemeClr val="bg1"/>
                </a:solidFill>
                <a:latin typeface="Arial" pitchFamily="34" charset="0"/>
                <a:cs typeface="Arial" pitchFamily="34" charset="0"/>
              </a:rPr>
              <a:t>Hons</a:t>
            </a:r>
            <a:r>
              <a:rPr lang="en-US" sz="2000" dirty="0" smtClean="0">
                <a:solidFill>
                  <a:schemeClr val="bg1"/>
                </a:solidFill>
                <a:latin typeface="Arial" pitchFamily="34" charset="0"/>
                <a:cs typeface="Arial" pitchFamily="34" charset="0"/>
              </a:rPr>
              <a: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Definition of Nursing</a:t>
            </a:r>
          </a:p>
        </p:txBody>
      </p:sp>
      <p:sp>
        <p:nvSpPr>
          <p:cNvPr id="13315" name="Rectangle 3"/>
          <p:cNvSpPr>
            <a:spLocks noGrp="1" noChangeArrowheads="1"/>
          </p:cNvSpPr>
          <p:nvPr>
            <p:ph idx="1"/>
          </p:nvPr>
        </p:nvSpPr>
        <p:spPr/>
        <p:txBody>
          <a:bodyPr>
            <a:normAutofit lnSpcReduction="10000"/>
          </a:bodyPr>
          <a:lstStyle/>
          <a:p>
            <a:pPr algn="just">
              <a:lnSpc>
                <a:spcPct val="150000"/>
              </a:lnSpc>
            </a:pPr>
            <a:r>
              <a:rPr lang="en-US" sz="2400" dirty="0"/>
              <a:t>Nurses’ unique function is to help individuals, both sick and well, perform activities that contribute to their health or recovery (or facilitate a peaceful death) that they would perform unaided if they had the necessary strength, will, or knowledge, and to accomplish this function in such a way as to help individuals gain independence.</a:t>
            </a:r>
          </a:p>
          <a:p>
            <a:pPr algn="r">
              <a:buFontTx/>
              <a:buNone/>
            </a:pPr>
            <a:r>
              <a:rPr lang="en-US" sz="2800" dirty="0"/>
              <a:t> </a:t>
            </a:r>
            <a:r>
              <a:rPr lang="en-US" sz="2000" dirty="0"/>
              <a:t>V. Henderson, 1960</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ANA Definition of Nursing</a:t>
            </a:r>
          </a:p>
        </p:txBody>
      </p:sp>
      <p:sp>
        <p:nvSpPr>
          <p:cNvPr id="14339" name="Rectangle 3"/>
          <p:cNvSpPr>
            <a:spLocks noGrp="1" noChangeArrowheads="1"/>
          </p:cNvSpPr>
          <p:nvPr>
            <p:ph idx="1"/>
          </p:nvPr>
        </p:nvSpPr>
        <p:spPr/>
        <p:txBody>
          <a:bodyPr>
            <a:normAutofit fontScale="92500"/>
          </a:bodyPr>
          <a:lstStyle/>
          <a:p>
            <a:pPr algn="just">
              <a:lnSpc>
                <a:spcPct val="150000"/>
              </a:lnSpc>
            </a:pPr>
            <a:r>
              <a:rPr lang="en-US" sz="2800" dirty="0"/>
              <a:t>Nursing is the protection, promotion, and optimization of health and abilities, prevention of illness and injury, alleviation of suffering though the diagnosis and treatment of human response, and advocacy in the care of individuals, families, communities and populations.</a:t>
            </a:r>
          </a:p>
          <a:p>
            <a:pPr lvl="1" algn="r">
              <a:buFontTx/>
              <a:buNone/>
            </a:pPr>
            <a:r>
              <a:rPr lang="en-US" sz="2000" dirty="0"/>
              <a:t>ANA, 2003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Foundation of Nursing</a:t>
            </a:r>
          </a:p>
        </p:txBody>
      </p:sp>
      <p:sp>
        <p:nvSpPr>
          <p:cNvPr id="9219" name="Rectangle 3"/>
          <p:cNvSpPr>
            <a:spLocks noGrp="1" noChangeArrowheads="1"/>
          </p:cNvSpPr>
          <p:nvPr>
            <p:ph idx="1"/>
          </p:nvPr>
        </p:nvSpPr>
        <p:spPr/>
        <p:txBody>
          <a:bodyPr/>
          <a:lstStyle/>
          <a:p>
            <a:pPr algn="just"/>
            <a:r>
              <a:rPr lang="en-US" dirty="0"/>
              <a:t>Theories of nursing</a:t>
            </a:r>
          </a:p>
          <a:p>
            <a:pPr algn="just"/>
            <a:r>
              <a:rPr lang="en-US" dirty="0"/>
              <a:t>Scientific knowledge</a:t>
            </a:r>
          </a:p>
          <a:p>
            <a:pPr algn="just"/>
            <a:r>
              <a:rPr lang="en-US" dirty="0"/>
              <a:t>Relevance to basic social values</a:t>
            </a:r>
          </a:p>
          <a:p>
            <a:pPr algn="just"/>
            <a:r>
              <a:rPr lang="en-US" dirty="0"/>
              <a:t>Professional autonomy</a:t>
            </a:r>
          </a:p>
          <a:p>
            <a:pPr algn="just"/>
            <a:r>
              <a:rPr lang="en-US" dirty="0"/>
              <a:t>A sense of commitment</a:t>
            </a:r>
          </a:p>
          <a:p>
            <a:pPr algn="just"/>
            <a:r>
              <a:rPr lang="en-US" dirty="0"/>
              <a:t>A sense of community</a:t>
            </a:r>
          </a:p>
          <a:p>
            <a:pPr algn="just"/>
            <a:r>
              <a:rPr lang="en-US" dirty="0"/>
              <a:t>A code of ethics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Disciplines</a:t>
            </a:r>
          </a:p>
        </p:txBody>
      </p:sp>
      <p:sp>
        <p:nvSpPr>
          <p:cNvPr id="33795" name="Rectangle 3"/>
          <p:cNvSpPr>
            <a:spLocks noGrp="1" noChangeArrowheads="1"/>
          </p:cNvSpPr>
          <p:nvPr>
            <p:ph idx="1"/>
          </p:nvPr>
        </p:nvSpPr>
        <p:spPr/>
        <p:txBody>
          <a:bodyPr/>
          <a:lstStyle/>
          <a:p>
            <a:pPr algn="just"/>
            <a:r>
              <a:rPr lang="en-US" dirty="0"/>
              <a:t>Professional and Academic</a:t>
            </a:r>
          </a:p>
          <a:p>
            <a:endParaRPr lang="en-US" dirty="0"/>
          </a:p>
          <a:p>
            <a:pPr lvl="1" algn="just"/>
            <a:r>
              <a:rPr lang="en-US" dirty="0">
                <a:solidFill>
                  <a:srgbClr val="0070C0"/>
                </a:solidFill>
              </a:rPr>
              <a:t>Academic disciplines focus on research and education</a:t>
            </a:r>
          </a:p>
          <a:p>
            <a:pPr lvl="1"/>
            <a:endParaRPr lang="en-US" dirty="0">
              <a:solidFill>
                <a:srgbClr val="0070C0"/>
              </a:solidFill>
            </a:endParaRPr>
          </a:p>
          <a:p>
            <a:pPr lvl="1" algn="just"/>
            <a:r>
              <a:rPr lang="en-US" dirty="0">
                <a:solidFill>
                  <a:srgbClr val="0070C0"/>
                </a:solidFill>
              </a:rPr>
              <a:t>Professional disciplines add component of clinical practice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dirty="0"/>
              <a:t>Nursing as a Discipline</a:t>
            </a:r>
          </a:p>
        </p:txBody>
      </p:sp>
      <p:sp>
        <p:nvSpPr>
          <p:cNvPr id="16393" name="Rectangle 9"/>
          <p:cNvSpPr>
            <a:spLocks noGrp="1" noChangeArrowheads="1"/>
          </p:cNvSpPr>
          <p:nvPr>
            <p:ph idx="1"/>
          </p:nvPr>
        </p:nvSpPr>
        <p:spPr/>
        <p:txBody>
          <a:bodyPr/>
          <a:lstStyle/>
          <a:p>
            <a:pPr algn="just"/>
            <a:r>
              <a:rPr lang="en-US" sz="2800" dirty="0"/>
              <a:t>Discipline-</a:t>
            </a:r>
          </a:p>
          <a:p>
            <a:pPr lvl="1" algn="just"/>
            <a:r>
              <a:rPr lang="en-US" sz="2400" dirty="0">
                <a:solidFill>
                  <a:srgbClr val="0070C0"/>
                </a:solidFill>
              </a:rPr>
              <a:t>A unique perspective or way of viewing something</a:t>
            </a:r>
          </a:p>
          <a:p>
            <a:pPr lvl="1" algn="just"/>
            <a:endParaRPr lang="en-US" sz="2400" dirty="0">
              <a:solidFill>
                <a:srgbClr val="0070C0"/>
              </a:solidFill>
            </a:endParaRPr>
          </a:p>
          <a:p>
            <a:pPr lvl="1" algn="just"/>
            <a:r>
              <a:rPr lang="en-US" sz="2400" dirty="0">
                <a:solidFill>
                  <a:srgbClr val="0070C0"/>
                </a:solidFill>
              </a:rPr>
              <a:t>It is a body of knowledge, practice , and system of rules</a:t>
            </a:r>
          </a:p>
          <a:p>
            <a:pPr lvl="1" algn="just"/>
            <a:endParaRPr lang="en-US" sz="2400" dirty="0">
              <a:solidFill>
                <a:srgbClr val="0070C0"/>
              </a:solidFill>
            </a:endParaRPr>
          </a:p>
          <a:p>
            <a:pPr lvl="1" algn="just"/>
            <a:r>
              <a:rPr lang="en-US" sz="2400" dirty="0">
                <a:solidFill>
                  <a:srgbClr val="0070C0"/>
                </a:solidFill>
              </a:rPr>
              <a:t>It defines the boundaries in which we practice</a:t>
            </a:r>
          </a:p>
          <a:p>
            <a:pPr lvl="1" algn="just"/>
            <a:endParaRPr lang="en-US" sz="2400" dirty="0"/>
          </a:p>
          <a:p>
            <a:pPr algn="just"/>
            <a:r>
              <a:rPr lang="en-US" sz="2800" dirty="0"/>
              <a:t>“Nursing is an evolving discipline”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dirty="0"/>
              <a:t>Nursing as a </a:t>
            </a:r>
            <a:r>
              <a:rPr lang="en-US" dirty="0" smtClean="0"/>
              <a:t>Discipline cond..,</a:t>
            </a:r>
            <a:endParaRPr lang="en-US" dirty="0"/>
          </a:p>
        </p:txBody>
      </p:sp>
      <p:sp>
        <p:nvSpPr>
          <p:cNvPr id="34819" name="Rectangle 3"/>
          <p:cNvSpPr>
            <a:spLocks noGrp="1" noChangeArrowheads="1"/>
          </p:cNvSpPr>
          <p:nvPr>
            <p:ph idx="1"/>
          </p:nvPr>
        </p:nvSpPr>
        <p:spPr/>
        <p:txBody>
          <a:bodyPr/>
          <a:lstStyle/>
          <a:p>
            <a:pPr algn="just"/>
            <a:r>
              <a:rPr lang="en-US" dirty="0"/>
              <a:t>Nursing falls under professional disciplines</a:t>
            </a:r>
          </a:p>
          <a:p>
            <a:pPr algn="just"/>
            <a:r>
              <a:rPr lang="en-US" dirty="0"/>
              <a:t>Nursing is an Art – It is the creative use of knowledge in service to others</a:t>
            </a:r>
          </a:p>
          <a:p>
            <a:pPr algn="just"/>
            <a:r>
              <a:rPr lang="en-US" dirty="0"/>
              <a:t>Nursing is a Science – It is a body of knowledge based on scientific research and analysis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dirty="0"/>
              <a:t>Definition of Professionalism</a:t>
            </a:r>
          </a:p>
        </p:txBody>
      </p:sp>
      <p:sp>
        <p:nvSpPr>
          <p:cNvPr id="3075" name="Rectangle 3"/>
          <p:cNvSpPr>
            <a:spLocks noGrp="1" noChangeArrowheads="1"/>
          </p:cNvSpPr>
          <p:nvPr>
            <p:ph idx="1"/>
          </p:nvPr>
        </p:nvSpPr>
        <p:spPr/>
        <p:txBody>
          <a:bodyPr/>
          <a:lstStyle/>
          <a:p>
            <a:pPr algn="just">
              <a:lnSpc>
                <a:spcPct val="150000"/>
              </a:lnSpc>
            </a:pPr>
            <a:r>
              <a:rPr lang="en-US" sz="2800" dirty="0"/>
              <a:t>A profession is any job where you need specialized knowledge and training. Nursing combines science and technology with people skills like: communication, problem solving, teaching, and compassion. </a:t>
            </a:r>
            <a:r>
              <a:rPr lang="en-US" sz="2800" smtClean="0"/>
              <a:t>( affection)</a:t>
            </a:r>
            <a:endParaRPr lang="en-US" sz="2800" dirty="0"/>
          </a:p>
          <a:p>
            <a:pPr lvl="3" algn="r">
              <a:buFontTx/>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a Profession</a:t>
            </a:r>
            <a:endParaRPr lang="en-US" dirty="0"/>
          </a:p>
        </p:txBody>
      </p:sp>
      <p:sp>
        <p:nvSpPr>
          <p:cNvPr id="3" name="Content Placeholder 2"/>
          <p:cNvSpPr>
            <a:spLocks noGrp="1"/>
          </p:cNvSpPr>
          <p:nvPr>
            <p:ph idx="1"/>
          </p:nvPr>
        </p:nvSpPr>
        <p:spPr/>
        <p:txBody>
          <a:bodyPr/>
          <a:lstStyle/>
          <a:p>
            <a:r>
              <a:rPr lang="en-US" dirty="0" smtClean="0"/>
              <a:t>Specialized education</a:t>
            </a:r>
          </a:p>
          <a:p>
            <a:r>
              <a:rPr lang="en-US" dirty="0" smtClean="0"/>
              <a:t>Code of ethics</a:t>
            </a:r>
          </a:p>
          <a:p>
            <a:r>
              <a:rPr lang="en-US" dirty="0" smtClean="0"/>
              <a:t>Research of orientation</a:t>
            </a:r>
          </a:p>
          <a:p>
            <a:r>
              <a:rPr lang="en-US" dirty="0" smtClean="0"/>
              <a:t>Autonomy</a:t>
            </a:r>
          </a:p>
          <a:p>
            <a:r>
              <a:rPr lang="en-US" dirty="0" smtClean="0"/>
              <a:t>Body of knowledge</a:t>
            </a:r>
          </a:p>
          <a:p>
            <a:r>
              <a:rPr lang="en-US" dirty="0" smtClean="0"/>
              <a:t>Service orientation</a:t>
            </a:r>
          </a:p>
          <a:p>
            <a:r>
              <a:rPr lang="en-US" dirty="0" smtClean="0"/>
              <a:t>Professional Organization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a Profession cond..,</a:t>
            </a:r>
            <a:endParaRPr lang="en-US" dirty="0"/>
          </a:p>
        </p:txBody>
      </p:sp>
      <p:sp>
        <p:nvSpPr>
          <p:cNvPr id="3" name="Content Placeholder 2"/>
          <p:cNvSpPr>
            <a:spLocks noGrp="1"/>
          </p:cNvSpPr>
          <p:nvPr>
            <p:ph idx="1"/>
          </p:nvPr>
        </p:nvSpPr>
        <p:spPr/>
        <p:txBody>
          <a:bodyPr/>
          <a:lstStyle/>
          <a:p>
            <a:pPr algn="just"/>
            <a:r>
              <a:rPr lang="en-US" dirty="0" smtClean="0"/>
              <a:t>Complex occupation</a:t>
            </a:r>
          </a:p>
          <a:p>
            <a:pPr algn="just"/>
            <a:r>
              <a:rPr lang="en-US" dirty="0" smtClean="0"/>
              <a:t>Self-employed</a:t>
            </a:r>
          </a:p>
          <a:p>
            <a:pPr algn="just"/>
            <a:r>
              <a:rPr lang="en-US" dirty="0" smtClean="0"/>
              <a:t>Person-oriented</a:t>
            </a:r>
          </a:p>
          <a:p>
            <a:pPr algn="just"/>
            <a:r>
              <a:rPr lang="en-US" dirty="0" smtClean="0"/>
              <a:t>Competence tested</a:t>
            </a:r>
          </a:p>
          <a:p>
            <a:pPr algn="just"/>
            <a:r>
              <a:rPr lang="en-US" dirty="0" smtClean="0"/>
              <a:t>Licensed</a:t>
            </a:r>
          </a:p>
          <a:p>
            <a:pPr algn="just"/>
            <a:r>
              <a:rPr lang="en-US" dirty="0" smtClean="0"/>
              <a:t>High income &amp; prestige</a:t>
            </a:r>
            <a:endParaRPr lang="en-US" sz="3600" dirty="0" smtClean="0"/>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Nursing as a Profession</a:t>
            </a:r>
          </a:p>
        </p:txBody>
      </p:sp>
      <p:sp>
        <p:nvSpPr>
          <p:cNvPr id="35843" name="Rectangle 3"/>
          <p:cNvSpPr>
            <a:spLocks noGrp="1" noChangeArrowheads="1"/>
          </p:cNvSpPr>
          <p:nvPr>
            <p:ph idx="1"/>
          </p:nvPr>
        </p:nvSpPr>
        <p:spPr/>
        <p:txBody>
          <a:bodyPr/>
          <a:lstStyle/>
          <a:p>
            <a:pPr>
              <a:lnSpc>
                <a:spcPct val="90000"/>
              </a:lnSpc>
            </a:pPr>
            <a:r>
              <a:rPr lang="en-US" sz="2800" dirty="0"/>
              <a:t>Profession</a:t>
            </a:r>
          </a:p>
          <a:p>
            <a:pPr lvl="1">
              <a:lnSpc>
                <a:spcPct val="90000"/>
              </a:lnSpc>
            </a:pPr>
            <a:r>
              <a:rPr lang="en-US" sz="2400" u="sng" dirty="0">
                <a:solidFill>
                  <a:srgbClr val="0070C0"/>
                </a:solidFill>
              </a:rPr>
              <a:t>Body of knowledge</a:t>
            </a:r>
            <a:r>
              <a:rPr lang="en-US" sz="2400" dirty="0">
                <a:solidFill>
                  <a:srgbClr val="0070C0"/>
                </a:solidFill>
              </a:rPr>
              <a:t> that describes phenomena</a:t>
            </a:r>
          </a:p>
          <a:p>
            <a:pPr lvl="1">
              <a:lnSpc>
                <a:spcPct val="90000"/>
              </a:lnSpc>
            </a:pPr>
            <a:r>
              <a:rPr lang="en-US" sz="2400" dirty="0">
                <a:solidFill>
                  <a:srgbClr val="0070C0"/>
                </a:solidFill>
              </a:rPr>
              <a:t>Members </a:t>
            </a:r>
            <a:r>
              <a:rPr lang="en-US" sz="2400" u="sng" dirty="0">
                <a:solidFill>
                  <a:srgbClr val="0070C0"/>
                </a:solidFill>
              </a:rPr>
              <a:t>add</a:t>
            </a:r>
            <a:r>
              <a:rPr lang="en-US" sz="2400" dirty="0">
                <a:solidFill>
                  <a:srgbClr val="0070C0"/>
                </a:solidFill>
              </a:rPr>
              <a:t> to the body of knowledge and remain </a:t>
            </a:r>
            <a:r>
              <a:rPr lang="en-US" sz="2400" u="sng" dirty="0">
                <a:solidFill>
                  <a:srgbClr val="0070C0"/>
                </a:solidFill>
              </a:rPr>
              <a:t>current</a:t>
            </a:r>
          </a:p>
          <a:p>
            <a:pPr lvl="1">
              <a:lnSpc>
                <a:spcPct val="90000"/>
              </a:lnSpc>
            </a:pPr>
            <a:r>
              <a:rPr lang="en-US" sz="2400" dirty="0">
                <a:solidFill>
                  <a:srgbClr val="0070C0"/>
                </a:solidFill>
              </a:rPr>
              <a:t>Members are educated in institutions of </a:t>
            </a:r>
            <a:r>
              <a:rPr lang="en-US" sz="2400" u="sng" dirty="0">
                <a:solidFill>
                  <a:srgbClr val="0070C0"/>
                </a:solidFill>
              </a:rPr>
              <a:t>higher education</a:t>
            </a:r>
          </a:p>
          <a:p>
            <a:pPr lvl="1">
              <a:lnSpc>
                <a:spcPct val="90000"/>
              </a:lnSpc>
            </a:pPr>
            <a:r>
              <a:rPr lang="en-US" sz="2400" dirty="0">
                <a:solidFill>
                  <a:srgbClr val="0070C0"/>
                </a:solidFill>
              </a:rPr>
              <a:t>Application of knowledge in practical service to society; </a:t>
            </a:r>
            <a:r>
              <a:rPr lang="en-US" sz="2400" u="sng" dirty="0">
                <a:solidFill>
                  <a:srgbClr val="0070C0"/>
                </a:solidFill>
              </a:rPr>
              <a:t>older</a:t>
            </a:r>
            <a:r>
              <a:rPr lang="en-US" sz="2400" dirty="0">
                <a:solidFill>
                  <a:srgbClr val="0070C0"/>
                </a:solidFill>
              </a:rPr>
              <a:t> members </a:t>
            </a:r>
            <a:r>
              <a:rPr lang="en-US" sz="2400" u="sng" dirty="0">
                <a:solidFill>
                  <a:srgbClr val="0070C0"/>
                </a:solidFill>
              </a:rPr>
              <a:t>shape</a:t>
            </a:r>
            <a:r>
              <a:rPr lang="en-US" sz="2400" dirty="0">
                <a:solidFill>
                  <a:srgbClr val="0070C0"/>
                </a:solidFill>
              </a:rPr>
              <a:t> the skills of </a:t>
            </a:r>
            <a:r>
              <a:rPr lang="en-US" sz="2400" u="sng" dirty="0">
                <a:solidFill>
                  <a:srgbClr val="0070C0"/>
                </a:solidFill>
              </a:rPr>
              <a:t>new</a:t>
            </a:r>
            <a:r>
              <a:rPr lang="en-US" sz="2400" dirty="0">
                <a:solidFill>
                  <a:srgbClr val="0070C0"/>
                </a:solidFill>
              </a:rPr>
              <a:t> members</a:t>
            </a:r>
          </a:p>
          <a:p>
            <a:pPr lvl="1">
              <a:lnSpc>
                <a:spcPct val="90000"/>
              </a:lnSpc>
            </a:pPr>
            <a:r>
              <a:rPr lang="en-US" sz="2400" u="sng" dirty="0">
                <a:solidFill>
                  <a:srgbClr val="0070C0"/>
                </a:solidFill>
              </a:rPr>
              <a:t>Autonomous</a:t>
            </a:r>
            <a:r>
              <a:rPr lang="en-US" sz="2400" dirty="0">
                <a:solidFill>
                  <a:srgbClr val="0070C0"/>
                </a:solidFill>
              </a:rPr>
              <a:t> formation of professional policy and in monitoring of its practice and practitioners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Learning Objectives</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Arial" pitchFamily="34" charset="0"/>
                <a:cs typeface="Arial" pitchFamily="34" charset="0"/>
              </a:rPr>
              <a:t>Student will be able to :</a:t>
            </a:r>
          </a:p>
          <a:p>
            <a:pPr lvl="1" algn="just"/>
            <a:r>
              <a:rPr lang="en-US" dirty="0" smtClean="0">
                <a:solidFill>
                  <a:srgbClr val="0070C0"/>
                </a:solidFill>
                <a:cs typeface="Arial" pitchFamily="34" charset="0"/>
              </a:rPr>
              <a:t>Define </a:t>
            </a:r>
            <a:r>
              <a:rPr lang="en-US" dirty="0" smtClean="0">
                <a:solidFill>
                  <a:srgbClr val="0070C0"/>
                </a:solidFill>
              </a:rPr>
              <a:t>Nursing</a:t>
            </a:r>
            <a:endParaRPr lang="en-US" dirty="0" smtClean="0">
              <a:solidFill>
                <a:srgbClr val="0070C0"/>
              </a:solidFill>
              <a:cs typeface="Arial" pitchFamily="34" charset="0"/>
            </a:endParaRPr>
          </a:p>
          <a:p>
            <a:pPr lvl="1" algn="just"/>
            <a:r>
              <a:rPr lang="en-US" dirty="0" smtClean="0">
                <a:solidFill>
                  <a:srgbClr val="0070C0"/>
                </a:solidFill>
              </a:rPr>
              <a:t>Describe Foundation of Nursing</a:t>
            </a:r>
          </a:p>
          <a:p>
            <a:pPr lvl="1" algn="just"/>
            <a:r>
              <a:rPr lang="en-US" dirty="0" smtClean="0">
                <a:solidFill>
                  <a:srgbClr val="0070C0"/>
                </a:solidFill>
                <a:cs typeface="Arial" pitchFamily="34" charset="0"/>
              </a:rPr>
              <a:t>Define </a:t>
            </a:r>
            <a:r>
              <a:rPr lang="en-US" dirty="0" smtClean="0">
                <a:solidFill>
                  <a:srgbClr val="0070C0"/>
                </a:solidFill>
              </a:rPr>
              <a:t>Discipline</a:t>
            </a:r>
          </a:p>
          <a:p>
            <a:pPr lvl="1" algn="just"/>
            <a:r>
              <a:rPr lang="en-US" dirty="0" smtClean="0">
                <a:solidFill>
                  <a:srgbClr val="0070C0"/>
                </a:solidFill>
              </a:rPr>
              <a:t>Describe Nursing as a Discipline</a:t>
            </a:r>
          </a:p>
          <a:p>
            <a:pPr lvl="1" algn="just"/>
            <a:r>
              <a:rPr lang="en-US" dirty="0" smtClean="0">
                <a:solidFill>
                  <a:srgbClr val="0070C0"/>
                </a:solidFill>
                <a:cs typeface="Arial" pitchFamily="34" charset="0"/>
              </a:rPr>
              <a:t>Define </a:t>
            </a:r>
            <a:r>
              <a:rPr lang="en-US" dirty="0" smtClean="0">
                <a:solidFill>
                  <a:srgbClr val="0070C0"/>
                </a:solidFill>
              </a:rPr>
              <a:t>Professionalism</a:t>
            </a:r>
          </a:p>
          <a:p>
            <a:pPr lvl="1" algn="just"/>
            <a:r>
              <a:rPr lang="en-US" dirty="0" smtClean="0">
                <a:solidFill>
                  <a:srgbClr val="0070C0"/>
                </a:solidFill>
              </a:rPr>
              <a:t>Identify Criteria for a Profession</a:t>
            </a:r>
          </a:p>
          <a:p>
            <a:pPr lvl="1" algn="just"/>
            <a:r>
              <a:rPr lang="en-US" dirty="0" smtClean="0">
                <a:solidFill>
                  <a:srgbClr val="0070C0"/>
                </a:solidFill>
              </a:rPr>
              <a:t>Describe Nursing as a Profession</a:t>
            </a:r>
          </a:p>
          <a:p>
            <a:pPr lvl="1" algn="just"/>
            <a:r>
              <a:rPr lang="en-US" dirty="0" smtClean="0">
                <a:solidFill>
                  <a:srgbClr val="0070C0"/>
                </a:solidFill>
              </a:rPr>
              <a:t>Describe Professional Nursing Education</a:t>
            </a:r>
            <a:endParaRPr lang="en-US" dirty="0" smtClean="0">
              <a:solidFill>
                <a:srgbClr val="0070C0"/>
              </a:solidFill>
              <a:latin typeface="Arial" pitchFamily="34" charset="0"/>
              <a:cs typeface="Arial" pitchFamily="34" charset="0"/>
            </a:endParaRPr>
          </a:p>
          <a:p>
            <a:pPr>
              <a:buNone/>
            </a:pPr>
            <a:endParaRPr lang="en-US" dirty="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Autonomy</a:t>
            </a:r>
          </a:p>
        </p:txBody>
      </p:sp>
      <p:sp>
        <p:nvSpPr>
          <p:cNvPr id="36867" name="Rectangle 3"/>
          <p:cNvSpPr>
            <a:spLocks noGrp="1" noChangeArrowheads="1"/>
          </p:cNvSpPr>
          <p:nvPr>
            <p:ph idx="1"/>
          </p:nvPr>
        </p:nvSpPr>
        <p:spPr/>
        <p:txBody>
          <a:bodyPr/>
          <a:lstStyle/>
          <a:p>
            <a:r>
              <a:rPr lang="en-US" dirty="0"/>
              <a:t>The quality or state of being self-governing; </a:t>
            </a:r>
            <a:r>
              <a:rPr lang="en-US" i="1" dirty="0"/>
              <a:t>especially</a:t>
            </a:r>
            <a:r>
              <a:rPr lang="en-US" dirty="0"/>
              <a:t>: the right of self-government</a:t>
            </a:r>
          </a:p>
          <a:p>
            <a:endParaRPr lang="en-US" dirty="0"/>
          </a:p>
          <a:p>
            <a:r>
              <a:rPr lang="en-US" dirty="0"/>
              <a:t>Self-directing freedom and especially moral independence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sz="4000" dirty="0" smtClean="0"/>
              <a:t>Nursing as a Profession cond..,</a:t>
            </a:r>
            <a:endParaRPr lang="en-US" sz="4000" dirty="0"/>
          </a:p>
        </p:txBody>
      </p:sp>
      <p:sp>
        <p:nvSpPr>
          <p:cNvPr id="37891" name="Rectangle 3"/>
          <p:cNvSpPr>
            <a:spLocks noGrp="1" noChangeArrowheads="1"/>
          </p:cNvSpPr>
          <p:nvPr>
            <p:ph idx="1"/>
          </p:nvPr>
        </p:nvSpPr>
        <p:spPr/>
        <p:txBody>
          <a:bodyPr/>
          <a:lstStyle/>
          <a:p>
            <a:pPr lvl="1"/>
            <a:r>
              <a:rPr lang="en-US" sz="2400" dirty="0">
                <a:solidFill>
                  <a:srgbClr val="0070C0"/>
                </a:solidFill>
              </a:rPr>
              <a:t>Guided by a </a:t>
            </a:r>
            <a:r>
              <a:rPr lang="en-US" sz="2400" u="sng" dirty="0">
                <a:solidFill>
                  <a:srgbClr val="0070C0"/>
                </a:solidFill>
              </a:rPr>
              <a:t>code of ethics</a:t>
            </a:r>
            <a:r>
              <a:rPr lang="en-US" sz="2400" dirty="0">
                <a:solidFill>
                  <a:srgbClr val="0070C0"/>
                </a:solidFill>
              </a:rPr>
              <a:t> that regulates relationships between professional and client</a:t>
            </a:r>
          </a:p>
          <a:p>
            <a:pPr lvl="1"/>
            <a:r>
              <a:rPr lang="en-US" sz="2400" u="sng" dirty="0">
                <a:solidFill>
                  <a:srgbClr val="0070C0"/>
                </a:solidFill>
              </a:rPr>
              <a:t>Common culture</a:t>
            </a:r>
            <a:r>
              <a:rPr lang="en-US" sz="2400" dirty="0">
                <a:solidFill>
                  <a:srgbClr val="0070C0"/>
                </a:solidFill>
              </a:rPr>
              <a:t>, norms and values between members</a:t>
            </a:r>
          </a:p>
          <a:p>
            <a:pPr lvl="1"/>
            <a:r>
              <a:rPr lang="en-US" sz="2400" dirty="0">
                <a:solidFill>
                  <a:srgbClr val="0070C0"/>
                </a:solidFill>
              </a:rPr>
              <a:t>Clear </a:t>
            </a:r>
            <a:r>
              <a:rPr lang="en-US" sz="2400" u="sng" dirty="0">
                <a:solidFill>
                  <a:srgbClr val="0070C0"/>
                </a:solidFill>
              </a:rPr>
              <a:t>standard of educational preparation</a:t>
            </a:r>
            <a:r>
              <a:rPr lang="en-US" sz="2400" dirty="0">
                <a:solidFill>
                  <a:srgbClr val="0070C0"/>
                </a:solidFill>
              </a:rPr>
              <a:t> for entry into practice</a:t>
            </a:r>
          </a:p>
          <a:p>
            <a:pPr lvl="1"/>
            <a:r>
              <a:rPr lang="en-US" sz="2400" dirty="0">
                <a:solidFill>
                  <a:srgbClr val="0070C0"/>
                </a:solidFill>
              </a:rPr>
              <a:t>Members value </a:t>
            </a:r>
            <a:r>
              <a:rPr lang="en-US" sz="2400" u="sng" dirty="0">
                <a:solidFill>
                  <a:srgbClr val="0070C0"/>
                </a:solidFill>
              </a:rPr>
              <a:t>service</a:t>
            </a:r>
            <a:r>
              <a:rPr lang="en-US" sz="2400" dirty="0">
                <a:solidFill>
                  <a:srgbClr val="0070C0"/>
                </a:solidFill>
              </a:rPr>
              <a:t> above personal gain</a:t>
            </a:r>
          </a:p>
          <a:p>
            <a:pPr lvl="1"/>
            <a:r>
              <a:rPr lang="en-US" sz="2400" u="sng" dirty="0">
                <a:solidFill>
                  <a:srgbClr val="0070C0"/>
                </a:solidFill>
              </a:rPr>
              <a:t>Compensation</a:t>
            </a:r>
            <a:r>
              <a:rPr lang="en-US" sz="2400" dirty="0">
                <a:solidFill>
                  <a:srgbClr val="0070C0"/>
                </a:solidFill>
              </a:rPr>
              <a:t> for </a:t>
            </a:r>
            <a:r>
              <a:rPr lang="en-US" sz="2400" dirty="0" smtClean="0">
                <a:solidFill>
                  <a:srgbClr val="0070C0"/>
                </a:solidFill>
              </a:rPr>
              <a:t>members</a:t>
            </a:r>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p:txBody>
          <a:bodyPr>
            <a:normAutofit/>
          </a:bodyPr>
          <a:lstStyle/>
          <a:p>
            <a:r>
              <a:rPr lang="en-US"/>
              <a:t>CODE OF ETHICS</a:t>
            </a:r>
            <a:br>
              <a:rPr lang="en-US"/>
            </a:br>
            <a:r>
              <a:rPr lang="en-US" sz="3200"/>
              <a:t>American Nurses Association</a:t>
            </a:r>
            <a:endParaRPr lang="en-US"/>
          </a:p>
        </p:txBody>
      </p:sp>
      <p:sp>
        <p:nvSpPr>
          <p:cNvPr id="13315" name="Rectangle 3"/>
          <p:cNvSpPr>
            <a:spLocks noGrp="1" noChangeArrowheads="1"/>
          </p:cNvSpPr>
          <p:nvPr>
            <p:ph idx="1"/>
          </p:nvPr>
        </p:nvSpPr>
        <p:spPr/>
        <p:txBody>
          <a:bodyPr/>
          <a:lstStyle/>
          <a:p>
            <a:r>
              <a:rPr lang="en-US" sz="2000" dirty="0"/>
              <a:t>1.  The nurse provides services with respect for human dignity and the uniqueness of the client unrestricted by considerations of social or economic status, personal attributes, or the nature of health problems.</a:t>
            </a:r>
          </a:p>
          <a:p>
            <a:r>
              <a:rPr lang="en-US" sz="2000" dirty="0"/>
              <a:t>2.  The nurse safeguards the client’s right to privacy by judiciously protecting information of a confidential nature.</a:t>
            </a:r>
          </a:p>
          <a:p>
            <a:r>
              <a:rPr lang="en-US" sz="2000" dirty="0"/>
              <a:t>3.  The nurse acts to safeguard the client and the public when health care and safety are affected by the incompetent, unethical, or illegal practice of any person.</a:t>
            </a:r>
          </a:p>
          <a:p>
            <a:r>
              <a:rPr lang="en-US" sz="2000" dirty="0"/>
              <a:t>4.  The nurse assumes responsibility and accountability for individual nursing judgments and actions.</a:t>
            </a:r>
          </a:p>
          <a:p>
            <a:r>
              <a:rPr lang="en-US" sz="2000" dirty="0"/>
              <a:t>5.  The nurse maintains competence in nursing.</a:t>
            </a:r>
          </a:p>
          <a:p>
            <a:pPr>
              <a:buFontTx/>
              <a:buNone/>
            </a:pP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r>
              <a:rPr lang="en-US" sz="4000" dirty="0"/>
              <a:t>CODE OF </a:t>
            </a:r>
            <a:r>
              <a:rPr lang="en-US" sz="4000" dirty="0" smtClean="0"/>
              <a:t>ETHICS cond..,</a:t>
            </a:r>
            <a:r>
              <a:rPr lang="en-US" sz="4000" dirty="0"/>
              <a:t/>
            </a:r>
            <a:br>
              <a:rPr lang="en-US" sz="4000" dirty="0"/>
            </a:br>
            <a:r>
              <a:rPr lang="en-US" sz="2800" dirty="0"/>
              <a:t>American Nurses Association</a:t>
            </a:r>
            <a:endParaRPr lang="en-US" sz="4000" dirty="0"/>
          </a:p>
        </p:txBody>
      </p:sp>
      <p:sp>
        <p:nvSpPr>
          <p:cNvPr id="14339" name="Rectangle 3"/>
          <p:cNvSpPr>
            <a:spLocks noGrp="1" noChangeArrowheads="1"/>
          </p:cNvSpPr>
          <p:nvPr>
            <p:ph idx="1"/>
          </p:nvPr>
        </p:nvSpPr>
        <p:spPr/>
        <p:txBody>
          <a:bodyPr>
            <a:normAutofit fontScale="92500" lnSpcReduction="10000"/>
          </a:bodyPr>
          <a:lstStyle/>
          <a:p>
            <a:pPr>
              <a:lnSpc>
                <a:spcPct val="90000"/>
              </a:lnSpc>
            </a:pPr>
            <a:r>
              <a:rPr lang="en-US" sz="2000"/>
              <a:t>6.  The nurse exercises informed judgment and uses individual competence and qualifications as criteria in seeking consultation, accepting responsibilities, and delegating nursing activities to others.</a:t>
            </a:r>
          </a:p>
          <a:p>
            <a:pPr>
              <a:lnSpc>
                <a:spcPct val="90000"/>
              </a:lnSpc>
            </a:pPr>
            <a:r>
              <a:rPr lang="en-US" sz="2000"/>
              <a:t>7.  The nurse participates in activities that contribute to the ongoing development of the profession’s body of knowledge.</a:t>
            </a:r>
          </a:p>
          <a:p>
            <a:pPr>
              <a:lnSpc>
                <a:spcPct val="90000"/>
              </a:lnSpc>
            </a:pPr>
            <a:r>
              <a:rPr lang="en-US" sz="2000"/>
              <a:t>8.  The nurse participates in the profession’s efforts to implement and improve standards of nursing.</a:t>
            </a:r>
          </a:p>
          <a:p>
            <a:pPr>
              <a:lnSpc>
                <a:spcPct val="90000"/>
              </a:lnSpc>
            </a:pPr>
            <a:r>
              <a:rPr lang="en-US" sz="2000"/>
              <a:t>9.  The nurse participates in the profession’s efforts to establish and maintain conditions of employment conducive to high-quality nursing care.</a:t>
            </a:r>
          </a:p>
          <a:p>
            <a:pPr>
              <a:lnSpc>
                <a:spcPct val="90000"/>
              </a:lnSpc>
            </a:pPr>
            <a:r>
              <a:rPr lang="en-US" sz="2000"/>
              <a:t>10.  The nurse participates in the profession’s effort to protect the public from misinformation and misrepresentation and to maintain the integrity of nursing.</a:t>
            </a:r>
          </a:p>
          <a:p>
            <a:pPr>
              <a:lnSpc>
                <a:spcPct val="90000"/>
              </a:lnSpc>
            </a:pPr>
            <a:r>
              <a:rPr lang="en-US" sz="2000"/>
              <a:t>11.  The nurse collaborates with members of the health professions and other citizens in promoting community and national efforts to meet the health needs of the public.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524000"/>
          </a:xfrm>
        </p:spPr>
        <p:txBody>
          <a:bodyPr>
            <a:normAutofit fontScale="90000"/>
          </a:bodyPr>
          <a:lstStyle/>
          <a:p>
            <a:r>
              <a:rPr lang="en-US" dirty="0" smtClean="0"/>
              <a:t>Professional Nursing Education</a:t>
            </a:r>
            <a:br>
              <a:rPr lang="en-US" dirty="0" smtClean="0"/>
            </a:br>
            <a:endParaRPr lang="en-US" dirty="0"/>
          </a:p>
        </p:txBody>
      </p:sp>
      <p:sp>
        <p:nvSpPr>
          <p:cNvPr id="3" name="Content Placeholder 2"/>
          <p:cNvSpPr>
            <a:spLocks noGrp="1"/>
          </p:cNvSpPr>
          <p:nvPr>
            <p:ph idx="1"/>
          </p:nvPr>
        </p:nvSpPr>
        <p:spPr>
          <a:xfrm>
            <a:off x="457200" y="1447800"/>
            <a:ext cx="7620000" cy="5105400"/>
          </a:xfrm>
        </p:spPr>
        <p:txBody>
          <a:bodyPr/>
          <a:lstStyle/>
          <a:p>
            <a:r>
              <a:rPr lang="en-US" dirty="0" smtClean="0"/>
              <a:t>Entry-level education</a:t>
            </a:r>
          </a:p>
          <a:p>
            <a:pPr lvl="1"/>
            <a:r>
              <a:rPr lang="en-US" dirty="0" smtClean="0">
                <a:solidFill>
                  <a:srgbClr val="0070C0"/>
                </a:solidFill>
              </a:rPr>
              <a:t>Diploma programs</a:t>
            </a:r>
          </a:p>
          <a:p>
            <a:pPr lvl="1"/>
            <a:r>
              <a:rPr lang="en-US" dirty="0" smtClean="0">
                <a:solidFill>
                  <a:srgbClr val="0070C0"/>
                </a:solidFill>
              </a:rPr>
              <a:t>Associate’s degree programs</a:t>
            </a:r>
          </a:p>
          <a:p>
            <a:pPr lvl="1"/>
            <a:r>
              <a:rPr lang="en-US" dirty="0" smtClean="0">
                <a:solidFill>
                  <a:srgbClr val="0070C0"/>
                </a:solidFill>
              </a:rPr>
              <a:t>Baccalaureate degree programs</a:t>
            </a:r>
          </a:p>
          <a:p>
            <a:pPr lvl="1"/>
            <a:r>
              <a:rPr lang="en-US" dirty="0" smtClean="0">
                <a:solidFill>
                  <a:srgbClr val="0070C0"/>
                </a:solidFill>
              </a:rPr>
              <a:t>Graduate degree entry programs</a:t>
            </a:r>
          </a:p>
          <a:p>
            <a:r>
              <a:rPr lang="en-US" dirty="0" smtClean="0"/>
              <a:t>Advanced practice education</a:t>
            </a:r>
          </a:p>
          <a:p>
            <a:pPr lvl="1"/>
            <a:r>
              <a:rPr lang="en-US" dirty="0" smtClean="0">
                <a:solidFill>
                  <a:srgbClr val="0070C0"/>
                </a:solidFill>
              </a:rPr>
              <a:t>Master’s degree programs</a:t>
            </a:r>
          </a:p>
          <a:p>
            <a:pPr lvl="1"/>
            <a:r>
              <a:rPr lang="en-US" dirty="0" smtClean="0">
                <a:solidFill>
                  <a:srgbClr val="0070C0"/>
                </a:solidFill>
              </a:rPr>
              <a:t>Doctoral degree programs</a:t>
            </a:r>
          </a:p>
          <a:p>
            <a:r>
              <a:rPr lang="en-US" dirty="0" smtClean="0"/>
              <a:t>Continuing education</a:t>
            </a:r>
          </a:p>
          <a:p>
            <a:r>
              <a:rPr lang="en-US" dirty="0" smtClean="0">
                <a:cs typeface="Arial" pitchFamily="34" charset="0"/>
              </a:rPr>
              <a:t>In-service</a:t>
            </a:r>
            <a:r>
              <a:rPr lang="en-US" dirty="0" smtClean="0"/>
              <a:t> Education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dirty="0"/>
              <a:t>Levels of Entry Into Nursing</a:t>
            </a:r>
          </a:p>
        </p:txBody>
      </p:sp>
      <p:sp>
        <p:nvSpPr>
          <p:cNvPr id="39939" name="Rectangle 3"/>
          <p:cNvSpPr>
            <a:spLocks noGrp="1" noChangeArrowheads="1"/>
          </p:cNvSpPr>
          <p:nvPr>
            <p:ph idx="1"/>
          </p:nvPr>
        </p:nvSpPr>
        <p:spPr/>
        <p:txBody>
          <a:bodyPr/>
          <a:lstStyle/>
          <a:p>
            <a:r>
              <a:rPr lang="en-US" sz="2800" dirty="0" smtClean="0"/>
              <a:t>Diploma programs</a:t>
            </a:r>
            <a:endParaRPr lang="en-US" sz="2800" dirty="0"/>
          </a:p>
          <a:p>
            <a:pPr lvl="1"/>
            <a:r>
              <a:rPr lang="en-US" sz="2400" dirty="0">
                <a:solidFill>
                  <a:srgbClr val="0070C0"/>
                </a:solidFill>
              </a:rPr>
              <a:t>Nursing education took place in hospital based training schools, diploma was awarded at completion of </a:t>
            </a:r>
            <a:r>
              <a:rPr lang="en-US" sz="2400" dirty="0" smtClean="0">
                <a:solidFill>
                  <a:srgbClr val="0070C0"/>
                </a:solidFill>
              </a:rPr>
              <a:t>program</a:t>
            </a:r>
          </a:p>
          <a:p>
            <a:pPr lvl="1"/>
            <a:r>
              <a:rPr lang="en-US" sz="2400" dirty="0" smtClean="0">
                <a:solidFill>
                  <a:srgbClr val="0070C0"/>
                </a:solidFill>
              </a:rPr>
              <a:t>A 2-3 year experience was more common</a:t>
            </a:r>
          </a:p>
          <a:p>
            <a:pPr lvl="1"/>
            <a:r>
              <a:rPr lang="en-US" sz="2400" dirty="0" smtClean="0">
                <a:solidFill>
                  <a:srgbClr val="0070C0"/>
                </a:solidFill>
              </a:rPr>
              <a:t>prepares students for work in a hospital or other inpatient facility.</a:t>
            </a:r>
          </a:p>
          <a:p>
            <a:pPr lvl="1">
              <a:buNone/>
            </a:pPr>
            <a:endParaRPr lang="en-US" sz="2400" dirty="0" smtClean="0"/>
          </a:p>
          <a:p>
            <a:pPr lvl="1">
              <a:buNone/>
            </a:pP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 of Entry Into Nursing cond..,</a:t>
            </a:r>
            <a:endParaRPr lang="en-US" dirty="0"/>
          </a:p>
        </p:txBody>
      </p:sp>
      <p:sp>
        <p:nvSpPr>
          <p:cNvPr id="3" name="Content Placeholder 2"/>
          <p:cNvSpPr>
            <a:spLocks noGrp="1"/>
          </p:cNvSpPr>
          <p:nvPr>
            <p:ph idx="1"/>
          </p:nvPr>
        </p:nvSpPr>
        <p:spPr/>
        <p:txBody>
          <a:bodyPr/>
          <a:lstStyle/>
          <a:p>
            <a:r>
              <a:rPr lang="en-US" dirty="0" smtClean="0"/>
              <a:t>Associate’s Degree programs</a:t>
            </a:r>
            <a:endParaRPr lang="en-US" b="1" dirty="0" smtClean="0"/>
          </a:p>
          <a:p>
            <a:pPr lvl="1"/>
            <a:r>
              <a:rPr lang="en-US" sz="2400" dirty="0" smtClean="0">
                <a:solidFill>
                  <a:srgbClr val="0070C0"/>
                </a:solidFill>
              </a:rPr>
              <a:t>3 - 4 years Associate Degree focuses more on technical skills than theory and is often a stepping stone to the BSN. </a:t>
            </a:r>
          </a:p>
          <a:p>
            <a:pPr lvl="1"/>
            <a:r>
              <a:rPr lang="en-US" sz="2400" dirty="0" smtClean="0">
                <a:solidFill>
                  <a:srgbClr val="0070C0"/>
                </a:solidFill>
              </a:rPr>
              <a:t>It allows a student to become a Registered Nurse and earn money more quickly than a 4 - year BSN program, so it works better for many students.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 of Entry into Nursing cond..,</a:t>
            </a:r>
            <a:endParaRPr lang="en-US" dirty="0"/>
          </a:p>
        </p:txBody>
      </p:sp>
      <p:sp>
        <p:nvSpPr>
          <p:cNvPr id="3" name="Content Placeholder 2"/>
          <p:cNvSpPr>
            <a:spLocks noGrp="1"/>
          </p:cNvSpPr>
          <p:nvPr>
            <p:ph idx="1"/>
          </p:nvPr>
        </p:nvSpPr>
        <p:spPr/>
        <p:txBody>
          <a:bodyPr/>
          <a:lstStyle/>
          <a:p>
            <a:pPr marL="274320" lvl="1" indent="-274320">
              <a:spcBef>
                <a:spcPts val="600"/>
              </a:spcBef>
              <a:buClr>
                <a:schemeClr val="tx2"/>
              </a:buClr>
              <a:buSzPct val="73000"/>
              <a:buFont typeface="Wingdings 2"/>
              <a:buChar char=""/>
            </a:pPr>
            <a:r>
              <a:rPr lang="en-US" dirty="0" smtClean="0">
                <a:solidFill>
                  <a:schemeClr val="tx1"/>
                </a:solidFill>
              </a:rPr>
              <a:t>Baccalaureate degree programs (BSN)</a:t>
            </a:r>
          </a:p>
          <a:p>
            <a:pPr lvl="1">
              <a:lnSpc>
                <a:spcPct val="150000"/>
              </a:lnSpc>
            </a:pPr>
            <a:r>
              <a:rPr lang="en-US" sz="2400" dirty="0" smtClean="0">
                <a:solidFill>
                  <a:srgbClr val="0070C0"/>
                </a:solidFill>
              </a:rPr>
              <a:t>Provides broader education in sciences and liberal arts than other programs</a:t>
            </a:r>
          </a:p>
          <a:p>
            <a:pPr lvl="1">
              <a:lnSpc>
                <a:spcPct val="150000"/>
              </a:lnSpc>
            </a:pPr>
            <a:r>
              <a:rPr lang="en-US" sz="2400" dirty="0" smtClean="0">
                <a:solidFill>
                  <a:srgbClr val="0070C0"/>
                </a:solidFill>
              </a:rPr>
              <a:t>Prepares graduate for greater variety of roles</a:t>
            </a:r>
          </a:p>
          <a:p>
            <a:pPr lvl="2">
              <a:lnSpc>
                <a:spcPct val="150000"/>
              </a:lnSpc>
            </a:pPr>
            <a:r>
              <a:rPr lang="en-US" dirty="0" smtClean="0"/>
              <a:t>Community Nursing</a:t>
            </a:r>
          </a:p>
          <a:p>
            <a:pPr lvl="2">
              <a:lnSpc>
                <a:spcPct val="150000"/>
              </a:lnSpc>
            </a:pPr>
            <a:r>
              <a:rPr lang="en-US" dirty="0" smtClean="0"/>
              <a:t>Leadership roles</a:t>
            </a:r>
          </a:p>
          <a:p>
            <a:pPr marL="512064" lvl="2" indent="-274320">
              <a:spcBef>
                <a:spcPts val="600"/>
              </a:spcBef>
              <a:buClr>
                <a:schemeClr val="tx2"/>
              </a:buClr>
              <a:buSzPct val="73000"/>
              <a:buNone/>
            </a:pP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 of Entry into Nursing cond..,</a:t>
            </a:r>
            <a:endParaRPr lang="en-US" dirty="0"/>
          </a:p>
        </p:txBody>
      </p:sp>
      <p:sp>
        <p:nvSpPr>
          <p:cNvPr id="3" name="Content Placeholder 2"/>
          <p:cNvSpPr>
            <a:spLocks noGrp="1"/>
          </p:cNvSpPr>
          <p:nvPr>
            <p:ph idx="1"/>
          </p:nvPr>
        </p:nvSpPr>
        <p:spPr/>
        <p:txBody>
          <a:bodyPr/>
          <a:lstStyle/>
          <a:p>
            <a:pPr lvl="1">
              <a:lnSpc>
                <a:spcPct val="150000"/>
              </a:lnSpc>
            </a:pPr>
            <a:r>
              <a:rPr lang="en-US" sz="2400" dirty="0" smtClean="0">
                <a:solidFill>
                  <a:srgbClr val="0070C0"/>
                </a:solidFill>
              </a:rPr>
              <a:t>4 - years BSN is preferred by most nursing leaders and provides the best opportunities in today's job market.</a:t>
            </a:r>
          </a:p>
          <a:p>
            <a:pPr lvl="1">
              <a:lnSpc>
                <a:spcPct val="150000"/>
              </a:lnSpc>
            </a:pPr>
            <a:r>
              <a:rPr lang="en-US" sz="2400" dirty="0" smtClean="0">
                <a:solidFill>
                  <a:srgbClr val="0070C0"/>
                </a:solidFill>
              </a:rPr>
              <a:t> If you look in the classifieds, you'll find that a BSN is a requirement for many positions.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dirty="0" smtClean="0"/>
              <a:t>Advanced practice education</a:t>
            </a:r>
            <a:endParaRPr lang="en-US" dirty="0"/>
          </a:p>
        </p:txBody>
      </p:sp>
      <p:sp>
        <p:nvSpPr>
          <p:cNvPr id="5123" name="Rectangle 3"/>
          <p:cNvSpPr>
            <a:spLocks noGrp="1" noChangeArrowheads="1"/>
          </p:cNvSpPr>
          <p:nvPr>
            <p:ph idx="1"/>
          </p:nvPr>
        </p:nvSpPr>
        <p:spPr/>
        <p:txBody>
          <a:bodyPr>
            <a:normAutofit/>
          </a:bodyPr>
          <a:lstStyle/>
          <a:p>
            <a:pPr marL="342900" lvl="1" indent="-342900">
              <a:lnSpc>
                <a:spcPct val="150000"/>
              </a:lnSpc>
              <a:buFontTx/>
              <a:buChar char="•"/>
            </a:pPr>
            <a:r>
              <a:rPr lang="en-US" dirty="0" smtClean="0">
                <a:solidFill>
                  <a:schemeClr val="tx1"/>
                </a:solidFill>
              </a:rPr>
              <a:t>Master’s degree programs (</a:t>
            </a:r>
            <a:r>
              <a:rPr lang="en-US" dirty="0" err="1" smtClean="0">
                <a:solidFill>
                  <a:schemeClr val="tx1"/>
                </a:solidFill>
              </a:rPr>
              <a:t>MSc</a:t>
            </a:r>
            <a:r>
              <a:rPr lang="en-US" dirty="0" smtClean="0">
                <a:solidFill>
                  <a:schemeClr val="tx1"/>
                </a:solidFill>
              </a:rPr>
              <a:t>)</a:t>
            </a:r>
            <a:r>
              <a:rPr lang="en-US" sz="2800" dirty="0" smtClean="0">
                <a:solidFill>
                  <a:schemeClr val="tx1"/>
                </a:solidFill>
              </a:rPr>
              <a:t>- 1-2 years</a:t>
            </a:r>
          </a:p>
          <a:p>
            <a:pPr lvl="1">
              <a:lnSpc>
                <a:spcPct val="150000"/>
              </a:lnSpc>
            </a:pPr>
            <a:r>
              <a:rPr lang="en-US" sz="2000" dirty="0" smtClean="0">
                <a:solidFill>
                  <a:srgbClr val="0070C0"/>
                </a:solidFill>
              </a:rPr>
              <a:t>Nursing </a:t>
            </a:r>
            <a:r>
              <a:rPr lang="en-US" sz="2000" dirty="0">
                <a:solidFill>
                  <a:srgbClr val="0070C0"/>
                </a:solidFill>
              </a:rPr>
              <a:t>Education</a:t>
            </a:r>
          </a:p>
          <a:p>
            <a:pPr lvl="1">
              <a:lnSpc>
                <a:spcPct val="150000"/>
              </a:lnSpc>
            </a:pPr>
            <a:r>
              <a:rPr lang="en-US" sz="2000" dirty="0">
                <a:solidFill>
                  <a:srgbClr val="0070C0"/>
                </a:solidFill>
              </a:rPr>
              <a:t>Nurse Practitioner</a:t>
            </a:r>
          </a:p>
          <a:p>
            <a:pPr lvl="1">
              <a:lnSpc>
                <a:spcPct val="150000"/>
              </a:lnSpc>
            </a:pPr>
            <a:r>
              <a:rPr lang="en-US" sz="2000" dirty="0">
                <a:solidFill>
                  <a:srgbClr val="0070C0"/>
                </a:solidFill>
              </a:rPr>
              <a:t>Clinical Nurse Specialist</a:t>
            </a:r>
          </a:p>
          <a:p>
            <a:pPr lvl="1">
              <a:lnSpc>
                <a:spcPct val="150000"/>
              </a:lnSpc>
            </a:pPr>
            <a:r>
              <a:rPr lang="en-US" sz="2000" dirty="0">
                <a:solidFill>
                  <a:srgbClr val="0070C0"/>
                </a:solidFill>
              </a:rPr>
              <a:t>Nurse Anesthetist</a:t>
            </a:r>
          </a:p>
          <a:p>
            <a:pPr lvl="1">
              <a:lnSpc>
                <a:spcPct val="150000"/>
              </a:lnSpc>
            </a:pPr>
            <a:r>
              <a:rPr lang="en-US" sz="2000" dirty="0">
                <a:solidFill>
                  <a:srgbClr val="0070C0"/>
                </a:solidFill>
              </a:rPr>
              <a:t>Nurse Midwife</a:t>
            </a:r>
          </a:p>
          <a:p>
            <a:pPr lvl="1">
              <a:lnSpc>
                <a:spcPct val="150000"/>
              </a:lnSpc>
            </a:pPr>
            <a:r>
              <a:rPr lang="en-US" sz="2000" dirty="0">
                <a:solidFill>
                  <a:srgbClr val="0070C0"/>
                </a:solidFill>
              </a:rPr>
              <a:t>Nursing Administration</a:t>
            </a:r>
          </a:p>
          <a:p>
            <a:pPr marL="342900" lvl="1" indent="-342900">
              <a:lnSpc>
                <a:spcPct val="150000"/>
              </a:lnSpc>
              <a:buFontTx/>
              <a:buChar char="•"/>
            </a:pPr>
            <a:r>
              <a:rPr lang="en-US" dirty="0" smtClean="0">
                <a:solidFill>
                  <a:schemeClr val="tx1"/>
                </a:solidFill>
              </a:rPr>
              <a:t>Doctoral degree programs (</a:t>
            </a:r>
            <a:r>
              <a:rPr lang="en-US" sz="2400" dirty="0" smtClean="0">
                <a:solidFill>
                  <a:schemeClr val="tx1"/>
                </a:solidFill>
              </a:rPr>
              <a:t>PhD) – 4 - 8 years</a:t>
            </a:r>
          </a:p>
          <a:p>
            <a:pPr>
              <a:lnSpc>
                <a:spcPct val="150000"/>
              </a:lnSpc>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Learning Objectives cond..,</a:t>
            </a:r>
            <a:endParaRPr lang="en-US" dirty="0"/>
          </a:p>
        </p:txBody>
      </p:sp>
      <p:sp>
        <p:nvSpPr>
          <p:cNvPr id="3" name="Content Placeholder 2"/>
          <p:cNvSpPr>
            <a:spLocks noGrp="1"/>
          </p:cNvSpPr>
          <p:nvPr>
            <p:ph idx="1"/>
          </p:nvPr>
        </p:nvSpPr>
        <p:spPr/>
        <p:txBody>
          <a:bodyPr>
            <a:normAutofit/>
          </a:bodyPr>
          <a:lstStyle/>
          <a:p>
            <a:pPr lvl="1"/>
            <a:r>
              <a:rPr lang="en-US" dirty="0" smtClean="0">
                <a:solidFill>
                  <a:srgbClr val="0070C0"/>
                </a:solidFill>
              </a:rPr>
              <a:t>Understand Professional Nursing Practice</a:t>
            </a:r>
          </a:p>
          <a:p>
            <a:pPr lvl="1"/>
            <a:r>
              <a:rPr lang="en-US" dirty="0" smtClean="0">
                <a:solidFill>
                  <a:srgbClr val="0070C0"/>
                </a:solidFill>
              </a:rPr>
              <a:t>Identify Standards of Professional Practice</a:t>
            </a:r>
          </a:p>
          <a:p>
            <a:pPr lvl="1"/>
            <a:r>
              <a:rPr lang="en-US" dirty="0" smtClean="0">
                <a:solidFill>
                  <a:srgbClr val="0070C0"/>
                </a:solidFill>
              </a:rPr>
              <a:t>Understand Professional Socialization</a:t>
            </a:r>
          </a:p>
          <a:p>
            <a:pPr lvl="1"/>
            <a:r>
              <a:rPr lang="en-US" dirty="0" smtClean="0">
                <a:solidFill>
                  <a:srgbClr val="0070C0"/>
                </a:solidFill>
              </a:rPr>
              <a:t>Identify Professions vs. Occupations</a:t>
            </a:r>
          </a:p>
          <a:p>
            <a:pPr lvl="1"/>
            <a:r>
              <a:rPr lang="en-US" dirty="0" smtClean="0">
                <a:solidFill>
                  <a:srgbClr val="0070C0"/>
                </a:solidFill>
              </a:rPr>
              <a:t>Describe Evolution of a Profession</a:t>
            </a:r>
            <a:br>
              <a:rPr lang="en-US" dirty="0" smtClean="0">
                <a:solidFill>
                  <a:srgbClr val="0070C0"/>
                </a:solidFill>
              </a:rPr>
            </a:br>
            <a:r>
              <a:rPr lang="en-US" dirty="0" smtClean="0">
                <a:solidFill>
                  <a:srgbClr val="0070C0"/>
                </a:solidFill>
              </a:rPr>
              <a:t>Professionalization</a:t>
            </a:r>
          </a:p>
          <a:p>
            <a:pPr lvl="1"/>
            <a:r>
              <a:rPr lang="en-US" dirty="0" smtClean="0">
                <a:solidFill>
                  <a:srgbClr val="0070C0"/>
                </a:solidFill>
              </a:rPr>
              <a:t>Understand Barriers to Professionalism</a:t>
            </a:r>
          </a:p>
          <a:p>
            <a:pPr lvl="1"/>
            <a:r>
              <a:rPr lang="en-US" dirty="0" smtClean="0">
                <a:solidFill>
                  <a:srgbClr val="0070C0"/>
                </a:solidFill>
              </a:rPr>
              <a:t>Describe Does Nursing qualify as a Profession?</a:t>
            </a:r>
          </a:p>
          <a:p>
            <a:pPr lvl="1"/>
            <a:r>
              <a:rPr lang="en-US" dirty="0" smtClean="0">
                <a:solidFill>
                  <a:srgbClr val="0070C0"/>
                </a:solidFill>
              </a:rPr>
              <a:t>Identify Key Principles of Nursing</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Professional Nursing Practice</a:t>
            </a:r>
            <a:br>
              <a:rPr lang="en-US" dirty="0" smtClean="0"/>
            </a:br>
            <a:endParaRPr lang="en-US" dirty="0"/>
          </a:p>
        </p:txBody>
      </p:sp>
      <p:sp>
        <p:nvSpPr>
          <p:cNvPr id="7" name="Content Placeholder 6"/>
          <p:cNvSpPr>
            <a:spLocks noGrp="1"/>
          </p:cNvSpPr>
          <p:nvPr>
            <p:ph idx="1"/>
          </p:nvPr>
        </p:nvSpPr>
        <p:spPr/>
        <p:txBody>
          <a:bodyPr/>
          <a:lstStyle/>
          <a:p>
            <a:r>
              <a:rPr lang="en-US" dirty="0" smtClean="0"/>
              <a:t>Standards of professional nursing</a:t>
            </a:r>
          </a:p>
          <a:p>
            <a:r>
              <a:rPr lang="en-US" dirty="0" smtClean="0"/>
              <a:t>Professional nursing organizations</a:t>
            </a:r>
          </a:p>
          <a:p>
            <a:r>
              <a:rPr lang="en-US" dirty="0" smtClean="0"/>
              <a:t>Professional nursing roles</a:t>
            </a:r>
          </a:p>
          <a:p>
            <a:pPr lvl="1">
              <a:buNone/>
            </a:pPr>
            <a:r>
              <a:rPr lang="en-US" dirty="0" smtClean="0"/>
              <a:t>– </a:t>
            </a:r>
            <a:r>
              <a:rPr lang="en-US" dirty="0" smtClean="0">
                <a:solidFill>
                  <a:srgbClr val="0070C0"/>
                </a:solidFill>
              </a:rPr>
              <a:t>Caregiver 		– Communicator</a:t>
            </a:r>
          </a:p>
          <a:p>
            <a:pPr lvl="1">
              <a:buNone/>
            </a:pPr>
            <a:r>
              <a:rPr lang="en-US" dirty="0" smtClean="0">
                <a:solidFill>
                  <a:srgbClr val="0070C0"/>
                </a:solidFill>
              </a:rPr>
              <a:t>– Advocate		– Manager</a:t>
            </a:r>
          </a:p>
          <a:p>
            <a:pPr lvl="1">
              <a:buNone/>
            </a:pPr>
            <a:r>
              <a:rPr lang="en-US" dirty="0" smtClean="0">
                <a:solidFill>
                  <a:srgbClr val="0070C0"/>
                </a:solidFill>
              </a:rPr>
              <a:t>– Critical thinker 	– Researcher</a:t>
            </a:r>
          </a:p>
          <a:p>
            <a:pPr lvl="1">
              <a:buNone/>
            </a:pPr>
            <a:r>
              <a:rPr lang="en-US" dirty="0" smtClean="0">
                <a:solidFill>
                  <a:srgbClr val="0070C0"/>
                </a:solidFill>
              </a:rPr>
              <a:t>– Teacher 		– Rehabilitator</a:t>
            </a:r>
          </a:p>
          <a:p>
            <a:r>
              <a:rPr lang="en-US" dirty="0" smtClean="0"/>
              <a:t>Challenges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z="4000" dirty="0"/>
              <a:t>Standards of Professional Practice</a:t>
            </a:r>
          </a:p>
        </p:txBody>
      </p:sp>
      <p:sp>
        <p:nvSpPr>
          <p:cNvPr id="44035" name="Rectangle 3"/>
          <p:cNvSpPr>
            <a:spLocks noGrp="1" noChangeArrowheads="1"/>
          </p:cNvSpPr>
          <p:nvPr>
            <p:ph idx="1"/>
          </p:nvPr>
        </p:nvSpPr>
        <p:spPr/>
        <p:txBody>
          <a:bodyPr/>
          <a:lstStyle/>
          <a:p>
            <a:r>
              <a:rPr lang="en-US" dirty="0"/>
              <a:t>Describe the competence level of professionals</a:t>
            </a:r>
          </a:p>
          <a:p>
            <a:r>
              <a:rPr lang="en-US" dirty="0"/>
              <a:t>Used to help “measure” competence in:</a:t>
            </a:r>
          </a:p>
          <a:p>
            <a:pPr lvl="1"/>
            <a:r>
              <a:rPr lang="en-US" dirty="0">
                <a:solidFill>
                  <a:srgbClr val="0070C0"/>
                </a:solidFill>
              </a:rPr>
              <a:t>Licensure</a:t>
            </a:r>
          </a:p>
          <a:p>
            <a:pPr lvl="1"/>
            <a:r>
              <a:rPr lang="en-US" dirty="0">
                <a:solidFill>
                  <a:srgbClr val="0070C0"/>
                </a:solidFill>
              </a:rPr>
              <a:t>Certification</a:t>
            </a:r>
          </a:p>
          <a:p>
            <a:pPr lvl="1"/>
            <a:r>
              <a:rPr lang="en-US" dirty="0">
                <a:solidFill>
                  <a:srgbClr val="0070C0"/>
                </a:solidFill>
              </a:rPr>
              <a:t>Accreditation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sz="4000"/>
              <a:t>ANA Standards of Professional Practice</a:t>
            </a:r>
          </a:p>
        </p:txBody>
      </p:sp>
      <p:sp>
        <p:nvSpPr>
          <p:cNvPr id="45061" name="Rectangle 5"/>
          <p:cNvSpPr>
            <a:spLocks noGrp="1" noChangeArrowheads="1"/>
          </p:cNvSpPr>
          <p:nvPr>
            <p:ph sz="half" idx="1"/>
          </p:nvPr>
        </p:nvSpPr>
        <p:spPr/>
        <p:txBody>
          <a:bodyPr/>
          <a:lstStyle/>
          <a:p>
            <a:r>
              <a:rPr lang="en-US" dirty="0"/>
              <a:t>Include:</a:t>
            </a:r>
          </a:p>
          <a:p>
            <a:pPr lvl="1"/>
            <a:r>
              <a:rPr lang="en-US" dirty="0">
                <a:solidFill>
                  <a:srgbClr val="0070C0"/>
                </a:solidFill>
              </a:rPr>
              <a:t>Quality of care</a:t>
            </a:r>
          </a:p>
          <a:p>
            <a:pPr lvl="1"/>
            <a:r>
              <a:rPr lang="en-US" dirty="0">
                <a:solidFill>
                  <a:srgbClr val="0070C0"/>
                </a:solidFill>
              </a:rPr>
              <a:t>Performance appraisal</a:t>
            </a:r>
          </a:p>
          <a:p>
            <a:pPr lvl="1"/>
            <a:r>
              <a:rPr lang="en-US" dirty="0">
                <a:solidFill>
                  <a:srgbClr val="0070C0"/>
                </a:solidFill>
              </a:rPr>
              <a:t>Education</a:t>
            </a:r>
          </a:p>
          <a:p>
            <a:pPr lvl="1"/>
            <a:r>
              <a:rPr lang="en-US" dirty="0">
                <a:solidFill>
                  <a:srgbClr val="0070C0"/>
                </a:solidFill>
              </a:rPr>
              <a:t>Collegiality</a:t>
            </a:r>
          </a:p>
        </p:txBody>
      </p:sp>
      <p:sp>
        <p:nvSpPr>
          <p:cNvPr id="45059" name="Rectangle 3"/>
          <p:cNvSpPr>
            <a:spLocks noGrp="1" noChangeArrowheads="1"/>
          </p:cNvSpPr>
          <p:nvPr>
            <p:ph sz="half" idx="2"/>
          </p:nvPr>
        </p:nvSpPr>
        <p:spPr/>
        <p:txBody>
          <a:bodyPr/>
          <a:lstStyle/>
          <a:p>
            <a:pPr>
              <a:buFontTx/>
              <a:buNone/>
            </a:pPr>
            <a:endParaRPr lang="en-US" dirty="0"/>
          </a:p>
          <a:p>
            <a:pPr lvl="1"/>
            <a:r>
              <a:rPr lang="en-US" dirty="0">
                <a:solidFill>
                  <a:srgbClr val="0070C0"/>
                </a:solidFill>
              </a:rPr>
              <a:t>Ethics</a:t>
            </a:r>
          </a:p>
          <a:p>
            <a:pPr lvl="1"/>
            <a:r>
              <a:rPr lang="en-US" dirty="0">
                <a:solidFill>
                  <a:srgbClr val="0070C0"/>
                </a:solidFill>
              </a:rPr>
              <a:t>Collaboration</a:t>
            </a:r>
          </a:p>
          <a:p>
            <a:pPr lvl="1"/>
            <a:r>
              <a:rPr lang="en-US" dirty="0">
                <a:solidFill>
                  <a:srgbClr val="0070C0"/>
                </a:solidFill>
              </a:rPr>
              <a:t>Research</a:t>
            </a:r>
          </a:p>
          <a:p>
            <a:pPr lvl="1"/>
            <a:r>
              <a:rPr lang="en-US" dirty="0">
                <a:solidFill>
                  <a:srgbClr val="0070C0"/>
                </a:solidFill>
              </a:rPr>
              <a:t>Resource utilization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Licensure</a:t>
            </a:r>
          </a:p>
        </p:txBody>
      </p:sp>
      <p:sp>
        <p:nvSpPr>
          <p:cNvPr id="49155" name="Rectangle 3"/>
          <p:cNvSpPr>
            <a:spLocks noGrp="1" noChangeArrowheads="1"/>
          </p:cNvSpPr>
          <p:nvPr>
            <p:ph idx="1"/>
          </p:nvPr>
        </p:nvSpPr>
        <p:spPr/>
        <p:txBody>
          <a:bodyPr/>
          <a:lstStyle/>
          <a:p>
            <a:r>
              <a:rPr lang="en-US" dirty="0"/>
              <a:t>NCLEX – RN</a:t>
            </a:r>
          </a:p>
          <a:p>
            <a:r>
              <a:rPr lang="en-US" dirty="0"/>
              <a:t>Required of all nursing students who wish to practice as a registered nurse</a:t>
            </a:r>
          </a:p>
          <a:p>
            <a:pPr lvl="1"/>
            <a:r>
              <a:rPr lang="en-US" dirty="0">
                <a:solidFill>
                  <a:srgbClr val="0070C0"/>
                </a:solidFill>
              </a:rPr>
              <a:t>Being a “registered” nurse indicates to the public that you have the minimal competencies to provide safe nursing care</a:t>
            </a:r>
          </a:p>
          <a:p>
            <a:r>
              <a:rPr lang="en-US" dirty="0"/>
              <a:t>Minimum standard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Certification</a:t>
            </a:r>
          </a:p>
        </p:txBody>
      </p:sp>
      <p:sp>
        <p:nvSpPr>
          <p:cNvPr id="50179" name="Rectangle 3"/>
          <p:cNvSpPr>
            <a:spLocks noGrp="1" noChangeArrowheads="1"/>
          </p:cNvSpPr>
          <p:nvPr>
            <p:ph idx="1"/>
          </p:nvPr>
        </p:nvSpPr>
        <p:spPr/>
        <p:txBody>
          <a:bodyPr/>
          <a:lstStyle/>
          <a:p>
            <a:pPr algn="just"/>
            <a:r>
              <a:rPr lang="en-US" dirty="0"/>
              <a:t>Voluntary process</a:t>
            </a:r>
          </a:p>
          <a:p>
            <a:pPr algn="just"/>
            <a:r>
              <a:rPr lang="en-US" dirty="0"/>
              <a:t>Agency or an association grants recognition to a person who has met specified qualifications</a:t>
            </a:r>
          </a:p>
          <a:p>
            <a:pPr algn="just"/>
            <a:r>
              <a:rPr lang="en-US" dirty="0"/>
              <a:t>Signifies competency in a specialty area</a:t>
            </a:r>
          </a:p>
          <a:p>
            <a:pPr algn="just"/>
            <a:r>
              <a:rPr lang="en-US" dirty="0"/>
              <a:t>Advanced practice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Accreditation</a:t>
            </a:r>
          </a:p>
        </p:txBody>
      </p:sp>
      <p:sp>
        <p:nvSpPr>
          <p:cNvPr id="51203" name="Rectangle 3"/>
          <p:cNvSpPr>
            <a:spLocks noGrp="1" noChangeArrowheads="1"/>
          </p:cNvSpPr>
          <p:nvPr>
            <p:ph idx="1"/>
          </p:nvPr>
        </p:nvSpPr>
        <p:spPr/>
        <p:txBody>
          <a:bodyPr/>
          <a:lstStyle/>
          <a:p>
            <a:pPr algn="just"/>
            <a:r>
              <a:rPr lang="en-US" dirty="0"/>
              <a:t>“Granting of approval to an institution of learning by an official review board after the school has met specific requirements</a:t>
            </a:r>
            <a:r>
              <a:rPr lang="en-US" dirty="0" smtClean="0"/>
              <a:t>.”</a:t>
            </a:r>
            <a:endParaRPr lang="en-US" i="1" dirty="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a:t>Professional Socialization</a:t>
            </a:r>
          </a:p>
        </p:txBody>
      </p:sp>
      <p:sp>
        <p:nvSpPr>
          <p:cNvPr id="52227" name="Rectangle 3"/>
          <p:cNvSpPr>
            <a:spLocks noGrp="1" noChangeArrowheads="1"/>
          </p:cNvSpPr>
          <p:nvPr>
            <p:ph idx="1"/>
          </p:nvPr>
        </p:nvSpPr>
        <p:spPr/>
        <p:txBody>
          <a:bodyPr/>
          <a:lstStyle/>
          <a:p>
            <a:r>
              <a:rPr lang="en-US"/>
              <a:t>Gaining an identity in nursing</a:t>
            </a:r>
          </a:p>
          <a:p>
            <a:r>
              <a:rPr lang="en-US"/>
              <a:t>Internalizing the values and norms of the profession</a:t>
            </a:r>
          </a:p>
          <a:p>
            <a:r>
              <a:rPr lang="en-US"/>
              <a:t>Becoming equipped with a process for continued learning</a:t>
            </a:r>
          </a:p>
          <a:p>
            <a:r>
              <a:rPr lang="en-US"/>
              <a:t>Gaining a process for accommodation to changing ideas and knowledge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en-US"/>
              <a:t>Socialization of the Student</a:t>
            </a:r>
          </a:p>
        </p:txBody>
      </p:sp>
      <p:sp>
        <p:nvSpPr>
          <p:cNvPr id="53251" name="Rectangle 3"/>
          <p:cNvSpPr>
            <a:spLocks noGrp="1" noChangeArrowheads="1"/>
          </p:cNvSpPr>
          <p:nvPr>
            <p:ph idx="1"/>
          </p:nvPr>
        </p:nvSpPr>
        <p:spPr/>
        <p:txBody>
          <a:bodyPr/>
          <a:lstStyle/>
          <a:p>
            <a:r>
              <a:rPr lang="en-US" dirty="0"/>
              <a:t>Role development or socialization involves exposure to new ideas about nursing, health, wellness, illness, and caring for clients and challenging of old </a:t>
            </a:r>
            <a:r>
              <a:rPr lang="en-US" dirty="0" smtClean="0"/>
              <a:t>ideas</a:t>
            </a:r>
            <a:endParaRPr lang="en-US" dirty="0"/>
          </a:p>
          <a:p>
            <a:r>
              <a:rPr lang="en-US" dirty="0"/>
              <a:t>-Fact VS Myth –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sz="4000" dirty="0"/>
              <a:t>Socialization of the Student </a:t>
            </a:r>
            <a:r>
              <a:rPr lang="en-US" sz="4000" dirty="0" smtClean="0"/>
              <a:t>cond..,</a:t>
            </a:r>
            <a:endParaRPr lang="en-US" sz="4000" dirty="0"/>
          </a:p>
        </p:txBody>
      </p:sp>
      <p:sp>
        <p:nvSpPr>
          <p:cNvPr id="55299" name="Rectangle 3"/>
          <p:cNvSpPr>
            <a:spLocks noGrp="1" noChangeArrowheads="1"/>
          </p:cNvSpPr>
          <p:nvPr>
            <p:ph idx="1"/>
          </p:nvPr>
        </p:nvSpPr>
        <p:spPr/>
        <p:txBody>
          <a:bodyPr/>
          <a:lstStyle/>
          <a:p>
            <a:r>
              <a:rPr lang="en-US" dirty="0"/>
              <a:t>A lifelong process shaped by;</a:t>
            </a:r>
          </a:p>
          <a:p>
            <a:pPr lvl="1"/>
            <a:r>
              <a:rPr lang="en-US" dirty="0">
                <a:solidFill>
                  <a:srgbClr val="0070C0"/>
                </a:solidFill>
              </a:rPr>
              <a:t>Curriculum</a:t>
            </a:r>
          </a:p>
          <a:p>
            <a:pPr lvl="1"/>
            <a:r>
              <a:rPr lang="en-US" dirty="0">
                <a:solidFill>
                  <a:srgbClr val="0070C0"/>
                </a:solidFill>
              </a:rPr>
              <a:t>Faculty</a:t>
            </a:r>
          </a:p>
          <a:p>
            <a:pPr lvl="1"/>
            <a:r>
              <a:rPr lang="en-US" dirty="0">
                <a:solidFill>
                  <a:srgbClr val="0070C0"/>
                </a:solidFill>
              </a:rPr>
              <a:t>Nursing program attended</a:t>
            </a:r>
          </a:p>
          <a:p>
            <a:r>
              <a:rPr lang="en-US" dirty="0"/>
              <a:t>Process of gaining knowledge, skills, and behaviors</a:t>
            </a:r>
          </a:p>
          <a:p>
            <a:r>
              <a:rPr lang="en-US" dirty="0"/>
              <a:t>Involves a change in attitudes and values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381000"/>
            <a:ext cx="7775575" cy="830263"/>
          </a:xfrm>
        </p:spPr>
        <p:txBody>
          <a:bodyPr/>
          <a:lstStyle/>
          <a:p>
            <a:r>
              <a:rPr lang="en-US" dirty="0"/>
              <a:t>Professions </a:t>
            </a:r>
            <a:r>
              <a:rPr lang="en-US" dirty="0" smtClean="0"/>
              <a:t>vs. </a:t>
            </a:r>
            <a:r>
              <a:rPr lang="en-US" dirty="0"/>
              <a:t>Occupations</a:t>
            </a:r>
          </a:p>
        </p:txBody>
      </p:sp>
      <p:sp>
        <p:nvSpPr>
          <p:cNvPr id="14339" name="Rectangle 3"/>
          <p:cNvSpPr>
            <a:spLocks noGrp="1" noChangeArrowheads="1"/>
          </p:cNvSpPr>
          <p:nvPr>
            <p:ph sz="half" idx="1"/>
          </p:nvPr>
        </p:nvSpPr>
        <p:spPr>
          <a:xfrm>
            <a:off x="685800" y="1295400"/>
            <a:ext cx="3810000" cy="4800600"/>
          </a:xfrm>
        </p:spPr>
        <p:txBody>
          <a:bodyPr>
            <a:normAutofit lnSpcReduction="10000"/>
          </a:bodyPr>
          <a:lstStyle/>
          <a:p>
            <a:pPr algn="ctr">
              <a:lnSpc>
                <a:spcPct val="90000"/>
              </a:lnSpc>
              <a:buFont typeface="Wingdings" pitchFamily="2" charset="2"/>
              <a:buNone/>
            </a:pPr>
            <a:r>
              <a:rPr lang="en-US" b="1" dirty="0"/>
              <a:t>Professions</a:t>
            </a:r>
          </a:p>
          <a:p>
            <a:pPr>
              <a:lnSpc>
                <a:spcPct val="90000"/>
              </a:lnSpc>
              <a:buClr>
                <a:schemeClr val="tx1"/>
              </a:buClr>
            </a:pPr>
            <a:r>
              <a:rPr lang="en-US" sz="2000" dirty="0"/>
              <a:t>College or University</a:t>
            </a:r>
          </a:p>
          <a:p>
            <a:pPr>
              <a:lnSpc>
                <a:spcPct val="90000"/>
              </a:lnSpc>
              <a:buClr>
                <a:schemeClr val="tx1"/>
              </a:buClr>
            </a:pPr>
            <a:r>
              <a:rPr lang="en-US" sz="2000" dirty="0"/>
              <a:t>Prolonged education</a:t>
            </a:r>
          </a:p>
          <a:p>
            <a:pPr>
              <a:lnSpc>
                <a:spcPct val="90000"/>
              </a:lnSpc>
              <a:buClr>
                <a:schemeClr val="tx1"/>
              </a:buClr>
            </a:pPr>
            <a:r>
              <a:rPr lang="en-US" sz="2000" dirty="0"/>
              <a:t>Mental creativity</a:t>
            </a:r>
          </a:p>
          <a:p>
            <a:pPr>
              <a:lnSpc>
                <a:spcPct val="90000"/>
              </a:lnSpc>
              <a:buClr>
                <a:schemeClr val="tx1"/>
              </a:buClr>
            </a:pPr>
            <a:r>
              <a:rPr lang="en-US" sz="2000" dirty="0"/>
              <a:t>Decisions based on science or theoretical constructs</a:t>
            </a:r>
          </a:p>
          <a:p>
            <a:pPr>
              <a:lnSpc>
                <a:spcPct val="90000"/>
              </a:lnSpc>
              <a:buClr>
                <a:schemeClr val="tx1"/>
              </a:buClr>
            </a:pPr>
            <a:r>
              <a:rPr lang="en-US" sz="2000" dirty="0"/>
              <a:t>Values, beliefs &amp; ethics integral part of preparation</a:t>
            </a:r>
          </a:p>
          <a:p>
            <a:pPr>
              <a:lnSpc>
                <a:spcPct val="90000"/>
              </a:lnSpc>
              <a:buClr>
                <a:schemeClr val="tx1"/>
              </a:buClr>
            </a:pPr>
            <a:r>
              <a:rPr lang="en-US" sz="2000" dirty="0"/>
              <a:t>Strong commitment</a:t>
            </a:r>
          </a:p>
          <a:p>
            <a:pPr>
              <a:lnSpc>
                <a:spcPct val="90000"/>
              </a:lnSpc>
              <a:buClr>
                <a:schemeClr val="tx1"/>
              </a:buClr>
            </a:pPr>
            <a:r>
              <a:rPr lang="en-US" sz="2000" dirty="0"/>
              <a:t>Autonomous</a:t>
            </a:r>
          </a:p>
          <a:p>
            <a:pPr>
              <a:lnSpc>
                <a:spcPct val="90000"/>
              </a:lnSpc>
              <a:buClr>
                <a:schemeClr val="tx1"/>
              </a:buClr>
            </a:pPr>
            <a:r>
              <a:rPr lang="en-US" sz="2000" dirty="0"/>
              <a:t>Unlikely to change professions</a:t>
            </a:r>
          </a:p>
          <a:p>
            <a:pPr>
              <a:lnSpc>
                <a:spcPct val="90000"/>
              </a:lnSpc>
              <a:buClr>
                <a:schemeClr val="tx1"/>
              </a:buClr>
            </a:pPr>
            <a:r>
              <a:rPr lang="en-US" sz="2000" dirty="0"/>
              <a:t>Commitment &gt; </a:t>
            </a:r>
            <a:r>
              <a:rPr lang="en-US" sz="2000" dirty="0" smtClean="0"/>
              <a:t>reward</a:t>
            </a:r>
            <a:endParaRPr lang="en-US" sz="2000" dirty="0"/>
          </a:p>
          <a:p>
            <a:pPr>
              <a:lnSpc>
                <a:spcPct val="90000"/>
              </a:lnSpc>
              <a:buClr>
                <a:schemeClr val="tx1"/>
              </a:buClr>
            </a:pPr>
            <a:r>
              <a:rPr lang="en-US" sz="2000" dirty="0"/>
              <a:t>Individual accountability</a:t>
            </a:r>
          </a:p>
        </p:txBody>
      </p:sp>
      <p:sp>
        <p:nvSpPr>
          <p:cNvPr id="14340" name="Rectangle 4"/>
          <p:cNvSpPr>
            <a:spLocks noGrp="1" noChangeArrowheads="1"/>
          </p:cNvSpPr>
          <p:nvPr>
            <p:ph sz="half" idx="2"/>
          </p:nvPr>
        </p:nvSpPr>
        <p:spPr>
          <a:xfrm>
            <a:off x="4648200" y="1371600"/>
            <a:ext cx="3810000" cy="4724400"/>
          </a:xfrm>
        </p:spPr>
        <p:txBody>
          <a:bodyPr>
            <a:normAutofit lnSpcReduction="10000"/>
          </a:bodyPr>
          <a:lstStyle/>
          <a:p>
            <a:pPr algn="ctr">
              <a:lnSpc>
                <a:spcPct val="90000"/>
              </a:lnSpc>
              <a:buFont typeface="Wingdings" pitchFamily="2" charset="2"/>
              <a:buNone/>
            </a:pPr>
            <a:r>
              <a:rPr lang="en-US" b="1" dirty="0"/>
              <a:t>Occupations</a:t>
            </a:r>
            <a:r>
              <a:rPr lang="en-US" dirty="0"/>
              <a:t> </a:t>
            </a:r>
          </a:p>
          <a:p>
            <a:pPr>
              <a:lnSpc>
                <a:spcPct val="90000"/>
              </a:lnSpc>
              <a:buClr>
                <a:schemeClr val="tx1"/>
              </a:buClr>
            </a:pPr>
            <a:r>
              <a:rPr lang="en-US" sz="2000" dirty="0"/>
              <a:t>On the job training</a:t>
            </a:r>
          </a:p>
          <a:p>
            <a:pPr>
              <a:lnSpc>
                <a:spcPct val="90000"/>
              </a:lnSpc>
              <a:buClr>
                <a:schemeClr val="tx1"/>
              </a:buClr>
            </a:pPr>
            <a:r>
              <a:rPr lang="en-US" sz="2000" dirty="0"/>
              <a:t>Length varies</a:t>
            </a:r>
          </a:p>
          <a:p>
            <a:pPr>
              <a:lnSpc>
                <a:spcPct val="90000"/>
              </a:lnSpc>
              <a:buClr>
                <a:schemeClr val="tx1"/>
              </a:buClr>
            </a:pPr>
            <a:r>
              <a:rPr lang="en-US" sz="2000" dirty="0"/>
              <a:t>Largely manual work</a:t>
            </a:r>
          </a:p>
          <a:p>
            <a:pPr>
              <a:lnSpc>
                <a:spcPct val="90000"/>
              </a:lnSpc>
              <a:buClr>
                <a:schemeClr val="tx1"/>
              </a:buClr>
            </a:pPr>
            <a:r>
              <a:rPr lang="en-US" sz="2000" dirty="0"/>
              <a:t>Guided decision making</a:t>
            </a:r>
          </a:p>
          <a:p>
            <a:pPr>
              <a:lnSpc>
                <a:spcPct val="90000"/>
              </a:lnSpc>
              <a:buClr>
                <a:schemeClr val="tx1"/>
              </a:buClr>
            </a:pPr>
            <a:r>
              <a:rPr lang="en-US" sz="2000" dirty="0"/>
              <a:t>Values, beliefs &amp; ethics not part of preparation</a:t>
            </a:r>
          </a:p>
          <a:p>
            <a:pPr>
              <a:lnSpc>
                <a:spcPct val="90000"/>
              </a:lnSpc>
              <a:buClr>
                <a:schemeClr val="tx1"/>
              </a:buClr>
            </a:pPr>
            <a:r>
              <a:rPr lang="en-US" sz="2000" dirty="0"/>
              <a:t>Commitment may vary</a:t>
            </a:r>
          </a:p>
          <a:p>
            <a:pPr>
              <a:lnSpc>
                <a:spcPct val="90000"/>
              </a:lnSpc>
              <a:buClr>
                <a:schemeClr val="tx1"/>
              </a:buClr>
            </a:pPr>
            <a:r>
              <a:rPr lang="en-US" sz="2000" dirty="0"/>
              <a:t>Supervised</a:t>
            </a:r>
          </a:p>
          <a:p>
            <a:pPr>
              <a:lnSpc>
                <a:spcPct val="90000"/>
              </a:lnSpc>
              <a:buClr>
                <a:schemeClr val="tx1"/>
              </a:buClr>
            </a:pPr>
            <a:r>
              <a:rPr lang="en-US" sz="2000" dirty="0"/>
              <a:t>Often change jobs</a:t>
            </a:r>
          </a:p>
          <a:p>
            <a:pPr>
              <a:lnSpc>
                <a:spcPct val="90000"/>
              </a:lnSpc>
              <a:buClr>
                <a:schemeClr val="tx1"/>
              </a:buClr>
            </a:pPr>
            <a:r>
              <a:rPr lang="en-US" sz="2000" dirty="0"/>
              <a:t>Motivated </a:t>
            </a:r>
            <a:r>
              <a:rPr lang="en-US" sz="2000" dirty="0" smtClean="0"/>
              <a:t>by reward</a:t>
            </a:r>
            <a:endParaRPr lang="en-US" sz="2000" dirty="0"/>
          </a:p>
          <a:p>
            <a:pPr>
              <a:lnSpc>
                <a:spcPct val="90000"/>
              </a:lnSpc>
              <a:buClr>
                <a:schemeClr val="tx1"/>
              </a:buClr>
            </a:pPr>
            <a:r>
              <a:rPr lang="en-US" sz="2000" dirty="0"/>
              <a:t>Employer is primarily accountable</a:t>
            </a:r>
          </a:p>
          <a:p>
            <a:pPr>
              <a:lnSpc>
                <a:spcPct val="90000"/>
              </a:lnSpc>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Learning Objectives cond..,</a:t>
            </a:r>
            <a:endParaRPr lang="en-US" dirty="0"/>
          </a:p>
        </p:txBody>
      </p:sp>
      <p:sp>
        <p:nvSpPr>
          <p:cNvPr id="3" name="Content Placeholder 2"/>
          <p:cNvSpPr>
            <a:spLocks noGrp="1"/>
          </p:cNvSpPr>
          <p:nvPr>
            <p:ph idx="1"/>
          </p:nvPr>
        </p:nvSpPr>
        <p:spPr/>
        <p:txBody>
          <a:bodyPr>
            <a:normAutofit/>
          </a:bodyPr>
          <a:lstStyle/>
          <a:p>
            <a:pPr lvl="1"/>
            <a:r>
              <a:rPr lang="en-US" dirty="0" smtClean="0">
                <a:solidFill>
                  <a:srgbClr val="0070C0"/>
                </a:solidFill>
              </a:rPr>
              <a:t>Identify Standards of Clinical Practice</a:t>
            </a:r>
          </a:p>
          <a:p>
            <a:pPr lvl="1"/>
            <a:r>
              <a:rPr lang="en-US" dirty="0" smtClean="0">
                <a:solidFill>
                  <a:srgbClr val="0070C0"/>
                </a:solidFill>
              </a:rPr>
              <a:t>Describe Characteristics of Expert </a:t>
            </a:r>
            <a:br>
              <a:rPr lang="en-US" dirty="0" smtClean="0">
                <a:solidFill>
                  <a:srgbClr val="0070C0"/>
                </a:solidFill>
              </a:rPr>
            </a:br>
            <a:r>
              <a:rPr lang="en-US" dirty="0" smtClean="0">
                <a:solidFill>
                  <a:srgbClr val="0070C0"/>
                </a:solidFill>
              </a:rPr>
              <a:t>Clinical Practice</a:t>
            </a:r>
          </a:p>
          <a:p>
            <a:pPr lvl="1"/>
            <a:r>
              <a:rPr lang="en-US" dirty="0" smtClean="0">
                <a:solidFill>
                  <a:srgbClr val="0070C0"/>
                </a:solidFill>
                <a:cs typeface="Arial" pitchFamily="34" charset="0"/>
              </a:rPr>
              <a:t>Define </a:t>
            </a:r>
            <a:r>
              <a:rPr lang="en-US" dirty="0" smtClean="0">
                <a:solidFill>
                  <a:srgbClr val="0070C0"/>
                </a:solidFill>
              </a:rPr>
              <a:t>Level of Proficiency</a:t>
            </a:r>
          </a:p>
          <a:p>
            <a:pPr lvl="1"/>
            <a:r>
              <a:rPr lang="en-US" dirty="0" smtClean="0">
                <a:solidFill>
                  <a:srgbClr val="0070C0"/>
                </a:solidFill>
              </a:rPr>
              <a:t>Understand Dimensions of Nursing</a:t>
            </a:r>
          </a:p>
          <a:p>
            <a:pPr lvl="1"/>
            <a:r>
              <a:rPr lang="en-US" dirty="0" smtClean="0">
                <a:solidFill>
                  <a:srgbClr val="0070C0"/>
                </a:solidFill>
              </a:rPr>
              <a:t>Identify Roles and Functions of the Nurse</a:t>
            </a:r>
          </a:p>
          <a:p>
            <a:pPr lvl="1"/>
            <a:r>
              <a:rPr lang="en-US" dirty="0" smtClean="0">
                <a:solidFill>
                  <a:srgbClr val="0070C0"/>
                </a:solidFill>
              </a:rPr>
              <a:t>Identify Career Roles</a:t>
            </a:r>
          </a:p>
          <a:p>
            <a:pPr lvl="1"/>
            <a:r>
              <a:rPr lang="en-US" dirty="0" smtClean="0">
                <a:solidFill>
                  <a:srgbClr val="0070C0"/>
                </a:solidFill>
              </a:rPr>
              <a:t>Understand Nursing’s Future Challenges</a:t>
            </a:r>
          </a:p>
          <a:p>
            <a:pPr lvl="1"/>
            <a:r>
              <a:rPr lang="en-US" dirty="0" smtClean="0">
                <a:solidFill>
                  <a:srgbClr val="0070C0"/>
                </a:solidFill>
              </a:rPr>
              <a:t>Describe Challenges in Nursing Education</a:t>
            </a:r>
          </a:p>
          <a:p>
            <a:pPr lvl="1"/>
            <a:r>
              <a:rPr lang="en-US" dirty="0" smtClean="0">
                <a:solidFill>
                  <a:srgbClr val="0070C0"/>
                </a:solidFill>
              </a:rPr>
              <a:t>Understand Future Trends in Nursing</a:t>
            </a:r>
          </a:p>
          <a:p>
            <a:pPr lvl="1"/>
            <a:r>
              <a:rPr lang="en-US" dirty="0" smtClean="0">
                <a:solidFill>
                  <a:srgbClr val="0070C0"/>
                </a:solidFill>
              </a:rPr>
              <a:t>Describe New Concepts to Explore</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Evolution of a Profession</a:t>
            </a:r>
            <a:br>
              <a:rPr lang="en-US" dirty="0"/>
            </a:br>
            <a:r>
              <a:rPr lang="en-US" dirty="0"/>
              <a:t>Professionalization</a:t>
            </a:r>
          </a:p>
        </p:txBody>
      </p:sp>
      <p:sp>
        <p:nvSpPr>
          <p:cNvPr id="15363" name="Rectangle 3"/>
          <p:cNvSpPr>
            <a:spLocks noGrp="1" noChangeArrowheads="1"/>
          </p:cNvSpPr>
          <p:nvPr>
            <p:ph idx="1"/>
          </p:nvPr>
        </p:nvSpPr>
        <p:spPr/>
        <p:txBody>
          <a:bodyPr/>
          <a:lstStyle/>
          <a:p>
            <a:r>
              <a:rPr lang="en-US" sz="2800"/>
              <a:t>Practitioners perform full-time work in the discipline</a:t>
            </a:r>
          </a:p>
          <a:p>
            <a:r>
              <a:rPr lang="en-US" sz="2800"/>
              <a:t>Determine work standards, identify a body of knowledge and establish educational programs</a:t>
            </a:r>
          </a:p>
          <a:p>
            <a:r>
              <a:rPr lang="en-US" sz="2800"/>
              <a:t>Promote organization into effective occupational associations (licensure/certification)</a:t>
            </a:r>
          </a:p>
          <a:p>
            <a:r>
              <a:rPr lang="en-US" sz="2800"/>
              <a:t>Establish codes of ethics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Barriers to Professionalism</a:t>
            </a:r>
          </a:p>
        </p:txBody>
      </p:sp>
      <p:sp>
        <p:nvSpPr>
          <p:cNvPr id="6147" name="Rectangle 3"/>
          <p:cNvSpPr>
            <a:spLocks noGrp="1" noChangeArrowheads="1"/>
          </p:cNvSpPr>
          <p:nvPr>
            <p:ph idx="1"/>
          </p:nvPr>
        </p:nvSpPr>
        <p:spPr/>
        <p:txBody>
          <a:bodyPr/>
          <a:lstStyle/>
          <a:p>
            <a:r>
              <a:rPr lang="en-US"/>
              <a:t>Variability in educational preparation</a:t>
            </a:r>
          </a:p>
          <a:p>
            <a:r>
              <a:rPr lang="en-US"/>
              <a:t>Gender issues</a:t>
            </a:r>
          </a:p>
          <a:p>
            <a:r>
              <a:rPr lang="en-US"/>
              <a:t>Historical influences</a:t>
            </a:r>
          </a:p>
          <a:p>
            <a:r>
              <a:rPr lang="en-US"/>
              <a:t>External conflicts</a:t>
            </a:r>
          </a:p>
          <a:p>
            <a:r>
              <a:rPr lang="en-US"/>
              <a:t>Internal conflicts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What about Nursing???</a:t>
            </a:r>
          </a:p>
        </p:txBody>
      </p:sp>
      <p:sp>
        <p:nvSpPr>
          <p:cNvPr id="16387" name="Rectangle 3"/>
          <p:cNvSpPr>
            <a:spLocks noGrp="1" noChangeArrowheads="1"/>
          </p:cNvSpPr>
          <p:nvPr>
            <p:ph idx="1"/>
          </p:nvPr>
        </p:nvSpPr>
        <p:spPr/>
        <p:txBody>
          <a:bodyPr/>
          <a:lstStyle/>
          <a:p>
            <a:pPr>
              <a:lnSpc>
                <a:spcPct val="90000"/>
              </a:lnSpc>
              <a:buFont typeface="Wingdings" pitchFamily="2" charset="2"/>
              <a:buNone/>
            </a:pPr>
            <a:r>
              <a:rPr lang="en-US" sz="3600" b="1" dirty="0"/>
              <a:t>Profession</a:t>
            </a:r>
          </a:p>
          <a:p>
            <a:pPr>
              <a:lnSpc>
                <a:spcPct val="90000"/>
              </a:lnSpc>
              <a:buFont typeface="Wingdings" pitchFamily="2" charset="2"/>
              <a:buNone/>
            </a:pPr>
            <a:endParaRPr lang="en-US" sz="3600" b="1" dirty="0"/>
          </a:p>
          <a:p>
            <a:pPr>
              <a:lnSpc>
                <a:spcPct val="90000"/>
              </a:lnSpc>
              <a:buFont typeface="Wingdings" pitchFamily="2" charset="2"/>
              <a:buNone/>
            </a:pPr>
            <a:r>
              <a:rPr lang="en-US" sz="3600" b="1" dirty="0"/>
              <a:t>                              or</a:t>
            </a:r>
          </a:p>
          <a:p>
            <a:pPr>
              <a:lnSpc>
                <a:spcPct val="90000"/>
              </a:lnSpc>
              <a:buFont typeface="Wingdings" pitchFamily="2" charset="2"/>
              <a:buNone/>
            </a:pPr>
            <a:endParaRPr lang="en-US" sz="3600" b="1" dirty="0"/>
          </a:p>
          <a:p>
            <a:pPr>
              <a:lnSpc>
                <a:spcPct val="90000"/>
              </a:lnSpc>
              <a:buFont typeface="Wingdings" pitchFamily="2" charset="2"/>
              <a:buNone/>
            </a:pPr>
            <a:endParaRPr lang="en-US" sz="3600" b="1" dirty="0"/>
          </a:p>
          <a:p>
            <a:pPr>
              <a:lnSpc>
                <a:spcPct val="90000"/>
              </a:lnSpc>
              <a:buFont typeface="Wingdings" pitchFamily="2" charset="2"/>
              <a:buNone/>
            </a:pPr>
            <a:r>
              <a:rPr lang="en-US" sz="3600" b="1" dirty="0"/>
              <a:t>                                          Occupation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sz="4000" dirty="0"/>
              <a:t>Does Nursing qualify as a Profession?</a:t>
            </a:r>
          </a:p>
        </p:txBody>
      </p:sp>
      <p:sp>
        <p:nvSpPr>
          <p:cNvPr id="38915" name="Rectangle 3"/>
          <p:cNvSpPr>
            <a:spLocks noGrp="1" noChangeArrowheads="1"/>
          </p:cNvSpPr>
          <p:nvPr>
            <p:ph idx="1"/>
          </p:nvPr>
        </p:nvSpPr>
        <p:spPr/>
        <p:txBody>
          <a:bodyPr/>
          <a:lstStyle/>
          <a:p>
            <a:pPr>
              <a:lnSpc>
                <a:spcPct val="90000"/>
              </a:lnSpc>
            </a:pPr>
            <a:r>
              <a:rPr lang="en-US" dirty="0"/>
              <a:t>Multiple levels of entry into Nursing</a:t>
            </a:r>
          </a:p>
          <a:p>
            <a:pPr>
              <a:lnSpc>
                <a:spcPct val="90000"/>
              </a:lnSpc>
            </a:pPr>
            <a:r>
              <a:rPr lang="en-US" dirty="0" smtClean="0"/>
              <a:t>A discipline that </a:t>
            </a:r>
            <a:r>
              <a:rPr lang="en-US" dirty="0"/>
              <a:t>does not require at least a </a:t>
            </a:r>
            <a:r>
              <a:rPr lang="en-US" dirty="0" smtClean="0"/>
              <a:t>baccalaureate </a:t>
            </a:r>
            <a:r>
              <a:rPr lang="en-US" dirty="0"/>
              <a:t>degree to be licensed</a:t>
            </a:r>
          </a:p>
          <a:p>
            <a:pPr>
              <a:lnSpc>
                <a:spcPct val="90000"/>
              </a:lnSpc>
            </a:pPr>
            <a:r>
              <a:rPr lang="en-US" dirty="0"/>
              <a:t>Practice of Nursing is not viewed as a career by some nurses</a:t>
            </a:r>
          </a:p>
          <a:p>
            <a:pPr>
              <a:lnSpc>
                <a:spcPct val="90000"/>
              </a:lnSpc>
            </a:pPr>
            <a:r>
              <a:rPr lang="en-US" dirty="0"/>
              <a:t>Nurses have the lowest educational requirements among professional health care providers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Principles of Nursing</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sz="2400" dirty="0" smtClean="0"/>
              <a:t>Nursing is in transition, and the nurse must remain current to meet tomorrow’s demands.</a:t>
            </a:r>
          </a:p>
          <a:p>
            <a:r>
              <a:rPr lang="en-US" sz="2400" dirty="0" smtClean="0"/>
              <a:t>Nursing is client focused.</a:t>
            </a:r>
          </a:p>
          <a:p>
            <a:r>
              <a:rPr lang="en-US" sz="2400" dirty="0" smtClean="0"/>
              <a:t>Nursing involves prevention of illness, promotion of health, maintenance of health, and comfort in dying.</a:t>
            </a:r>
          </a:p>
          <a:p>
            <a:r>
              <a:rPr lang="en-US" sz="2400" dirty="0" smtClean="0"/>
              <a:t>Nursing is team focused to give a holistic approach to the management of individualized clients.</a:t>
            </a:r>
          </a:p>
          <a:p>
            <a:r>
              <a:rPr lang="en-US" sz="2400" dirty="0" smtClean="0"/>
              <a:t>Nursing is an autonomous practice of research-based expertise that uses scientific principles to guide daily practice.</a:t>
            </a:r>
          </a:p>
          <a:p>
            <a:r>
              <a:rPr lang="en-US" sz="2400" dirty="0" smtClean="0"/>
              <a:t>Nurses gather data daily to contribute to research to further advance the profession.</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Key Principles of Nursing cond..,</a:t>
            </a:r>
            <a:endParaRPr lang="en-US" sz="4000" dirty="0"/>
          </a:p>
        </p:txBody>
      </p:sp>
      <p:sp>
        <p:nvSpPr>
          <p:cNvPr id="3" name="Content Placeholder 2"/>
          <p:cNvSpPr>
            <a:spLocks noGrp="1"/>
          </p:cNvSpPr>
          <p:nvPr>
            <p:ph idx="1"/>
          </p:nvPr>
        </p:nvSpPr>
        <p:spPr/>
        <p:txBody>
          <a:bodyPr/>
          <a:lstStyle/>
          <a:p>
            <a:r>
              <a:rPr lang="en-US" sz="2400" dirty="0" smtClean="0"/>
              <a:t>Nursing values the highest standard of care possible and is based on standards that guide the profession.</a:t>
            </a:r>
          </a:p>
          <a:p>
            <a:r>
              <a:rPr lang="en-US" sz="2400" dirty="0" smtClean="0"/>
              <a:t>Nurses hold other nurses responsible and should mentor them as needed.</a:t>
            </a:r>
          </a:p>
          <a:p>
            <a:r>
              <a:rPr lang="en-US" sz="2400" dirty="0" smtClean="0"/>
              <a:t>Roles of nurses are varied, complex, and evolving with new technologies and research advances.</a:t>
            </a:r>
          </a:p>
          <a:p>
            <a:r>
              <a:rPr lang="en-US" sz="2400" dirty="0" smtClean="0"/>
              <a:t>The client is a multidimensional individual who has unique needs that affect health care outcomes.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Key Principles of Nursing cond..,</a:t>
            </a:r>
            <a:endParaRPr lang="en-US" sz="4000" dirty="0"/>
          </a:p>
        </p:txBody>
      </p:sp>
      <p:sp>
        <p:nvSpPr>
          <p:cNvPr id="3" name="Content Placeholder 2"/>
          <p:cNvSpPr>
            <a:spLocks noGrp="1"/>
          </p:cNvSpPr>
          <p:nvPr>
            <p:ph idx="1"/>
          </p:nvPr>
        </p:nvSpPr>
        <p:spPr/>
        <p:txBody>
          <a:bodyPr>
            <a:normAutofit lnSpcReduction="10000"/>
          </a:bodyPr>
          <a:lstStyle/>
          <a:p>
            <a:r>
              <a:rPr lang="en-US" sz="2400" dirty="0" smtClean="0"/>
              <a:t>Health is the maximization of the potential improvements possible within the limitations that the individual possess and includes a balance of spiritual, physical, and mental aspects.</a:t>
            </a:r>
          </a:p>
          <a:p>
            <a:r>
              <a:rPr lang="en-US" sz="2400" dirty="0" smtClean="0"/>
              <a:t>All registered nurses take the same licensing examination (NCLEX-RN) no matter what level of education they use for entry-level practice.</a:t>
            </a:r>
          </a:p>
          <a:p>
            <a:r>
              <a:rPr lang="en-US" sz="2400" dirty="0" smtClean="0"/>
              <a:t>Professional organizations assist in the development and maintenance of the standards of practice.</a:t>
            </a:r>
          </a:p>
          <a:p>
            <a:r>
              <a:rPr lang="en-US" sz="2400" dirty="0" smtClean="0"/>
              <a:t>Ongoing education is valued, expected, and required for continued licensure.</a:t>
            </a:r>
            <a:endParaRPr 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dirty="0"/>
              <a:t>Standards of Clinical Practice</a:t>
            </a:r>
          </a:p>
        </p:txBody>
      </p:sp>
      <p:sp>
        <p:nvSpPr>
          <p:cNvPr id="41987" name="Rectangle 3"/>
          <p:cNvSpPr>
            <a:spLocks noGrp="1" noChangeArrowheads="1"/>
          </p:cNvSpPr>
          <p:nvPr>
            <p:ph idx="1"/>
          </p:nvPr>
        </p:nvSpPr>
        <p:spPr/>
        <p:txBody>
          <a:bodyPr/>
          <a:lstStyle/>
          <a:p>
            <a:pPr>
              <a:lnSpc>
                <a:spcPct val="90000"/>
              </a:lnSpc>
            </a:pPr>
            <a:r>
              <a:rPr lang="en-US" dirty="0"/>
              <a:t>Describes the responsibilities for which nurses are accountable</a:t>
            </a:r>
          </a:p>
          <a:p>
            <a:pPr>
              <a:lnSpc>
                <a:spcPct val="90000"/>
              </a:lnSpc>
            </a:pPr>
            <a:r>
              <a:rPr lang="en-US" dirty="0"/>
              <a:t>Established and implemented by </a:t>
            </a:r>
            <a:r>
              <a:rPr lang="en-US" dirty="0" smtClean="0"/>
              <a:t>professional organizations </a:t>
            </a:r>
            <a:r>
              <a:rPr lang="en-US" dirty="0"/>
              <a:t>– </a:t>
            </a:r>
            <a:r>
              <a:rPr lang="en-US" sz="2400" dirty="0" smtClean="0"/>
              <a:t>ANA,CNA,NANDA,ICN,SLNA, SLNC,GNFSL </a:t>
            </a:r>
            <a:endParaRPr lang="en-US" dirty="0"/>
          </a:p>
          <a:p>
            <a:pPr lvl="1">
              <a:lnSpc>
                <a:spcPct val="90000"/>
              </a:lnSpc>
            </a:pPr>
            <a:r>
              <a:rPr lang="en-US" dirty="0">
                <a:solidFill>
                  <a:srgbClr val="0070C0"/>
                </a:solidFill>
              </a:rPr>
              <a:t>Reflect the values and priorities of the </a:t>
            </a:r>
            <a:r>
              <a:rPr lang="en-US" dirty="0" smtClean="0">
                <a:solidFill>
                  <a:srgbClr val="0070C0"/>
                </a:solidFill>
              </a:rPr>
              <a:t>nursing </a:t>
            </a:r>
            <a:r>
              <a:rPr lang="en-US" dirty="0">
                <a:solidFill>
                  <a:srgbClr val="0070C0"/>
                </a:solidFill>
              </a:rPr>
              <a:t>profession</a:t>
            </a:r>
          </a:p>
          <a:p>
            <a:pPr lvl="1">
              <a:lnSpc>
                <a:spcPct val="90000"/>
              </a:lnSpc>
            </a:pPr>
            <a:r>
              <a:rPr lang="en-US" dirty="0">
                <a:solidFill>
                  <a:srgbClr val="0070C0"/>
                </a:solidFill>
              </a:rPr>
              <a:t>Provide direction for professional nursing practice</a:t>
            </a:r>
          </a:p>
          <a:p>
            <a:pPr lvl="1">
              <a:lnSpc>
                <a:spcPct val="90000"/>
              </a:lnSpc>
            </a:pPr>
            <a:r>
              <a:rPr lang="en-US" dirty="0">
                <a:solidFill>
                  <a:srgbClr val="0070C0"/>
                </a:solidFill>
              </a:rPr>
              <a:t>Provide a framework for the evaluation of nursing practice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dirty="0"/>
              <a:t>Standards of Clinical </a:t>
            </a:r>
            <a:r>
              <a:rPr lang="en-US" dirty="0" smtClean="0"/>
              <a:t>Practice cond..,</a:t>
            </a:r>
            <a:endParaRPr lang="en-US" dirty="0"/>
          </a:p>
        </p:txBody>
      </p:sp>
      <p:sp>
        <p:nvSpPr>
          <p:cNvPr id="43011" name="Rectangle 3"/>
          <p:cNvSpPr>
            <a:spLocks noGrp="1" noChangeArrowheads="1"/>
          </p:cNvSpPr>
          <p:nvPr>
            <p:ph idx="1"/>
          </p:nvPr>
        </p:nvSpPr>
        <p:spPr/>
        <p:txBody>
          <a:bodyPr/>
          <a:lstStyle/>
          <a:p>
            <a:pPr lvl="1"/>
            <a:r>
              <a:rPr lang="en-US" dirty="0">
                <a:solidFill>
                  <a:srgbClr val="0070C0"/>
                </a:solidFill>
              </a:rPr>
              <a:t>Define the profession’s accountability to the public and the client outcomes for which nurses are </a:t>
            </a:r>
            <a:r>
              <a:rPr lang="en-US" dirty="0" smtClean="0">
                <a:solidFill>
                  <a:srgbClr val="0070C0"/>
                </a:solidFill>
              </a:rPr>
              <a:t>responsible</a:t>
            </a:r>
            <a:endParaRPr lang="en-US" dirty="0">
              <a:solidFill>
                <a:srgbClr val="0070C0"/>
              </a:solidFill>
            </a:endParaRPr>
          </a:p>
          <a:p>
            <a:r>
              <a:rPr lang="en-US" dirty="0"/>
              <a:t>Generic in nature</a:t>
            </a:r>
          </a:p>
          <a:p>
            <a:r>
              <a:rPr lang="en-US" dirty="0"/>
              <a:t>Provide for the practice of nursing regardless of area of specialty</a:t>
            </a:r>
          </a:p>
          <a:p>
            <a:pPr>
              <a:buFontTx/>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4000" dirty="0"/>
              <a:t>Characteristics of Expert </a:t>
            </a:r>
            <a:br>
              <a:rPr lang="en-US" sz="4000" dirty="0"/>
            </a:br>
            <a:r>
              <a:rPr lang="en-US" sz="4000" dirty="0"/>
              <a:t>Clinical Practice</a:t>
            </a:r>
          </a:p>
        </p:txBody>
      </p:sp>
      <p:sp>
        <p:nvSpPr>
          <p:cNvPr id="15363" name="Rectangle 3"/>
          <p:cNvSpPr>
            <a:spLocks noGrp="1" noChangeArrowheads="1"/>
          </p:cNvSpPr>
          <p:nvPr>
            <p:ph idx="1"/>
          </p:nvPr>
        </p:nvSpPr>
        <p:spPr/>
        <p:txBody>
          <a:bodyPr/>
          <a:lstStyle/>
          <a:p>
            <a:pPr algn="just">
              <a:lnSpc>
                <a:spcPct val="90000"/>
              </a:lnSpc>
            </a:pPr>
            <a:r>
              <a:rPr lang="en-US" dirty="0"/>
              <a:t>Application of knowledge and clinical expertise</a:t>
            </a:r>
          </a:p>
          <a:p>
            <a:pPr algn="just">
              <a:lnSpc>
                <a:spcPct val="90000"/>
              </a:lnSpc>
            </a:pPr>
            <a:r>
              <a:rPr lang="en-US" dirty="0"/>
              <a:t>Expertise to interpret clinical situations and make complex decisions</a:t>
            </a:r>
          </a:p>
          <a:p>
            <a:pPr algn="just">
              <a:lnSpc>
                <a:spcPct val="90000"/>
              </a:lnSpc>
            </a:pPr>
            <a:r>
              <a:rPr lang="en-US" dirty="0"/>
              <a:t>Critical thinking is essential and on going</a:t>
            </a:r>
          </a:p>
          <a:p>
            <a:pPr algn="just">
              <a:lnSpc>
                <a:spcPct val="90000"/>
              </a:lnSpc>
            </a:pPr>
            <a:r>
              <a:rPr lang="en-US" dirty="0"/>
              <a:t>Life long learning is essential due to the continuing changes in nursing knowledge</a:t>
            </a:r>
          </a:p>
          <a:p>
            <a:pPr algn="just">
              <a:lnSpc>
                <a:spcPct val="90000"/>
              </a:lnSpc>
            </a:pPr>
            <a:r>
              <a:rPr lang="en-US" dirty="0"/>
              <a:t>Experts practice evidence based nursing care.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Out line </a:t>
            </a:r>
            <a:endParaRPr lang="en-US" dirty="0"/>
          </a:p>
        </p:txBody>
      </p:sp>
      <p:sp>
        <p:nvSpPr>
          <p:cNvPr id="3" name="Content Placeholder 2"/>
          <p:cNvSpPr>
            <a:spLocks noGrp="1"/>
          </p:cNvSpPr>
          <p:nvPr>
            <p:ph idx="1"/>
          </p:nvPr>
        </p:nvSpPr>
        <p:spPr/>
        <p:txBody>
          <a:bodyPr>
            <a:normAutofit/>
          </a:bodyPr>
          <a:lstStyle/>
          <a:p>
            <a:pPr algn="just"/>
            <a:r>
              <a:rPr lang="en-US" dirty="0" smtClean="0">
                <a:solidFill>
                  <a:srgbClr val="0070C0"/>
                </a:solidFill>
                <a:cs typeface="Arial" pitchFamily="34" charset="0"/>
              </a:rPr>
              <a:t>Definition of </a:t>
            </a:r>
            <a:r>
              <a:rPr lang="en-US" dirty="0" smtClean="0">
                <a:solidFill>
                  <a:srgbClr val="0070C0"/>
                </a:solidFill>
              </a:rPr>
              <a:t>Nursing</a:t>
            </a:r>
            <a:endParaRPr lang="en-US" dirty="0" smtClean="0">
              <a:solidFill>
                <a:srgbClr val="0070C0"/>
              </a:solidFill>
              <a:cs typeface="Arial" pitchFamily="34" charset="0"/>
            </a:endParaRPr>
          </a:p>
          <a:p>
            <a:pPr marL="274320" lvl="1" indent="-274320" algn="just">
              <a:spcBef>
                <a:spcPts val="600"/>
              </a:spcBef>
              <a:buClr>
                <a:schemeClr val="tx2"/>
              </a:buClr>
              <a:buSzPct val="73000"/>
              <a:buFont typeface="Wingdings 2"/>
              <a:buChar char=""/>
            </a:pPr>
            <a:r>
              <a:rPr lang="en-US" dirty="0" smtClean="0">
                <a:solidFill>
                  <a:srgbClr val="0070C0"/>
                </a:solidFill>
              </a:rPr>
              <a:t>Nursing as a Discipline</a:t>
            </a:r>
          </a:p>
          <a:p>
            <a:pPr marL="274320" lvl="1" indent="-274320" algn="just">
              <a:spcBef>
                <a:spcPts val="600"/>
              </a:spcBef>
              <a:buClr>
                <a:schemeClr val="tx2"/>
              </a:buClr>
              <a:buSzPct val="73000"/>
              <a:buFont typeface="Wingdings 2"/>
              <a:buChar char=""/>
            </a:pPr>
            <a:r>
              <a:rPr lang="en-US" dirty="0" smtClean="0">
                <a:solidFill>
                  <a:srgbClr val="0070C0"/>
                </a:solidFill>
              </a:rPr>
              <a:t>Criteria for a Profession</a:t>
            </a:r>
          </a:p>
          <a:p>
            <a:pPr marL="274320" lvl="1" indent="-274320" algn="just">
              <a:spcBef>
                <a:spcPts val="600"/>
              </a:spcBef>
              <a:buClr>
                <a:schemeClr val="tx2"/>
              </a:buClr>
              <a:buSzPct val="73000"/>
              <a:buFont typeface="Wingdings 2"/>
              <a:buChar char=""/>
            </a:pPr>
            <a:r>
              <a:rPr lang="en-US" dirty="0" smtClean="0">
                <a:solidFill>
                  <a:srgbClr val="0070C0"/>
                </a:solidFill>
                <a:cs typeface="Arial" pitchFamily="34" charset="0"/>
              </a:rPr>
              <a:t>Definition of </a:t>
            </a:r>
            <a:r>
              <a:rPr lang="en-US" dirty="0" smtClean="0">
                <a:solidFill>
                  <a:srgbClr val="0070C0"/>
                </a:solidFill>
              </a:rPr>
              <a:t>Professionalism</a:t>
            </a:r>
          </a:p>
          <a:p>
            <a:pPr marL="274320" lvl="1" indent="-274320" algn="just">
              <a:spcBef>
                <a:spcPts val="600"/>
              </a:spcBef>
              <a:buClr>
                <a:schemeClr val="tx2"/>
              </a:buClr>
              <a:buSzPct val="73000"/>
              <a:buFont typeface="Wingdings 2"/>
              <a:buChar char=""/>
            </a:pPr>
            <a:r>
              <a:rPr lang="en-US" dirty="0" smtClean="0">
                <a:solidFill>
                  <a:srgbClr val="0070C0"/>
                </a:solidFill>
              </a:rPr>
              <a:t>Professional Nursing Education</a:t>
            </a:r>
            <a:endParaRPr lang="en-US" dirty="0" smtClean="0">
              <a:solidFill>
                <a:srgbClr val="0070C0"/>
              </a:solidFill>
              <a:latin typeface="Arial" pitchFamily="34" charset="0"/>
              <a:cs typeface="Arial" pitchFamily="34" charset="0"/>
            </a:endParaRPr>
          </a:p>
          <a:p>
            <a:pPr marL="274320" lvl="1" indent="-274320" algn="just">
              <a:spcBef>
                <a:spcPts val="600"/>
              </a:spcBef>
              <a:buClr>
                <a:schemeClr val="tx2"/>
              </a:buClr>
              <a:buSzPct val="73000"/>
              <a:buFont typeface="Wingdings 2"/>
              <a:buChar char=""/>
            </a:pPr>
            <a:r>
              <a:rPr lang="en-US" dirty="0" smtClean="0">
                <a:solidFill>
                  <a:srgbClr val="0070C0"/>
                </a:solidFill>
              </a:rPr>
              <a:t>Standards of Professional Practice</a:t>
            </a:r>
          </a:p>
          <a:p>
            <a:pPr marL="274320" lvl="1" indent="-274320" algn="just">
              <a:spcBef>
                <a:spcPts val="600"/>
              </a:spcBef>
              <a:buClr>
                <a:schemeClr val="tx2"/>
              </a:buClr>
              <a:buSzPct val="73000"/>
              <a:buFont typeface="Wingdings 2"/>
              <a:buChar char=""/>
            </a:pPr>
            <a:r>
              <a:rPr lang="en-US" dirty="0" smtClean="0">
                <a:solidFill>
                  <a:srgbClr val="0070C0"/>
                </a:solidFill>
              </a:rPr>
              <a:t>Professions vs. Occupations</a:t>
            </a:r>
          </a:p>
          <a:p>
            <a:pPr marL="274320" lvl="1" indent="-274320" algn="just">
              <a:spcBef>
                <a:spcPts val="600"/>
              </a:spcBef>
              <a:buClr>
                <a:schemeClr val="tx2"/>
              </a:buClr>
              <a:buSzPct val="73000"/>
              <a:buFont typeface="Wingdings 2"/>
              <a:buChar char=""/>
            </a:pPr>
            <a:r>
              <a:rPr lang="en-US" dirty="0" smtClean="0">
                <a:solidFill>
                  <a:srgbClr val="0070C0"/>
                </a:solidFill>
              </a:rPr>
              <a:t>Barriers to Professionalism</a:t>
            </a:r>
          </a:p>
          <a:p>
            <a:pPr marL="274320" lvl="1" indent="-274320" algn="just">
              <a:spcBef>
                <a:spcPts val="600"/>
              </a:spcBef>
              <a:buClr>
                <a:schemeClr val="tx2"/>
              </a:buClr>
              <a:buSzPct val="73000"/>
              <a:buFont typeface="Wingdings 2"/>
              <a:buChar char=""/>
            </a:pPr>
            <a:r>
              <a:rPr lang="en-US" dirty="0" smtClean="0">
                <a:solidFill>
                  <a:srgbClr val="0070C0"/>
                </a:solidFill>
              </a:rPr>
              <a:t>Key Principles of Nursing</a:t>
            </a:r>
          </a:p>
          <a:p>
            <a:pPr marL="274320" lvl="1" indent="-274320" algn="just">
              <a:spcBef>
                <a:spcPts val="600"/>
              </a:spcBef>
              <a:buClr>
                <a:schemeClr val="tx2"/>
              </a:buClr>
              <a:buSzPct val="73000"/>
              <a:buNone/>
            </a:pP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Proficiency</a:t>
            </a:r>
            <a:endParaRPr lang="en-US" dirty="0"/>
          </a:p>
        </p:txBody>
      </p:sp>
      <p:sp>
        <p:nvSpPr>
          <p:cNvPr id="3" name="Content Placeholder 2"/>
          <p:cNvSpPr>
            <a:spLocks noGrp="1"/>
          </p:cNvSpPr>
          <p:nvPr>
            <p:ph idx="1"/>
          </p:nvPr>
        </p:nvSpPr>
        <p:spPr/>
        <p:txBody>
          <a:bodyPr/>
          <a:lstStyle/>
          <a:p>
            <a:pPr algn="just">
              <a:buNone/>
            </a:pPr>
            <a:r>
              <a:rPr lang="en-US" dirty="0" smtClean="0"/>
              <a:t>1. Novice – student nurse entering a clinical setting where he/she has no experience at all.</a:t>
            </a:r>
          </a:p>
          <a:p>
            <a:pPr algn="just">
              <a:buNone/>
            </a:pPr>
            <a:r>
              <a:rPr lang="en-US" dirty="0" smtClean="0"/>
              <a:t>2. Advance – nurse who demonstrates a marginally acceptable performance: depends on rules and maxims.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of Proficiency cond..,</a:t>
            </a:r>
            <a:endParaRPr lang="en-US" dirty="0"/>
          </a:p>
        </p:txBody>
      </p:sp>
      <p:sp>
        <p:nvSpPr>
          <p:cNvPr id="3" name="Content Placeholder 2"/>
          <p:cNvSpPr>
            <a:spLocks noGrp="1"/>
          </p:cNvSpPr>
          <p:nvPr>
            <p:ph idx="1"/>
          </p:nvPr>
        </p:nvSpPr>
        <p:spPr/>
        <p:txBody>
          <a:bodyPr/>
          <a:lstStyle/>
          <a:p>
            <a:pPr>
              <a:buNone/>
            </a:pPr>
            <a:r>
              <a:rPr lang="en-US" dirty="0" smtClean="0"/>
              <a:t>3. Competent- 2-3 years experience demonstrates organizational  ability but lacks speed and flexibility of a proficient nurse.</a:t>
            </a:r>
          </a:p>
          <a:p>
            <a:pPr>
              <a:buNone/>
            </a:pPr>
            <a:r>
              <a:rPr lang="en-US" dirty="0" smtClean="0"/>
              <a:t>4. Proficient – concerned with long term goals, performance is fluid and flexible compared to competent nurse</a:t>
            </a:r>
          </a:p>
          <a:p>
            <a:pPr lvl="1">
              <a:buFont typeface="Wingdings" pitchFamily="2" charset="2"/>
              <a:buChar char="q"/>
            </a:pPr>
            <a:r>
              <a:rPr lang="en-US" dirty="0" smtClean="0">
                <a:solidFill>
                  <a:srgbClr val="0070C0"/>
                </a:solidFill>
              </a:rPr>
              <a:t> has a </a:t>
            </a:r>
            <a:r>
              <a:rPr lang="en-US" dirty="0" err="1" smtClean="0">
                <a:solidFill>
                  <a:srgbClr val="0070C0"/>
                </a:solidFill>
              </a:rPr>
              <a:t>wholistic</a:t>
            </a:r>
            <a:r>
              <a:rPr lang="en-US" dirty="0" smtClean="0">
                <a:solidFill>
                  <a:srgbClr val="0070C0"/>
                </a:solidFill>
              </a:rPr>
              <a:t> view of the client.</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of Proficiency cond..,</a:t>
            </a:r>
            <a:endParaRPr lang="en-US" dirty="0"/>
          </a:p>
        </p:txBody>
      </p:sp>
      <p:sp>
        <p:nvSpPr>
          <p:cNvPr id="3" name="Content Placeholder 2"/>
          <p:cNvSpPr>
            <a:spLocks noGrp="1"/>
          </p:cNvSpPr>
          <p:nvPr>
            <p:ph idx="1"/>
          </p:nvPr>
        </p:nvSpPr>
        <p:spPr/>
        <p:txBody>
          <a:bodyPr/>
          <a:lstStyle/>
          <a:p>
            <a:pPr>
              <a:buNone/>
            </a:pPr>
            <a:r>
              <a:rPr lang="en-US" dirty="0" smtClean="0"/>
              <a:t>5. Expert–no longer relies on maxims, performance is highly proficient, fluid flexible and has a </a:t>
            </a:r>
            <a:r>
              <a:rPr lang="en-US" dirty="0" err="1" smtClean="0"/>
              <a:t>wholistic</a:t>
            </a:r>
            <a:r>
              <a:rPr lang="en-US" dirty="0" smtClean="0"/>
              <a:t> view.</a:t>
            </a:r>
          </a:p>
          <a:p>
            <a:pPr lvl="1"/>
            <a:r>
              <a:rPr lang="en-US" dirty="0" smtClean="0">
                <a:solidFill>
                  <a:srgbClr val="0070C0"/>
                </a:solidFill>
              </a:rPr>
              <a:t>Has high perceptual acuity or a clinical eye.</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Nursing</a:t>
            </a:r>
            <a:endParaRPr lang="en-US" dirty="0"/>
          </a:p>
        </p:txBody>
      </p:sp>
      <p:sp>
        <p:nvSpPr>
          <p:cNvPr id="3" name="Content Placeholder 2"/>
          <p:cNvSpPr>
            <a:spLocks noGrp="1"/>
          </p:cNvSpPr>
          <p:nvPr>
            <p:ph idx="1"/>
          </p:nvPr>
        </p:nvSpPr>
        <p:spPr/>
        <p:txBody>
          <a:bodyPr/>
          <a:lstStyle/>
          <a:p>
            <a:pPr>
              <a:buNone/>
            </a:pPr>
            <a:r>
              <a:rPr lang="en-US" dirty="0" smtClean="0"/>
              <a:t>1. Nursing Practice  </a:t>
            </a:r>
          </a:p>
          <a:p>
            <a:pPr>
              <a:buNone/>
            </a:pPr>
            <a:r>
              <a:rPr lang="en-US" dirty="0" smtClean="0"/>
              <a:t>2. Nursing Education </a:t>
            </a:r>
          </a:p>
          <a:p>
            <a:pPr>
              <a:buNone/>
            </a:pPr>
            <a:r>
              <a:rPr lang="en-US" dirty="0" smtClean="0"/>
              <a:t>3. Nursing Research</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Roles </a:t>
            </a:r>
            <a:r>
              <a:rPr lang="en-US" sz="4000" dirty="0" smtClean="0">
                <a:latin typeface="Arial" charset="0"/>
              </a:rPr>
              <a:t>and Functions </a:t>
            </a:r>
            <a:r>
              <a:rPr lang="en-US" sz="4000" dirty="0" smtClean="0"/>
              <a:t>of the Nurse</a:t>
            </a:r>
            <a:endParaRPr lang="en-US" sz="4000" dirty="0"/>
          </a:p>
        </p:txBody>
      </p:sp>
      <p:sp>
        <p:nvSpPr>
          <p:cNvPr id="3" name="Content Placeholder 2"/>
          <p:cNvSpPr>
            <a:spLocks noGrp="1"/>
          </p:cNvSpPr>
          <p:nvPr>
            <p:ph idx="1"/>
          </p:nvPr>
        </p:nvSpPr>
        <p:spPr/>
        <p:txBody>
          <a:bodyPr/>
          <a:lstStyle/>
          <a:p>
            <a:pPr>
              <a:buNone/>
            </a:pPr>
            <a:r>
              <a:rPr lang="en-US" dirty="0" smtClean="0"/>
              <a:t>1. Nurse Educator</a:t>
            </a:r>
          </a:p>
          <a:p>
            <a:pPr lvl="1">
              <a:buNone/>
            </a:pPr>
            <a:r>
              <a:rPr lang="en-US" dirty="0" smtClean="0">
                <a:solidFill>
                  <a:srgbClr val="0070C0"/>
                </a:solidFill>
              </a:rPr>
              <a:t>3 domains of learning </a:t>
            </a:r>
          </a:p>
          <a:p>
            <a:pPr lvl="1"/>
            <a:r>
              <a:rPr lang="en-US" dirty="0" smtClean="0">
                <a:solidFill>
                  <a:srgbClr val="0070C0"/>
                </a:solidFill>
              </a:rPr>
              <a:t>a. Cognitive - knowledge aspect </a:t>
            </a:r>
          </a:p>
          <a:p>
            <a:pPr lvl="1"/>
            <a:r>
              <a:rPr lang="en-US" dirty="0" smtClean="0">
                <a:solidFill>
                  <a:srgbClr val="0070C0"/>
                </a:solidFill>
              </a:rPr>
              <a:t>b. Psychomotor – skills </a:t>
            </a:r>
          </a:p>
          <a:p>
            <a:pPr lvl="1"/>
            <a:r>
              <a:rPr lang="en-US" dirty="0" smtClean="0">
                <a:solidFill>
                  <a:srgbClr val="0070C0"/>
                </a:solidFill>
              </a:rPr>
              <a:t>c. Affective – interest/emotion</a:t>
            </a:r>
          </a:p>
          <a:p>
            <a:pPr>
              <a:buNone/>
            </a:pPr>
            <a:r>
              <a:rPr lang="en-US" dirty="0" smtClean="0"/>
              <a:t>2. Caregiver</a:t>
            </a:r>
          </a:p>
          <a:p>
            <a:pPr lvl="1">
              <a:buNone/>
            </a:pPr>
            <a:r>
              <a:rPr lang="en-US" dirty="0" smtClean="0">
                <a:solidFill>
                  <a:srgbClr val="0070C0"/>
                </a:solidFill>
              </a:rPr>
              <a:t>Attends to physical/emotional (mostly physical) needs of the client.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Roles </a:t>
            </a:r>
            <a:r>
              <a:rPr lang="en-US" sz="4000" dirty="0" smtClean="0">
                <a:latin typeface="Arial" charset="0"/>
              </a:rPr>
              <a:t>and Functions </a:t>
            </a:r>
            <a:r>
              <a:rPr lang="en-US" sz="4000" dirty="0" smtClean="0"/>
              <a:t>of the Nurse cond..,</a:t>
            </a:r>
            <a:endParaRPr lang="en-US" sz="4000" dirty="0"/>
          </a:p>
        </p:txBody>
      </p:sp>
      <p:sp>
        <p:nvSpPr>
          <p:cNvPr id="3" name="Content Placeholder 2"/>
          <p:cNvSpPr>
            <a:spLocks noGrp="1"/>
          </p:cNvSpPr>
          <p:nvPr>
            <p:ph idx="1"/>
          </p:nvPr>
        </p:nvSpPr>
        <p:spPr/>
        <p:txBody>
          <a:bodyPr/>
          <a:lstStyle/>
          <a:p>
            <a:pPr>
              <a:buNone/>
            </a:pPr>
            <a:r>
              <a:rPr lang="en-US" dirty="0" smtClean="0"/>
              <a:t>3.Nurses as Leader</a:t>
            </a:r>
          </a:p>
          <a:p>
            <a:pPr lvl="1"/>
            <a:r>
              <a:rPr lang="en-US" dirty="0" smtClean="0">
                <a:solidFill>
                  <a:srgbClr val="0070C0"/>
                </a:solidFill>
              </a:rPr>
              <a:t>Process of influencing people to work towards the attainment of goals.</a:t>
            </a:r>
          </a:p>
          <a:p>
            <a:pPr>
              <a:buNone/>
            </a:pPr>
            <a:r>
              <a:rPr lang="en-US" dirty="0" smtClean="0"/>
              <a:t>4. Manager</a:t>
            </a:r>
          </a:p>
          <a:p>
            <a:pPr lvl="1">
              <a:buFontTx/>
              <a:buChar char="-"/>
            </a:pPr>
            <a:r>
              <a:rPr lang="en-US" dirty="0" smtClean="0">
                <a:solidFill>
                  <a:srgbClr val="0070C0"/>
                </a:solidFill>
              </a:rPr>
              <a:t>Organizational goals/works within an organization.</a:t>
            </a:r>
          </a:p>
          <a:p>
            <a:pPr>
              <a:buNone/>
            </a:pPr>
            <a:r>
              <a:rPr lang="en-US" dirty="0" smtClean="0"/>
              <a:t>5. </a:t>
            </a:r>
            <a:r>
              <a:rPr lang="en-US" dirty="0" smtClean="0">
                <a:latin typeface="Arial" charset="0"/>
              </a:rPr>
              <a:t>Clinical Decision Maker</a:t>
            </a:r>
          </a:p>
          <a:p>
            <a:pPr>
              <a:buNone/>
            </a:pPr>
            <a:r>
              <a:rPr lang="en-US" dirty="0" smtClean="0">
                <a:latin typeface="Arial" charset="0"/>
              </a:rPr>
              <a:t>6. Patient Advocate</a:t>
            </a:r>
          </a:p>
          <a:p>
            <a:pPr>
              <a:buNone/>
            </a:pPr>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a:t>
            </a:r>
            <a:r>
              <a:rPr lang="en-US" dirty="0" smtClean="0">
                <a:latin typeface="Arial" charset="0"/>
              </a:rPr>
              <a:t>and Functions </a:t>
            </a:r>
            <a:r>
              <a:rPr lang="en-US" dirty="0" smtClean="0"/>
              <a:t>of the Nurse cond..,</a:t>
            </a:r>
            <a:endParaRPr lang="en-US" dirty="0"/>
          </a:p>
        </p:txBody>
      </p:sp>
      <p:sp>
        <p:nvSpPr>
          <p:cNvPr id="3" name="Content Placeholder 2"/>
          <p:cNvSpPr>
            <a:spLocks noGrp="1"/>
          </p:cNvSpPr>
          <p:nvPr>
            <p:ph idx="1"/>
          </p:nvPr>
        </p:nvSpPr>
        <p:spPr/>
        <p:txBody>
          <a:bodyPr/>
          <a:lstStyle/>
          <a:p>
            <a:pPr>
              <a:buNone/>
            </a:pPr>
            <a:r>
              <a:rPr lang="en-US" dirty="0" smtClean="0">
                <a:latin typeface="Arial" charset="0"/>
              </a:rPr>
              <a:t>7. Rehabilitator</a:t>
            </a:r>
          </a:p>
          <a:p>
            <a:pPr>
              <a:buNone/>
            </a:pPr>
            <a:r>
              <a:rPr lang="en-US" dirty="0" smtClean="0">
                <a:latin typeface="Arial" charset="0"/>
              </a:rPr>
              <a:t>8. Comforter</a:t>
            </a:r>
          </a:p>
          <a:p>
            <a:pPr>
              <a:buNone/>
            </a:pPr>
            <a:r>
              <a:rPr lang="en-US" dirty="0" smtClean="0">
                <a:latin typeface="Arial" charset="0"/>
              </a:rPr>
              <a:t>9. Communicator</a:t>
            </a:r>
          </a:p>
          <a:p>
            <a:pPr>
              <a:buNone/>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descr="Large confetti"/>
          <p:cNvSpPr>
            <a:spLocks noGrp="1" noChangeArrowheads="1"/>
          </p:cNvSpPr>
          <p:nvPr>
            <p:ph type="title"/>
          </p:nvPr>
        </p:nvSpPr>
        <p:spPr/>
        <p:txBody>
          <a:bodyPr/>
          <a:lstStyle/>
          <a:p>
            <a:r>
              <a:rPr lang="en-US" dirty="0" smtClean="0">
                <a:latin typeface="Arial" charset="0"/>
              </a:rPr>
              <a:t>Career Roles</a:t>
            </a:r>
            <a:endParaRPr lang="en-US" dirty="0">
              <a:latin typeface="Arial" charset="0"/>
            </a:endParaRPr>
          </a:p>
        </p:txBody>
      </p:sp>
      <p:sp>
        <p:nvSpPr>
          <p:cNvPr id="11267" name="Rectangle 3"/>
          <p:cNvSpPr>
            <a:spLocks noGrp="1" noChangeArrowheads="1"/>
          </p:cNvSpPr>
          <p:nvPr>
            <p:ph idx="1"/>
          </p:nvPr>
        </p:nvSpPr>
        <p:spPr/>
        <p:txBody>
          <a:bodyPr/>
          <a:lstStyle/>
          <a:p>
            <a:pPr>
              <a:lnSpc>
                <a:spcPct val="90000"/>
              </a:lnSpc>
              <a:buFont typeface="Wingdings" pitchFamily="2" charset="2"/>
              <a:buChar char="q"/>
            </a:pPr>
            <a:r>
              <a:rPr lang="en-US" dirty="0" smtClean="0">
                <a:latin typeface="Arial" charset="0"/>
              </a:rPr>
              <a:t>Nurse Educator</a:t>
            </a:r>
          </a:p>
          <a:p>
            <a:pPr>
              <a:lnSpc>
                <a:spcPct val="90000"/>
              </a:lnSpc>
              <a:buFont typeface="Wingdings" pitchFamily="2" charset="2"/>
              <a:buChar char="q"/>
            </a:pPr>
            <a:r>
              <a:rPr lang="en-US" dirty="0" smtClean="0">
                <a:latin typeface="Arial" charset="0"/>
              </a:rPr>
              <a:t>Advanced Practice Nurse</a:t>
            </a:r>
          </a:p>
          <a:p>
            <a:pPr lvl="1">
              <a:buFont typeface="Wingdings" pitchFamily="2" charset="2"/>
              <a:buChar char="v"/>
            </a:pPr>
            <a:r>
              <a:rPr lang="en-US" sz="2400" dirty="0" smtClean="0">
                <a:solidFill>
                  <a:srgbClr val="0070C0"/>
                </a:solidFill>
                <a:latin typeface="Arial" charset="0"/>
              </a:rPr>
              <a:t>Clinical Nurse Specialist</a:t>
            </a:r>
          </a:p>
          <a:p>
            <a:pPr lvl="1">
              <a:buFont typeface="Wingdings" pitchFamily="2" charset="2"/>
              <a:buChar char="v"/>
            </a:pPr>
            <a:r>
              <a:rPr lang="en-US" sz="2400" dirty="0" smtClean="0">
                <a:solidFill>
                  <a:srgbClr val="0070C0"/>
                </a:solidFill>
                <a:latin typeface="Arial" charset="0"/>
              </a:rPr>
              <a:t>Nurse Practitioner</a:t>
            </a:r>
          </a:p>
          <a:p>
            <a:pPr lvl="1">
              <a:buFont typeface="Wingdings" pitchFamily="2" charset="2"/>
              <a:buChar char="v"/>
            </a:pPr>
            <a:r>
              <a:rPr lang="en-US" sz="2400" dirty="0" smtClean="0">
                <a:solidFill>
                  <a:srgbClr val="0070C0"/>
                </a:solidFill>
                <a:latin typeface="Arial" charset="0"/>
              </a:rPr>
              <a:t>Certified Nurse Midwife</a:t>
            </a:r>
          </a:p>
          <a:p>
            <a:pPr lvl="1">
              <a:buFont typeface="Wingdings" pitchFamily="2" charset="2"/>
              <a:buChar char="v"/>
            </a:pPr>
            <a:r>
              <a:rPr lang="en-US" sz="2400" dirty="0" smtClean="0">
                <a:solidFill>
                  <a:srgbClr val="0070C0"/>
                </a:solidFill>
                <a:latin typeface="Arial" charset="0"/>
              </a:rPr>
              <a:t>Nurse Anesthetist</a:t>
            </a:r>
          </a:p>
          <a:p>
            <a:pPr lvl="1">
              <a:buFont typeface="Wingdings" pitchFamily="2" charset="2"/>
              <a:buChar char="v"/>
            </a:pPr>
            <a:r>
              <a:rPr lang="en-US" sz="2400" dirty="0" smtClean="0">
                <a:solidFill>
                  <a:srgbClr val="0070C0"/>
                </a:solidFill>
              </a:rPr>
              <a:t>Nurse Administrator/Manager</a:t>
            </a:r>
          </a:p>
          <a:p>
            <a:pPr lvl="1">
              <a:buFont typeface="Wingdings" pitchFamily="2" charset="2"/>
              <a:buChar char="v"/>
            </a:pPr>
            <a:r>
              <a:rPr lang="en-US" sz="2400" dirty="0" smtClean="0">
                <a:solidFill>
                  <a:srgbClr val="0070C0"/>
                </a:solidFill>
              </a:rPr>
              <a:t>Nurse Researcher</a:t>
            </a:r>
          </a:p>
          <a:p>
            <a:pPr lvl="1">
              <a:buFont typeface="Wingdings" pitchFamily="2" charset="2"/>
              <a:buChar char="v"/>
            </a:pPr>
            <a:r>
              <a:rPr lang="en-US" sz="2400" dirty="0" smtClean="0">
                <a:solidFill>
                  <a:srgbClr val="0070C0"/>
                </a:solidFill>
                <a:latin typeface="Arial" charset="0"/>
              </a:rPr>
              <a:t>Nurse Scientist</a:t>
            </a:r>
            <a:r>
              <a:rPr lang="en-US" sz="2400" b="1" dirty="0" smtClean="0">
                <a:solidFill>
                  <a:srgbClr val="0070C0"/>
                </a:solidFill>
                <a:latin typeface="Comic Sans MS" pitchFamily="66" charset="0"/>
              </a:rPr>
              <a:t/>
            </a:r>
            <a:br>
              <a:rPr lang="en-US" sz="2400" b="1" dirty="0" smtClean="0">
                <a:solidFill>
                  <a:srgbClr val="0070C0"/>
                </a:solidFill>
                <a:latin typeface="Comic Sans MS" pitchFamily="66" charset="0"/>
              </a:rPr>
            </a:br>
            <a:endParaRPr lang="en-US" sz="2400" dirty="0">
              <a:solidFill>
                <a:srgbClr val="0070C0"/>
              </a:solidFill>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Nursing’s Future Challenges</a:t>
            </a:r>
            <a:endParaRPr lang="en-US" dirty="0"/>
          </a:p>
        </p:txBody>
      </p:sp>
      <p:sp>
        <p:nvSpPr>
          <p:cNvPr id="3" name="Content Placeholder 2"/>
          <p:cNvSpPr>
            <a:spLocks noGrp="1"/>
          </p:cNvSpPr>
          <p:nvPr>
            <p:ph idx="1"/>
          </p:nvPr>
        </p:nvSpPr>
        <p:spPr/>
        <p:txBody>
          <a:bodyPr/>
          <a:lstStyle/>
          <a:p>
            <a:r>
              <a:rPr lang="en-US" dirty="0" smtClean="0"/>
              <a:t>Societal Challenges</a:t>
            </a:r>
          </a:p>
          <a:p>
            <a:pPr lvl="1">
              <a:lnSpc>
                <a:spcPct val="80000"/>
              </a:lnSpc>
            </a:pPr>
            <a:r>
              <a:rPr lang="en-US" sz="2400" dirty="0" smtClean="0">
                <a:solidFill>
                  <a:srgbClr val="0070C0"/>
                </a:solidFill>
              </a:rPr>
              <a:t>Demographics: study of vital statistics and social trends</a:t>
            </a:r>
          </a:p>
          <a:p>
            <a:pPr lvl="2">
              <a:lnSpc>
                <a:spcPct val="80000"/>
              </a:lnSpc>
            </a:pPr>
            <a:r>
              <a:rPr lang="en-US" sz="2000" dirty="0" smtClean="0"/>
              <a:t>Birthrates</a:t>
            </a:r>
          </a:p>
          <a:p>
            <a:pPr lvl="2">
              <a:lnSpc>
                <a:spcPct val="80000"/>
              </a:lnSpc>
            </a:pPr>
            <a:r>
              <a:rPr lang="en-US" sz="2000" dirty="0" smtClean="0"/>
              <a:t>Morbidity rates (illness)</a:t>
            </a:r>
          </a:p>
          <a:p>
            <a:pPr lvl="2">
              <a:lnSpc>
                <a:spcPct val="80000"/>
              </a:lnSpc>
            </a:pPr>
            <a:r>
              <a:rPr lang="en-US" sz="2000" dirty="0" smtClean="0"/>
              <a:t>Mortality rates (deaths)</a:t>
            </a:r>
          </a:p>
          <a:p>
            <a:pPr lvl="2">
              <a:lnSpc>
                <a:spcPct val="80000"/>
              </a:lnSpc>
            </a:pPr>
            <a:r>
              <a:rPr lang="en-US" sz="2000" dirty="0" smtClean="0"/>
              <a:t>Marriages</a:t>
            </a:r>
          </a:p>
          <a:p>
            <a:pPr lvl="2">
              <a:lnSpc>
                <a:spcPct val="80000"/>
              </a:lnSpc>
            </a:pPr>
            <a:r>
              <a:rPr lang="en-US" sz="2000" dirty="0" smtClean="0"/>
              <a:t>Ages of various populations</a:t>
            </a:r>
          </a:p>
          <a:p>
            <a:pPr lvl="2">
              <a:lnSpc>
                <a:spcPct val="80000"/>
              </a:lnSpc>
            </a:pPr>
            <a:r>
              <a:rPr lang="en-US" sz="2000" dirty="0" smtClean="0"/>
              <a:t>Migration patterns</a:t>
            </a:r>
          </a:p>
          <a:p>
            <a:pPr lvl="1"/>
            <a:r>
              <a:rPr lang="en-US" dirty="0" smtClean="0">
                <a:solidFill>
                  <a:srgbClr val="0070C0"/>
                </a:solidFill>
              </a:rPr>
              <a:t>Aging Population</a:t>
            </a:r>
          </a:p>
          <a:p>
            <a:pPr lvl="2"/>
            <a:r>
              <a:rPr lang="en-US" dirty="0" smtClean="0"/>
              <a:t>End of life care/palliative care</a:t>
            </a:r>
          </a:p>
          <a:p>
            <a:pPr lvl="1"/>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Nursing’s Future Challenges cond..,</a:t>
            </a:r>
            <a:endParaRPr lang="en-US" dirty="0"/>
          </a:p>
        </p:txBody>
      </p:sp>
      <p:sp>
        <p:nvSpPr>
          <p:cNvPr id="3" name="Content Placeholder 2"/>
          <p:cNvSpPr>
            <a:spLocks noGrp="1"/>
          </p:cNvSpPr>
          <p:nvPr>
            <p:ph idx="1"/>
          </p:nvPr>
        </p:nvSpPr>
        <p:spPr/>
        <p:txBody>
          <a:bodyPr/>
          <a:lstStyle/>
          <a:p>
            <a:pPr lvl="1"/>
            <a:r>
              <a:rPr lang="en-US" dirty="0" smtClean="0">
                <a:solidFill>
                  <a:srgbClr val="0070C0"/>
                </a:solidFill>
              </a:rPr>
              <a:t>Poverty</a:t>
            </a:r>
          </a:p>
          <a:p>
            <a:pPr lvl="2"/>
            <a:r>
              <a:rPr lang="en-US" dirty="0" smtClean="0"/>
              <a:t>Government with limited resources must look at more strategies for health care for these vulnerable populations</a:t>
            </a:r>
          </a:p>
          <a:p>
            <a:pPr lvl="1"/>
            <a:r>
              <a:rPr lang="en-US" dirty="0" smtClean="0">
                <a:solidFill>
                  <a:srgbClr val="0070C0"/>
                </a:solidFill>
              </a:rPr>
              <a:t>Cultural diversity: people from different racial, ethnic, religious, social, &amp; geographic backgrounds</a:t>
            </a:r>
          </a:p>
          <a:p>
            <a:pPr lvl="1"/>
            <a:r>
              <a:rPr lang="en-US" dirty="0" smtClean="0">
                <a:solidFill>
                  <a:srgbClr val="0070C0"/>
                </a:solidFill>
              </a:rPr>
              <a:t>Nurses need to take cultural beliefs, values and practices into consideration when planning and implementing nursing care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Out line cond..,</a:t>
            </a:r>
            <a:endParaRPr lang="en-US" dirty="0"/>
          </a:p>
        </p:txBody>
      </p:sp>
      <p:sp>
        <p:nvSpPr>
          <p:cNvPr id="3" name="Content Placeholder 2"/>
          <p:cNvSpPr>
            <a:spLocks noGrp="1"/>
          </p:cNvSpPr>
          <p:nvPr>
            <p:ph idx="1"/>
          </p:nvPr>
        </p:nvSpPr>
        <p:spPr/>
        <p:txBody>
          <a:bodyPr/>
          <a:lstStyle/>
          <a:p>
            <a:pPr marL="274320" lvl="1" indent="-274320">
              <a:spcBef>
                <a:spcPts val="600"/>
              </a:spcBef>
              <a:buClr>
                <a:schemeClr val="tx2"/>
              </a:buClr>
              <a:buSzPct val="73000"/>
              <a:buFont typeface="Wingdings 2"/>
              <a:buChar char=""/>
            </a:pPr>
            <a:r>
              <a:rPr lang="en-US" dirty="0" smtClean="0">
                <a:solidFill>
                  <a:srgbClr val="0070C0"/>
                </a:solidFill>
              </a:rPr>
              <a:t>Standards of Clinical Practice</a:t>
            </a:r>
          </a:p>
          <a:p>
            <a:pPr marL="274320" lvl="1" indent="-274320">
              <a:spcBef>
                <a:spcPts val="600"/>
              </a:spcBef>
              <a:buClr>
                <a:schemeClr val="tx2"/>
              </a:buClr>
              <a:buSzPct val="73000"/>
              <a:buFont typeface="Wingdings 2"/>
              <a:buChar char=""/>
            </a:pPr>
            <a:r>
              <a:rPr lang="en-US" dirty="0" smtClean="0">
                <a:solidFill>
                  <a:srgbClr val="0070C0"/>
                </a:solidFill>
              </a:rPr>
              <a:t>Characteristics of Expert </a:t>
            </a:r>
            <a:br>
              <a:rPr lang="en-US" dirty="0" smtClean="0">
                <a:solidFill>
                  <a:srgbClr val="0070C0"/>
                </a:solidFill>
              </a:rPr>
            </a:br>
            <a:r>
              <a:rPr lang="en-US" dirty="0" smtClean="0">
                <a:solidFill>
                  <a:srgbClr val="0070C0"/>
                </a:solidFill>
              </a:rPr>
              <a:t>Clinical Practice</a:t>
            </a:r>
          </a:p>
          <a:p>
            <a:pPr marL="274320" lvl="1" indent="-274320">
              <a:spcBef>
                <a:spcPts val="600"/>
              </a:spcBef>
              <a:buClr>
                <a:schemeClr val="tx2"/>
              </a:buClr>
              <a:buSzPct val="73000"/>
              <a:buFont typeface="Wingdings 2"/>
              <a:buChar char=""/>
            </a:pPr>
            <a:r>
              <a:rPr lang="en-US" dirty="0" smtClean="0">
                <a:solidFill>
                  <a:srgbClr val="0070C0"/>
                </a:solidFill>
              </a:rPr>
              <a:t>Level of Proficiency</a:t>
            </a:r>
          </a:p>
          <a:p>
            <a:pPr marL="274320" lvl="1" indent="-274320">
              <a:spcBef>
                <a:spcPts val="600"/>
              </a:spcBef>
              <a:buClr>
                <a:schemeClr val="tx2"/>
              </a:buClr>
              <a:buSzPct val="73000"/>
              <a:buFont typeface="Wingdings 2"/>
              <a:buChar char=""/>
            </a:pPr>
            <a:r>
              <a:rPr lang="en-US" dirty="0" smtClean="0">
                <a:solidFill>
                  <a:srgbClr val="0070C0"/>
                </a:solidFill>
              </a:rPr>
              <a:t>Dimensions of Nursing</a:t>
            </a:r>
          </a:p>
          <a:p>
            <a:pPr marL="274320" lvl="1" indent="-274320">
              <a:spcBef>
                <a:spcPts val="600"/>
              </a:spcBef>
              <a:buClr>
                <a:schemeClr val="tx2"/>
              </a:buClr>
              <a:buSzPct val="73000"/>
              <a:buFont typeface="Wingdings 2"/>
              <a:buChar char=""/>
            </a:pPr>
            <a:r>
              <a:rPr lang="en-US" dirty="0" smtClean="0">
                <a:solidFill>
                  <a:srgbClr val="0070C0"/>
                </a:solidFill>
              </a:rPr>
              <a:t>Roles and Functions of the Nurse</a:t>
            </a:r>
          </a:p>
          <a:p>
            <a:pPr marL="274320" lvl="1" indent="-274320">
              <a:spcBef>
                <a:spcPts val="600"/>
              </a:spcBef>
              <a:buClr>
                <a:schemeClr val="tx2"/>
              </a:buClr>
              <a:buSzPct val="73000"/>
              <a:buFont typeface="Wingdings 2"/>
              <a:buChar char=""/>
            </a:pPr>
            <a:r>
              <a:rPr lang="en-US" dirty="0" smtClean="0">
                <a:solidFill>
                  <a:srgbClr val="0070C0"/>
                </a:solidFill>
              </a:rPr>
              <a:t>Career Roles</a:t>
            </a:r>
          </a:p>
          <a:p>
            <a:pPr marL="274320" lvl="1" indent="-274320">
              <a:spcBef>
                <a:spcPts val="600"/>
              </a:spcBef>
              <a:buClr>
                <a:schemeClr val="tx2"/>
              </a:buClr>
              <a:buSzPct val="73000"/>
              <a:buFont typeface="Wingdings 2"/>
              <a:buChar char=""/>
            </a:pPr>
            <a:r>
              <a:rPr lang="en-US" dirty="0" smtClean="0">
                <a:solidFill>
                  <a:srgbClr val="0070C0"/>
                </a:solidFill>
              </a:rPr>
              <a:t>Nursing’s Future Challenges</a:t>
            </a:r>
          </a:p>
          <a:p>
            <a:pPr marL="274320" lvl="1" indent="-274320">
              <a:spcBef>
                <a:spcPts val="600"/>
              </a:spcBef>
              <a:buClr>
                <a:schemeClr val="tx2"/>
              </a:buClr>
              <a:buSzPct val="73000"/>
              <a:buFont typeface="Wingdings 2"/>
              <a:buChar char=""/>
            </a:pPr>
            <a:r>
              <a:rPr lang="en-US" dirty="0" smtClean="0">
                <a:solidFill>
                  <a:srgbClr val="0070C0"/>
                </a:solidFill>
              </a:rPr>
              <a:t>Future Trends in Nursing</a:t>
            </a:r>
          </a:p>
          <a:p>
            <a:pPr marL="274320" lvl="1" indent="-274320">
              <a:spcBef>
                <a:spcPts val="600"/>
              </a:spcBef>
              <a:buClr>
                <a:schemeClr val="tx2"/>
              </a:buClr>
              <a:buSzPct val="73000"/>
              <a:buFont typeface="Wingdings 2"/>
              <a:buChar char=""/>
            </a:pPr>
            <a:r>
              <a:rPr lang="en-US" dirty="0" smtClean="0">
                <a:solidFill>
                  <a:srgbClr val="0070C0"/>
                </a:solidFill>
              </a:rPr>
              <a:t>New Concepts to Explore</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Nursing’s Future Challenges cond..,</a:t>
            </a:r>
            <a:endParaRPr lang="en-US" dirty="0"/>
          </a:p>
        </p:txBody>
      </p:sp>
      <p:sp>
        <p:nvSpPr>
          <p:cNvPr id="3" name="Content Placeholder 2"/>
          <p:cNvSpPr>
            <a:spLocks noGrp="1"/>
          </p:cNvSpPr>
          <p:nvPr>
            <p:ph idx="1"/>
          </p:nvPr>
        </p:nvSpPr>
        <p:spPr/>
        <p:txBody>
          <a:bodyPr/>
          <a:lstStyle/>
          <a:p>
            <a:pPr lvl="1"/>
            <a:r>
              <a:rPr lang="en-US" dirty="0" smtClean="0">
                <a:solidFill>
                  <a:srgbClr val="0070C0"/>
                </a:solidFill>
              </a:rPr>
              <a:t>Urbanization: move from rural areas to cities</a:t>
            </a:r>
          </a:p>
          <a:p>
            <a:pPr lvl="2"/>
            <a:r>
              <a:rPr lang="en-US" dirty="0" smtClean="0"/>
              <a:t>Homelessness, drugs, gangs, single-parent households, mental illness, violence, and crime</a:t>
            </a:r>
          </a:p>
          <a:p>
            <a:pPr lvl="1"/>
            <a:r>
              <a:rPr lang="en-US" dirty="0" smtClean="0">
                <a:solidFill>
                  <a:srgbClr val="0070C0"/>
                </a:solidFill>
              </a:rPr>
              <a:t>Environment: gradual deterioration of the world’s air, water, and plant and animal life</a:t>
            </a:r>
          </a:p>
          <a:p>
            <a:pPr lvl="1"/>
            <a:r>
              <a:rPr lang="en-US" dirty="0" smtClean="0">
                <a:solidFill>
                  <a:srgbClr val="0070C0"/>
                </a:solidFill>
              </a:rPr>
              <a:t>Disasters: an event or situation that is of greater magnitude than an emergency. Disaster; can be natural of man-made</a:t>
            </a:r>
          </a:p>
          <a:p>
            <a:pPr lvl="1"/>
            <a:r>
              <a:rPr lang="en-US" dirty="0" smtClean="0">
                <a:solidFill>
                  <a:srgbClr val="0070C0"/>
                </a:solidFill>
              </a:rPr>
              <a:t>Bioterrorism: refers to use of biological or chemical agent as a weapon.</a:t>
            </a:r>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Nursing’s Future Challenges cond..,</a:t>
            </a:r>
            <a:endParaRPr lang="en-US" dirty="0"/>
          </a:p>
        </p:txBody>
      </p:sp>
      <p:sp>
        <p:nvSpPr>
          <p:cNvPr id="3" name="Content Placeholder 2"/>
          <p:cNvSpPr>
            <a:spLocks noGrp="1"/>
          </p:cNvSpPr>
          <p:nvPr>
            <p:ph idx="1"/>
          </p:nvPr>
        </p:nvSpPr>
        <p:spPr>
          <a:xfrm>
            <a:off x="457200" y="1600200"/>
            <a:ext cx="8229600" cy="4800600"/>
          </a:xfrm>
        </p:spPr>
        <p:txBody>
          <a:bodyPr/>
          <a:lstStyle/>
          <a:p>
            <a:pPr lvl="1"/>
            <a:r>
              <a:rPr lang="en-US" dirty="0" smtClean="0">
                <a:solidFill>
                  <a:srgbClr val="0070C0"/>
                </a:solidFill>
              </a:rPr>
              <a:t>Unhealthy life styles: obesity, tobacco use, lack of exercise, eating disorders, stress, HIV/AIDs and drug use</a:t>
            </a:r>
          </a:p>
          <a:p>
            <a:pPr lvl="1"/>
            <a:r>
              <a:rPr lang="en-US" dirty="0" smtClean="0">
                <a:solidFill>
                  <a:srgbClr val="0070C0"/>
                </a:solidFill>
              </a:rPr>
              <a:t>Cost Containment: must do more with less</a:t>
            </a:r>
          </a:p>
          <a:p>
            <a:pPr lvl="1"/>
            <a:r>
              <a:rPr lang="en-US" dirty="0" smtClean="0">
                <a:solidFill>
                  <a:srgbClr val="0070C0"/>
                </a:solidFill>
              </a:rPr>
              <a:t>Regulation of Health Care: costs rise with aging, increased use of advanced practice nurses for primary health care</a:t>
            </a:r>
          </a:p>
          <a:p>
            <a:r>
              <a:rPr lang="en-US" dirty="0" smtClean="0"/>
              <a:t>Differentiated Practice Levels: </a:t>
            </a:r>
          </a:p>
          <a:p>
            <a:pPr lvl="1"/>
            <a:r>
              <a:rPr lang="en-US" dirty="0" smtClean="0">
                <a:solidFill>
                  <a:srgbClr val="0070C0"/>
                </a:solidFill>
              </a:rPr>
              <a:t>ADN/BSN, </a:t>
            </a:r>
            <a:r>
              <a:rPr lang="en-US" dirty="0" err="1" smtClean="0">
                <a:solidFill>
                  <a:srgbClr val="0070C0"/>
                </a:solidFill>
              </a:rPr>
              <a:t>MSc</a:t>
            </a:r>
            <a:r>
              <a:rPr lang="en-US" dirty="0" smtClean="0">
                <a:solidFill>
                  <a:srgbClr val="0070C0"/>
                </a:solidFill>
              </a:rPr>
              <a:t> +</a:t>
            </a:r>
          </a:p>
          <a:p>
            <a:pPr>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Nursing’s Future Challenges cond..,</a:t>
            </a:r>
            <a:endParaRPr lang="en-US" dirty="0"/>
          </a:p>
        </p:txBody>
      </p:sp>
      <p:sp>
        <p:nvSpPr>
          <p:cNvPr id="3" name="Content Placeholder 2"/>
          <p:cNvSpPr>
            <a:spLocks noGrp="1"/>
          </p:cNvSpPr>
          <p:nvPr>
            <p:ph idx="1"/>
          </p:nvPr>
        </p:nvSpPr>
        <p:spPr/>
        <p:txBody>
          <a:bodyPr/>
          <a:lstStyle/>
          <a:p>
            <a:r>
              <a:rPr lang="en-US" dirty="0" smtClean="0"/>
              <a:t>Cost Containment: managed care, capitation</a:t>
            </a:r>
          </a:p>
          <a:p>
            <a:pPr lvl="1"/>
            <a:r>
              <a:rPr lang="en-US" sz="1800" dirty="0" smtClean="0">
                <a:solidFill>
                  <a:srgbClr val="0070C0"/>
                </a:solidFill>
              </a:rPr>
              <a:t>Nurses will need resource management skills</a:t>
            </a:r>
          </a:p>
          <a:p>
            <a:r>
              <a:rPr lang="en-US" dirty="0" smtClean="0"/>
              <a:t>Autonomy &amp; Accountability</a:t>
            </a:r>
          </a:p>
          <a:p>
            <a:r>
              <a:rPr lang="en-US" dirty="0" smtClean="0"/>
              <a:t>Practice in Community Settings:</a:t>
            </a:r>
          </a:p>
          <a:p>
            <a:r>
              <a:rPr lang="en-US" dirty="0" smtClean="0"/>
              <a:t>Cultural Competence</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Nursing’s Future Challenges cond..,</a:t>
            </a:r>
            <a:endParaRPr lang="en-US" dirty="0"/>
          </a:p>
        </p:txBody>
      </p:sp>
      <p:sp>
        <p:nvSpPr>
          <p:cNvPr id="3" name="Content Placeholder 2"/>
          <p:cNvSpPr>
            <a:spLocks noGrp="1"/>
          </p:cNvSpPr>
          <p:nvPr>
            <p:ph idx="1"/>
          </p:nvPr>
        </p:nvSpPr>
        <p:spPr/>
        <p:txBody>
          <a:bodyPr/>
          <a:lstStyle/>
          <a:p>
            <a:r>
              <a:rPr lang="en-US" dirty="0" smtClean="0"/>
              <a:t>Maintaining Health Work Environment: needle sticks, latex allergy, shift work, risk of violence in workplace, </a:t>
            </a:r>
            <a:r>
              <a:rPr lang="en-US" dirty="0" err="1" smtClean="0"/>
              <a:t>bloodborne</a:t>
            </a:r>
            <a:r>
              <a:rPr lang="en-US" dirty="0" smtClean="0"/>
              <a:t> diseases, back injuries.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fontScale="90000"/>
          </a:bodyPr>
          <a:lstStyle/>
          <a:p>
            <a:r>
              <a:rPr lang="en-US" dirty="0" smtClean="0"/>
              <a:t>Challenges in Nursing Education</a:t>
            </a:r>
            <a:br>
              <a:rPr lang="en-US" dirty="0" smtClean="0"/>
            </a:br>
            <a:endParaRPr lang="en-US" dirty="0"/>
          </a:p>
        </p:txBody>
      </p:sp>
      <p:sp>
        <p:nvSpPr>
          <p:cNvPr id="3" name="Content Placeholder 2"/>
          <p:cNvSpPr>
            <a:spLocks noGrp="1"/>
          </p:cNvSpPr>
          <p:nvPr>
            <p:ph idx="1"/>
          </p:nvPr>
        </p:nvSpPr>
        <p:spPr/>
        <p:txBody>
          <a:bodyPr/>
          <a:lstStyle/>
          <a:p>
            <a:r>
              <a:rPr lang="en-US" dirty="0" smtClean="0"/>
              <a:t>Outcome-based Education: student competency and evidence-based education required to maintain accreditation</a:t>
            </a:r>
          </a:p>
          <a:p>
            <a:r>
              <a:rPr lang="en-US" dirty="0" smtClean="0"/>
              <a:t>Diversity:</a:t>
            </a:r>
          </a:p>
          <a:p>
            <a:pPr>
              <a:buNone/>
            </a:pPr>
            <a:endParaRPr 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143000"/>
          </a:xfrm>
        </p:spPr>
        <p:txBody>
          <a:bodyPr>
            <a:normAutofit fontScale="90000"/>
          </a:bodyPr>
          <a:lstStyle/>
          <a:p>
            <a:r>
              <a:rPr lang="en-US" dirty="0" smtClean="0"/>
              <a:t>Challenges in Nursing Education cond..,</a:t>
            </a:r>
            <a:endParaRPr lang="en-US" dirty="0"/>
          </a:p>
        </p:txBody>
      </p:sp>
      <p:sp>
        <p:nvSpPr>
          <p:cNvPr id="3" name="Content Placeholder 2"/>
          <p:cNvSpPr>
            <a:spLocks noGrp="1"/>
          </p:cNvSpPr>
          <p:nvPr>
            <p:ph idx="1"/>
          </p:nvPr>
        </p:nvSpPr>
        <p:spPr/>
        <p:txBody>
          <a:bodyPr/>
          <a:lstStyle/>
          <a:p>
            <a:pPr>
              <a:lnSpc>
                <a:spcPct val="90000"/>
              </a:lnSpc>
            </a:pPr>
            <a:r>
              <a:rPr lang="en-US" dirty="0" smtClean="0"/>
              <a:t>Technology &amp; Nursing Informatics’ Impact</a:t>
            </a:r>
          </a:p>
          <a:p>
            <a:pPr lvl="1">
              <a:lnSpc>
                <a:spcPct val="90000"/>
              </a:lnSpc>
            </a:pPr>
            <a:r>
              <a:rPr lang="en-US" dirty="0" smtClean="0">
                <a:solidFill>
                  <a:srgbClr val="0070C0"/>
                </a:solidFill>
              </a:rPr>
              <a:t>Computer competence</a:t>
            </a:r>
          </a:p>
          <a:p>
            <a:pPr lvl="1">
              <a:lnSpc>
                <a:spcPct val="90000"/>
              </a:lnSpc>
            </a:pPr>
            <a:r>
              <a:rPr lang="en-US" dirty="0" smtClean="0">
                <a:solidFill>
                  <a:srgbClr val="0070C0"/>
                </a:solidFill>
              </a:rPr>
              <a:t>Internet utilization</a:t>
            </a:r>
          </a:p>
          <a:p>
            <a:pPr lvl="1">
              <a:lnSpc>
                <a:spcPct val="90000"/>
              </a:lnSpc>
            </a:pPr>
            <a:r>
              <a:rPr lang="en-US" dirty="0" smtClean="0">
                <a:solidFill>
                  <a:srgbClr val="0070C0"/>
                </a:solidFill>
              </a:rPr>
              <a:t>Faculty required to actively practice to keep up with changes</a:t>
            </a:r>
          </a:p>
          <a:p>
            <a:pPr lvl="1">
              <a:lnSpc>
                <a:spcPct val="90000"/>
              </a:lnSpc>
            </a:pPr>
            <a:r>
              <a:rPr lang="en-US" dirty="0" smtClean="0">
                <a:solidFill>
                  <a:srgbClr val="0070C0"/>
                </a:solidFill>
              </a:rPr>
              <a:t>Lifelong learning a requirement</a:t>
            </a:r>
          </a:p>
          <a:p>
            <a:pPr lvl="1">
              <a:lnSpc>
                <a:spcPct val="90000"/>
              </a:lnSpc>
            </a:pPr>
            <a:r>
              <a:rPr lang="en-US" dirty="0" smtClean="0">
                <a:solidFill>
                  <a:srgbClr val="0070C0"/>
                </a:solidFill>
              </a:rPr>
              <a:t>NCLEX changes</a:t>
            </a:r>
          </a:p>
          <a:p>
            <a:pPr lvl="1">
              <a:lnSpc>
                <a:spcPct val="90000"/>
              </a:lnSpc>
            </a:pPr>
            <a:r>
              <a:rPr lang="en-US" dirty="0" smtClean="0">
                <a:solidFill>
                  <a:srgbClr val="0070C0"/>
                </a:solidFill>
              </a:rPr>
              <a:t>New grad internships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in Nursing Education cond..,</a:t>
            </a:r>
            <a:endParaRPr lang="en-US" dirty="0"/>
          </a:p>
        </p:txBody>
      </p:sp>
      <p:sp>
        <p:nvSpPr>
          <p:cNvPr id="3" name="Content Placeholder 2"/>
          <p:cNvSpPr>
            <a:spLocks noGrp="1"/>
          </p:cNvSpPr>
          <p:nvPr>
            <p:ph idx="1"/>
          </p:nvPr>
        </p:nvSpPr>
        <p:spPr/>
        <p:txBody>
          <a:bodyPr/>
          <a:lstStyle/>
          <a:p>
            <a:r>
              <a:rPr lang="en-US" dirty="0" smtClean="0"/>
              <a:t>Collaboration: Nurses with more education equal footing with physicians &amp; others, interdisciplinary</a:t>
            </a:r>
          </a:p>
          <a:p>
            <a:r>
              <a:rPr lang="en-US" dirty="0" smtClean="0"/>
              <a:t>Reforms in Health Care &amp; Higher Education</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Future Trends in Nursing</a:t>
            </a:r>
          </a:p>
        </p:txBody>
      </p:sp>
      <p:sp>
        <p:nvSpPr>
          <p:cNvPr id="12291" name="Rectangle 3"/>
          <p:cNvSpPr>
            <a:spLocks noGrp="1" noChangeArrowheads="1"/>
          </p:cNvSpPr>
          <p:nvPr>
            <p:ph idx="1"/>
          </p:nvPr>
        </p:nvSpPr>
        <p:spPr/>
        <p:txBody>
          <a:bodyPr/>
          <a:lstStyle/>
          <a:p>
            <a:r>
              <a:rPr lang="en-US" dirty="0"/>
              <a:t>Expansion of nursing opportunities</a:t>
            </a:r>
          </a:p>
          <a:p>
            <a:r>
              <a:rPr lang="en-US" dirty="0"/>
              <a:t>Public perception of nursing</a:t>
            </a:r>
          </a:p>
          <a:p>
            <a:r>
              <a:rPr lang="en-US" dirty="0"/>
              <a:t>Nursing’s impact on politics and health </a:t>
            </a:r>
            <a:r>
              <a:rPr lang="en-US" dirty="0" smtClean="0"/>
              <a:t>policy</a:t>
            </a:r>
          </a:p>
          <a:p>
            <a:r>
              <a:rPr lang="en-US" sz="2400" dirty="0" smtClean="0">
                <a:latin typeface="Arial" charset="0"/>
              </a:rPr>
              <a:t>Basic nursing education in community colleges and universities.</a:t>
            </a:r>
          </a:p>
          <a:p>
            <a:pPr>
              <a:buNone/>
            </a:pP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p:txBody>
          <a:bodyPr>
            <a:normAutofit fontScale="90000"/>
          </a:bodyPr>
          <a:lstStyle/>
          <a:p>
            <a:r>
              <a:rPr lang="en-US" dirty="0" smtClean="0"/>
              <a:t>Future Trends in Nursing cond..,</a:t>
            </a:r>
            <a:endParaRPr lang="en-US" dirty="0">
              <a:latin typeface="Arial" charset="0"/>
            </a:endParaRPr>
          </a:p>
        </p:txBody>
      </p:sp>
      <p:sp>
        <p:nvSpPr>
          <p:cNvPr id="15363" name="Rectangle 3"/>
          <p:cNvSpPr>
            <a:spLocks noGrp="1" noChangeArrowheads="1"/>
          </p:cNvSpPr>
          <p:nvPr>
            <p:ph idx="1"/>
          </p:nvPr>
        </p:nvSpPr>
        <p:spPr/>
        <p:txBody>
          <a:bodyPr/>
          <a:lstStyle/>
          <a:p>
            <a:r>
              <a:rPr lang="en-US" sz="2800" dirty="0" smtClean="0">
                <a:latin typeface="Arial" charset="0"/>
              </a:rPr>
              <a:t>A </a:t>
            </a:r>
            <a:r>
              <a:rPr lang="en-US" sz="2800" dirty="0">
                <a:latin typeface="Arial" charset="0"/>
              </a:rPr>
              <a:t>growing variety of employment settings.</a:t>
            </a:r>
          </a:p>
          <a:p>
            <a:r>
              <a:rPr lang="en-US" sz="2800" dirty="0">
                <a:latin typeface="Arial" charset="0"/>
              </a:rPr>
              <a:t>Growing emphasis on the aspects of nursing that characterize it as a profession.</a:t>
            </a:r>
          </a:p>
          <a:p>
            <a:r>
              <a:rPr lang="en-US" sz="2800" dirty="0">
                <a:latin typeface="Arial" charset="0"/>
              </a:rPr>
              <a:t>Increasing political influence of nursing.</a:t>
            </a:r>
          </a:p>
          <a:p>
            <a:r>
              <a:rPr lang="en-US" sz="2800" dirty="0">
                <a:latin typeface="Arial" charset="0"/>
              </a:rPr>
              <a:t>Nursing influences on health care policy and practice.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Concepts to Explore</a:t>
            </a:r>
            <a:endParaRPr lang="en-US" dirty="0"/>
          </a:p>
        </p:txBody>
      </p:sp>
      <p:sp>
        <p:nvSpPr>
          <p:cNvPr id="3" name="Content Placeholder 2"/>
          <p:cNvSpPr>
            <a:spLocks noGrp="1"/>
          </p:cNvSpPr>
          <p:nvPr>
            <p:ph idx="1"/>
          </p:nvPr>
        </p:nvSpPr>
        <p:spPr/>
        <p:txBody>
          <a:bodyPr/>
          <a:lstStyle/>
          <a:p>
            <a:r>
              <a:rPr lang="en-US" dirty="0" smtClean="0"/>
              <a:t>Safety in the workplace</a:t>
            </a:r>
          </a:p>
          <a:p>
            <a:r>
              <a:rPr lang="en-US" dirty="0" smtClean="0"/>
              <a:t>Collaboration</a:t>
            </a:r>
          </a:p>
          <a:p>
            <a:r>
              <a:rPr lang="en-US" dirty="0" smtClean="0"/>
              <a:t>Staff participation</a:t>
            </a:r>
          </a:p>
          <a:p>
            <a:r>
              <a:rPr lang="en-US" dirty="0" smtClean="0"/>
              <a:t>Technology</a:t>
            </a:r>
          </a:p>
          <a:p>
            <a:r>
              <a:rPr lang="en-US" dirty="0" smtClean="0"/>
              <a:t>Meaningful recognition and benefits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8229600" cy="900113"/>
          </a:xfrm>
        </p:spPr>
        <p:txBody>
          <a:bodyPr/>
          <a:lstStyle/>
          <a:p>
            <a:r>
              <a:rPr lang="en-GB" dirty="0">
                <a:solidFill>
                  <a:srgbClr val="002060"/>
                </a:solidFill>
              </a:rPr>
              <a:t>Barrack Hospital, Istanbul.</a:t>
            </a:r>
          </a:p>
        </p:txBody>
      </p:sp>
      <p:sp>
        <p:nvSpPr>
          <p:cNvPr id="7172" name="Rectangle 4"/>
          <p:cNvSpPr>
            <a:spLocks noChangeArrowheads="1"/>
          </p:cNvSpPr>
          <p:nvPr/>
        </p:nvSpPr>
        <p:spPr bwMode="auto">
          <a:xfrm>
            <a:off x="323851" y="908050"/>
            <a:ext cx="7753350" cy="1421928"/>
          </a:xfrm>
          <a:prstGeom prst="rect">
            <a:avLst/>
          </a:prstGeom>
          <a:noFill/>
          <a:ln w="9525">
            <a:noFill/>
            <a:miter lim="800000"/>
            <a:headEnd/>
            <a:tailEnd/>
          </a:ln>
          <a:effectLst/>
        </p:spPr>
        <p:txBody>
          <a:bodyPr wrap="square">
            <a:spAutoFit/>
          </a:bodyPr>
          <a:lstStyle/>
          <a:p>
            <a:pPr algn="just">
              <a:lnSpc>
                <a:spcPct val="90000"/>
              </a:lnSpc>
              <a:spcBef>
                <a:spcPct val="20000"/>
              </a:spcBef>
            </a:pPr>
            <a:r>
              <a:rPr lang="en-GB" sz="2400" dirty="0">
                <a:solidFill>
                  <a:srgbClr val="002060"/>
                </a:solidFill>
              </a:rPr>
              <a:t>Florence Nightingale's big opportunity came when the Secretary at War, who knew the family, asked her to go to the Crimea to take </a:t>
            </a:r>
            <a:r>
              <a:rPr lang="en-GB" sz="2400" dirty="0" smtClean="0">
                <a:solidFill>
                  <a:srgbClr val="002060"/>
                </a:solidFill>
              </a:rPr>
              <a:t>charge </a:t>
            </a:r>
            <a:r>
              <a:rPr lang="en-GB" sz="2400" dirty="0">
                <a:solidFill>
                  <a:srgbClr val="002060"/>
                </a:solidFill>
              </a:rPr>
              <a:t>of the hospital at Scutari in Turkey. </a:t>
            </a:r>
          </a:p>
        </p:txBody>
      </p:sp>
      <p:pic>
        <p:nvPicPr>
          <p:cNvPr id="7174" name="Picture 6" descr="nursing"/>
          <p:cNvPicPr>
            <a:picLocks noChangeAspect="1" noChangeArrowheads="1"/>
          </p:cNvPicPr>
          <p:nvPr/>
        </p:nvPicPr>
        <p:blipFill>
          <a:blip r:embed="rId2" cstate="print"/>
          <a:srcRect/>
          <a:stretch>
            <a:fillRect/>
          </a:stretch>
        </p:blipFill>
        <p:spPr bwMode="auto">
          <a:xfrm>
            <a:off x="76200" y="2428875"/>
            <a:ext cx="8001000" cy="4124325"/>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Concepts to Explore cond..,</a:t>
            </a:r>
            <a:endParaRPr lang="en-US" dirty="0"/>
          </a:p>
        </p:txBody>
      </p:sp>
      <p:sp>
        <p:nvSpPr>
          <p:cNvPr id="3" name="Content Placeholder 2"/>
          <p:cNvSpPr>
            <a:spLocks noGrp="1"/>
          </p:cNvSpPr>
          <p:nvPr>
            <p:ph idx="1"/>
          </p:nvPr>
        </p:nvSpPr>
        <p:spPr/>
        <p:txBody>
          <a:bodyPr/>
          <a:lstStyle/>
          <a:p>
            <a:r>
              <a:rPr lang="en-US" dirty="0" smtClean="0"/>
              <a:t>nursing should have a powerful voice and presence at every table where substantive health care issues are discussed.</a:t>
            </a:r>
          </a:p>
          <a:p>
            <a:r>
              <a:rPr lang="en-US" dirty="0" smtClean="0"/>
              <a:t>Use of Collective Power to resolve issues, but only 10% of all nurses belong to their professional association</a:t>
            </a:r>
          </a:p>
          <a:p>
            <a:pPr>
              <a:buNone/>
            </a:pP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solidFill>
                  <a:schemeClr val="tx1"/>
                </a:solidFill>
                <a:latin typeface="Times New Roman" pitchFamily="18" charset="0"/>
                <a:cs typeface="Times New Roman" pitchFamily="18" charset="0"/>
              </a:rPr>
              <a:t>Summery….</a:t>
            </a:r>
            <a:endParaRPr lang="en-US" sz="72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371600"/>
          </a:xfrm>
        </p:spPr>
        <p:txBody>
          <a:bodyPr>
            <a:noAutofit/>
          </a:bodyPr>
          <a:lstStyle/>
          <a:p>
            <a:r>
              <a:rPr lang="en-US" sz="8000" dirty="0" smtClean="0">
                <a:solidFill>
                  <a:schemeClr val="tx1"/>
                </a:solidFill>
                <a:latin typeface="Arial" pitchFamily="34" charset="0"/>
                <a:cs typeface="Arial" pitchFamily="34" charset="0"/>
              </a:rPr>
              <a:t>Questions??</a:t>
            </a:r>
            <a:endParaRPr lang="en-US" sz="72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81200" y="2438400"/>
            <a:ext cx="5410200" cy="2286000"/>
          </a:xfrm>
          <a:prstGeom prst="rect">
            <a:avLst/>
          </a:prstGeom>
          <a:noFill/>
        </p:spPr>
        <p:txBody>
          <a:bodyPr wrap="square" lIns="91440" tIns="45720" rIns="91440" bIns="45720">
            <a:prstTxWarp prst="textCanUp">
              <a:avLst/>
            </a:prstTxWarp>
            <a:spAutoFit/>
            <a:scene3d>
              <a:camera prst="perspectiveContrastingRightFacing"/>
              <a:lightRig rig="balanced" dir="t">
                <a:rot lat="0" lon="0" rev="2100000"/>
              </a:lightRig>
            </a:scene3d>
            <a:sp3d extrusionH="57150" prstMaterial="metal">
              <a:bevelT w="38100" h="25400"/>
              <a:contourClr>
                <a:schemeClr val="bg2"/>
              </a:contourClr>
            </a:sp3d>
          </a:bodyPr>
          <a:lstStyle/>
          <a:p>
            <a:pPr algn="ct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Thank</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You</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endParaRPr lang="en-US" sz="6000" b="1" cap="none" spc="0" dirty="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endParaRPr>
          </a:p>
        </p:txBody>
      </p:sp>
    </p:spTree>
  </p:cSld>
  <p:clrMapOvr>
    <a:masterClrMapping/>
  </p:clrMapOvr>
  <p:transition spd="slow">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normAutofit fontScale="90000"/>
          </a:bodyPr>
          <a:lstStyle/>
          <a:p>
            <a:r>
              <a:rPr lang="en-US" sz="2800" b="1" dirty="0" smtClean="0"/>
              <a:t>Assignment 1 : Discuss </a:t>
            </a:r>
            <a:r>
              <a:rPr lang="en-US" sz="2800" b="1" dirty="0"/>
              <a:t>the influences of nursing organizations on the profession of nursing.</a:t>
            </a:r>
            <a:endParaRPr lang="en-US" sz="2800" dirty="0"/>
          </a:p>
        </p:txBody>
      </p:sp>
      <p:sp>
        <p:nvSpPr>
          <p:cNvPr id="8195" name="Rectangle 3"/>
          <p:cNvSpPr>
            <a:spLocks noGrp="1" noChangeArrowheads="1"/>
          </p:cNvSpPr>
          <p:nvPr>
            <p:ph idx="1"/>
          </p:nvPr>
        </p:nvSpPr>
        <p:spPr>
          <a:noFill/>
          <a:ln/>
        </p:spPr>
        <p:txBody>
          <a:bodyPr/>
          <a:lstStyle/>
          <a:p>
            <a:r>
              <a:rPr lang="en-US" dirty="0" smtClean="0"/>
              <a:t>ANA</a:t>
            </a:r>
            <a:endParaRPr lang="en-US" dirty="0"/>
          </a:p>
          <a:p>
            <a:r>
              <a:rPr lang="en-US" dirty="0" smtClean="0"/>
              <a:t>ICN</a:t>
            </a:r>
          </a:p>
          <a:p>
            <a:r>
              <a:rPr lang="en-US" dirty="0" smtClean="0"/>
              <a:t>NANDA</a:t>
            </a:r>
          </a:p>
          <a:p>
            <a:r>
              <a:rPr lang="en-US" dirty="0" smtClean="0"/>
              <a:t>CAN</a:t>
            </a:r>
          </a:p>
          <a:p>
            <a:r>
              <a:rPr lang="en-US" dirty="0" smtClean="0"/>
              <a:t>SLNA</a:t>
            </a:r>
          </a:p>
          <a:p>
            <a:r>
              <a:rPr lang="en-US" dirty="0" smtClean="0"/>
              <a:t>etc..,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a:solidFill>
                  <a:srgbClr val="002060"/>
                </a:solidFill>
              </a:rPr>
              <a:t>A Nightingale Ward</a:t>
            </a:r>
          </a:p>
        </p:txBody>
      </p:sp>
      <p:pic>
        <p:nvPicPr>
          <p:cNvPr id="8195" name="Picture 3"/>
          <p:cNvPicPr>
            <a:picLocks noGrp="1" noChangeAspect="1" noChangeArrowheads="1"/>
          </p:cNvPicPr>
          <p:nvPr>
            <p:ph idx="1"/>
          </p:nvPr>
        </p:nvPicPr>
        <p:blipFill>
          <a:blip r:embed="rId2" cstate="print"/>
          <a:stretch>
            <a:fillRect/>
          </a:stretch>
        </p:blipFill>
        <p:spPr>
          <a:xfrm>
            <a:off x="228600" y="1600200"/>
            <a:ext cx="7776777" cy="51054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09600" y="990600"/>
            <a:ext cx="3886200" cy="4010025"/>
          </a:xfrm>
          <a:prstGeom prst="rect">
            <a:avLst/>
          </a:prstGeom>
          <a:noFill/>
          <a:ln w="9525">
            <a:noFill/>
            <a:miter lim="800000"/>
            <a:headEnd/>
            <a:tailEnd/>
          </a:ln>
        </p:spPr>
      </p:pic>
      <p:sp>
        <p:nvSpPr>
          <p:cNvPr id="8" name="Title 7"/>
          <p:cNvSpPr>
            <a:spLocks noGrp="1"/>
          </p:cNvSpPr>
          <p:nvPr>
            <p:ph type="title"/>
          </p:nvPr>
        </p:nvSpPr>
        <p:spPr>
          <a:xfrm>
            <a:off x="457200" y="0"/>
            <a:ext cx="7239000" cy="1143000"/>
          </a:xfrm>
        </p:spPr>
        <p:txBody>
          <a:bodyPr/>
          <a:lstStyle/>
          <a:p>
            <a:r>
              <a:rPr lang="en-US" dirty="0" smtClean="0">
                <a:solidFill>
                  <a:srgbClr val="002060"/>
                </a:solidFill>
              </a:rPr>
              <a:t>TODAY……</a:t>
            </a:r>
            <a:endParaRPr lang="en-US" dirty="0">
              <a:solidFill>
                <a:srgbClr val="002060"/>
              </a:solidFill>
            </a:endParaRPr>
          </a:p>
        </p:txBody>
      </p:sp>
      <p:pic>
        <p:nvPicPr>
          <p:cNvPr id="1028" name="Picture 4"/>
          <p:cNvPicPr>
            <a:picLocks noGrp="1" noChangeAspect="1" noChangeArrowheads="1"/>
          </p:cNvPicPr>
          <p:nvPr>
            <p:ph idx="1"/>
          </p:nvPr>
        </p:nvPicPr>
        <p:blipFill>
          <a:blip r:embed="rId3" cstate="print"/>
          <a:stretch>
            <a:fillRect/>
          </a:stretch>
        </p:blipFill>
        <p:spPr bwMode="auto">
          <a:xfrm>
            <a:off x="7086600" y="5514975"/>
            <a:ext cx="952500" cy="1266825"/>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4572000" y="1133475"/>
            <a:ext cx="3533775" cy="2828925"/>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2981325" y="5991225"/>
            <a:ext cx="1285875" cy="790575"/>
          </a:xfrm>
          <a:prstGeom prst="rect">
            <a:avLst/>
          </a:prstGeom>
          <a:noFill/>
          <a:ln w="9525">
            <a:noFill/>
            <a:miter lim="800000"/>
            <a:headEnd/>
            <a:tailEnd/>
          </a:ln>
        </p:spPr>
      </p:pic>
      <p:pic>
        <p:nvPicPr>
          <p:cNvPr id="1031" name="Picture 7"/>
          <p:cNvPicPr>
            <a:picLocks noChangeAspect="1" noChangeArrowheads="1"/>
          </p:cNvPicPr>
          <p:nvPr/>
        </p:nvPicPr>
        <p:blipFill>
          <a:blip r:embed="rId6" cstate="print"/>
          <a:srcRect/>
          <a:stretch>
            <a:fillRect/>
          </a:stretch>
        </p:blipFill>
        <p:spPr bwMode="auto">
          <a:xfrm>
            <a:off x="4419600" y="4210050"/>
            <a:ext cx="2562225" cy="2571750"/>
          </a:xfrm>
          <a:prstGeom prst="rect">
            <a:avLst/>
          </a:prstGeom>
          <a:noFill/>
          <a:ln w="9525">
            <a:noFill/>
            <a:miter lim="800000"/>
            <a:headEnd/>
            <a:tailEnd/>
          </a:ln>
        </p:spPr>
      </p:pic>
      <p:pic>
        <p:nvPicPr>
          <p:cNvPr id="1032" name="Picture 8"/>
          <p:cNvPicPr>
            <a:picLocks noChangeAspect="1" noChangeArrowheads="1"/>
          </p:cNvPicPr>
          <p:nvPr/>
        </p:nvPicPr>
        <p:blipFill>
          <a:blip r:embed="rId7" cstate="print"/>
          <a:srcRect/>
          <a:stretch>
            <a:fillRect/>
          </a:stretch>
        </p:blipFill>
        <p:spPr bwMode="auto">
          <a:xfrm>
            <a:off x="609600" y="5200650"/>
            <a:ext cx="2124075" cy="158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979</TotalTime>
  <Words>2815</Words>
  <Application>Microsoft Office PowerPoint</Application>
  <PresentationFormat>On-screen Show (4:3)</PresentationFormat>
  <Paragraphs>437</Paragraphs>
  <Slides>74</Slides>
  <Notes>2</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Opulent</vt:lpstr>
      <vt:lpstr>Nursing as a Developing Profession</vt:lpstr>
      <vt:lpstr>Learning Objectives</vt:lpstr>
      <vt:lpstr>Learning Objectives cond..,</vt:lpstr>
      <vt:lpstr>Learning Objectives cond..,</vt:lpstr>
      <vt:lpstr>Out line </vt:lpstr>
      <vt:lpstr>Out line cond..,</vt:lpstr>
      <vt:lpstr>Barrack Hospital, Istanbul.</vt:lpstr>
      <vt:lpstr>A Nightingale Ward</vt:lpstr>
      <vt:lpstr>TODAY……</vt:lpstr>
      <vt:lpstr>Definition of Nursing</vt:lpstr>
      <vt:lpstr>ANA Definition of Nursing</vt:lpstr>
      <vt:lpstr>Foundation of Nursing</vt:lpstr>
      <vt:lpstr>Disciplines</vt:lpstr>
      <vt:lpstr>Nursing as a Discipline</vt:lpstr>
      <vt:lpstr>Nursing as a Discipline cond..,</vt:lpstr>
      <vt:lpstr>Definition of Professionalism</vt:lpstr>
      <vt:lpstr>Criteria for a Profession</vt:lpstr>
      <vt:lpstr>Criteria for a Profession cond..,</vt:lpstr>
      <vt:lpstr>Nursing as a Profession</vt:lpstr>
      <vt:lpstr>Autonomy</vt:lpstr>
      <vt:lpstr>Nursing as a Profession cond..,</vt:lpstr>
      <vt:lpstr>CODE OF ETHICS American Nurses Association</vt:lpstr>
      <vt:lpstr>CODE OF ETHICS cond.., American Nurses Association</vt:lpstr>
      <vt:lpstr>Professional Nursing Education </vt:lpstr>
      <vt:lpstr>Levels of Entry Into Nursing</vt:lpstr>
      <vt:lpstr>Levels of Entry Into Nursing cond..,</vt:lpstr>
      <vt:lpstr>Levels of Entry into Nursing cond..,</vt:lpstr>
      <vt:lpstr>Levels of Entry into Nursing cond..,</vt:lpstr>
      <vt:lpstr>Advanced practice education</vt:lpstr>
      <vt:lpstr>Professional Nursing Practice </vt:lpstr>
      <vt:lpstr>Standards of Professional Practice</vt:lpstr>
      <vt:lpstr>ANA Standards of Professional Practice</vt:lpstr>
      <vt:lpstr>Licensure</vt:lpstr>
      <vt:lpstr>Certification</vt:lpstr>
      <vt:lpstr>Accreditation</vt:lpstr>
      <vt:lpstr>Professional Socialization</vt:lpstr>
      <vt:lpstr>Socialization of the Student</vt:lpstr>
      <vt:lpstr>Socialization of the Student cond..,</vt:lpstr>
      <vt:lpstr>Professions vs. Occupations</vt:lpstr>
      <vt:lpstr>Evolution of a Profession Professionalization</vt:lpstr>
      <vt:lpstr>Barriers to Professionalism</vt:lpstr>
      <vt:lpstr>What about Nursing???</vt:lpstr>
      <vt:lpstr>Does Nursing qualify as a Profession?</vt:lpstr>
      <vt:lpstr>Key Principles of Nursing </vt:lpstr>
      <vt:lpstr>Key Principles of Nursing cond..,</vt:lpstr>
      <vt:lpstr>Key Principles of Nursing cond..,</vt:lpstr>
      <vt:lpstr>Standards of Clinical Practice</vt:lpstr>
      <vt:lpstr>Standards of Clinical Practice cond..,</vt:lpstr>
      <vt:lpstr>Characteristics of Expert  Clinical Practice</vt:lpstr>
      <vt:lpstr>Level of Proficiency</vt:lpstr>
      <vt:lpstr>Level of Proficiency cond..,</vt:lpstr>
      <vt:lpstr>Level of Proficiency cond..,</vt:lpstr>
      <vt:lpstr>Dimensions of Nursing</vt:lpstr>
      <vt:lpstr>Roles and Functions of the Nurse</vt:lpstr>
      <vt:lpstr>Roles and Functions of the Nurse cond..,</vt:lpstr>
      <vt:lpstr>Roles and Functions of the Nurse cond..,</vt:lpstr>
      <vt:lpstr>Career Roles</vt:lpstr>
      <vt:lpstr>Nursing’s Future Challenges</vt:lpstr>
      <vt:lpstr>Nursing’s Future Challenges cond..,</vt:lpstr>
      <vt:lpstr>Nursing’s Future Challenges cond..,</vt:lpstr>
      <vt:lpstr>Nursing’s Future Challenges cond..,</vt:lpstr>
      <vt:lpstr>Nursing’s Future Challenges cond..,</vt:lpstr>
      <vt:lpstr>Nursing’s Future Challenges cond..,</vt:lpstr>
      <vt:lpstr>Challenges in Nursing Education </vt:lpstr>
      <vt:lpstr>Challenges in Nursing Education cond..,</vt:lpstr>
      <vt:lpstr>Challenges in Nursing Education cond..,</vt:lpstr>
      <vt:lpstr>Future Trends in Nursing</vt:lpstr>
      <vt:lpstr>Future Trends in Nursing cond..,</vt:lpstr>
      <vt:lpstr>New Concepts to Explore</vt:lpstr>
      <vt:lpstr>New Concepts to Explore cond..,</vt:lpstr>
      <vt:lpstr>Summery….</vt:lpstr>
      <vt:lpstr>Questions??</vt:lpstr>
      <vt:lpstr>Slide 73</vt:lpstr>
      <vt:lpstr>Assignment 1 : Discuss the influences of nursing organizations on the profession of nursing.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Socialization to Professional Nursing Roles</dc:title>
  <dc:creator>Becky</dc:creator>
  <cp:lastModifiedBy>foxcon</cp:lastModifiedBy>
  <cp:revision>80</cp:revision>
  <dcterms:created xsi:type="dcterms:W3CDTF">2006-08-29T12:47:57Z</dcterms:created>
  <dcterms:modified xsi:type="dcterms:W3CDTF">2013-04-01T03:29:48Z</dcterms:modified>
</cp:coreProperties>
</file>