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9" r:id="rId4"/>
    <p:sldId id="258" r:id="rId5"/>
    <p:sldId id="298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75" r:id="rId14"/>
    <p:sldId id="274" r:id="rId15"/>
    <p:sldId id="273" r:id="rId16"/>
    <p:sldId id="272" r:id="rId17"/>
    <p:sldId id="271" r:id="rId18"/>
    <p:sldId id="267" r:id="rId19"/>
    <p:sldId id="270" r:id="rId20"/>
    <p:sldId id="269" r:id="rId21"/>
    <p:sldId id="277" r:id="rId22"/>
    <p:sldId id="278" r:id="rId23"/>
    <p:sldId id="279" r:id="rId24"/>
    <p:sldId id="282" r:id="rId25"/>
    <p:sldId id="281" r:id="rId26"/>
    <p:sldId id="280" r:id="rId27"/>
    <p:sldId id="288" r:id="rId28"/>
    <p:sldId id="287" r:id="rId29"/>
    <p:sldId id="286" r:id="rId30"/>
    <p:sldId id="285" r:id="rId31"/>
    <p:sldId id="284" r:id="rId32"/>
    <p:sldId id="283" r:id="rId33"/>
    <p:sldId id="289" r:id="rId34"/>
    <p:sldId id="294" r:id="rId35"/>
    <p:sldId id="293" r:id="rId36"/>
    <p:sldId id="296" r:id="rId37"/>
    <p:sldId id="295" r:id="rId38"/>
    <p:sldId id="292" r:id="rId39"/>
    <p:sldId id="297" r:id="rId40"/>
    <p:sldId id="291" r:id="rId41"/>
    <p:sldId id="259" r:id="rId42"/>
    <p:sldId id="260" r:id="rId43"/>
    <p:sldId id="27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8D91D4-AE01-41BC-8440-D1092584A1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5641C7-DC3D-4199-A5B2-08D9B02354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43.tinypic.com/29zrj88.jpg"/>
          <p:cNvPicPr/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3200400" y="2362200"/>
            <a:ext cx="36195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096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Communication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410200"/>
            <a:ext cx="3657600" cy="9144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Miss. M.N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Priyadarshanie</a:t>
            </a: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B.Sc. Nursing (Hons)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elements of professional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Referent</a:t>
            </a:r>
          </a:p>
          <a:p>
            <a:pPr lvl="1"/>
            <a:r>
              <a:rPr lang="en-IN" dirty="0" smtClean="0"/>
              <a:t>Motivates one person to communicate with another.</a:t>
            </a:r>
          </a:p>
          <a:p>
            <a:r>
              <a:rPr lang="en-IN" dirty="0" smtClean="0"/>
              <a:t>Sender </a:t>
            </a:r>
            <a:endParaRPr lang="en-US" dirty="0" smtClean="0"/>
          </a:p>
          <a:p>
            <a:pPr lvl="1"/>
            <a:r>
              <a:rPr lang="en-IN" dirty="0" smtClean="0"/>
              <a:t>The sender (communicator) is the originator of the message. </a:t>
            </a:r>
            <a:endParaRPr lang="en-US" dirty="0" smtClean="0"/>
          </a:p>
          <a:p>
            <a:pPr lvl="1"/>
            <a:r>
              <a:rPr lang="en-IN" dirty="0" smtClean="0"/>
              <a:t>The impact of the message will depend on sender's communication skill, social status (authority), knowledge, attitude and prestige in the community.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elements of professional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</a:t>
            </a:r>
          </a:p>
          <a:p>
            <a:pPr lvl="1"/>
            <a:r>
              <a:rPr lang="en-US" dirty="0" smtClean="0"/>
              <a:t>Content of the conversation.</a:t>
            </a:r>
          </a:p>
          <a:p>
            <a:r>
              <a:rPr lang="en-US" dirty="0" smtClean="0"/>
              <a:t>Channels of Communication </a:t>
            </a:r>
          </a:p>
          <a:p>
            <a:pPr lvl="1"/>
            <a:r>
              <a:rPr lang="en-US" dirty="0" smtClean="0"/>
              <a:t>The means of conveying and receiving the message through visual, auditory, and tactile senses.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elements of professional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Receiver</a:t>
            </a:r>
          </a:p>
          <a:p>
            <a:pPr lvl="1"/>
            <a:r>
              <a:rPr lang="en-IN" dirty="0" smtClean="0"/>
              <a:t>Who receives messages from the sender</a:t>
            </a:r>
          </a:p>
          <a:p>
            <a:r>
              <a:rPr lang="en-US" dirty="0" smtClean="0"/>
              <a:t>Feedback</a:t>
            </a:r>
          </a:p>
          <a:p>
            <a:pPr lvl="1"/>
            <a:r>
              <a:rPr lang="en-IN" dirty="0" smtClean="0"/>
              <a:t>It is the flow of information from receiver to the sender, the reaction to the message. </a:t>
            </a:r>
            <a:endParaRPr lang="en-US" dirty="0" smtClean="0"/>
          </a:p>
          <a:p>
            <a:r>
              <a:rPr lang="en-IN" dirty="0" smtClean="0"/>
              <a:t>Environment </a:t>
            </a:r>
            <a:endParaRPr lang="en-US" dirty="0" smtClean="0"/>
          </a:p>
          <a:p>
            <a:pPr lvl="1"/>
            <a:r>
              <a:rPr lang="en-US" dirty="0" smtClean="0"/>
              <a:t>The physical and emotional climate in which the interaction takes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Intrapersonal communication</a:t>
            </a:r>
          </a:p>
          <a:p>
            <a:r>
              <a:rPr lang="en-US" dirty="0" smtClean="0"/>
              <a:t>Interpersonal communication</a:t>
            </a:r>
          </a:p>
          <a:p>
            <a:r>
              <a:rPr lang="en-US" dirty="0" smtClean="0"/>
              <a:t>Public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Intrapersonal communication</a:t>
            </a:r>
          </a:p>
          <a:p>
            <a:pPr lvl="1"/>
            <a:r>
              <a:rPr lang="en-US" dirty="0" smtClean="0"/>
              <a:t>Occurs within an individual</a:t>
            </a:r>
          </a:p>
          <a:p>
            <a:pPr lvl="2"/>
            <a:r>
              <a:rPr lang="en-US" dirty="0" smtClean="0"/>
              <a:t>Self talk, self-verbalization, and inner thought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Interpersonal communication</a:t>
            </a:r>
          </a:p>
          <a:p>
            <a:pPr lvl="1"/>
            <a:r>
              <a:rPr lang="en-US" dirty="0" smtClean="0"/>
              <a:t>Occurs between two people or within a small group</a:t>
            </a:r>
          </a:p>
          <a:p>
            <a:pPr lvl="2"/>
            <a:r>
              <a:rPr lang="en-US" dirty="0" smtClean="0"/>
              <a:t>Idea sharing, problem solving, goal accomplishment, team building, personal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communication cond..,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communication</a:t>
            </a:r>
          </a:p>
          <a:p>
            <a:pPr lvl="1"/>
            <a:r>
              <a:rPr lang="en-US" dirty="0" smtClean="0"/>
              <a:t>Interaction of one individual with large groups of people.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Types of communication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One-way Communication</a:t>
            </a:r>
          </a:p>
          <a:p>
            <a:pPr lvl="1"/>
            <a:r>
              <a:rPr lang="en-IN" dirty="0" smtClean="0"/>
              <a:t> The flow of communication is “one-way” from the communicator to the receiver. </a:t>
            </a:r>
          </a:p>
          <a:p>
            <a:pPr lvl="2"/>
            <a:r>
              <a:rPr lang="en-IN" smtClean="0"/>
              <a:t>E.g.. </a:t>
            </a:r>
            <a:r>
              <a:rPr lang="en-IN" dirty="0" smtClean="0"/>
              <a:t>Lecture method</a:t>
            </a:r>
          </a:p>
          <a:p>
            <a:pPr lvl="1"/>
            <a:r>
              <a:rPr lang="en-IN" dirty="0" smtClean="0"/>
              <a:t>Advantages ? </a:t>
            </a:r>
            <a:endParaRPr lang="en-US" sz="4000" dirty="0" smtClean="0"/>
          </a:p>
          <a:p>
            <a:pPr lvl="1"/>
            <a:r>
              <a:rPr lang="en-IN" dirty="0" smtClean="0"/>
              <a:t>Disadvantages ?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Types of communication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Two-way Communication </a:t>
            </a:r>
          </a:p>
          <a:p>
            <a:pPr lvl="1"/>
            <a:r>
              <a:rPr lang="en-IN" dirty="0" smtClean="0"/>
              <a:t>Both sender and receiver take part. </a:t>
            </a:r>
            <a:endParaRPr lang="en-US" sz="4000" dirty="0" smtClean="0"/>
          </a:p>
          <a:p>
            <a:pPr lvl="2"/>
            <a:r>
              <a:rPr lang="en-IN" dirty="0" smtClean="0"/>
              <a:t>The process of learning is active and democratic. </a:t>
            </a:r>
            <a:endParaRPr lang="en-US" sz="3600" dirty="0" smtClean="0"/>
          </a:p>
          <a:p>
            <a:pPr lvl="2"/>
            <a:r>
              <a:rPr lang="en-IN" dirty="0" smtClean="0"/>
              <a:t>It is more likely to influence behaviour than one-way communication.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communication </a:t>
            </a:r>
          </a:p>
          <a:p>
            <a:r>
              <a:rPr lang="en-US" dirty="0" smtClean="0"/>
              <a:t>Non-verbal communication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Student will be able to 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Define communication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IN" dirty="0" smtClean="0"/>
              <a:t>principles of communication</a:t>
            </a:r>
          </a:p>
          <a:p>
            <a:pPr lvl="1"/>
            <a:r>
              <a:rPr lang="en-US" dirty="0" smtClean="0"/>
              <a:t>Describe basic elements of professional communication</a:t>
            </a:r>
          </a:p>
          <a:p>
            <a:pPr lvl="1"/>
            <a:r>
              <a:rPr lang="en-US" dirty="0" smtClean="0"/>
              <a:t>Identify levels of communication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</a:p>
          <a:p>
            <a:pPr lvl="1"/>
            <a:r>
              <a:rPr lang="en-US" dirty="0" smtClean="0"/>
              <a:t>Involves the spoken or written word</a:t>
            </a:r>
          </a:p>
          <a:p>
            <a:pPr lvl="1"/>
            <a:r>
              <a:rPr lang="en-US" dirty="0" smtClean="0"/>
              <a:t>Language –</a:t>
            </a:r>
          </a:p>
          <a:p>
            <a:pPr lvl="2"/>
            <a:r>
              <a:rPr lang="en-US" dirty="0" smtClean="0"/>
              <a:t>“the chief vehicle”</a:t>
            </a:r>
          </a:p>
          <a:p>
            <a:pPr lvl="2"/>
            <a:r>
              <a:rPr lang="en-US" dirty="0" smtClean="0"/>
              <a:t>Is a Code that conveys specific meaning as you combine words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aspects of verbal communication (effective verbal communication techniques) </a:t>
            </a:r>
          </a:p>
          <a:p>
            <a:pPr lvl="1"/>
            <a:r>
              <a:rPr lang="en-US" dirty="0" smtClean="0"/>
              <a:t>Vocabulary</a:t>
            </a:r>
          </a:p>
          <a:p>
            <a:pPr lvl="1"/>
            <a:r>
              <a:rPr lang="en-US" dirty="0" smtClean="0"/>
              <a:t>Denotative and connotative </a:t>
            </a:r>
            <a:r>
              <a:rPr lang="en-US" dirty="0" smtClean="0"/>
              <a:t>meaning – praising </a:t>
            </a:r>
            <a:endParaRPr lang="en-US" dirty="0" smtClean="0"/>
          </a:p>
          <a:p>
            <a:pPr lvl="1"/>
            <a:r>
              <a:rPr lang="en-US" dirty="0" smtClean="0"/>
              <a:t>Pacing- Starting as step by step</a:t>
            </a:r>
            <a:endParaRPr lang="en-US" dirty="0" smtClean="0"/>
          </a:p>
          <a:p>
            <a:pPr lvl="1"/>
            <a:r>
              <a:rPr lang="en-US" dirty="0" smtClean="0"/>
              <a:t>Intonation – sound difference</a:t>
            </a:r>
            <a:endParaRPr lang="en-US" dirty="0" smtClean="0"/>
          </a:p>
          <a:p>
            <a:pPr lvl="1"/>
            <a:r>
              <a:rPr lang="en-US" dirty="0" smtClean="0"/>
              <a:t>Clarity and brevity</a:t>
            </a:r>
          </a:p>
          <a:p>
            <a:pPr lvl="1"/>
            <a:r>
              <a:rPr lang="en-US" dirty="0" smtClean="0"/>
              <a:t>Timing and relevance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Non-verbal communication </a:t>
            </a:r>
          </a:p>
          <a:p>
            <a:pPr lvl="1"/>
            <a:r>
              <a:rPr lang="en-US" dirty="0" smtClean="0"/>
              <a:t>Message sent through the language of the body, without using words. </a:t>
            </a:r>
          </a:p>
          <a:p>
            <a:pPr lvl="2"/>
            <a:r>
              <a:rPr lang="en-US" dirty="0" smtClean="0"/>
              <a:t>Facial expressions, vocal cues, eye contact, action cues, such as gestures, posture, touch , odor, physical appearance dress , silence.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Metacommunication</a:t>
            </a:r>
            <a:endParaRPr lang="en-US" dirty="0" smtClean="0"/>
          </a:p>
          <a:p>
            <a:pPr lvl="1"/>
            <a:r>
              <a:rPr lang="en-US" dirty="0" smtClean="0"/>
              <a:t>“Message within a message”</a:t>
            </a:r>
          </a:p>
          <a:p>
            <a:pPr lvl="1"/>
            <a:r>
              <a:rPr lang="en-US" dirty="0" smtClean="0"/>
              <a:t>Conveys the sender's attitude toward self and the message, as well as attitudes, feelings, and intentions toward the receiver. </a:t>
            </a:r>
          </a:p>
          <a:p>
            <a:pPr lvl="1"/>
            <a:r>
              <a:rPr lang="en-US" dirty="0" smtClean="0"/>
              <a:t>Nonverbal demonstration of feelings.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Forms of communication contd..,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aspects of non-verbal communication (effective non-verbal communication techniques) </a:t>
            </a:r>
          </a:p>
          <a:p>
            <a:pPr lvl="1"/>
            <a:r>
              <a:rPr lang="en-US" dirty="0" smtClean="0"/>
              <a:t>Personal appearance</a:t>
            </a:r>
          </a:p>
          <a:p>
            <a:pPr lvl="1"/>
            <a:r>
              <a:rPr lang="en-US" dirty="0" smtClean="0"/>
              <a:t>Posture and gait</a:t>
            </a:r>
          </a:p>
          <a:p>
            <a:pPr lvl="1"/>
            <a:r>
              <a:rPr lang="en-US" dirty="0" smtClean="0"/>
              <a:t>Facial expression</a:t>
            </a:r>
          </a:p>
          <a:p>
            <a:pPr lvl="1"/>
            <a:r>
              <a:rPr lang="en-US" dirty="0" smtClean="0"/>
              <a:t>Eye contact</a:t>
            </a:r>
          </a:p>
          <a:p>
            <a:pPr lvl="1"/>
            <a:r>
              <a:rPr lang="en-US" dirty="0" smtClean="0"/>
              <a:t>Gestures</a:t>
            </a:r>
          </a:p>
          <a:p>
            <a:pPr lvl="1"/>
            <a:r>
              <a:rPr lang="en-US" dirty="0" smtClean="0"/>
              <a:t>Territoriality and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Psychophysiological</a:t>
            </a:r>
            <a:r>
              <a:rPr lang="en-US" dirty="0" smtClean="0"/>
              <a:t> factors</a:t>
            </a:r>
          </a:p>
          <a:p>
            <a:r>
              <a:rPr lang="en-US" dirty="0" smtClean="0"/>
              <a:t>Relational factors</a:t>
            </a:r>
          </a:p>
          <a:p>
            <a:r>
              <a:rPr lang="en-US" dirty="0" smtClean="0"/>
              <a:t>Situational factors</a:t>
            </a:r>
          </a:p>
          <a:p>
            <a:r>
              <a:rPr lang="en-US" dirty="0" smtClean="0"/>
              <a:t>Environmental factors</a:t>
            </a:r>
          </a:p>
          <a:p>
            <a:r>
              <a:rPr lang="en-US" dirty="0" smtClean="0"/>
              <a:t>Cultural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nurse-client helping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Therapeutic communication</a:t>
            </a:r>
          </a:p>
          <a:p>
            <a:pPr lvl="1"/>
            <a:r>
              <a:rPr lang="en-US" dirty="0" smtClean="0"/>
              <a:t>4 phases</a:t>
            </a:r>
          </a:p>
          <a:p>
            <a:pPr lvl="2"/>
            <a:r>
              <a:rPr lang="en-US" dirty="0" smtClean="0"/>
              <a:t>Preinteraction phase</a:t>
            </a:r>
          </a:p>
          <a:p>
            <a:pPr lvl="2"/>
            <a:r>
              <a:rPr lang="en-US" dirty="0" smtClean="0"/>
              <a:t>Orientation phase</a:t>
            </a:r>
          </a:p>
          <a:p>
            <a:pPr lvl="2"/>
            <a:r>
              <a:rPr lang="en-US" dirty="0" smtClean="0"/>
              <a:t>Working phase</a:t>
            </a:r>
          </a:p>
          <a:p>
            <a:pPr lvl="2"/>
            <a:r>
              <a:rPr lang="en-US" dirty="0" smtClean="0"/>
              <a:t>Termination phase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nurse-health team member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Therapeutic interactions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caring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Professionalism</a:t>
            </a:r>
          </a:p>
          <a:p>
            <a:r>
              <a:rPr lang="en-US" dirty="0" smtClean="0"/>
              <a:t>Courtesy</a:t>
            </a:r>
          </a:p>
          <a:p>
            <a:pPr lvl="1"/>
            <a:r>
              <a:rPr lang="en-US" dirty="0" smtClean="0"/>
              <a:t>Avoid terms of endearment</a:t>
            </a:r>
          </a:p>
          <a:p>
            <a:pPr lvl="2"/>
            <a:r>
              <a:rPr lang="en-US" dirty="0" smtClean="0"/>
              <a:t>Don’t use “Honey”, “Dear”, “Grandpa”, “Sweetheart”</a:t>
            </a:r>
          </a:p>
          <a:p>
            <a:pPr lvl="1"/>
            <a:r>
              <a:rPr lang="en-US" dirty="0" smtClean="0"/>
              <a:t>Avoid referring to client by diagnosis, room number, or other attribute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Trust</a:t>
            </a:r>
          </a:p>
          <a:p>
            <a:r>
              <a:rPr lang="en-US" dirty="0" smtClean="0"/>
              <a:t>Availability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</a:t>
            </a:r>
          </a:p>
          <a:p>
            <a:r>
              <a:rPr lang="en-US" dirty="0" smtClean="0"/>
              <a:t>Nursing diagnosis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Objectives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Student will be able to :</a:t>
            </a:r>
          </a:p>
          <a:p>
            <a:pPr lvl="1"/>
            <a:r>
              <a:rPr lang="en-US" dirty="0" smtClean="0"/>
              <a:t>Identify </a:t>
            </a:r>
            <a:r>
              <a:rPr lang="en-IN" dirty="0" smtClean="0"/>
              <a:t>types of communication</a:t>
            </a:r>
          </a:p>
          <a:p>
            <a:pPr lvl="1"/>
            <a:r>
              <a:rPr lang="en-US" dirty="0" smtClean="0"/>
              <a:t>Describe forms of communication</a:t>
            </a:r>
          </a:p>
          <a:p>
            <a:pPr lvl="1"/>
            <a:r>
              <a:rPr lang="en-US" dirty="0" smtClean="0"/>
              <a:t>Identify factors influencing communication</a:t>
            </a:r>
          </a:p>
          <a:p>
            <a:pPr lvl="1"/>
            <a:r>
              <a:rPr lang="en-US" dirty="0" smtClean="0"/>
              <a:t>Use communication skills within the nursing process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</a:p>
          <a:p>
            <a:pPr lvl="1"/>
            <a:r>
              <a:rPr lang="en-US" dirty="0" smtClean="0"/>
              <a:t>Physical and emotional factors</a:t>
            </a:r>
          </a:p>
          <a:p>
            <a:pPr lvl="1"/>
            <a:r>
              <a:rPr lang="en-US" dirty="0" smtClean="0"/>
              <a:t>Developmental factors</a:t>
            </a:r>
          </a:p>
          <a:p>
            <a:pPr lvl="1"/>
            <a:r>
              <a:rPr lang="en-US" dirty="0" smtClean="0"/>
              <a:t>Sociocultural factors</a:t>
            </a:r>
          </a:p>
          <a:p>
            <a:pPr lvl="1"/>
            <a:r>
              <a:rPr lang="en-US" dirty="0" smtClean="0"/>
              <a:t>gender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Nursing diagnosis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Goals and outcomes</a:t>
            </a:r>
          </a:p>
          <a:p>
            <a:pPr lvl="1"/>
            <a:r>
              <a:rPr lang="en-US" dirty="0" smtClean="0"/>
              <a:t>Setting priorities</a:t>
            </a:r>
          </a:p>
          <a:p>
            <a:pPr lvl="1"/>
            <a:r>
              <a:rPr lang="en-US" dirty="0" smtClean="0"/>
              <a:t>Continuity of care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Sympathy</a:t>
            </a:r>
          </a:p>
          <a:p>
            <a:pPr lvl="1"/>
            <a:r>
              <a:rPr lang="en-US" dirty="0" smtClean="0"/>
              <a:t>Listening and responding </a:t>
            </a:r>
          </a:p>
          <a:p>
            <a:pPr lvl="2"/>
            <a:r>
              <a:rPr lang="en-US" dirty="0" smtClean="0"/>
              <a:t>Active listening</a:t>
            </a:r>
          </a:p>
          <a:p>
            <a:pPr lvl="2"/>
            <a:r>
              <a:rPr lang="en-US" dirty="0" smtClean="0"/>
              <a:t>Provide information</a:t>
            </a:r>
          </a:p>
          <a:p>
            <a:pPr lvl="2"/>
            <a:r>
              <a:rPr lang="en-US" dirty="0" smtClean="0"/>
              <a:t>Paraphrase communication</a:t>
            </a:r>
          </a:p>
          <a:p>
            <a:pPr lvl="2"/>
            <a:r>
              <a:rPr lang="en-US" dirty="0" smtClean="0"/>
              <a:t>Clarify communication</a:t>
            </a:r>
          </a:p>
          <a:p>
            <a:pPr lvl="2"/>
            <a:r>
              <a:rPr lang="en-US" dirty="0" smtClean="0"/>
              <a:t>Focus communication</a:t>
            </a:r>
          </a:p>
          <a:p>
            <a:pPr lvl="2"/>
            <a:r>
              <a:rPr lang="en-US" dirty="0" smtClean="0"/>
              <a:t>Summarize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Listening and responding contd..,</a:t>
            </a:r>
          </a:p>
          <a:p>
            <a:pPr lvl="2"/>
            <a:r>
              <a:rPr lang="en-US" dirty="0" smtClean="0"/>
              <a:t>Use appropriate self-disclosure</a:t>
            </a:r>
          </a:p>
          <a:p>
            <a:pPr lvl="2"/>
            <a:r>
              <a:rPr lang="en-US" dirty="0" smtClean="0"/>
              <a:t>Avoid intensive listening</a:t>
            </a:r>
          </a:p>
          <a:p>
            <a:pPr lvl="2"/>
            <a:r>
              <a:rPr lang="en-US" dirty="0" smtClean="0"/>
              <a:t>Avoid medical vocabulary</a:t>
            </a:r>
          </a:p>
          <a:p>
            <a:pPr lvl="2"/>
            <a:r>
              <a:rPr lang="en-US" dirty="0" smtClean="0"/>
              <a:t>Avoid giving personal opinions </a:t>
            </a:r>
          </a:p>
          <a:p>
            <a:pPr lvl="2"/>
            <a:r>
              <a:rPr lang="en-US" dirty="0" smtClean="0"/>
              <a:t>Avoid </a:t>
            </a:r>
            <a:r>
              <a:rPr lang="en-US" dirty="0" smtClean="0"/>
              <a:t>prying – not being curious and ask questions</a:t>
            </a:r>
            <a:endParaRPr lang="en-US" dirty="0" smtClean="0"/>
          </a:p>
          <a:p>
            <a:pPr lvl="2"/>
            <a:r>
              <a:rPr lang="en-US" dirty="0" smtClean="0"/>
              <a:t>Avoid changing the subject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contd..,</a:t>
            </a:r>
          </a:p>
          <a:p>
            <a:pPr lvl="1"/>
            <a:r>
              <a:rPr lang="en-US" dirty="0" smtClean="0"/>
              <a:t>Acceptance and respect</a:t>
            </a:r>
          </a:p>
          <a:p>
            <a:pPr lvl="2"/>
            <a:r>
              <a:rPr lang="en-US" dirty="0" smtClean="0"/>
              <a:t>Asking for explanations</a:t>
            </a:r>
          </a:p>
          <a:p>
            <a:pPr lvl="2"/>
            <a:r>
              <a:rPr lang="en-US" dirty="0" smtClean="0"/>
              <a:t>Avoid approval and disapproval</a:t>
            </a:r>
          </a:p>
          <a:p>
            <a:pPr lvl="2"/>
            <a:r>
              <a:rPr lang="en-US" dirty="0" smtClean="0"/>
              <a:t>Avoid arguing</a:t>
            </a:r>
          </a:p>
          <a:p>
            <a:pPr lvl="2"/>
            <a:r>
              <a:rPr lang="en-US" dirty="0" smtClean="0"/>
              <a:t>Avoid been defensive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contd..,</a:t>
            </a:r>
          </a:p>
          <a:p>
            <a:pPr lvl="1"/>
            <a:r>
              <a:rPr lang="en-US" dirty="0" smtClean="0"/>
              <a:t>Silence</a:t>
            </a:r>
          </a:p>
          <a:p>
            <a:pPr lvl="1"/>
            <a:r>
              <a:rPr lang="en-US" dirty="0" smtClean="0"/>
              <a:t>Hope and encouragement</a:t>
            </a:r>
          </a:p>
          <a:p>
            <a:pPr lvl="2"/>
            <a:r>
              <a:rPr lang="en-US" dirty="0" smtClean="0"/>
              <a:t>Avoid false reassurance that can do more harm than good</a:t>
            </a:r>
          </a:p>
          <a:p>
            <a:pPr lvl="1"/>
            <a:r>
              <a:rPr lang="en-US" dirty="0" smtClean="0"/>
              <a:t>Socializing</a:t>
            </a:r>
          </a:p>
          <a:p>
            <a:pPr lvl="2"/>
            <a:r>
              <a:rPr lang="en-US" dirty="0" smtClean="0"/>
              <a:t>Avoid inappropriate socializing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contd..,</a:t>
            </a:r>
          </a:p>
          <a:p>
            <a:pPr lvl="1"/>
            <a:r>
              <a:rPr lang="en-US" smtClean="0"/>
              <a:t>Assertiveness ( By force) </a:t>
            </a:r>
            <a:r>
              <a:rPr lang="en-US" dirty="0" smtClean="0"/>
              <a:t>and autonomy </a:t>
            </a:r>
          </a:p>
          <a:p>
            <a:pPr lvl="2"/>
            <a:r>
              <a:rPr lang="en-US" dirty="0" smtClean="0"/>
              <a:t>Avoid passive responses</a:t>
            </a:r>
          </a:p>
          <a:p>
            <a:pPr lvl="2"/>
            <a:r>
              <a:rPr lang="en-US" dirty="0" smtClean="0"/>
              <a:t>Avoid aggressive responses</a:t>
            </a:r>
          </a:p>
          <a:p>
            <a:pPr lvl="1"/>
            <a:r>
              <a:rPr lang="en-US" dirty="0" smtClean="0"/>
              <a:t>Humor</a:t>
            </a:r>
          </a:p>
          <a:p>
            <a:pPr lvl="1"/>
            <a:r>
              <a:rPr lang="en-US" dirty="0" smtClean="0"/>
              <a:t>Touch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contd..,</a:t>
            </a:r>
          </a:p>
          <a:p>
            <a:pPr lvl="1"/>
            <a:r>
              <a:rPr lang="en-US" dirty="0" smtClean="0"/>
              <a:t>Communication with clients with special needs:</a:t>
            </a:r>
          </a:p>
          <a:p>
            <a:pPr lvl="2"/>
            <a:r>
              <a:rPr lang="en-US" dirty="0" smtClean="0"/>
              <a:t>Clients with difficulty hearing</a:t>
            </a:r>
          </a:p>
          <a:p>
            <a:pPr lvl="2"/>
            <a:r>
              <a:rPr lang="en-US" dirty="0" smtClean="0"/>
              <a:t>Clients with difficulty seeing</a:t>
            </a:r>
          </a:p>
          <a:p>
            <a:pPr lvl="2"/>
            <a:r>
              <a:rPr lang="en-US" dirty="0" smtClean="0"/>
              <a:t>Clients who are mute or cannot speak clearly</a:t>
            </a:r>
          </a:p>
          <a:p>
            <a:pPr lvl="2"/>
            <a:r>
              <a:rPr lang="en-US" dirty="0" smtClean="0"/>
              <a:t>Clients who are cognitive impaired</a:t>
            </a:r>
          </a:p>
          <a:p>
            <a:pPr lvl="2"/>
            <a:r>
              <a:rPr lang="en-US" dirty="0" smtClean="0"/>
              <a:t>Clients who are unresponsive</a:t>
            </a:r>
          </a:p>
          <a:p>
            <a:pPr lvl="2"/>
            <a:r>
              <a:rPr lang="en-US" dirty="0" smtClean="0"/>
              <a:t>Clients who do not speak English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Communication with clients with special needs contd..,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Providing alternative communication methods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Communicating with children 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Communicating with older adult clients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communication</a:t>
            </a:r>
          </a:p>
          <a:p>
            <a:r>
              <a:rPr lang="en-IN" dirty="0" smtClean="0"/>
              <a:t>Principles</a:t>
            </a:r>
            <a:r>
              <a:rPr lang="en-IN" b="1" dirty="0" smtClean="0"/>
              <a:t> </a:t>
            </a:r>
            <a:r>
              <a:rPr lang="en-IN" dirty="0" smtClean="0"/>
              <a:t>of communication </a:t>
            </a:r>
          </a:p>
          <a:p>
            <a:r>
              <a:rPr lang="en-US" dirty="0" smtClean="0"/>
              <a:t>Basic elements of professional communication </a:t>
            </a:r>
          </a:p>
          <a:p>
            <a:r>
              <a:rPr lang="en-US" dirty="0" smtClean="0"/>
              <a:t>Levels of communication</a:t>
            </a:r>
          </a:p>
          <a:p>
            <a:r>
              <a:rPr lang="en-IN" dirty="0" smtClean="0"/>
              <a:t>Types of communication </a:t>
            </a:r>
          </a:p>
          <a:p>
            <a:r>
              <a:rPr lang="en-US" dirty="0" smtClean="0"/>
              <a:t>Forms of communication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within the nursing process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Client care</a:t>
            </a:r>
          </a:p>
          <a:p>
            <a:pPr lvl="1"/>
            <a:r>
              <a:rPr lang="en-US" dirty="0" smtClean="0"/>
              <a:t>Client expectations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Summery</a:t>
            </a:r>
            <a:endParaRPr lang="en-US" dirty="0"/>
          </a:p>
        </p:txBody>
      </p:sp>
      <p:pic>
        <p:nvPicPr>
          <p:cNvPr id="4" name="Content Placeholder 3" descr="http://sydney.edu.au/science/uniserve_science/projects/skills/jantrial/images/communication_skills_grade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418" y="1447800"/>
            <a:ext cx="571271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Questions??</a:t>
            </a:r>
          </a:p>
        </p:txBody>
      </p:sp>
      <p:pic>
        <p:nvPicPr>
          <p:cNvPr id="5" name="Content Placeholder 4" descr="http://highschoolmediator.com/wp-content/uploads/2010/01/teamwor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939" y="1447800"/>
            <a:ext cx="720567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81200" y="2438400"/>
            <a:ext cx="5410200" cy="22860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perspectiveContrastingRightFacing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kern="1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"/>
                <a:cs typeface="Arial"/>
              </a:rPr>
              <a:t>Thank</a:t>
            </a:r>
            <a:r>
              <a:rPr lang="en-US" sz="6000" b="1" kern="1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Arial"/>
                <a:cs typeface="Arial"/>
              </a:rPr>
              <a:t> </a:t>
            </a:r>
            <a:r>
              <a:rPr lang="en-US" sz="6000" b="1" kern="1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"/>
                <a:cs typeface="Arial"/>
              </a:rPr>
              <a:t>You</a:t>
            </a:r>
            <a:r>
              <a:rPr lang="en-US" sz="6000" b="1" kern="1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latin typeface="Arial"/>
                <a:cs typeface="Arial"/>
              </a:rPr>
              <a:t> !</a:t>
            </a:r>
            <a:endParaRPr lang="en-US" sz="6000" b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 line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influencing communication</a:t>
            </a:r>
          </a:p>
          <a:p>
            <a:r>
              <a:rPr lang="en-US" dirty="0" smtClean="0"/>
              <a:t>The nurse-client helping relationship</a:t>
            </a:r>
          </a:p>
          <a:p>
            <a:r>
              <a:rPr lang="en-US" dirty="0" smtClean="0"/>
              <a:t>The nurse-health team member relationship</a:t>
            </a:r>
          </a:p>
          <a:p>
            <a:r>
              <a:rPr lang="en-US" dirty="0" smtClean="0"/>
              <a:t>Communication within caring relationship</a:t>
            </a:r>
          </a:p>
          <a:p>
            <a:r>
              <a:rPr lang="en-US" dirty="0" smtClean="0"/>
              <a:t>Communication within the nursing process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r>
              <a:rPr lang="en-IN" dirty="0" smtClean="0"/>
              <a:t>is “a process by which two or more people exchange ideas, facts, feelings or impressions in ways that each gains a ‘common understanding’ of meaning, intent and use of a message.”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Principles of communication: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should have objective and purpose. </a:t>
            </a:r>
            <a:endParaRPr lang="en-US" dirty="0" smtClean="0"/>
          </a:p>
          <a:p>
            <a:pPr lvl="0"/>
            <a:r>
              <a:rPr lang="en-IN" dirty="0" smtClean="0"/>
              <a:t>Should be appropriate to situation. </a:t>
            </a:r>
            <a:endParaRPr lang="en-US" dirty="0" smtClean="0"/>
          </a:p>
          <a:p>
            <a:pPr lvl="0"/>
            <a:r>
              <a:rPr lang="en-IN" dirty="0" smtClean="0"/>
              <a:t>Selection and determination of appropriate language and medium</a:t>
            </a:r>
            <a:endParaRPr lang="en-US" dirty="0" smtClean="0"/>
          </a:p>
          <a:p>
            <a:pPr lvl="0"/>
            <a:r>
              <a:rPr lang="en-IN" dirty="0" smtClean="0"/>
              <a:t>appropriate timing and physical setting to convey the desired meaning of the communication. </a:t>
            </a:r>
            <a:endParaRPr lang="en-US" dirty="0" smtClean="0"/>
          </a:p>
          <a:p>
            <a:pPr lvl="0"/>
            <a:r>
              <a:rPr lang="en-IN" dirty="0" smtClean="0"/>
              <a:t>involves special preparation.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Principles of communication: contd..,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Message should convey something of value to the receiver.</a:t>
            </a:r>
            <a:endParaRPr lang="en-US" dirty="0" smtClean="0"/>
          </a:p>
          <a:p>
            <a:pPr lvl="0"/>
            <a:r>
              <a:rPr lang="en-IN" dirty="0" smtClean="0"/>
              <a:t>The communication action following a communication is important.</a:t>
            </a:r>
            <a:endParaRPr lang="en-US" dirty="0" smtClean="0"/>
          </a:p>
          <a:p>
            <a:pPr lvl="0"/>
            <a:r>
              <a:rPr lang="en-IN" dirty="0" smtClean="0"/>
              <a:t>The sender has to understand the receivers attitude and reaction, alert and proper listening</a:t>
            </a:r>
          </a:p>
          <a:p>
            <a:pPr lvl="0"/>
            <a:r>
              <a:rPr lang="en-IN" dirty="0" smtClean="0"/>
              <a:t>Credibility is very important. </a:t>
            </a:r>
            <a:endParaRPr lang="en-US" dirty="0" smtClean="0"/>
          </a:p>
          <a:p>
            <a:pPr lvl="0"/>
            <a:r>
              <a:rPr lang="en-IN" dirty="0" smtClean="0"/>
              <a:t>should make use of existing facilities to the great extent possible.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Basic elements of professional 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5181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3429000"/>
            <a:ext cx="13716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Sender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9400" y="3429000"/>
            <a:ext cx="1600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Receiver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429000" y="3505200"/>
            <a:ext cx="2895600" cy="457200"/>
          </a:xfrm>
          <a:prstGeom prst="left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7C8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048000"/>
            <a:ext cx="1371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Message</a:t>
            </a:r>
            <a:endParaRPr lang="en-US" sz="2400" dirty="0"/>
          </a:p>
        </p:txBody>
      </p:sp>
      <p:sp>
        <p:nvSpPr>
          <p:cNvPr id="12" name="Flowchart: Connector 11"/>
          <p:cNvSpPr/>
          <p:nvPr/>
        </p:nvSpPr>
        <p:spPr>
          <a:xfrm>
            <a:off x="1371600" y="1981200"/>
            <a:ext cx="1905000" cy="990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Referent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6497780" y="2057400"/>
            <a:ext cx="1905000" cy="990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Referent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Flowchart: Merge 14"/>
          <p:cNvSpPr/>
          <p:nvPr/>
        </p:nvSpPr>
        <p:spPr>
          <a:xfrm>
            <a:off x="3539835" y="1295400"/>
            <a:ext cx="2667000" cy="1600200"/>
          </a:xfrm>
          <a:prstGeom prst="flowChartMerg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Channel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Circular Arrow 16"/>
          <p:cNvSpPr/>
          <p:nvPr/>
        </p:nvSpPr>
        <p:spPr>
          <a:xfrm rot="10800000">
            <a:off x="2057400" y="3809999"/>
            <a:ext cx="5562600" cy="2286000"/>
          </a:xfrm>
          <a:prstGeom prst="circularArrow">
            <a:avLst>
              <a:gd name="adj1" fmla="val 15315"/>
              <a:gd name="adj2" fmla="val 790595"/>
              <a:gd name="adj3" fmla="val 21172074"/>
              <a:gd name="adj4" fmla="val 10800000"/>
              <a:gd name="adj5" fmla="val 125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5635" y="5024735"/>
            <a:ext cx="1343766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Feedback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6091535"/>
            <a:ext cx="190500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Environment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</TotalTime>
  <Words>1091</Words>
  <Application>Microsoft Office PowerPoint</Application>
  <PresentationFormat>On-screen Show (4:3)</PresentationFormat>
  <Paragraphs>234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Solstice</vt:lpstr>
      <vt:lpstr>Communication</vt:lpstr>
      <vt:lpstr>Learning Objectives</vt:lpstr>
      <vt:lpstr>Learning Objectives contd..,</vt:lpstr>
      <vt:lpstr>Out line </vt:lpstr>
      <vt:lpstr>Out line contd..,</vt:lpstr>
      <vt:lpstr>Definition </vt:lpstr>
      <vt:lpstr>Principles of communication: </vt:lpstr>
      <vt:lpstr>Principles of communication: contd..,</vt:lpstr>
      <vt:lpstr>Basic elements of professional communication </vt:lpstr>
      <vt:lpstr>Basic elements of professional communication contd..,</vt:lpstr>
      <vt:lpstr>Basic elements of professional communication contd..,</vt:lpstr>
      <vt:lpstr>Basic elements of professional communication contd..,</vt:lpstr>
      <vt:lpstr>Levels of communication</vt:lpstr>
      <vt:lpstr>Levels of communication contd..,</vt:lpstr>
      <vt:lpstr>Levels of communication contd..,</vt:lpstr>
      <vt:lpstr>Levels of communication cond..,</vt:lpstr>
      <vt:lpstr>Types of communication </vt:lpstr>
      <vt:lpstr>Types of communication contd..,</vt:lpstr>
      <vt:lpstr>Forms of communication </vt:lpstr>
      <vt:lpstr>Forms of communication contd.., </vt:lpstr>
      <vt:lpstr>Forms of communication contd.., </vt:lpstr>
      <vt:lpstr>Forms of communication contd.., </vt:lpstr>
      <vt:lpstr>Forms of communication contd.., </vt:lpstr>
      <vt:lpstr>Forms of communication contd.., </vt:lpstr>
      <vt:lpstr>Factors influencing communication</vt:lpstr>
      <vt:lpstr>The nurse-client helping relationship</vt:lpstr>
      <vt:lpstr>The nurse-health team member relationship</vt:lpstr>
      <vt:lpstr>Communication within caring relationship</vt:lpstr>
      <vt:lpstr>Communication within the nursing process 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Communication within the nursing process contd..,</vt:lpstr>
      <vt:lpstr>Summery</vt:lpstr>
      <vt:lpstr>Questions??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HP</dc:creator>
  <cp:lastModifiedBy>foxcon</cp:lastModifiedBy>
  <cp:revision>38</cp:revision>
  <dcterms:created xsi:type="dcterms:W3CDTF">2012-02-29T14:10:06Z</dcterms:created>
  <dcterms:modified xsi:type="dcterms:W3CDTF">2013-03-18T03:28:39Z</dcterms:modified>
</cp:coreProperties>
</file>