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5" r:id="rId1"/>
  </p:sldMasterIdLst>
  <p:notesMasterIdLst>
    <p:notesMasterId r:id="rId61"/>
  </p:notesMasterIdLst>
  <p:handoutMasterIdLst>
    <p:handoutMasterId r:id="rId62"/>
  </p:handoutMasterIdLst>
  <p:sldIdLst>
    <p:sldId id="257" r:id="rId2"/>
    <p:sldId id="425" r:id="rId3"/>
    <p:sldId id="468" r:id="rId4"/>
    <p:sldId id="426" r:id="rId5"/>
    <p:sldId id="430" r:id="rId6"/>
    <p:sldId id="376" r:id="rId7"/>
    <p:sldId id="439" r:id="rId8"/>
    <p:sldId id="440" r:id="rId9"/>
    <p:sldId id="508" r:id="rId10"/>
    <p:sldId id="509" r:id="rId11"/>
    <p:sldId id="510" r:id="rId12"/>
    <p:sldId id="511" r:id="rId13"/>
    <p:sldId id="512" r:id="rId14"/>
    <p:sldId id="513" r:id="rId15"/>
    <p:sldId id="514" r:id="rId16"/>
    <p:sldId id="515" r:id="rId17"/>
    <p:sldId id="516" r:id="rId18"/>
    <p:sldId id="438" r:id="rId19"/>
    <p:sldId id="431" r:id="rId20"/>
    <p:sldId id="464" r:id="rId21"/>
    <p:sldId id="460" r:id="rId22"/>
    <p:sldId id="427" r:id="rId23"/>
    <p:sldId id="455" r:id="rId24"/>
    <p:sldId id="429" r:id="rId25"/>
    <p:sldId id="441" r:id="rId26"/>
    <p:sldId id="458" r:id="rId27"/>
    <p:sldId id="517" r:id="rId28"/>
    <p:sldId id="454" r:id="rId29"/>
    <p:sldId id="518" r:id="rId30"/>
    <p:sldId id="459" r:id="rId31"/>
    <p:sldId id="519" r:id="rId32"/>
    <p:sldId id="520" r:id="rId33"/>
    <p:sldId id="436" r:id="rId34"/>
    <p:sldId id="428" r:id="rId35"/>
    <p:sldId id="377" r:id="rId36"/>
    <p:sldId id="521" r:id="rId37"/>
    <p:sldId id="432" r:id="rId38"/>
    <p:sldId id="433" r:id="rId39"/>
    <p:sldId id="434" r:id="rId40"/>
    <p:sldId id="437" r:id="rId41"/>
    <p:sldId id="442" r:id="rId42"/>
    <p:sldId id="443" r:id="rId43"/>
    <p:sldId id="444" r:id="rId44"/>
    <p:sldId id="522" r:id="rId45"/>
    <p:sldId id="523" r:id="rId46"/>
    <p:sldId id="524" r:id="rId47"/>
    <p:sldId id="525" r:id="rId48"/>
    <p:sldId id="526" r:id="rId49"/>
    <p:sldId id="527" r:id="rId50"/>
    <p:sldId id="445" r:id="rId51"/>
    <p:sldId id="435" r:id="rId52"/>
    <p:sldId id="446" r:id="rId53"/>
    <p:sldId id="528" r:id="rId54"/>
    <p:sldId id="529" r:id="rId55"/>
    <p:sldId id="530" r:id="rId56"/>
    <p:sldId id="456" r:id="rId57"/>
    <p:sldId id="531" r:id="rId58"/>
    <p:sldId id="532" r:id="rId59"/>
    <p:sldId id="533" r:id="rId60"/>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ZapfDingbats" pitchFamily="2" charset="0"/>
        <a:ea typeface="+mn-ea"/>
        <a:cs typeface="+mn-cs"/>
      </a:defRPr>
    </a:lvl1pPr>
    <a:lvl2pPr marL="457200" algn="l" rtl="0" eaLnBrk="0" fontAlgn="base" hangingPunct="0">
      <a:spcBef>
        <a:spcPct val="0"/>
      </a:spcBef>
      <a:spcAft>
        <a:spcPct val="0"/>
      </a:spcAft>
      <a:defRPr sz="2800" kern="1200">
        <a:solidFill>
          <a:schemeClr val="tx1"/>
        </a:solidFill>
        <a:latin typeface="ZapfDingbats" pitchFamily="2" charset="0"/>
        <a:ea typeface="+mn-ea"/>
        <a:cs typeface="+mn-cs"/>
      </a:defRPr>
    </a:lvl2pPr>
    <a:lvl3pPr marL="914400" algn="l" rtl="0" eaLnBrk="0" fontAlgn="base" hangingPunct="0">
      <a:spcBef>
        <a:spcPct val="0"/>
      </a:spcBef>
      <a:spcAft>
        <a:spcPct val="0"/>
      </a:spcAft>
      <a:defRPr sz="2800" kern="1200">
        <a:solidFill>
          <a:schemeClr val="tx1"/>
        </a:solidFill>
        <a:latin typeface="ZapfDingbats" pitchFamily="2" charset="0"/>
        <a:ea typeface="+mn-ea"/>
        <a:cs typeface="+mn-cs"/>
      </a:defRPr>
    </a:lvl3pPr>
    <a:lvl4pPr marL="1371600" algn="l" rtl="0" eaLnBrk="0" fontAlgn="base" hangingPunct="0">
      <a:spcBef>
        <a:spcPct val="0"/>
      </a:spcBef>
      <a:spcAft>
        <a:spcPct val="0"/>
      </a:spcAft>
      <a:defRPr sz="2800" kern="1200">
        <a:solidFill>
          <a:schemeClr val="tx1"/>
        </a:solidFill>
        <a:latin typeface="ZapfDingbats" pitchFamily="2" charset="0"/>
        <a:ea typeface="+mn-ea"/>
        <a:cs typeface="+mn-cs"/>
      </a:defRPr>
    </a:lvl4pPr>
    <a:lvl5pPr marL="1828800" algn="l" rtl="0" eaLnBrk="0" fontAlgn="base" hangingPunct="0">
      <a:spcBef>
        <a:spcPct val="0"/>
      </a:spcBef>
      <a:spcAft>
        <a:spcPct val="0"/>
      </a:spcAft>
      <a:defRPr sz="2800" kern="1200">
        <a:solidFill>
          <a:schemeClr val="tx1"/>
        </a:solidFill>
        <a:latin typeface="ZapfDingbats" pitchFamily="2" charset="0"/>
        <a:ea typeface="+mn-ea"/>
        <a:cs typeface="+mn-cs"/>
      </a:defRPr>
    </a:lvl5pPr>
    <a:lvl6pPr marL="2286000" algn="l" defTabSz="914400" rtl="0" eaLnBrk="1" latinLnBrk="0" hangingPunct="1">
      <a:defRPr sz="2800" kern="1200">
        <a:solidFill>
          <a:schemeClr val="tx1"/>
        </a:solidFill>
        <a:latin typeface="ZapfDingbats" pitchFamily="2" charset="0"/>
        <a:ea typeface="+mn-ea"/>
        <a:cs typeface="+mn-cs"/>
      </a:defRPr>
    </a:lvl6pPr>
    <a:lvl7pPr marL="2743200" algn="l" defTabSz="914400" rtl="0" eaLnBrk="1" latinLnBrk="0" hangingPunct="1">
      <a:defRPr sz="2800" kern="1200">
        <a:solidFill>
          <a:schemeClr val="tx1"/>
        </a:solidFill>
        <a:latin typeface="ZapfDingbats" pitchFamily="2" charset="0"/>
        <a:ea typeface="+mn-ea"/>
        <a:cs typeface="+mn-cs"/>
      </a:defRPr>
    </a:lvl7pPr>
    <a:lvl8pPr marL="3200400" algn="l" defTabSz="914400" rtl="0" eaLnBrk="1" latinLnBrk="0" hangingPunct="1">
      <a:defRPr sz="2800" kern="1200">
        <a:solidFill>
          <a:schemeClr val="tx1"/>
        </a:solidFill>
        <a:latin typeface="ZapfDingbats" pitchFamily="2" charset="0"/>
        <a:ea typeface="+mn-ea"/>
        <a:cs typeface="+mn-cs"/>
      </a:defRPr>
    </a:lvl8pPr>
    <a:lvl9pPr marL="3657600" algn="l" defTabSz="914400" rtl="0" eaLnBrk="1" latinLnBrk="0" hangingPunct="1">
      <a:defRPr sz="2800" kern="1200">
        <a:solidFill>
          <a:schemeClr val="tx1"/>
        </a:solidFill>
        <a:latin typeface="ZapfDingbat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99"/>
    <a:srgbClr val="006600"/>
    <a:srgbClr val="CC0000"/>
    <a:srgbClr val="333399"/>
    <a:srgbClr val="FF5050"/>
    <a:srgbClr val="FEE7CE"/>
    <a:srgbClr val="990000"/>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7139" autoAdjust="0"/>
    <p:restoredTop sz="94624" autoAdjust="0"/>
  </p:normalViewPr>
  <p:slideViewPr>
    <p:cSldViewPr>
      <p:cViewPr>
        <p:scale>
          <a:sx n="66" d="100"/>
          <a:sy n="66" d="100"/>
        </p:scale>
        <p:origin x="90" y="894"/>
      </p:cViewPr>
      <p:guideLst>
        <p:guide orient="horz" pos="624"/>
        <p:guide orient="horz" pos="1152"/>
        <p:guide orient="horz" pos="1440"/>
        <p:guide pos="336"/>
        <p:guide pos="528"/>
        <p:guide pos="1200"/>
        <p:guide pos="2880"/>
        <p:guide pos="518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484"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15"/>
          <p:cNvSpPr>
            <a:spLocks noChangeArrowheads="1"/>
          </p:cNvSpPr>
          <p:nvPr/>
        </p:nvSpPr>
        <p:spPr bwMode="auto">
          <a:xfrm>
            <a:off x="5800725" y="8834438"/>
            <a:ext cx="1819275" cy="309562"/>
          </a:xfrm>
          <a:prstGeom prst="rect">
            <a:avLst/>
          </a:prstGeom>
          <a:noFill/>
          <a:ln w="12700">
            <a:noFill/>
            <a:miter lim="800000"/>
            <a:headEnd/>
            <a:tailEnd/>
          </a:ln>
        </p:spPr>
        <p:txBody>
          <a:bodyPr lIns="90488" tIns="44450" rIns="90488" bIns="44450">
            <a:spAutoFit/>
          </a:bodyPr>
          <a:lstStyle/>
          <a:p>
            <a:pPr>
              <a:lnSpc>
                <a:spcPct val="90000"/>
              </a:lnSpc>
            </a:pPr>
            <a:r>
              <a:rPr lang="en-US" sz="1600" b="1">
                <a:latin typeface="Book Antiqua" pitchFamily="18" charset="0"/>
              </a:rPr>
              <a:t>Page </a:t>
            </a:r>
            <a:fld id="{58459BA2-90A8-4FCD-B8EE-BD5CB7BB8FD9}" type="slidenum">
              <a:rPr lang="en-US" sz="1600" b="1">
                <a:latin typeface="Book Antiqua" pitchFamily="18" charset="0"/>
              </a:rPr>
              <a:pPr>
                <a:lnSpc>
                  <a:spcPct val="90000"/>
                </a:lnSpc>
              </a:pPr>
              <a:t>‹#›</a:t>
            </a:fld>
            <a:endParaRPr lang="en-US" sz="1600" b="1">
              <a:latin typeface="Arial" charset="0"/>
            </a:endParaRPr>
          </a:p>
        </p:txBody>
      </p:sp>
    </p:spTree>
    <p:extLst>
      <p:ext uri="{BB962C8B-B14F-4D97-AF65-F5344CB8AC3E}">
        <p14:creationId xmlns:p14="http://schemas.microsoft.com/office/powerpoint/2010/main" xmlns="" val="4064826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Line 12"/>
          <p:cNvSpPr>
            <a:spLocks noChangeShapeType="1"/>
          </p:cNvSpPr>
          <p:nvPr/>
        </p:nvSpPr>
        <p:spPr bwMode="auto">
          <a:xfrm>
            <a:off x="304800" y="5715000"/>
            <a:ext cx="6400800" cy="0"/>
          </a:xfrm>
          <a:prstGeom prst="line">
            <a:avLst/>
          </a:prstGeom>
          <a:noFill/>
          <a:ln w="101600">
            <a:solidFill>
              <a:schemeClr val="tx1"/>
            </a:solidFill>
            <a:round/>
            <a:headEnd/>
            <a:tailEnd/>
          </a:ln>
        </p:spPr>
        <p:txBody>
          <a:bodyPr wrap="none" anchor="ctr"/>
          <a:lstStyle/>
          <a:p>
            <a:endParaRPr lang="en-US"/>
          </a:p>
        </p:txBody>
      </p:sp>
      <p:sp>
        <p:nvSpPr>
          <p:cNvPr id="38915" name="Text Box 13"/>
          <p:cNvSpPr txBox="1">
            <a:spLocks noChangeArrowheads="1"/>
          </p:cNvSpPr>
          <p:nvPr/>
        </p:nvSpPr>
        <p:spPr bwMode="auto">
          <a:xfrm>
            <a:off x="3810000" y="5943600"/>
            <a:ext cx="2819400" cy="420688"/>
          </a:xfrm>
          <a:prstGeom prst="rect">
            <a:avLst/>
          </a:prstGeom>
          <a:noFill/>
          <a:ln w="9525">
            <a:noFill/>
            <a:miter lim="800000"/>
            <a:headEnd/>
            <a:tailEnd/>
          </a:ln>
        </p:spPr>
        <p:txBody>
          <a:bodyPr>
            <a:spAutoFit/>
          </a:bodyPr>
          <a:lstStyle/>
          <a:p>
            <a:pPr algn="r">
              <a:lnSpc>
                <a:spcPct val="90000"/>
              </a:lnSpc>
              <a:spcBef>
                <a:spcPct val="50000"/>
              </a:spcBef>
            </a:pPr>
            <a:r>
              <a:rPr lang="en-US" sz="2400" b="1">
                <a:latin typeface="Book Antiqua" pitchFamily="18" charset="0"/>
              </a:rPr>
              <a:t>Action Items</a:t>
            </a:r>
          </a:p>
        </p:txBody>
      </p:sp>
      <p:sp>
        <p:nvSpPr>
          <p:cNvPr id="38916" name="Text Box 14"/>
          <p:cNvSpPr txBox="1">
            <a:spLocks noChangeArrowheads="1"/>
          </p:cNvSpPr>
          <p:nvPr/>
        </p:nvSpPr>
        <p:spPr bwMode="auto">
          <a:xfrm>
            <a:off x="304800" y="5943600"/>
            <a:ext cx="2743200" cy="420688"/>
          </a:xfrm>
          <a:prstGeom prst="rect">
            <a:avLst/>
          </a:prstGeom>
          <a:noFill/>
          <a:ln w="9525">
            <a:noFill/>
            <a:miter lim="800000"/>
            <a:headEnd/>
            <a:tailEnd/>
          </a:ln>
        </p:spPr>
        <p:txBody>
          <a:bodyPr>
            <a:spAutoFit/>
          </a:bodyPr>
          <a:lstStyle/>
          <a:p>
            <a:pPr>
              <a:lnSpc>
                <a:spcPct val="90000"/>
              </a:lnSpc>
              <a:spcBef>
                <a:spcPct val="50000"/>
              </a:spcBef>
            </a:pPr>
            <a:r>
              <a:rPr lang="en-US" sz="2400" b="1">
                <a:latin typeface="Book Antiqua" pitchFamily="18" charset="0"/>
              </a:rPr>
              <a:t>Ideas</a:t>
            </a:r>
          </a:p>
        </p:txBody>
      </p:sp>
      <p:sp>
        <p:nvSpPr>
          <p:cNvPr id="38917" name="Rectangle 16"/>
          <p:cNvSpPr>
            <a:spLocks noChangeArrowheads="1"/>
          </p:cNvSpPr>
          <p:nvPr/>
        </p:nvSpPr>
        <p:spPr bwMode="auto">
          <a:xfrm>
            <a:off x="5724525" y="8834438"/>
            <a:ext cx="1819275" cy="309562"/>
          </a:xfrm>
          <a:prstGeom prst="rect">
            <a:avLst/>
          </a:prstGeom>
          <a:noFill/>
          <a:ln w="12700">
            <a:noFill/>
            <a:miter lim="800000"/>
            <a:headEnd/>
            <a:tailEnd/>
          </a:ln>
        </p:spPr>
        <p:txBody>
          <a:bodyPr lIns="90488" tIns="44450" rIns="90488" bIns="44450">
            <a:spAutoFit/>
          </a:bodyPr>
          <a:lstStyle/>
          <a:p>
            <a:pPr>
              <a:lnSpc>
                <a:spcPct val="90000"/>
              </a:lnSpc>
            </a:pPr>
            <a:r>
              <a:rPr lang="en-US" sz="1600" b="1">
                <a:latin typeface="Book Antiqua" pitchFamily="18" charset="0"/>
              </a:rPr>
              <a:t>Page </a:t>
            </a:r>
            <a:fld id="{D2BEEA86-F629-4200-804C-F7A7FB67DACD}" type="slidenum">
              <a:rPr lang="en-US" sz="1600" b="1">
                <a:latin typeface="Book Antiqua" pitchFamily="18" charset="0"/>
              </a:rPr>
              <a:pPr>
                <a:lnSpc>
                  <a:spcPct val="90000"/>
                </a:lnSpc>
              </a:pPr>
              <a:t>‹#›</a:t>
            </a:fld>
            <a:endParaRPr lang="en-US" sz="1600" b="1">
              <a:latin typeface="Arial" charset="0"/>
            </a:endParaRPr>
          </a:p>
        </p:txBody>
      </p:sp>
    </p:spTree>
    <p:extLst>
      <p:ext uri="{BB962C8B-B14F-4D97-AF65-F5344CB8AC3E}">
        <p14:creationId xmlns:p14="http://schemas.microsoft.com/office/powerpoint/2010/main" xmlns="" val="3651406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39939"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lstStyle/>
          <a:p>
            <a:fld id="{3149E2A3-F7F5-4FA7-9903-A2B843641B4B}" type="slidenum">
              <a:rPr lang="en-US" sz="2400"/>
              <a:pPr/>
              <a:t>21</a:t>
            </a:fld>
            <a:endParaRPr lang="en-US" sz="2400"/>
          </a:p>
        </p:txBody>
      </p:sp>
      <p:sp>
        <p:nvSpPr>
          <p:cNvPr id="48131"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8132"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Worst? If you can live with it, don’t do it. You may find out that it wasn’t necessary anyway.</a:t>
            </a:r>
          </a:p>
          <a:p>
            <a:pPr eaLnBrk="1" hangingPunct="1"/>
            <a:r>
              <a:rPr lang="en-US" smtClean="0"/>
              <a:t>If someone else can do it, let them.</a:t>
            </a:r>
          </a:p>
          <a:p>
            <a:pPr eaLnBrk="1" hangingPunct="1"/>
            <a:r>
              <a:rPr lang="en-US" smtClean="0"/>
              <a:t>If it doesn’t need to be done now, it might go away.</a:t>
            </a:r>
          </a:p>
          <a:p>
            <a:pPr eaLnBrk="1" hangingPunct="1"/>
            <a:r>
              <a:rPr lang="en-US" smtClean="0"/>
              <a:t>If you can find an easier way, do it that 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9155"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E886C8BA-6A81-47A6-8BAA-A63CD8077113}" type="slidenum">
              <a:rPr lang="en-US" sz="2400"/>
              <a:pPr/>
              <a:t>23</a:t>
            </a:fld>
            <a:endParaRPr lang="en-US" sz="2400"/>
          </a:p>
        </p:txBody>
      </p:sp>
      <p:sp>
        <p:nvSpPr>
          <p:cNvPr id="50179"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0180"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1203"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r>
              <a:rPr lang="en-US" b="1" i="1" dirty="0" smtClean="0">
                <a:solidFill>
                  <a:schemeClr val="tx1"/>
                </a:solidFill>
              </a:rPr>
              <a:t>Cluttered – confused ,busy </a:t>
            </a:r>
            <a:r>
              <a:rPr lang="en-US" sz="1200" dirty="0" smtClean="0"/>
              <a:t>Culprit- wrong reasons</a:t>
            </a:r>
            <a:endParaRPr lang="en-US" b="1" i="1" dirty="0" smtClean="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AC5359E2-9E15-4B65-B5E6-5464931B7989}" type="slidenum">
              <a:rPr lang="en-US" sz="2400"/>
              <a:pPr/>
              <a:t>25</a:t>
            </a:fld>
            <a:endParaRPr lang="en-US" sz="2400"/>
          </a:p>
        </p:txBody>
      </p:sp>
      <p:sp>
        <p:nvSpPr>
          <p:cNvPr id="52227"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2228"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lstStyle/>
          <a:p>
            <a:fld id="{95E1B75D-E112-47A4-84F9-CD6F92EE9A75}" type="slidenum">
              <a:rPr lang="en-US" sz="2400"/>
              <a:pPr/>
              <a:t>26</a:t>
            </a:fld>
            <a:endParaRPr lang="en-US" sz="2400"/>
          </a:p>
        </p:txBody>
      </p:sp>
      <p:sp>
        <p:nvSpPr>
          <p:cNvPr id="53251"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3252"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9A553426-FE8C-4A6D-944A-148F58BFEE76}" type="slidenum">
              <a:rPr lang="en-US" sz="2400"/>
              <a:pPr/>
              <a:t>28</a:t>
            </a:fld>
            <a:endParaRPr lang="en-US" sz="2400"/>
          </a:p>
        </p:txBody>
      </p:sp>
      <p:sp>
        <p:nvSpPr>
          <p:cNvPr id="54275"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4276"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WIIFM</a:t>
            </a:r>
          </a:p>
          <a:p>
            <a:pPr eaLnBrk="1" hangingPunct="1"/>
            <a:r>
              <a:rPr lang="en-US" smtClean="0"/>
              <a:t>What have I got to lose?</a:t>
            </a:r>
          </a:p>
          <a:p>
            <a:pPr eaLnBrk="1" hangingPunct="1"/>
            <a:r>
              <a:rPr lang="en-US" smtClean="0"/>
              <a:t>Is there a better way to do it?</a:t>
            </a:r>
          </a:p>
          <a:p>
            <a:pPr eaLnBrk="1" hangingPunct="1"/>
            <a:r>
              <a:rPr lang="en-US" smtClean="0"/>
              <a:t>Should it even be done at all?</a:t>
            </a:r>
          </a:p>
          <a:p>
            <a:pPr eaLnBrk="1" hangingPunct="1"/>
            <a:r>
              <a:rPr lang="en-US" smtClean="0"/>
              <a:t>Can try to ignore it?</a:t>
            </a:r>
          </a:p>
          <a:p>
            <a:pPr eaLnBrk="1" hangingPunct="1"/>
            <a:endParaRPr lang="en-US"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lstStyle/>
          <a:p>
            <a:fld id="{A2E36CAD-ADC5-41D5-B366-EDCC3C180675}" type="slidenum">
              <a:rPr lang="en-US" sz="2400"/>
              <a:pPr/>
              <a:t>30</a:t>
            </a:fld>
            <a:endParaRPr lang="en-US" sz="2400"/>
          </a:p>
        </p:txBody>
      </p:sp>
      <p:sp>
        <p:nvSpPr>
          <p:cNvPr id="55299"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5300"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You don’t have to do everything everybody tells you to do.</a:t>
            </a:r>
          </a:p>
          <a:p>
            <a:pPr eaLnBrk="1" hangingPunct="1"/>
            <a:r>
              <a:rPr lang="en-US" smtClean="0"/>
              <a:t>Or the way other people tell you to do it.</a:t>
            </a:r>
          </a:p>
          <a:p>
            <a:pPr eaLnBrk="1" hangingPunct="1"/>
            <a:r>
              <a:rPr lang="en-US" smtClean="0"/>
              <a:t>Or according to someone else’s time frame.</a:t>
            </a:r>
          </a:p>
          <a:p>
            <a:pPr eaLnBrk="1" hangingPunct="1"/>
            <a:r>
              <a:rPr lang="en-US" smtClean="0"/>
              <a:t>You don’t always have to do everything yourself. </a:t>
            </a:r>
          </a:p>
          <a:p>
            <a:pPr eaLnBrk="1" hangingPunct="1"/>
            <a:r>
              <a:rPr lang="en-US" smtClean="0"/>
              <a:t>Yes, you have to please other people. But you also have to please yourself.</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6323"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7347"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0963"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894A57A5-6EFE-4B17-943E-D76FFD1ADF54}" type="slidenum">
              <a:rPr lang="en-US" sz="2400"/>
              <a:pPr/>
              <a:t>41</a:t>
            </a:fld>
            <a:endParaRPr lang="en-US" sz="2400"/>
          </a:p>
        </p:txBody>
      </p:sp>
      <p:sp>
        <p:nvSpPr>
          <p:cNvPr id="58371"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8372"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3F13DBCA-1A10-4E8C-8CD7-922023551455}" type="slidenum">
              <a:rPr lang="en-US" sz="2400"/>
              <a:pPr/>
              <a:t>42</a:t>
            </a:fld>
            <a:endParaRPr lang="en-US" sz="2400"/>
          </a:p>
        </p:txBody>
      </p:sp>
      <p:sp>
        <p:nvSpPr>
          <p:cNvPr id="59395"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59396"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8AC31595-1C5D-40AA-B9B6-0CE55D138F05}" type="slidenum">
              <a:rPr lang="en-US" sz="2400"/>
              <a:pPr/>
              <a:t>43</a:t>
            </a:fld>
            <a:endParaRPr lang="en-US" sz="2400"/>
          </a:p>
        </p:txBody>
      </p:sp>
      <p:sp>
        <p:nvSpPr>
          <p:cNvPr id="60419"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60420"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75974DE5-AFE7-48D0-83DE-DF487AEF6FD9}" type="slidenum">
              <a:rPr lang="en-US" sz="2400"/>
              <a:pPr/>
              <a:t>50</a:t>
            </a:fld>
            <a:endParaRPr lang="en-US" sz="2400"/>
          </a:p>
        </p:txBody>
      </p:sp>
      <p:sp>
        <p:nvSpPr>
          <p:cNvPr id="61443"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61444"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359446C9-294F-498A-9823-121430AF5817}" type="slidenum">
              <a:rPr lang="en-US" sz="2400"/>
              <a:pPr/>
              <a:t>52</a:t>
            </a:fld>
            <a:endParaRPr lang="en-US" sz="2400"/>
          </a:p>
        </p:txBody>
      </p:sp>
      <p:sp>
        <p:nvSpPr>
          <p:cNvPr id="62467"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62468"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Pencil meetings in, you can always erase them.</a:t>
            </a:r>
          </a:p>
          <a:p>
            <a:pPr eaLnBrk="1" hangingPunct="1"/>
            <a:r>
              <a:rPr lang="en-US" smtClean="0"/>
              <a:t>Followup: such as, call Mr. Jones re search.</a:t>
            </a:r>
          </a:p>
          <a:p>
            <a:pPr eaLnBrk="1" hangingPunct="1"/>
            <a:r>
              <a:rPr lang="en-US" smtClean="0"/>
              <a:t>Write dates for filing, etc.</a:t>
            </a:r>
          </a:p>
          <a:p>
            <a:pPr eaLnBrk="1" hangingPunct="1"/>
            <a:r>
              <a:rPr lang="en-US" smtClean="0"/>
              <a:t>You can have satellite calendars, but one must be the master.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970938" y="8829967"/>
            <a:ext cx="3037840" cy="464820"/>
          </a:xfrm>
          <a:prstGeom prst="rect">
            <a:avLst/>
          </a:prstGeom>
          <a:noFill/>
          <a:ln>
            <a:miter lim="800000"/>
            <a:headEnd/>
            <a:tailEnd/>
          </a:ln>
        </p:spPr>
        <p:txBody>
          <a:bodyPr lIns="93177" tIns="46589" rIns="93177" bIns="46589"/>
          <a:lstStyle/>
          <a:p>
            <a:fld id="{44885140-A679-4007-86BB-D1528677E4CA}" type="slidenum">
              <a:rPr lang="en-US"/>
              <a:pPr/>
              <a:t>55</a:t>
            </a:fld>
            <a:endParaRPr lang="en-US"/>
          </a:p>
        </p:txBody>
      </p:sp>
      <p:sp>
        <p:nvSpPr>
          <p:cNvPr id="8195" name="Rectangle 2"/>
          <p:cNvSpPr>
            <a:spLocks noGrp="1" noRot="1" noChangeAspect="1" noChangeArrowheads="1" noTextEdit="1"/>
          </p:cNvSpPr>
          <p:nvPr>
            <p:ph type="sldImg"/>
          </p:nvPr>
        </p:nvSpPr>
        <p:spPr>
          <a:xfrm>
            <a:off x="1168400" y="697230"/>
            <a:ext cx="4673600" cy="3486150"/>
          </a:xfrm>
          <a:prstGeom prst="rect">
            <a:avLst/>
          </a:prstGeom>
          <a:ln/>
        </p:spPr>
      </p:sp>
      <p:sp>
        <p:nvSpPr>
          <p:cNvPr id="8196" name="Rectangle 3"/>
          <p:cNvSpPr>
            <a:spLocks noGrp="1" noChangeArrowheads="1"/>
          </p:cNvSpPr>
          <p:nvPr>
            <p:ph type="body" idx="1"/>
          </p:nvPr>
        </p:nvSpPr>
        <p:spPr>
          <a:xfrm>
            <a:off x="934720" y="4417404"/>
            <a:ext cx="5140960" cy="4181766"/>
          </a:xfrm>
          <a:prstGeom prst="rect">
            <a:avLst/>
          </a:prstGeom>
          <a:noFill/>
        </p:spPr>
        <p:txBody>
          <a:bodyPr lIns="93177" tIns="46589" rIns="93177" bIns="46589"/>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C2F44D21-87BE-4DBF-8983-29A83FBF7EE8}" type="slidenum">
              <a:rPr lang="en-US" sz="2400"/>
              <a:pPr/>
              <a:t>56</a:t>
            </a:fld>
            <a:endParaRPr lang="en-US" sz="2400"/>
          </a:p>
        </p:txBody>
      </p:sp>
      <p:sp>
        <p:nvSpPr>
          <p:cNvPr id="63491"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63492"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Efficiency: is</a:t>
            </a:r>
          </a:p>
          <a:p>
            <a:pPr lvl="1" eaLnBrk="1" hangingPunct="1"/>
            <a:r>
              <a:rPr lang="en-US" smtClean="0"/>
              <a:t> completing a task with the least possible amount of wasted labor, cash, or time. </a:t>
            </a:r>
          </a:p>
          <a:p>
            <a:pPr eaLnBrk="1" hangingPunct="1"/>
            <a:r>
              <a:rPr lang="en-US" smtClean="0"/>
              <a:t>Effectiveness is</a:t>
            </a:r>
          </a:p>
          <a:p>
            <a:pPr lvl="1" eaLnBrk="1" hangingPunct="1"/>
            <a:r>
              <a:rPr lang="en-US" smtClean="0"/>
              <a:t>doing what will make the most difference.</a:t>
            </a:r>
          </a:p>
          <a:p>
            <a:pPr eaLnBrk="1" hangingPunct="1"/>
            <a:r>
              <a:rPr lang="en-US" smtClean="0"/>
              <a:t>Too many businesses spend lots of time making sure they are doing things right and not enough determining if they are doing the right things.</a:t>
            </a:r>
          </a:p>
          <a:p>
            <a:pPr lvl="1" eaLnBrk="1" hangingPunct="1"/>
            <a:r>
              <a:rPr lang="en-US" smtClean="0"/>
              <a:t>Doing the wrong things right is the epitome of wasted time..</a:t>
            </a:r>
          </a:p>
          <a:p>
            <a:pPr lvl="1" eaLnBrk="1" hangingPunct="1"/>
            <a:r>
              <a:rPr lang="en-US" smtClean="0"/>
              <a:t>Doing the right things right is the epitome of time management.</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1987"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3011" name="Rectangle 3"/>
          <p:cNvSpPr>
            <a:spLocks noGrp="1" noChangeArrowheads="1"/>
          </p:cNvSpPr>
          <p:nvPr>
            <p:ph type="body" idx="1"/>
          </p:nvPr>
        </p:nvSpPr>
        <p:spPr bwMode="auto">
          <a:xfrm>
            <a:off x="914400" y="4419600"/>
            <a:ext cx="5181600" cy="41910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A3863EC0-A328-4926-87B5-053B823C1C41}" type="slidenum">
              <a:rPr lang="en-US" sz="2400"/>
              <a:pPr/>
              <a:t>7</a:t>
            </a:fld>
            <a:endParaRPr lang="en-US" sz="2400"/>
          </a:p>
        </p:txBody>
      </p:sp>
      <p:sp>
        <p:nvSpPr>
          <p:cNvPr id="44035"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4036"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marL="231775" indent="-231775" eaLnBrk="1" hangingPunct="1">
              <a:buFontTx/>
              <a:buAutoNum type="arabicPeriod"/>
            </a:pPr>
            <a:r>
              <a:rPr lang="en-US" smtClean="0"/>
              <a:t>Only tasks can be managed.</a:t>
            </a:r>
          </a:p>
          <a:p>
            <a:pPr marL="231775" indent="-231775" eaLnBrk="1" hangingPunct="1">
              <a:buFontTx/>
              <a:buAutoNum type="arabicPeriod"/>
            </a:pPr>
            <a:r>
              <a:rPr lang="en-US" smtClean="0"/>
              <a:t>It’s better to work efficiently.</a:t>
            </a:r>
          </a:p>
          <a:p>
            <a:pPr marL="231775" indent="-231775" eaLnBrk="1" hangingPunct="1">
              <a:buFontTx/>
              <a:buAutoNum type="arabicPeriod"/>
            </a:pPr>
            <a:r>
              <a:rPr lang="en-US" smtClean="0"/>
              <a:t>You </a:t>
            </a:r>
            <a:r>
              <a:rPr lang="en-US" b="1" smtClean="0"/>
              <a:t>have</a:t>
            </a:r>
            <a:r>
              <a:rPr lang="en-US" smtClean="0"/>
              <a:t> to delegate. You can’t do it all.</a:t>
            </a:r>
          </a:p>
          <a:p>
            <a:pPr marL="231775" indent="-231775" eaLnBrk="1" hangingPunct="1">
              <a:buFontTx/>
              <a:buAutoNum type="arabicPeriod"/>
            </a:pPr>
            <a:r>
              <a:rPr lang="en-US" smtClean="0"/>
              <a:t>If you don’t enjoy it, find something else to do.</a:t>
            </a:r>
          </a:p>
          <a:p>
            <a:pPr marL="231775" indent="-231775" eaLnBrk="1" hangingPunct="1">
              <a:buFontTx/>
              <a:buAutoNum type="arabicPeriod"/>
            </a:pPr>
            <a:r>
              <a:rPr lang="en-US" smtClean="0"/>
              <a:t>We should take pride in working smart.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D294832C-3977-4A37-AE43-69B814A07D0A}" type="slidenum">
              <a:rPr lang="en-US" sz="2400"/>
              <a:pPr/>
              <a:t>8</a:t>
            </a:fld>
            <a:endParaRPr lang="en-US" sz="2400"/>
          </a:p>
        </p:txBody>
      </p:sp>
      <p:sp>
        <p:nvSpPr>
          <p:cNvPr id="45059"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5060"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6. Do things right.</a:t>
            </a:r>
          </a:p>
          <a:p>
            <a:pPr eaLnBrk="1" hangingPunct="1"/>
            <a:r>
              <a:rPr lang="en-US" smtClean="0"/>
              <a:t>7.It may, but also encourages us to do things that don’t need doing.</a:t>
            </a:r>
          </a:p>
          <a:p>
            <a:pPr eaLnBrk="1" hangingPunct="1"/>
            <a:r>
              <a:rPr lang="en-US" smtClean="0"/>
              <a:t>8.Multitask.</a:t>
            </a:r>
          </a:p>
          <a:p>
            <a:pPr eaLnBrk="1" hangingPunct="1"/>
            <a:r>
              <a:rPr lang="en-US" smtClean="0"/>
              <a:t>9. Never pick up a piece of paper without doing something to get it off your desk.</a:t>
            </a:r>
          </a:p>
          <a:p>
            <a:pPr eaLnBrk="1" hangingPunct="1"/>
            <a:r>
              <a:rPr lang="en-US" smtClean="0"/>
              <a:t>10. No, you’ll only get more done. </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3970938" y="8829967"/>
            <a:ext cx="3037840" cy="464820"/>
          </a:xfrm>
          <a:prstGeom prst="rect">
            <a:avLst/>
          </a:prstGeom>
          <a:noFill/>
          <a:ln>
            <a:miter lim="800000"/>
            <a:headEnd/>
            <a:tailEnd/>
          </a:ln>
        </p:spPr>
        <p:txBody>
          <a:bodyPr lIns="93177" tIns="46589" rIns="93177" bIns="46589"/>
          <a:lstStyle/>
          <a:p>
            <a:fld id="{37B1088F-75DD-473A-A9E0-69A7CE877A0A}" type="slidenum">
              <a:rPr lang="en-US"/>
              <a:pPr/>
              <a:t>9</a:t>
            </a:fld>
            <a:endParaRPr lang="en-US"/>
          </a:p>
        </p:txBody>
      </p:sp>
      <p:sp>
        <p:nvSpPr>
          <p:cNvPr id="7171" name="Rectangle 2"/>
          <p:cNvSpPr>
            <a:spLocks noGrp="1" noRot="1" noChangeAspect="1" noChangeArrowheads="1" noTextEdit="1"/>
          </p:cNvSpPr>
          <p:nvPr>
            <p:ph type="sldImg"/>
          </p:nvPr>
        </p:nvSpPr>
        <p:spPr>
          <a:xfrm>
            <a:off x="1181100" y="696913"/>
            <a:ext cx="4648200" cy="3486150"/>
          </a:xfrm>
          <a:prstGeom prst="rect">
            <a:avLst/>
          </a:prstGeom>
          <a:ln/>
        </p:spPr>
      </p:sp>
      <p:sp>
        <p:nvSpPr>
          <p:cNvPr id="7172" name="Rectangle 3"/>
          <p:cNvSpPr>
            <a:spLocks noGrp="1" noChangeArrowheads="1"/>
          </p:cNvSpPr>
          <p:nvPr>
            <p:ph type="body" idx="1"/>
          </p:nvPr>
        </p:nvSpPr>
        <p:spPr>
          <a:xfrm>
            <a:off x="934720" y="4415790"/>
            <a:ext cx="5140960" cy="4183380"/>
          </a:xfrm>
          <a:prstGeom prst="rect">
            <a:avLst/>
          </a:prstGeom>
          <a:noFill/>
        </p:spPr>
        <p:txBody>
          <a:bodyPr lIns="93177" tIns="46589" rIns="93177" bIns="46589"/>
          <a:lstStyle/>
          <a:p>
            <a:pPr eaLnBrk="1" hangingPunct="1"/>
            <a:r>
              <a:rPr lang="en-AU" smtClean="0"/>
              <a:t>Questions – How many of you get more done the week before you go on holiday than at any other time? So time isn’t the challenge is it? It’s self management that we need to help you with.</a:t>
            </a:r>
          </a:p>
          <a:p>
            <a:pPr eaLnBrk="1" hangingPunct="1"/>
            <a:endParaRPr lang="en-AU" smtClean="0"/>
          </a:p>
          <a:p>
            <a:pPr eaLnBrk="1" hangingPunct="1"/>
            <a:r>
              <a:rPr lang="en-AU" smtClean="0"/>
              <a:t>Sell – As your coach we’ll teach you how to delegate effectively and how to spend more time in the ZONE. We’ll have you conduct a time audit so we can should you how to invest your Time rather than just waste it!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4294967295"/>
          </p:nvPr>
        </p:nvSpPr>
        <p:spPr bwMode="auto">
          <a:xfrm>
            <a:off x="3970338" y="8829675"/>
            <a:ext cx="3038475" cy="465138"/>
          </a:xfrm>
          <a:prstGeom prst="rect">
            <a:avLst/>
          </a:prstGeom>
          <a:noFill/>
          <a:ln>
            <a:miter lim="800000"/>
            <a:headEnd/>
            <a:tailEnd/>
          </a:ln>
        </p:spPr>
        <p:txBody>
          <a:bodyPr lIns="93177" tIns="46589" rIns="93177" bIns="46589"/>
          <a:lstStyle/>
          <a:p>
            <a:fld id="{04B7EB1E-ABFC-498B-AD08-3693D79666CF}" type="slidenum">
              <a:rPr lang="en-US" sz="2400"/>
              <a:pPr/>
              <a:t>18</a:t>
            </a:fld>
            <a:endParaRPr lang="en-US" sz="2400"/>
          </a:p>
        </p:txBody>
      </p:sp>
      <p:sp>
        <p:nvSpPr>
          <p:cNvPr id="46083" name="Rectangle 2"/>
          <p:cNvSpPr>
            <a:spLocks noGrp="1" noRot="1" noChangeAspect="1" noChangeArrowheads="1" noTextEdit="1"/>
          </p:cNvSpPr>
          <p:nvPr>
            <p:ph type="sldImg"/>
          </p:nvPr>
        </p:nvSpPr>
        <p:spPr bwMode="auto">
          <a:xfrm>
            <a:off x="1103313" y="619125"/>
            <a:ext cx="4648200" cy="3486150"/>
          </a:xfrm>
          <a:prstGeom prst="rect">
            <a:avLst/>
          </a:prstGeom>
          <a:noFill/>
          <a:ln>
            <a:miter lim="800000"/>
            <a:headEnd/>
            <a:tailEnd/>
          </a:ln>
        </p:spPr>
      </p:sp>
      <p:sp>
        <p:nvSpPr>
          <p:cNvPr id="46084"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r>
              <a:rPr lang="en-US" smtClean="0"/>
              <a:t>Planning: </a:t>
            </a:r>
          </a:p>
          <a:p>
            <a:pPr eaLnBrk="1" hangingPunct="1"/>
            <a:r>
              <a:rPr lang="en-US" smtClean="0"/>
              <a:t>If you don’t have time for planning, you’d better find the time.</a:t>
            </a:r>
          </a:p>
          <a:p>
            <a:pPr eaLnBrk="1" hangingPunct="1"/>
            <a:endParaRPr lang="en-US" smtClean="0"/>
          </a:p>
          <a:p>
            <a:pPr eaLnBrk="1" hangingPunct="1"/>
            <a:r>
              <a:rPr lang="en-US" smtClean="0"/>
              <a:t>Priorities:</a:t>
            </a:r>
          </a:p>
          <a:p>
            <a:pPr eaLnBrk="1" hangingPunct="1"/>
            <a:r>
              <a:rPr lang="en-US" smtClean="0"/>
              <a:t>Not everything you do is of equal importance. </a:t>
            </a:r>
          </a:p>
          <a:p>
            <a:pPr eaLnBrk="1" hangingPunct="1"/>
            <a:r>
              <a:rPr lang="en-US" smtClean="0"/>
              <a:t>Priorities are not constant, they must e re-evaluated.</a:t>
            </a:r>
          </a:p>
          <a:p>
            <a:pPr eaLnBrk="1" hangingPunct="1"/>
            <a:endParaRPr lang="en-US" smtClean="0"/>
          </a:p>
          <a:p>
            <a:pPr eaLnBrk="1" hangingPunct="1"/>
            <a:r>
              <a:rPr lang="en-US" smtClean="0"/>
              <a:t>Procrastination:</a:t>
            </a:r>
          </a:p>
          <a:p>
            <a:pPr eaLnBrk="1" hangingPunct="1"/>
            <a:r>
              <a:rPr lang="en-US" smtClean="0"/>
              <a:t>The anti-Nike – just </a:t>
            </a:r>
            <a:r>
              <a:rPr lang="en-US" b="1" smtClean="0"/>
              <a:t>don’t</a:t>
            </a:r>
            <a:r>
              <a:rPr lang="en-US" smtClean="0"/>
              <a:t> do 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3177" tIns="46589" rIns="93177" bIns="46589"/>
          <a:lstStyle/>
          <a:p>
            <a:fld id="{8859AD3B-80D7-4E90-8537-10501CBAFC3B}" type="slidenum">
              <a:rPr lang="en-US" sz="2400"/>
              <a:pPr/>
              <a:t>20</a:t>
            </a:fld>
            <a:endParaRPr lang="en-US" sz="2400"/>
          </a:p>
        </p:txBody>
      </p:sp>
      <p:sp>
        <p:nvSpPr>
          <p:cNvPr id="47107" name="Rectangle 2"/>
          <p:cNvSpPr>
            <a:spLocks noGrp="1" noRot="1" noChangeAspect="1" noChangeArrowheads="1" noTextEdit="1"/>
          </p:cNvSpPr>
          <p:nvPr>
            <p:ph type="sldImg"/>
          </p:nvPr>
        </p:nvSpPr>
        <p:spPr bwMode="auto">
          <a:xfrm>
            <a:off x="304800" y="457200"/>
            <a:ext cx="6400800" cy="4800600"/>
          </a:xfrm>
          <a:prstGeom prst="rect">
            <a:avLst/>
          </a:prstGeom>
          <a:noFill/>
          <a:ln>
            <a:miter lim="800000"/>
            <a:headEnd/>
            <a:tailEnd/>
          </a:ln>
        </p:spPr>
      </p:sp>
      <p:sp>
        <p:nvSpPr>
          <p:cNvPr id="47108" name="Rectangle 3"/>
          <p:cNvSpPr>
            <a:spLocks noGrp="1" noChangeArrowheads="1"/>
          </p:cNvSpPr>
          <p:nvPr>
            <p:ph type="body" idx="1"/>
          </p:nvPr>
        </p:nvSpPr>
        <p:spPr bwMode="auto">
          <a:xfrm>
            <a:off x="701675" y="4416425"/>
            <a:ext cx="5607050" cy="4183063"/>
          </a:xfrm>
          <a:prstGeom prst="rect">
            <a:avLst/>
          </a:prstGeom>
          <a:noFill/>
          <a:ln>
            <a:miter lim="800000"/>
            <a:headEnd/>
            <a:tailEnd/>
          </a:ln>
        </p:spPr>
        <p:txBody>
          <a:bodyPr lIns="93177" tIns="46589" rIns="93177" bIns="46589"/>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D4040B85-1ADF-4A58-A7E4-86558E0C90CD}" type="datetimeFigureOut">
              <a:rPr lang="en-US"/>
              <a:pPr>
                <a:defRPr/>
              </a:pPr>
              <a:t>4/9/2013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D4C0CD4E-5BE1-4A18-A55D-007B6075930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7E2E961-B849-475F-8F6A-3B6326EC2255}" type="datetimeFigureOut">
              <a:rPr lang="en-US"/>
              <a:pPr>
                <a:defRPr/>
              </a:pPr>
              <a:t>4/9/2013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550C97A-A4EF-4B2D-9585-43169CC76D2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AAD702F-B40D-4C7E-9FD0-61C150340937}" type="datetimeFigureOut">
              <a:rPr lang="en-US"/>
              <a:pPr>
                <a:defRPr/>
              </a:pPr>
              <a:t>4/9/2013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FEDE58-9691-43A0-8449-DD1124CBAFB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C94059-2B8F-4BFE-BB0A-AF27988504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DE8E78-5D53-409B-8F50-37237F3CDCF1}" type="datetimeFigureOut">
              <a:rPr lang="en-US"/>
              <a:pPr>
                <a:defRPr/>
              </a:pPr>
              <a:t>4/9/2013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93C69A9-D563-4043-B347-013DB599B3F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80A7A3-70FC-4BEC-AA6B-88113A81CAF9}" type="datetimeFigureOut">
              <a:rPr lang="en-US"/>
              <a:pPr>
                <a:defRPr/>
              </a:pPr>
              <a:t>4/9/2013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4F9D4A-86E3-490F-B7F2-81DBA2CCA4C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8893CFA-64DA-4147-9F07-6177A62BD86C}" type="datetimeFigureOut">
              <a:rPr lang="en-US"/>
              <a:pPr>
                <a:defRPr/>
              </a:pPr>
              <a:t>4/9/2013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D9E000C-E3CC-4A08-BFE0-AC4F3FC8967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6126DD5-D9EE-4AD9-9831-0764CB70C5DE}" type="datetimeFigureOut">
              <a:rPr lang="en-US"/>
              <a:pPr>
                <a:defRPr/>
              </a:pPr>
              <a:t>4/9/2013</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1D77308-6946-4B27-8F1A-67233460ECE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459677F4-75F0-4F85-A932-E3203A0F3CC8}" type="datetimeFigureOut">
              <a:rPr lang="en-US"/>
              <a:pPr>
                <a:defRPr/>
              </a:pPr>
              <a:t>4/9/2013</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BFDAF4C-DE53-4BC8-B569-C4969C33D87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7B0682D-8831-4FDC-8D2D-CC5ADF769A30}" type="datetimeFigureOut">
              <a:rPr lang="en-US"/>
              <a:pPr>
                <a:defRPr/>
              </a:pPr>
              <a:t>4/9/2013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4EC5C13-BBB2-4705-BDD6-D928A883D76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87B6D74-55E6-4B91-B2FA-57775C49D0C2}" type="datetimeFigureOut">
              <a:rPr lang="en-US"/>
              <a:pPr>
                <a:defRPr/>
              </a:pPr>
              <a:t>4/9/2013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FDCD868-AA7D-4F4B-AA6E-3383145F5D2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240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240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240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240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C15879C-C936-4F11-9511-CE6F87373E25}" type="datetimeFigureOut">
              <a:rPr lang="en-US"/>
              <a:pPr>
                <a:defRPr/>
              </a:pPr>
              <a:t>4/9/2013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7D06E5C-E844-44E4-BDA2-2851A214D4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E7CE"/>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240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sz="2400">
              <a:latin typeface="+mn-lt"/>
            </a:endParaRPr>
          </a:p>
        </p:txBody>
      </p:sp>
      <p:sp>
        <p:nvSpPr>
          <p:cNvPr id="1028" name="Title Placeholder 8"/>
          <p:cNvSpPr>
            <a:spLocks noGrp="1"/>
          </p:cNvSpPr>
          <p:nvPr>
            <p:ph type="title"/>
          </p:nvPr>
        </p:nvSpPr>
        <p:spPr bwMode="auto">
          <a:xfrm>
            <a:off x="0" y="704850"/>
            <a:ext cx="91440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a:p>
            <a:pPr lvl="3"/>
            <a:r>
              <a:rPr lang="en-US" smtClean="0"/>
              <a:t> Fourth level</a:t>
            </a:r>
          </a:p>
          <a:p>
            <a:pPr lvl="4"/>
            <a:r>
              <a:rPr lang="en-US" smtClean="0"/>
              <a:t> 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DE68829C-D760-481A-8A85-95BA34DB05BE}" type="datetimeFigureOut">
              <a:rPr lang="en-US"/>
              <a:pPr>
                <a:defRPr/>
              </a:pPr>
              <a:t>4/9/2013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4003595-7C95-4A59-9B9F-3DED0E586ECE}"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sz="2400">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sz="2400">
                <a:latin typeface="Arial" charset="0"/>
              </a:endParaRPr>
            </a:p>
          </p:txBody>
        </p:sp>
      </p:grpSp>
    </p:spTree>
  </p:cSld>
  <p:clrMap bg1="lt1" tx1="dk1" bg2="lt2" tx2="dk2" accent1="accent1" accent2="accent2" accent3="accent3" accent4="accent4" accent5="accent5" accent6="accent6" hlink="hlink" folHlink="folHlink"/>
  <p:sldLayoutIdLst>
    <p:sldLayoutId id="2147483716" r:id="rId1"/>
    <p:sldLayoutId id="2147483708" r:id="rId2"/>
    <p:sldLayoutId id="2147483717" r:id="rId3"/>
    <p:sldLayoutId id="2147483709" r:id="rId4"/>
    <p:sldLayoutId id="2147483710" r:id="rId5"/>
    <p:sldLayoutId id="2147483711" r:id="rId6"/>
    <p:sldLayoutId id="2147483712" r:id="rId7"/>
    <p:sldLayoutId id="2147483713" r:id="rId8"/>
    <p:sldLayoutId id="2147483718" r:id="rId9"/>
    <p:sldLayoutId id="2147483714" r:id="rId10"/>
    <p:sldLayoutId id="2147483715" r:id="rId11"/>
    <p:sldLayoutId id="2147483719" r:id="rId12"/>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latin typeface="Constantia" pitchFamily="18" charset="0"/>
          <a:ea typeface="+mj-ea"/>
          <a:cs typeface="+mj-cs"/>
        </a:defRPr>
      </a:lvl1pPr>
      <a:lvl2pPr algn="ctr" rtl="0" eaLnBrk="0" fontAlgn="base" hangingPunct="0">
        <a:spcBef>
          <a:spcPct val="0"/>
        </a:spcBef>
        <a:spcAft>
          <a:spcPct val="0"/>
        </a:spcAft>
        <a:defRPr sz="4400" b="1">
          <a:solidFill>
            <a:schemeClr val="tx2"/>
          </a:solidFill>
          <a:latin typeface="Constantia" pitchFamily="18" charset="0"/>
        </a:defRPr>
      </a:lvl2pPr>
      <a:lvl3pPr algn="ctr" rtl="0" eaLnBrk="0" fontAlgn="base" hangingPunct="0">
        <a:spcBef>
          <a:spcPct val="0"/>
        </a:spcBef>
        <a:spcAft>
          <a:spcPct val="0"/>
        </a:spcAft>
        <a:defRPr sz="4400" b="1">
          <a:solidFill>
            <a:schemeClr val="tx2"/>
          </a:solidFill>
          <a:latin typeface="Constantia" pitchFamily="18" charset="0"/>
        </a:defRPr>
      </a:lvl3pPr>
      <a:lvl4pPr algn="ctr" rtl="0" eaLnBrk="0" fontAlgn="base" hangingPunct="0">
        <a:spcBef>
          <a:spcPct val="0"/>
        </a:spcBef>
        <a:spcAft>
          <a:spcPct val="0"/>
        </a:spcAft>
        <a:defRPr sz="4400" b="1">
          <a:solidFill>
            <a:schemeClr val="tx2"/>
          </a:solidFill>
          <a:latin typeface="Constantia" pitchFamily="18" charset="0"/>
        </a:defRPr>
      </a:lvl4pPr>
      <a:lvl5pPr algn="ctr" rtl="0" eaLnBrk="0" fontAlgn="base" hangingPunct="0">
        <a:spcBef>
          <a:spcPct val="0"/>
        </a:spcBef>
        <a:spcAft>
          <a:spcPct val="0"/>
        </a:spcAft>
        <a:defRPr sz="4400" b="1">
          <a:solidFill>
            <a:schemeClr val="tx2"/>
          </a:solidFill>
          <a:latin typeface="Constantia" pitchFamily="18" charset="0"/>
        </a:defRPr>
      </a:lvl5pPr>
      <a:lvl6pPr marL="457200" algn="ctr" rtl="0" fontAlgn="base">
        <a:spcBef>
          <a:spcPct val="0"/>
        </a:spcBef>
        <a:spcAft>
          <a:spcPct val="0"/>
        </a:spcAft>
        <a:defRPr sz="4400" b="1">
          <a:solidFill>
            <a:schemeClr val="tx2"/>
          </a:solidFill>
          <a:latin typeface="Constantia" pitchFamily="18" charset="0"/>
        </a:defRPr>
      </a:lvl6pPr>
      <a:lvl7pPr marL="914400" algn="ctr" rtl="0" fontAlgn="base">
        <a:spcBef>
          <a:spcPct val="0"/>
        </a:spcBef>
        <a:spcAft>
          <a:spcPct val="0"/>
        </a:spcAft>
        <a:defRPr sz="4400" b="1">
          <a:solidFill>
            <a:schemeClr val="tx2"/>
          </a:solidFill>
          <a:latin typeface="Constantia" pitchFamily="18" charset="0"/>
        </a:defRPr>
      </a:lvl7pPr>
      <a:lvl8pPr marL="1371600" algn="ctr" rtl="0" fontAlgn="base">
        <a:spcBef>
          <a:spcPct val="0"/>
        </a:spcBef>
        <a:spcAft>
          <a:spcPct val="0"/>
        </a:spcAft>
        <a:defRPr sz="4400" b="1">
          <a:solidFill>
            <a:schemeClr val="tx2"/>
          </a:solidFill>
          <a:latin typeface="Constantia" pitchFamily="18" charset="0"/>
        </a:defRPr>
      </a:lvl8pPr>
      <a:lvl9pPr marL="1828800" algn="ctr" rtl="0" fontAlgn="base">
        <a:spcBef>
          <a:spcPct val="0"/>
        </a:spcBef>
        <a:spcAft>
          <a:spcPct val="0"/>
        </a:spcAft>
        <a:defRPr sz="4400" b="1">
          <a:solidFill>
            <a:schemeClr val="tx2"/>
          </a:solidFill>
          <a:latin typeface="Constantia" pitchFamily="18" charset="0"/>
        </a:defRPr>
      </a:lvl9pPr>
    </p:titleStyle>
    <p:bodyStyle>
      <a:lvl1pPr marL="273050" indent="-273050" algn="l" rtl="0" eaLnBrk="0" fontAlgn="base" hangingPunct="0">
        <a:spcBef>
          <a:spcPct val="20000"/>
        </a:spcBef>
        <a:spcAft>
          <a:spcPct val="0"/>
        </a:spcAft>
        <a:buClr>
          <a:srgbClr val="007673"/>
        </a:buClr>
        <a:buSzPct val="75000"/>
        <a:buFont typeface="Wingdings 2" pitchFamily="18" charset="2"/>
        <a:buChar char="E"/>
        <a:defRPr sz="2600" kern="1200">
          <a:solidFill>
            <a:srgbClr val="006699"/>
          </a:solidFill>
          <a:latin typeface="+mn-lt"/>
          <a:ea typeface="+mn-ea"/>
          <a:cs typeface="+mn-cs"/>
        </a:defRPr>
      </a:lvl1pPr>
      <a:lvl2pPr marL="639763" indent="-246063" algn="l" rtl="0" eaLnBrk="0" fontAlgn="base" hangingPunct="0">
        <a:spcBef>
          <a:spcPct val="20000"/>
        </a:spcBef>
        <a:spcAft>
          <a:spcPct val="0"/>
        </a:spcAft>
        <a:buClr>
          <a:srgbClr val="007673"/>
        </a:buClr>
        <a:buSzPct val="75000"/>
        <a:buFont typeface="Wingdings 2" pitchFamily="18" charset="2"/>
        <a:buChar char="E"/>
        <a:defRPr sz="2400" kern="1200">
          <a:solidFill>
            <a:srgbClr val="006699"/>
          </a:solidFill>
          <a:latin typeface="+mn-lt"/>
          <a:ea typeface="+mn-ea"/>
          <a:cs typeface="+mn-cs"/>
        </a:defRPr>
      </a:lvl2pPr>
      <a:lvl3pPr marL="914400" indent="-246063" algn="l" rtl="0" eaLnBrk="0" fontAlgn="base" hangingPunct="0">
        <a:spcBef>
          <a:spcPct val="20000"/>
        </a:spcBef>
        <a:spcAft>
          <a:spcPct val="0"/>
        </a:spcAft>
        <a:buClr>
          <a:srgbClr val="007673"/>
        </a:buClr>
        <a:buSzPct val="75000"/>
        <a:buFont typeface="Wingdings 2" pitchFamily="18" charset="2"/>
        <a:buChar char="E"/>
        <a:defRPr sz="2100" kern="1200">
          <a:solidFill>
            <a:srgbClr val="006699"/>
          </a:solidFill>
          <a:latin typeface="+mn-lt"/>
          <a:ea typeface="+mn-ea"/>
          <a:cs typeface="+mn-cs"/>
        </a:defRPr>
      </a:lvl3pPr>
      <a:lvl4pPr marL="1187450" indent="-209550" algn="l" rtl="0" eaLnBrk="0" fontAlgn="base" hangingPunct="0">
        <a:spcBef>
          <a:spcPct val="20000"/>
        </a:spcBef>
        <a:spcAft>
          <a:spcPct val="0"/>
        </a:spcAft>
        <a:buClr>
          <a:srgbClr val="007673"/>
        </a:buClr>
        <a:buSzPct val="75000"/>
        <a:buFont typeface="Wingdings 2" pitchFamily="18" charset="2"/>
        <a:buChar char="E"/>
        <a:defRPr sz="2000" kern="1200">
          <a:solidFill>
            <a:srgbClr val="006699"/>
          </a:solidFill>
          <a:latin typeface="+mn-lt"/>
          <a:ea typeface="+mn-ea"/>
          <a:cs typeface="+mn-cs"/>
        </a:defRPr>
      </a:lvl4pPr>
      <a:lvl5pPr marL="1462088" indent="-209550" algn="l" rtl="0" eaLnBrk="0" fontAlgn="base" hangingPunct="0">
        <a:spcBef>
          <a:spcPct val="20000"/>
        </a:spcBef>
        <a:spcAft>
          <a:spcPct val="0"/>
        </a:spcAft>
        <a:buClr>
          <a:srgbClr val="007673"/>
        </a:buClr>
        <a:buSzPct val="75000"/>
        <a:buFont typeface="Wingdings 2" pitchFamily="18" charset="2"/>
        <a:buChar char="E"/>
        <a:defRPr sz="2000" kern="1200">
          <a:solidFill>
            <a:srgbClr val="006699"/>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033963" y="658813"/>
            <a:ext cx="92075" cy="377825"/>
          </a:xfrm>
          <a:prstGeom prst="rect">
            <a:avLst/>
          </a:prstGeom>
          <a:noFill/>
          <a:ln w="12700">
            <a:noFill/>
            <a:miter lim="800000"/>
            <a:headEnd/>
            <a:tailEnd/>
          </a:ln>
        </p:spPr>
        <p:txBody>
          <a:bodyPr wrap="none" anchor="ctr"/>
          <a:lstStyle/>
          <a:p>
            <a:endParaRPr lang="en-US" sz="2400"/>
          </a:p>
        </p:txBody>
      </p:sp>
      <p:sp>
        <p:nvSpPr>
          <p:cNvPr id="5123" name="WordArt 6"/>
          <p:cNvSpPr>
            <a:spLocks noChangeArrowheads="1" noChangeShapeType="1" noTextEdit="1"/>
          </p:cNvSpPr>
          <p:nvPr/>
        </p:nvSpPr>
        <p:spPr bwMode="auto">
          <a:xfrm>
            <a:off x="1981200" y="2286000"/>
            <a:ext cx="5029200" cy="1533525"/>
          </a:xfrm>
          <a:prstGeom prst="rect">
            <a:avLst/>
          </a:prstGeom>
        </p:spPr>
        <p:txBody>
          <a:bodyPr wrap="none" fromWordArt="1">
            <a:prstTxWarp prst="textSlantUp">
              <a:avLst>
                <a:gd name="adj" fmla="val 55556"/>
              </a:avLst>
            </a:prstTxWarp>
          </a:bodyPr>
          <a:lstStyle/>
          <a:p>
            <a:pPr algn="ctr"/>
            <a:r>
              <a:rPr lang="en-US" sz="3600" kern="10" dirty="0">
                <a:ln w="9525">
                  <a:solidFill>
                    <a:srgbClr val="000000"/>
                  </a:solidFill>
                  <a:round/>
                  <a:headEnd/>
                  <a:tailEnd/>
                </a:ln>
                <a:solidFill>
                  <a:srgbClr val="000000"/>
                </a:solidFill>
                <a:latin typeface="Arial Black"/>
              </a:rPr>
              <a:t>Time Management</a:t>
            </a:r>
          </a:p>
        </p:txBody>
      </p:sp>
      <p:sp>
        <p:nvSpPr>
          <p:cNvPr id="5124" name="WordArt 8"/>
          <p:cNvSpPr>
            <a:spLocks noChangeArrowheads="1" noChangeShapeType="1" noTextEdit="1"/>
          </p:cNvSpPr>
          <p:nvPr/>
        </p:nvSpPr>
        <p:spPr bwMode="auto">
          <a:xfrm>
            <a:off x="2819400" y="3190875"/>
            <a:ext cx="3810000" cy="1076325"/>
          </a:xfrm>
          <a:prstGeom prst="rect">
            <a:avLst/>
          </a:prstGeom>
        </p:spPr>
        <p:txBody>
          <a:bodyPr wrap="none" fromWordArt="1">
            <a:prstTxWarp prst="textSlantUp">
              <a:avLst>
                <a:gd name="adj" fmla="val 55556"/>
              </a:avLst>
            </a:prstTxWarp>
          </a:bodyPr>
          <a:lstStyle/>
          <a:p>
            <a:pPr algn="ctr"/>
            <a:r>
              <a:rPr lang="en-US" sz="3600" b="1" kern="10" dirty="0" smtClean="0">
                <a:ln w="9525">
                  <a:solidFill>
                    <a:srgbClr val="000000"/>
                  </a:solidFill>
                  <a:round/>
                  <a:headEnd/>
                  <a:tailEnd/>
                </a:ln>
                <a:solidFill>
                  <a:srgbClr val="CC0000"/>
                </a:solidFill>
                <a:latin typeface="Constantia"/>
              </a:rPr>
              <a:t>for Control the Job</a:t>
            </a:r>
            <a:endParaRPr lang="en-US" sz="3600" b="1" kern="10" dirty="0">
              <a:ln w="9525">
                <a:solidFill>
                  <a:srgbClr val="000000"/>
                </a:solidFill>
                <a:round/>
                <a:headEnd/>
                <a:tailEnd/>
              </a:ln>
              <a:solidFill>
                <a:srgbClr val="CC0000"/>
              </a:solidFill>
              <a:latin typeface="Constantia"/>
            </a:endParaRPr>
          </a:p>
        </p:txBody>
      </p:sp>
      <p:pic>
        <p:nvPicPr>
          <p:cNvPr id="5125" name="Picture 1028" descr="TIME065"/>
          <p:cNvPicPr>
            <a:picLocks noChangeAspect="1" noChangeArrowheads="1"/>
          </p:cNvPicPr>
          <p:nvPr/>
        </p:nvPicPr>
        <p:blipFill>
          <a:blip r:embed="rId3" cstate="print"/>
          <a:srcRect/>
          <a:stretch>
            <a:fillRect/>
          </a:stretch>
        </p:blipFill>
        <p:spPr bwMode="auto">
          <a:xfrm>
            <a:off x="685800" y="4572000"/>
            <a:ext cx="1905000" cy="18018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1320800" y="1143000"/>
            <a:ext cx="6324600" cy="5638800"/>
          </a:xfrm>
          <a:prstGeom prst="rect">
            <a:avLst/>
          </a:prstGeom>
          <a:noFill/>
          <a:ln w="28575">
            <a:solidFill>
              <a:srgbClr val="FF0000"/>
            </a:solidFill>
            <a:miter lim="800000"/>
            <a:headEnd/>
            <a:tailEnd/>
          </a:ln>
          <a:effectLst/>
        </p:spPr>
        <p:txBody>
          <a:bodyPr wrap="none" anchor="ctr"/>
          <a:lstStyle/>
          <a:p>
            <a:endParaRPr lang="en-US"/>
          </a:p>
        </p:txBody>
      </p:sp>
      <p:sp>
        <p:nvSpPr>
          <p:cNvPr id="68615" name="Text Box 7"/>
          <p:cNvSpPr txBox="1">
            <a:spLocks noChangeArrowheads="1"/>
          </p:cNvSpPr>
          <p:nvPr/>
        </p:nvSpPr>
        <p:spPr bwMode="auto">
          <a:xfrm>
            <a:off x="1295400" y="1111250"/>
            <a:ext cx="685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C0C0C0"/>
                  </a:outerShdw>
                </a:effectLst>
                <a:latin typeface="Arial Black" pitchFamily="34" charset="0"/>
              </a:rPr>
              <a:t>I</a:t>
            </a:r>
          </a:p>
        </p:txBody>
      </p:sp>
      <p:sp>
        <p:nvSpPr>
          <p:cNvPr id="68616" name="Text Box 8"/>
          <p:cNvSpPr txBox="1">
            <a:spLocks noChangeArrowheads="1"/>
          </p:cNvSpPr>
          <p:nvPr/>
        </p:nvSpPr>
        <p:spPr bwMode="auto">
          <a:xfrm>
            <a:off x="4495800" y="1111250"/>
            <a:ext cx="6858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C0C0C0"/>
                  </a:outerShdw>
                </a:effectLst>
                <a:latin typeface="Arial Black" pitchFamily="34" charset="0"/>
              </a:rPr>
              <a:t>II</a:t>
            </a:r>
          </a:p>
        </p:txBody>
      </p:sp>
      <p:sp>
        <p:nvSpPr>
          <p:cNvPr id="68617" name="Text Box 9"/>
          <p:cNvSpPr txBox="1">
            <a:spLocks noChangeArrowheads="1"/>
          </p:cNvSpPr>
          <p:nvPr/>
        </p:nvSpPr>
        <p:spPr bwMode="auto">
          <a:xfrm>
            <a:off x="1295400" y="3733800"/>
            <a:ext cx="838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C0C0C0"/>
                  </a:outerShdw>
                </a:effectLst>
                <a:latin typeface="Arial Black" pitchFamily="34" charset="0"/>
              </a:rPr>
              <a:t>III</a:t>
            </a:r>
          </a:p>
        </p:txBody>
      </p:sp>
      <p:sp>
        <p:nvSpPr>
          <p:cNvPr id="68618" name="Text Box 10"/>
          <p:cNvSpPr txBox="1">
            <a:spLocks noChangeArrowheads="1"/>
          </p:cNvSpPr>
          <p:nvPr/>
        </p:nvSpPr>
        <p:spPr bwMode="auto">
          <a:xfrm>
            <a:off x="4495800" y="3733800"/>
            <a:ext cx="8382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spcBef>
                <a:spcPct val="50000"/>
              </a:spcBef>
              <a:defRPr/>
            </a:pPr>
            <a:r>
              <a:rPr lang="en-US" sz="3600" b="1" dirty="0">
                <a:solidFill>
                  <a:srgbClr val="FF00FF"/>
                </a:solidFill>
                <a:effectLst>
                  <a:outerShdw blurRad="38100" dist="38100" dir="2700000" algn="tl">
                    <a:srgbClr val="C0C0C0"/>
                  </a:outerShdw>
                </a:effectLst>
                <a:latin typeface="Arial Black" pitchFamily="34" charset="0"/>
              </a:rPr>
              <a:t>IV</a:t>
            </a:r>
          </a:p>
        </p:txBody>
      </p:sp>
      <p:sp>
        <p:nvSpPr>
          <p:cNvPr id="68619" name="Line 11"/>
          <p:cNvSpPr>
            <a:spLocks noChangeShapeType="1"/>
          </p:cNvSpPr>
          <p:nvPr/>
        </p:nvSpPr>
        <p:spPr bwMode="auto">
          <a:xfrm>
            <a:off x="4521200" y="1143000"/>
            <a:ext cx="0" cy="5638800"/>
          </a:xfrm>
          <a:prstGeom prst="line">
            <a:avLst/>
          </a:prstGeom>
          <a:noFill/>
          <a:ln w="28575">
            <a:solidFill>
              <a:srgbClr val="FF0000"/>
            </a:solidFill>
            <a:round/>
            <a:headEnd/>
            <a:tailEnd/>
          </a:ln>
          <a:effectLst/>
        </p:spPr>
        <p:txBody>
          <a:bodyPr wrap="none" anchor="ctr"/>
          <a:lstStyle/>
          <a:p>
            <a:endParaRPr lang="en-US"/>
          </a:p>
        </p:txBody>
      </p:sp>
      <p:sp>
        <p:nvSpPr>
          <p:cNvPr id="68620" name="Line 12"/>
          <p:cNvSpPr>
            <a:spLocks noChangeShapeType="1"/>
          </p:cNvSpPr>
          <p:nvPr/>
        </p:nvSpPr>
        <p:spPr bwMode="auto">
          <a:xfrm>
            <a:off x="1320800" y="3779838"/>
            <a:ext cx="6324600" cy="0"/>
          </a:xfrm>
          <a:prstGeom prst="line">
            <a:avLst/>
          </a:prstGeom>
          <a:noFill/>
          <a:ln w="28575">
            <a:solidFill>
              <a:srgbClr val="FF0000"/>
            </a:solidFill>
            <a:round/>
            <a:headEnd/>
            <a:tailEnd/>
          </a:ln>
          <a:effectLst/>
        </p:spPr>
        <p:txBody>
          <a:bodyPr wrap="none" anchor="ctr"/>
          <a:lstStyle/>
          <a:p>
            <a:endParaRPr lang="en-US"/>
          </a:p>
        </p:txBody>
      </p:sp>
      <p:sp>
        <p:nvSpPr>
          <p:cNvPr id="68621" name="Text Box 13"/>
          <p:cNvSpPr txBox="1">
            <a:spLocks noChangeArrowheads="1"/>
          </p:cNvSpPr>
          <p:nvPr/>
        </p:nvSpPr>
        <p:spPr bwMode="auto">
          <a:xfrm>
            <a:off x="1701800" y="715962"/>
            <a:ext cx="25146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sz="2200" dirty="0">
                <a:solidFill>
                  <a:srgbClr val="FF9900"/>
                </a:solidFill>
                <a:effectLst>
                  <a:outerShdw blurRad="38100" dist="38100" dir="2700000" algn="tl">
                    <a:srgbClr val="C0C0C0"/>
                  </a:outerShdw>
                </a:effectLst>
                <a:latin typeface="Arial Black" pitchFamily="34" charset="0"/>
              </a:rPr>
              <a:t>Urgent</a:t>
            </a:r>
          </a:p>
        </p:txBody>
      </p:sp>
      <p:sp>
        <p:nvSpPr>
          <p:cNvPr id="68622" name="Text Box 14"/>
          <p:cNvSpPr txBox="1">
            <a:spLocks noChangeArrowheads="1"/>
          </p:cNvSpPr>
          <p:nvPr/>
        </p:nvSpPr>
        <p:spPr bwMode="auto">
          <a:xfrm>
            <a:off x="4800600" y="715962"/>
            <a:ext cx="25146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sz="2200" dirty="0">
                <a:solidFill>
                  <a:srgbClr val="FF9900"/>
                </a:solidFill>
                <a:effectLst>
                  <a:outerShdw blurRad="38100" dist="38100" dir="2700000" algn="tl">
                    <a:srgbClr val="C0C0C0"/>
                  </a:outerShdw>
                </a:effectLst>
                <a:latin typeface="Arial Black" pitchFamily="34" charset="0"/>
              </a:rPr>
              <a:t>Not Urgent</a:t>
            </a:r>
          </a:p>
        </p:txBody>
      </p:sp>
      <p:sp>
        <p:nvSpPr>
          <p:cNvPr id="68623" name="Text Box 15"/>
          <p:cNvSpPr txBox="1">
            <a:spLocks noChangeArrowheads="1"/>
          </p:cNvSpPr>
          <p:nvPr/>
        </p:nvSpPr>
        <p:spPr bwMode="auto">
          <a:xfrm rot="16200000">
            <a:off x="-126206" y="2132806"/>
            <a:ext cx="25146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sz="2200" dirty="0">
                <a:solidFill>
                  <a:srgbClr val="FF9900"/>
                </a:solidFill>
                <a:effectLst>
                  <a:outerShdw blurRad="38100" dist="38100" dir="2700000" algn="tl">
                    <a:srgbClr val="C0C0C0"/>
                  </a:outerShdw>
                </a:effectLst>
                <a:latin typeface="Arial Black" pitchFamily="34" charset="0"/>
              </a:rPr>
              <a:t>Important</a:t>
            </a:r>
          </a:p>
        </p:txBody>
      </p:sp>
      <p:sp>
        <p:nvSpPr>
          <p:cNvPr id="68624" name="Text Box 16"/>
          <p:cNvSpPr txBox="1">
            <a:spLocks noChangeArrowheads="1"/>
          </p:cNvSpPr>
          <p:nvPr/>
        </p:nvSpPr>
        <p:spPr bwMode="auto">
          <a:xfrm rot="16200000">
            <a:off x="-126206" y="4952206"/>
            <a:ext cx="2514600" cy="427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defRPr/>
            </a:pPr>
            <a:r>
              <a:rPr lang="en-US" sz="2200" dirty="0">
                <a:solidFill>
                  <a:srgbClr val="FF9900"/>
                </a:solidFill>
                <a:effectLst>
                  <a:outerShdw blurRad="38100" dist="38100" dir="2700000" algn="tl">
                    <a:srgbClr val="C0C0C0"/>
                  </a:outerShdw>
                </a:effectLst>
                <a:latin typeface="Arial Black" pitchFamily="34" charset="0"/>
              </a:rPr>
              <a:t>Not Important</a:t>
            </a:r>
          </a:p>
        </p:txBody>
      </p:sp>
      <p:sp>
        <p:nvSpPr>
          <p:cNvPr id="23569" name="Text Box 17"/>
          <p:cNvSpPr txBox="1">
            <a:spLocks noChangeArrowheads="1"/>
          </p:cNvSpPr>
          <p:nvPr/>
        </p:nvSpPr>
        <p:spPr bwMode="auto">
          <a:xfrm>
            <a:off x="1066800" y="-228600"/>
            <a:ext cx="6545262" cy="1066800"/>
          </a:xfrm>
          <a:prstGeom prst="rect">
            <a:avLst/>
          </a:prstGeom>
          <a:noFill/>
          <a:ln w="9525">
            <a:noFill/>
            <a:miter lim="800000"/>
            <a:headEnd/>
            <a:tailEnd/>
          </a:ln>
          <a:effectLst/>
        </p:spPr>
        <p:txBody>
          <a:bodyPr wrap="square">
            <a:spAutoFit/>
          </a:bodyPr>
          <a:lstStyle/>
          <a:p>
            <a:endParaRPr lang="en-US" sz="3200" dirty="0">
              <a:solidFill>
                <a:schemeClr val="bg1"/>
              </a:solidFill>
              <a:latin typeface="Haettenschweiler" pitchFamily="34" charset="0"/>
            </a:endParaRPr>
          </a:p>
          <a:p>
            <a:pPr algn="ctr"/>
            <a:r>
              <a:rPr lang="en-US" sz="3200" dirty="0">
                <a:solidFill>
                  <a:schemeClr val="bg1"/>
                </a:solidFill>
                <a:latin typeface="Haettenschweiler" pitchFamily="34" charset="0"/>
              </a:rPr>
              <a:t>        </a:t>
            </a:r>
            <a:r>
              <a:rPr lang="en-US" sz="2800" dirty="0">
                <a:solidFill>
                  <a:srgbClr val="002060"/>
                </a:solidFill>
                <a:latin typeface="Haettenschweiler" pitchFamily="34" charset="0"/>
              </a:rPr>
              <a:t>Stephen Covey’s Time Management Matrix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strips(upLeft)">
                                      <p:cBhvr>
                                        <p:cTn id="7" dur="500"/>
                                        <p:tgtEl>
                                          <p:spTgt spid="68610"/>
                                        </p:tgtEl>
                                      </p:cBhvr>
                                    </p:animEffect>
                                  </p:childTnLst>
                                </p:cTn>
                              </p:par>
                            </p:childTnLst>
                          </p:cTn>
                        </p:par>
                        <p:par>
                          <p:cTn id="8" fill="hold" nodeType="afterGroup">
                            <p:stCondLst>
                              <p:cond delay="500"/>
                            </p:stCondLst>
                            <p:childTnLst>
                              <p:par>
                                <p:cTn id="9" presetID="17" presetClass="entr" presetSubtype="1" fill="hold" grpId="0" nodeType="afterEffect">
                                  <p:stCondLst>
                                    <p:cond delay="0"/>
                                  </p:stCondLst>
                                  <p:childTnLst>
                                    <p:set>
                                      <p:cBhvr>
                                        <p:cTn id="10" dur="1" fill="hold">
                                          <p:stCondLst>
                                            <p:cond delay="0"/>
                                          </p:stCondLst>
                                        </p:cTn>
                                        <p:tgtEl>
                                          <p:spTgt spid="68619"/>
                                        </p:tgtEl>
                                        <p:attrNameLst>
                                          <p:attrName>style.visibility</p:attrName>
                                        </p:attrNameLst>
                                      </p:cBhvr>
                                      <p:to>
                                        <p:strVal val="visible"/>
                                      </p:to>
                                    </p:set>
                                    <p:anim calcmode="lin" valueType="num">
                                      <p:cBhvr>
                                        <p:cTn id="11" dur="500" fill="hold"/>
                                        <p:tgtEl>
                                          <p:spTgt spid="68619"/>
                                        </p:tgtEl>
                                        <p:attrNameLst>
                                          <p:attrName>ppt_x</p:attrName>
                                        </p:attrNameLst>
                                      </p:cBhvr>
                                      <p:tavLst>
                                        <p:tav tm="0">
                                          <p:val>
                                            <p:strVal val="#ppt_x"/>
                                          </p:val>
                                        </p:tav>
                                        <p:tav tm="100000">
                                          <p:val>
                                            <p:strVal val="#ppt_x"/>
                                          </p:val>
                                        </p:tav>
                                      </p:tavLst>
                                    </p:anim>
                                    <p:anim calcmode="lin" valueType="num">
                                      <p:cBhvr>
                                        <p:cTn id="12" dur="500" fill="hold"/>
                                        <p:tgtEl>
                                          <p:spTgt spid="68619"/>
                                        </p:tgtEl>
                                        <p:attrNameLst>
                                          <p:attrName>ppt_y</p:attrName>
                                        </p:attrNameLst>
                                      </p:cBhvr>
                                      <p:tavLst>
                                        <p:tav tm="0">
                                          <p:val>
                                            <p:strVal val="#ppt_y-#ppt_h/2"/>
                                          </p:val>
                                        </p:tav>
                                        <p:tav tm="100000">
                                          <p:val>
                                            <p:strVal val="#ppt_y"/>
                                          </p:val>
                                        </p:tav>
                                      </p:tavLst>
                                    </p:anim>
                                    <p:anim calcmode="lin" valueType="num">
                                      <p:cBhvr>
                                        <p:cTn id="13" dur="500" fill="hold"/>
                                        <p:tgtEl>
                                          <p:spTgt spid="68619"/>
                                        </p:tgtEl>
                                        <p:attrNameLst>
                                          <p:attrName>ppt_w</p:attrName>
                                        </p:attrNameLst>
                                      </p:cBhvr>
                                      <p:tavLst>
                                        <p:tav tm="0">
                                          <p:val>
                                            <p:strVal val="#ppt_w"/>
                                          </p:val>
                                        </p:tav>
                                        <p:tav tm="100000">
                                          <p:val>
                                            <p:strVal val="#ppt_w"/>
                                          </p:val>
                                        </p:tav>
                                      </p:tavLst>
                                    </p:anim>
                                    <p:anim calcmode="lin" valueType="num">
                                      <p:cBhvr>
                                        <p:cTn id="14" dur="500" fill="hold"/>
                                        <p:tgtEl>
                                          <p:spTgt spid="68619"/>
                                        </p:tgtEl>
                                        <p:attrNameLst>
                                          <p:attrName>ppt_h</p:attrName>
                                        </p:attrNameLst>
                                      </p:cBhvr>
                                      <p:tavLst>
                                        <p:tav tm="0">
                                          <p:val>
                                            <p:fltVal val="0"/>
                                          </p:val>
                                        </p:tav>
                                        <p:tav tm="100000">
                                          <p:val>
                                            <p:strVal val="#ppt_h"/>
                                          </p:val>
                                        </p:tav>
                                      </p:tavLst>
                                    </p:anim>
                                  </p:childTnLst>
                                </p:cTn>
                              </p:par>
                            </p:childTnLst>
                          </p:cTn>
                        </p:par>
                        <p:par>
                          <p:cTn id="15" fill="hold" nodeType="afterGroup">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68620"/>
                                        </p:tgtEl>
                                        <p:attrNameLst>
                                          <p:attrName>style.visibility</p:attrName>
                                        </p:attrNameLst>
                                      </p:cBhvr>
                                      <p:to>
                                        <p:strVal val="visible"/>
                                      </p:to>
                                    </p:set>
                                    <p:anim calcmode="lin" valueType="num">
                                      <p:cBhvr>
                                        <p:cTn id="18" dur="500" fill="hold"/>
                                        <p:tgtEl>
                                          <p:spTgt spid="68620"/>
                                        </p:tgtEl>
                                        <p:attrNameLst>
                                          <p:attrName>ppt_x</p:attrName>
                                        </p:attrNameLst>
                                      </p:cBhvr>
                                      <p:tavLst>
                                        <p:tav tm="0">
                                          <p:val>
                                            <p:strVal val="#ppt_x-#ppt_w/2"/>
                                          </p:val>
                                        </p:tav>
                                        <p:tav tm="100000">
                                          <p:val>
                                            <p:strVal val="#ppt_x"/>
                                          </p:val>
                                        </p:tav>
                                      </p:tavLst>
                                    </p:anim>
                                    <p:anim calcmode="lin" valueType="num">
                                      <p:cBhvr>
                                        <p:cTn id="19" dur="500" fill="hold"/>
                                        <p:tgtEl>
                                          <p:spTgt spid="68620"/>
                                        </p:tgtEl>
                                        <p:attrNameLst>
                                          <p:attrName>ppt_y</p:attrName>
                                        </p:attrNameLst>
                                      </p:cBhvr>
                                      <p:tavLst>
                                        <p:tav tm="0">
                                          <p:val>
                                            <p:strVal val="#ppt_y"/>
                                          </p:val>
                                        </p:tav>
                                        <p:tav tm="100000">
                                          <p:val>
                                            <p:strVal val="#ppt_y"/>
                                          </p:val>
                                        </p:tav>
                                      </p:tavLst>
                                    </p:anim>
                                    <p:anim calcmode="lin" valueType="num">
                                      <p:cBhvr>
                                        <p:cTn id="20" dur="500" fill="hold"/>
                                        <p:tgtEl>
                                          <p:spTgt spid="68620"/>
                                        </p:tgtEl>
                                        <p:attrNameLst>
                                          <p:attrName>ppt_w</p:attrName>
                                        </p:attrNameLst>
                                      </p:cBhvr>
                                      <p:tavLst>
                                        <p:tav tm="0">
                                          <p:val>
                                            <p:fltVal val="0"/>
                                          </p:val>
                                        </p:tav>
                                        <p:tav tm="100000">
                                          <p:val>
                                            <p:strVal val="#ppt_w"/>
                                          </p:val>
                                        </p:tav>
                                      </p:tavLst>
                                    </p:anim>
                                    <p:anim calcmode="lin" valueType="num">
                                      <p:cBhvr>
                                        <p:cTn id="21" dur="500" fill="hold"/>
                                        <p:tgtEl>
                                          <p:spTgt spid="68620"/>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1500"/>
                            </p:stCondLst>
                            <p:childTnLst>
                              <p:par>
                                <p:cTn id="23" presetID="9" presetClass="entr" presetSubtype="0" fill="hold" grpId="0" nodeType="afterEffect">
                                  <p:stCondLst>
                                    <p:cond delay="0"/>
                                  </p:stCondLst>
                                  <p:iterate type="wd">
                                    <p:tmPct val="100000"/>
                                  </p:iterate>
                                  <p:childTnLst>
                                    <p:set>
                                      <p:cBhvr>
                                        <p:cTn id="24" dur="1" fill="hold">
                                          <p:stCondLst>
                                            <p:cond delay="0"/>
                                          </p:stCondLst>
                                        </p:cTn>
                                        <p:tgtEl>
                                          <p:spTgt spid="68621"/>
                                        </p:tgtEl>
                                        <p:attrNameLst>
                                          <p:attrName>style.visibility</p:attrName>
                                        </p:attrNameLst>
                                      </p:cBhvr>
                                      <p:to>
                                        <p:strVal val="visible"/>
                                      </p:to>
                                    </p:set>
                                    <p:animEffect transition="in" filter="dissolve">
                                      <p:cBhvr>
                                        <p:cTn id="25" dur="300"/>
                                        <p:tgtEl>
                                          <p:spTgt spid="68621"/>
                                        </p:tgtEl>
                                      </p:cBhvr>
                                    </p:animEffect>
                                  </p:childTnLst>
                                </p:cTn>
                              </p:par>
                            </p:childTnLst>
                          </p:cTn>
                        </p:par>
                        <p:par>
                          <p:cTn id="26" fill="hold" nodeType="afterGroup">
                            <p:stCondLst>
                              <p:cond delay="1800"/>
                            </p:stCondLst>
                            <p:childTnLst>
                              <p:par>
                                <p:cTn id="27" presetID="9" presetClass="entr" presetSubtype="0" fill="hold" grpId="0" nodeType="afterEffect">
                                  <p:stCondLst>
                                    <p:cond delay="0"/>
                                  </p:stCondLst>
                                  <p:iterate type="wd">
                                    <p:tmPct val="100000"/>
                                  </p:iterate>
                                  <p:childTnLst>
                                    <p:set>
                                      <p:cBhvr>
                                        <p:cTn id="28" dur="1" fill="hold">
                                          <p:stCondLst>
                                            <p:cond delay="0"/>
                                          </p:stCondLst>
                                        </p:cTn>
                                        <p:tgtEl>
                                          <p:spTgt spid="68622"/>
                                        </p:tgtEl>
                                        <p:attrNameLst>
                                          <p:attrName>style.visibility</p:attrName>
                                        </p:attrNameLst>
                                      </p:cBhvr>
                                      <p:to>
                                        <p:strVal val="visible"/>
                                      </p:to>
                                    </p:set>
                                    <p:animEffect transition="in" filter="dissolve">
                                      <p:cBhvr>
                                        <p:cTn id="29" dur="300"/>
                                        <p:tgtEl>
                                          <p:spTgt spid="68622"/>
                                        </p:tgtEl>
                                      </p:cBhvr>
                                    </p:animEffect>
                                  </p:childTnLst>
                                </p:cTn>
                              </p:par>
                            </p:childTnLst>
                          </p:cTn>
                        </p:par>
                        <p:par>
                          <p:cTn id="30" fill="hold" nodeType="afterGroup">
                            <p:stCondLst>
                              <p:cond delay="2400"/>
                            </p:stCondLst>
                            <p:childTnLst>
                              <p:par>
                                <p:cTn id="31" presetID="9" presetClass="entr" presetSubtype="0" fill="hold" grpId="0" nodeType="afterEffect">
                                  <p:stCondLst>
                                    <p:cond delay="0"/>
                                  </p:stCondLst>
                                  <p:iterate type="wd">
                                    <p:tmPct val="100000"/>
                                  </p:iterate>
                                  <p:childTnLst>
                                    <p:set>
                                      <p:cBhvr>
                                        <p:cTn id="32" dur="1" fill="hold">
                                          <p:stCondLst>
                                            <p:cond delay="0"/>
                                          </p:stCondLst>
                                        </p:cTn>
                                        <p:tgtEl>
                                          <p:spTgt spid="68623"/>
                                        </p:tgtEl>
                                        <p:attrNameLst>
                                          <p:attrName>style.visibility</p:attrName>
                                        </p:attrNameLst>
                                      </p:cBhvr>
                                      <p:to>
                                        <p:strVal val="visible"/>
                                      </p:to>
                                    </p:set>
                                    <p:animEffect transition="in" filter="dissolve">
                                      <p:cBhvr>
                                        <p:cTn id="33" dur="300"/>
                                        <p:tgtEl>
                                          <p:spTgt spid="68623"/>
                                        </p:tgtEl>
                                      </p:cBhvr>
                                    </p:animEffect>
                                  </p:childTnLst>
                                </p:cTn>
                              </p:par>
                            </p:childTnLst>
                          </p:cTn>
                        </p:par>
                        <p:par>
                          <p:cTn id="34" fill="hold" nodeType="afterGroup">
                            <p:stCondLst>
                              <p:cond delay="2700"/>
                            </p:stCondLst>
                            <p:childTnLst>
                              <p:par>
                                <p:cTn id="35" presetID="9" presetClass="entr" presetSubtype="0" fill="hold" grpId="0" nodeType="afterEffect">
                                  <p:stCondLst>
                                    <p:cond delay="0"/>
                                  </p:stCondLst>
                                  <p:iterate type="wd">
                                    <p:tmPct val="100000"/>
                                  </p:iterate>
                                  <p:childTnLst>
                                    <p:set>
                                      <p:cBhvr>
                                        <p:cTn id="36" dur="1" fill="hold">
                                          <p:stCondLst>
                                            <p:cond delay="0"/>
                                          </p:stCondLst>
                                        </p:cTn>
                                        <p:tgtEl>
                                          <p:spTgt spid="68624"/>
                                        </p:tgtEl>
                                        <p:attrNameLst>
                                          <p:attrName>style.visibility</p:attrName>
                                        </p:attrNameLst>
                                      </p:cBhvr>
                                      <p:to>
                                        <p:strVal val="visible"/>
                                      </p:to>
                                    </p:set>
                                    <p:animEffect transition="in" filter="dissolve">
                                      <p:cBhvr>
                                        <p:cTn id="37" dur="300"/>
                                        <p:tgtEl>
                                          <p:spTgt spid="68624"/>
                                        </p:tgtEl>
                                      </p:cBhvr>
                                    </p:animEffect>
                                  </p:childTnLst>
                                </p:cTn>
                              </p:par>
                            </p:childTnLst>
                          </p:cTn>
                        </p:par>
                        <p:par>
                          <p:cTn id="38" fill="hold" nodeType="afterGroup">
                            <p:stCondLst>
                              <p:cond delay="3300"/>
                            </p:stCondLst>
                            <p:childTnLst>
                              <p:par>
                                <p:cTn id="39" presetID="19" presetClass="entr" presetSubtype="10" fill="hold" grpId="0" nodeType="afterEffect">
                                  <p:stCondLst>
                                    <p:cond delay="0"/>
                                  </p:stCondLst>
                                  <p:childTnLst>
                                    <p:set>
                                      <p:cBhvr>
                                        <p:cTn id="40" dur="1" fill="hold">
                                          <p:stCondLst>
                                            <p:cond delay="0"/>
                                          </p:stCondLst>
                                        </p:cTn>
                                        <p:tgtEl>
                                          <p:spTgt spid="68615"/>
                                        </p:tgtEl>
                                        <p:attrNameLst>
                                          <p:attrName>style.visibility</p:attrName>
                                        </p:attrNameLst>
                                      </p:cBhvr>
                                      <p:to>
                                        <p:strVal val="visible"/>
                                      </p:to>
                                    </p:set>
                                    <p:anim calcmode="lin" valueType="num">
                                      <p:cBhvr>
                                        <p:cTn id="41" dur="5000" fill="hold"/>
                                        <p:tgtEl>
                                          <p:spTgt spid="68615"/>
                                        </p:tgtEl>
                                        <p:attrNameLst>
                                          <p:attrName>ppt_w</p:attrName>
                                        </p:attrNameLst>
                                      </p:cBhvr>
                                      <p:tavLst>
                                        <p:tav tm="0" fmla="#ppt_w*sin(2.5*pi*$)">
                                          <p:val>
                                            <p:fltVal val="0"/>
                                          </p:val>
                                        </p:tav>
                                        <p:tav tm="100000">
                                          <p:val>
                                            <p:fltVal val="1"/>
                                          </p:val>
                                        </p:tav>
                                      </p:tavLst>
                                    </p:anim>
                                    <p:anim calcmode="lin" valueType="num">
                                      <p:cBhvr>
                                        <p:cTn id="42" dur="5000" fill="hold"/>
                                        <p:tgtEl>
                                          <p:spTgt spid="68615"/>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8300"/>
                            </p:stCondLst>
                            <p:childTnLst>
                              <p:par>
                                <p:cTn id="44" presetID="19" presetClass="entr" presetSubtype="10" fill="hold" grpId="0" nodeType="afterEffect">
                                  <p:stCondLst>
                                    <p:cond delay="0"/>
                                  </p:stCondLst>
                                  <p:childTnLst>
                                    <p:set>
                                      <p:cBhvr>
                                        <p:cTn id="45" dur="1" fill="hold">
                                          <p:stCondLst>
                                            <p:cond delay="0"/>
                                          </p:stCondLst>
                                        </p:cTn>
                                        <p:tgtEl>
                                          <p:spTgt spid="68616"/>
                                        </p:tgtEl>
                                        <p:attrNameLst>
                                          <p:attrName>style.visibility</p:attrName>
                                        </p:attrNameLst>
                                      </p:cBhvr>
                                      <p:to>
                                        <p:strVal val="visible"/>
                                      </p:to>
                                    </p:set>
                                    <p:anim calcmode="lin" valueType="num">
                                      <p:cBhvr>
                                        <p:cTn id="46" dur="5000" fill="hold"/>
                                        <p:tgtEl>
                                          <p:spTgt spid="68616"/>
                                        </p:tgtEl>
                                        <p:attrNameLst>
                                          <p:attrName>ppt_w</p:attrName>
                                        </p:attrNameLst>
                                      </p:cBhvr>
                                      <p:tavLst>
                                        <p:tav tm="0" fmla="#ppt_w*sin(2.5*pi*$)">
                                          <p:val>
                                            <p:fltVal val="0"/>
                                          </p:val>
                                        </p:tav>
                                        <p:tav tm="100000">
                                          <p:val>
                                            <p:fltVal val="1"/>
                                          </p:val>
                                        </p:tav>
                                      </p:tavLst>
                                    </p:anim>
                                    <p:anim calcmode="lin" valueType="num">
                                      <p:cBhvr>
                                        <p:cTn id="47" dur="5000" fill="hold"/>
                                        <p:tgtEl>
                                          <p:spTgt spid="68616"/>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13300"/>
                            </p:stCondLst>
                            <p:childTnLst>
                              <p:par>
                                <p:cTn id="49" presetID="19" presetClass="entr" presetSubtype="10" fill="hold" grpId="0" nodeType="afterEffect">
                                  <p:stCondLst>
                                    <p:cond delay="0"/>
                                  </p:stCondLst>
                                  <p:childTnLst>
                                    <p:set>
                                      <p:cBhvr>
                                        <p:cTn id="50" dur="1" fill="hold">
                                          <p:stCondLst>
                                            <p:cond delay="0"/>
                                          </p:stCondLst>
                                        </p:cTn>
                                        <p:tgtEl>
                                          <p:spTgt spid="68617"/>
                                        </p:tgtEl>
                                        <p:attrNameLst>
                                          <p:attrName>style.visibility</p:attrName>
                                        </p:attrNameLst>
                                      </p:cBhvr>
                                      <p:to>
                                        <p:strVal val="visible"/>
                                      </p:to>
                                    </p:set>
                                    <p:anim calcmode="lin" valueType="num">
                                      <p:cBhvr>
                                        <p:cTn id="51" dur="5000" fill="hold"/>
                                        <p:tgtEl>
                                          <p:spTgt spid="68617"/>
                                        </p:tgtEl>
                                        <p:attrNameLst>
                                          <p:attrName>ppt_w</p:attrName>
                                        </p:attrNameLst>
                                      </p:cBhvr>
                                      <p:tavLst>
                                        <p:tav tm="0" fmla="#ppt_w*sin(2.5*pi*$)">
                                          <p:val>
                                            <p:fltVal val="0"/>
                                          </p:val>
                                        </p:tav>
                                        <p:tav tm="100000">
                                          <p:val>
                                            <p:fltVal val="1"/>
                                          </p:val>
                                        </p:tav>
                                      </p:tavLst>
                                    </p:anim>
                                    <p:anim calcmode="lin" valueType="num">
                                      <p:cBhvr>
                                        <p:cTn id="52" dur="5000" fill="hold"/>
                                        <p:tgtEl>
                                          <p:spTgt spid="68617"/>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18300"/>
                            </p:stCondLst>
                            <p:childTnLst>
                              <p:par>
                                <p:cTn id="54" presetID="19" presetClass="entr" presetSubtype="10" fill="hold" grpId="0" nodeType="afterEffect">
                                  <p:stCondLst>
                                    <p:cond delay="0"/>
                                  </p:stCondLst>
                                  <p:childTnLst>
                                    <p:set>
                                      <p:cBhvr>
                                        <p:cTn id="55" dur="1" fill="hold">
                                          <p:stCondLst>
                                            <p:cond delay="0"/>
                                          </p:stCondLst>
                                        </p:cTn>
                                        <p:tgtEl>
                                          <p:spTgt spid="68618"/>
                                        </p:tgtEl>
                                        <p:attrNameLst>
                                          <p:attrName>style.visibility</p:attrName>
                                        </p:attrNameLst>
                                      </p:cBhvr>
                                      <p:to>
                                        <p:strVal val="visible"/>
                                      </p:to>
                                    </p:set>
                                    <p:anim calcmode="lin" valueType="num">
                                      <p:cBhvr>
                                        <p:cTn id="56" dur="5000" fill="hold"/>
                                        <p:tgtEl>
                                          <p:spTgt spid="68618"/>
                                        </p:tgtEl>
                                        <p:attrNameLst>
                                          <p:attrName>ppt_w</p:attrName>
                                        </p:attrNameLst>
                                      </p:cBhvr>
                                      <p:tavLst>
                                        <p:tav tm="0" fmla="#ppt_w*sin(2.5*pi*$)">
                                          <p:val>
                                            <p:fltVal val="0"/>
                                          </p:val>
                                        </p:tav>
                                        <p:tav tm="100000">
                                          <p:val>
                                            <p:fltVal val="1"/>
                                          </p:val>
                                        </p:tav>
                                      </p:tavLst>
                                    </p:anim>
                                    <p:anim calcmode="lin" valueType="num">
                                      <p:cBhvr>
                                        <p:cTn id="57" dur="5000" fill="hold"/>
                                        <p:tgtEl>
                                          <p:spTgt spid="686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p:bldP spid="68615" grpId="0" autoUpdateAnimBg="0"/>
      <p:bldP spid="68616" grpId="0" autoUpdateAnimBg="0"/>
      <p:bldP spid="68617" grpId="0" autoUpdateAnimBg="0"/>
      <p:bldP spid="68618" grpId="0" autoUpdateAnimBg="0"/>
      <p:bldP spid="68619" grpId="0" animBg="1"/>
      <p:bldP spid="68620" grpId="0" animBg="1"/>
      <p:bldP spid="68621" grpId="0" autoUpdateAnimBg="0"/>
      <p:bldP spid="68622" grpId="0" autoUpdateAnimBg="0"/>
      <p:bldP spid="68623" grpId="0" autoUpdateAnimBg="0"/>
      <p:bldP spid="6862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990600" y="1143000"/>
            <a:ext cx="6705600" cy="472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nSpc>
                <a:spcPct val="90000"/>
              </a:lnSpc>
              <a:spcBef>
                <a:spcPct val="20000"/>
              </a:spcBef>
              <a:buFontTx/>
              <a:buChar char="•"/>
              <a:defRPr/>
            </a:pPr>
            <a:endParaRPr lang="en-US" sz="2800">
              <a:solidFill>
                <a:srgbClr val="FF0000"/>
              </a:solidFill>
              <a:effectLst>
                <a:outerShdw blurRad="38100" dist="38100" dir="2700000" algn="tl">
                  <a:srgbClr val="C0C0C0"/>
                </a:outerShdw>
              </a:effectLst>
            </a:endParaRPr>
          </a:p>
        </p:txBody>
      </p:sp>
      <p:sp>
        <p:nvSpPr>
          <p:cNvPr id="24579" name="Rectangle 3"/>
          <p:cNvSpPr>
            <a:spLocks noGrp="1" noChangeArrowheads="1"/>
          </p:cNvSpPr>
          <p:nvPr>
            <p:ph type="title"/>
          </p:nvPr>
        </p:nvSpPr>
        <p:spPr/>
        <p:txBody>
          <a:bodyPr/>
          <a:lstStyle/>
          <a:p>
            <a:pPr eaLnBrk="1" hangingPunct="1"/>
            <a:r>
              <a:rPr lang="en-US" dirty="0" smtClean="0">
                <a:solidFill>
                  <a:srgbClr val="002060"/>
                </a:solidFill>
              </a:rPr>
              <a:t>Quadrant I</a:t>
            </a:r>
          </a:p>
        </p:txBody>
      </p:sp>
      <p:sp>
        <p:nvSpPr>
          <p:cNvPr id="24580" name="Rectangle 4"/>
          <p:cNvSpPr>
            <a:spLocks noGrp="1" noChangeArrowheads="1"/>
          </p:cNvSpPr>
          <p:nvPr>
            <p:ph type="body" idx="1"/>
          </p:nvPr>
        </p:nvSpPr>
        <p:spPr/>
        <p:txBody>
          <a:bodyPr/>
          <a:lstStyle/>
          <a:p>
            <a:pPr eaLnBrk="1" hangingPunct="1">
              <a:lnSpc>
                <a:spcPct val="90000"/>
              </a:lnSpc>
            </a:pPr>
            <a:r>
              <a:rPr lang="en-US" sz="2800" b="1" dirty="0" smtClean="0">
                <a:solidFill>
                  <a:schemeClr val="tx1"/>
                </a:solidFill>
              </a:rPr>
              <a:t>Represents things that are both “urgent” and “important” – </a:t>
            </a:r>
            <a:r>
              <a:rPr lang="en-US" sz="2800" b="1" i="1" dirty="0" smtClean="0">
                <a:solidFill>
                  <a:schemeClr val="tx1"/>
                </a:solidFill>
              </a:rPr>
              <a:t>we need to spend time here</a:t>
            </a:r>
          </a:p>
          <a:p>
            <a:pPr eaLnBrk="1" hangingPunct="1">
              <a:lnSpc>
                <a:spcPct val="90000"/>
              </a:lnSpc>
            </a:pPr>
            <a:r>
              <a:rPr lang="en-US" sz="2800" b="1" dirty="0" smtClean="0">
                <a:solidFill>
                  <a:schemeClr val="tx1"/>
                </a:solidFill>
              </a:rPr>
              <a:t>This is where we manage, we produce, where we bring our experience and judgment to bear in responding to many needs and challenges. </a:t>
            </a:r>
          </a:p>
          <a:p>
            <a:pPr eaLnBrk="1" hangingPunct="1">
              <a:lnSpc>
                <a:spcPct val="90000"/>
              </a:lnSpc>
            </a:pPr>
            <a:r>
              <a:rPr lang="en-US" sz="2800" b="1" dirty="0" smtClean="0">
                <a:solidFill>
                  <a:schemeClr val="tx1"/>
                </a:solidFill>
              </a:rPr>
              <a:t>Many important activities become urgent through procrastination, or because we don’t do enough prevention and planning</a:t>
            </a:r>
          </a:p>
          <a:p>
            <a:pPr eaLnBrk="1" hangingPunct="1">
              <a:lnSpc>
                <a:spcPct val="90000"/>
              </a:lnSpc>
            </a:pPr>
            <a:endParaRPr lang="en-US" sz="28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solidFill>
                  <a:srgbClr val="002060"/>
                </a:solidFill>
              </a:rPr>
              <a:t>Quadrant II</a:t>
            </a:r>
          </a:p>
        </p:txBody>
      </p:sp>
      <p:sp>
        <p:nvSpPr>
          <p:cNvPr id="25603" name="Rectangle 3"/>
          <p:cNvSpPr>
            <a:spLocks noGrp="1" noChangeArrowheads="1"/>
          </p:cNvSpPr>
          <p:nvPr>
            <p:ph type="body" idx="1"/>
          </p:nvPr>
        </p:nvSpPr>
        <p:spPr>
          <a:xfrm>
            <a:off x="457200" y="2103437"/>
            <a:ext cx="8229600" cy="4525963"/>
          </a:xfrm>
        </p:spPr>
        <p:txBody>
          <a:bodyPr/>
          <a:lstStyle/>
          <a:p>
            <a:pPr eaLnBrk="1" hangingPunct="1">
              <a:lnSpc>
                <a:spcPct val="90000"/>
              </a:lnSpc>
            </a:pPr>
            <a:r>
              <a:rPr lang="en-US" sz="2600" b="1" dirty="0" smtClean="0">
                <a:solidFill>
                  <a:schemeClr val="tx1"/>
                </a:solidFill>
              </a:rPr>
              <a:t>Includes activities that are “important, but not urgent”- Quadrant of Quality</a:t>
            </a:r>
          </a:p>
          <a:p>
            <a:pPr eaLnBrk="1" hangingPunct="1">
              <a:lnSpc>
                <a:spcPct val="90000"/>
              </a:lnSpc>
            </a:pPr>
            <a:r>
              <a:rPr lang="en-US" sz="2600" b="1" dirty="0" smtClean="0">
                <a:solidFill>
                  <a:schemeClr val="tx1"/>
                </a:solidFill>
              </a:rPr>
              <a:t>Here’s where we do our long-range planning, anticipate and prevent problems, empower others, broaden our minds and increase our skills</a:t>
            </a:r>
          </a:p>
          <a:p>
            <a:pPr eaLnBrk="1" hangingPunct="1">
              <a:lnSpc>
                <a:spcPct val="90000"/>
              </a:lnSpc>
            </a:pPr>
            <a:r>
              <a:rPr lang="en-US" sz="2600" b="1" dirty="0" smtClean="0">
                <a:solidFill>
                  <a:schemeClr val="tx1"/>
                </a:solidFill>
              </a:rPr>
              <a:t>Ignoring this Quadrant feeds and enlarges Quadrant I, creating stress, burnout, and deeper crises for the person consumed by it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dirty="0" smtClean="0">
                <a:solidFill>
                  <a:srgbClr val="002060"/>
                </a:solidFill>
              </a:rPr>
              <a:t>Quadrant III</a:t>
            </a:r>
          </a:p>
        </p:txBody>
      </p:sp>
      <p:sp>
        <p:nvSpPr>
          <p:cNvPr id="26627" name="Rectangle 3"/>
          <p:cNvSpPr>
            <a:spLocks noGrp="1" noChangeArrowheads="1"/>
          </p:cNvSpPr>
          <p:nvPr>
            <p:ph type="body" idx="1"/>
          </p:nvPr>
        </p:nvSpPr>
        <p:spPr/>
        <p:txBody>
          <a:bodyPr/>
          <a:lstStyle/>
          <a:p>
            <a:pPr eaLnBrk="1" hangingPunct="1"/>
            <a:r>
              <a:rPr lang="en-US" sz="2800" b="1" dirty="0" smtClean="0">
                <a:solidFill>
                  <a:schemeClr val="tx1"/>
                </a:solidFill>
              </a:rPr>
              <a:t>Includes things that are “urgent, but not important” - Quadrant of Deception. </a:t>
            </a:r>
          </a:p>
          <a:p>
            <a:pPr eaLnBrk="1" hangingPunct="1"/>
            <a:r>
              <a:rPr lang="en-US" sz="2800" b="1" dirty="0" smtClean="0">
                <a:solidFill>
                  <a:schemeClr val="tx1"/>
                </a:solidFill>
              </a:rPr>
              <a:t>The noise of urgency creates the illusion of importance. </a:t>
            </a:r>
          </a:p>
          <a:p>
            <a:pPr eaLnBrk="1" hangingPunct="1"/>
            <a:r>
              <a:rPr lang="en-US" sz="2800" b="1" dirty="0" smtClean="0">
                <a:solidFill>
                  <a:schemeClr val="tx1"/>
                </a:solidFill>
              </a:rPr>
              <a:t>Actual activities, if they’re important at all, are important to someone else. </a:t>
            </a:r>
          </a:p>
          <a:p>
            <a:pPr eaLnBrk="1" hangingPunct="1"/>
            <a:r>
              <a:rPr lang="en-US" sz="2800" b="1" dirty="0" smtClean="0">
                <a:solidFill>
                  <a:schemeClr val="tx1"/>
                </a:solidFill>
              </a:rPr>
              <a:t>Many phone calls, meetings and drop-in visitors fall into this category </a:t>
            </a:r>
          </a:p>
          <a:p>
            <a:pPr eaLnBrk="1" hangingPunct="1"/>
            <a:endParaRPr lang="en-US" sz="28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smtClean="0">
                <a:solidFill>
                  <a:srgbClr val="002060"/>
                </a:solidFill>
              </a:rPr>
              <a:t>Quadrant IV</a:t>
            </a:r>
          </a:p>
        </p:txBody>
      </p:sp>
      <p:sp>
        <p:nvSpPr>
          <p:cNvPr id="27651" name="Rectangle 3"/>
          <p:cNvSpPr>
            <a:spLocks noGrp="1" noChangeArrowheads="1"/>
          </p:cNvSpPr>
          <p:nvPr>
            <p:ph type="body" idx="1"/>
          </p:nvPr>
        </p:nvSpPr>
        <p:spPr/>
        <p:txBody>
          <a:bodyPr/>
          <a:lstStyle/>
          <a:p>
            <a:pPr eaLnBrk="1" hangingPunct="1"/>
            <a:r>
              <a:rPr lang="en-US" sz="2800" b="1" dirty="0" smtClean="0">
                <a:solidFill>
                  <a:schemeClr val="tx1"/>
                </a:solidFill>
              </a:rPr>
              <a:t>Reserved for activities that are “not urgent, not important”- Quadrant of Waste</a:t>
            </a:r>
          </a:p>
          <a:p>
            <a:pPr eaLnBrk="1" hangingPunct="1"/>
            <a:r>
              <a:rPr lang="en-US" sz="2800" b="1" dirty="0" smtClean="0">
                <a:solidFill>
                  <a:schemeClr val="tx1"/>
                </a:solidFill>
              </a:rPr>
              <a:t>We often “escape” to Quadrant IV for survival </a:t>
            </a:r>
          </a:p>
          <a:p>
            <a:pPr eaLnBrk="1" hangingPunct="1"/>
            <a:r>
              <a:rPr lang="en-US" sz="2800" b="1" dirty="0" smtClean="0">
                <a:solidFill>
                  <a:schemeClr val="tx1"/>
                </a:solidFill>
              </a:rPr>
              <a:t>Reading addictive novels, watching mindless television shows, or gossiping at office would qualify as Quadrant IV time-wasters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normAutofit fontScale="90000"/>
          </a:bodyPr>
          <a:lstStyle/>
          <a:p>
            <a:r>
              <a:rPr lang="en-US" dirty="0" smtClean="0"/>
              <a:t>What are the elements of effective time management?</a:t>
            </a:r>
          </a:p>
        </p:txBody>
      </p:sp>
      <p:sp>
        <p:nvSpPr>
          <p:cNvPr id="5" name="Content Placeholder 5"/>
          <p:cNvSpPr>
            <a:spLocks noGrp="1"/>
          </p:cNvSpPr>
          <p:nvPr>
            <p:ph idx="1"/>
          </p:nvPr>
        </p:nvSpPr>
        <p:spPr>
          <a:xfrm>
            <a:off x="457200" y="1935163"/>
            <a:ext cx="3962400" cy="4389437"/>
          </a:xfrm>
        </p:spPr>
        <p:txBody>
          <a:bodyPr/>
          <a:lstStyle/>
          <a:p>
            <a:r>
              <a:rPr lang="en-US" sz="2200" dirty="0" smtClean="0"/>
              <a:t>Evaluate how you are using your time</a:t>
            </a:r>
          </a:p>
          <a:p>
            <a:endParaRPr lang="en-US" sz="2200" dirty="0" smtClean="0"/>
          </a:p>
          <a:p>
            <a:r>
              <a:rPr lang="en-US" sz="2200" dirty="0" smtClean="0"/>
              <a:t> Determine your priorities</a:t>
            </a:r>
          </a:p>
          <a:p>
            <a:pPr>
              <a:buNone/>
            </a:pPr>
            <a:endParaRPr lang="en-US" sz="2200" dirty="0" smtClean="0"/>
          </a:p>
          <a:p>
            <a:r>
              <a:rPr lang="en-US" sz="2200" dirty="0" smtClean="0"/>
              <a:t> Create a weekly schedule</a:t>
            </a:r>
          </a:p>
          <a:p>
            <a:endParaRPr lang="en-US" sz="2200" dirty="0" smtClean="0"/>
          </a:p>
          <a:p>
            <a:r>
              <a:rPr lang="en-US" sz="2200" dirty="0" smtClean="0"/>
              <a:t> Maintain a to-do list</a:t>
            </a:r>
          </a:p>
          <a:p>
            <a:endParaRPr lang="en-US" sz="2200" dirty="0" smtClean="0"/>
          </a:p>
          <a:p>
            <a:r>
              <a:rPr lang="en-US" sz="2200" dirty="0" smtClean="0"/>
              <a:t> Eliminate barriers to effective time management</a:t>
            </a:r>
          </a:p>
          <a:p>
            <a:endParaRPr lang="en-US" dirty="0" smtClean="0"/>
          </a:p>
        </p:txBody>
      </p:sp>
      <p:pic>
        <p:nvPicPr>
          <p:cNvPr id="6" name="Picture Placeholder 7" descr="time4.jpg"/>
          <p:cNvPicPr>
            <a:picLocks noChangeAspect="1"/>
          </p:cNvPicPr>
          <p:nvPr/>
        </p:nvPicPr>
        <p:blipFill>
          <a:blip r:embed="rId2" cstate="print"/>
          <a:srcRect t="13251" b="13251"/>
          <a:stretch>
            <a:fillRect/>
          </a:stretch>
        </p:blipFill>
        <p:spPr>
          <a:xfrm>
            <a:off x="5029200" y="2514600"/>
            <a:ext cx="3657600" cy="36576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your use of time</a:t>
            </a:r>
            <a:endParaRPr lang="en-US" dirty="0"/>
          </a:p>
        </p:txBody>
      </p:sp>
      <p:sp>
        <p:nvSpPr>
          <p:cNvPr id="4" name="Content Placeholder 6"/>
          <p:cNvSpPr>
            <a:spLocks noGrp="1"/>
          </p:cNvSpPr>
          <p:nvPr>
            <p:ph idx="1"/>
          </p:nvPr>
        </p:nvSpPr>
        <p:spPr>
          <a:xfrm>
            <a:off x="457200" y="1935163"/>
            <a:ext cx="4419600" cy="4389437"/>
          </a:xfrm>
        </p:spPr>
        <p:txBody>
          <a:bodyPr>
            <a:normAutofit fontScale="85000" lnSpcReduction="20000"/>
          </a:bodyPr>
          <a:lstStyle/>
          <a:p>
            <a:pPr marL="274320" indent="-274320" fontAlgn="auto">
              <a:spcAft>
                <a:spcPts val="0"/>
              </a:spcAft>
              <a:buClr>
                <a:schemeClr val="accent3"/>
              </a:buClr>
              <a:buFont typeface="Wingdings 2"/>
              <a:buChar char=""/>
              <a:defRPr/>
            </a:pPr>
            <a:r>
              <a:rPr lang="en-US" dirty="0" smtClean="0"/>
              <a:t>The first step of effective time management is identifying how you are using your time.</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Make a list of the activities that you spend time on.</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Identify how much time the activities consume.</a:t>
            </a:r>
          </a:p>
          <a:p>
            <a:pPr marL="274320" indent="-274320" fontAlgn="auto">
              <a:spcAft>
                <a:spcPts val="0"/>
              </a:spcAft>
              <a:buClr>
                <a:schemeClr val="accent3"/>
              </a:buClr>
              <a:buFont typeface="Wingdings 2"/>
              <a:buChar char=""/>
              <a:defRPr/>
            </a:pPr>
            <a:endParaRPr lang="en-US" dirty="0" smtClean="0"/>
          </a:p>
          <a:p>
            <a:pPr marL="274320" indent="-274320" fontAlgn="auto">
              <a:spcAft>
                <a:spcPts val="0"/>
              </a:spcAft>
              <a:buClr>
                <a:schemeClr val="accent3"/>
              </a:buClr>
              <a:buFont typeface="Wingdings 2"/>
              <a:buChar char=""/>
              <a:defRPr/>
            </a:pPr>
            <a:r>
              <a:rPr lang="en-US" dirty="0" smtClean="0"/>
              <a:t>Take note of activities you are keeping up with  versus activities you are falling behind on.</a:t>
            </a:r>
          </a:p>
          <a:p>
            <a:pPr marL="274320" indent="-274320" fontAlgn="auto">
              <a:spcAft>
                <a:spcPts val="0"/>
              </a:spcAft>
              <a:buClr>
                <a:schemeClr val="accent3"/>
              </a:buClr>
              <a:buFont typeface="Wingdings 2"/>
              <a:buChar char=""/>
              <a:defRPr/>
            </a:pPr>
            <a:endParaRPr lang="en-US" dirty="0"/>
          </a:p>
        </p:txBody>
      </p:sp>
      <p:pic>
        <p:nvPicPr>
          <p:cNvPr id="5" name="Picture Placeholder 7" descr="time.jpg"/>
          <p:cNvPicPr>
            <a:picLocks noChangeAspect="1"/>
          </p:cNvPicPr>
          <p:nvPr/>
        </p:nvPicPr>
        <p:blipFill>
          <a:blip r:embed="rId2" cstate="print"/>
          <a:srcRect l="16750" r="16750"/>
          <a:stretch>
            <a:fillRect/>
          </a:stretch>
        </p:blipFill>
        <p:spPr>
          <a:xfrm>
            <a:off x="5181600" y="2362200"/>
            <a:ext cx="3657600" cy="36576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smtClean="0"/>
              <a:t>Tips on evaluating your time</a:t>
            </a:r>
          </a:p>
        </p:txBody>
      </p:sp>
      <p:sp>
        <p:nvSpPr>
          <p:cNvPr id="5" name="Rectangle 3"/>
          <p:cNvSpPr>
            <a:spLocks noGrp="1" noChangeArrowheads="1"/>
          </p:cNvSpPr>
          <p:nvPr>
            <p:ph idx="1"/>
          </p:nvPr>
        </p:nvSpPr>
        <p:spPr>
          <a:xfrm>
            <a:off x="457200" y="1935163"/>
            <a:ext cx="4572000" cy="4389437"/>
          </a:xfrm>
        </p:spPr>
        <p:txBody>
          <a:bodyPr>
            <a:normAutofit fontScale="85000" lnSpcReduction="10000"/>
          </a:bodyPr>
          <a:lstStyle/>
          <a:p>
            <a:pPr marL="274320" indent="-274320" fontAlgn="auto">
              <a:spcAft>
                <a:spcPts val="0"/>
              </a:spcAft>
              <a:buClr>
                <a:srgbClr val="FF0000"/>
              </a:buClr>
              <a:buFont typeface="Wingdings 2"/>
              <a:buChar char=""/>
              <a:defRPr/>
            </a:pPr>
            <a:r>
              <a:rPr lang="en-US" dirty="0"/>
              <a:t>Be systematic. Start in the morning and go through the day when thinking of your activities. </a:t>
            </a:r>
            <a:endParaRPr lang="en-US" dirty="0" smtClean="0"/>
          </a:p>
          <a:p>
            <a:pPr marL="274320" indent="-274320" fontAlgn="auto">
              <a:spcAft>
                <a:spcPts val="0"/>
              </a:spcAft>
              <a:buClr>
                <a:srgbClr val="FF0000"/>
              </a:buClr>
              <a:buFont typeface="Wingdings 2"/>
              <a:buChar char=""/>
              <a:defRPr/>
            </a:pPr>
            <a:endParaRPr lang="en-US" dirty="0"/>
          </a:p>
          <a:p>
            <a:pPr marL="274320" indent="-274320" fontAlgn="auto">
              <a:spcAft>
                <a:spcPts val="0"/>
              </a:spcAft>
              <a:buClr>
                <a:srgbClr val="FF0000"/>
              </a:buClr>
              <a:buFont typeface="Wingdings 2"/>
              <a:buChar char=""/>
              <a:defRPr/>
            </a:pPr>
            <a:r>
              <a:rPr lang="en-US" dirty="0"/>
              <a:t>Don’t overlook activities like </a:t>
            </a:r>
            <a:r>
              <a:rPr lang="en-US" dirty="0" smtClean="0"/>
              <a:t>commuting (change), </a:t>
            </a:r>
            <a:r>
              <a:rPr lang="en-US" dirty="0"/>
              <a:t>taking care of yourself, and relaxing.  These activities may not be work or </a:t>
            </a:r>
            <a:r>
              <a:rPr lang="en-US" dirty="0" smtClean="0"/>
              <a:t>work </a:t>
            </a:r>
            <a:r>
              <a:rPr lang="en-US" dirty="0"/>
              <a:t>related, but they  consume time too. </a:t>
            </a:r>
            <a:endParaRPr lang="en-US" dirty="0" smtClean="0"/>
          </a:p>
          <a:p>
            <a:pPr marL="274320" indent="-274320" fontAlgn="auto">
              <a:spcAft>
                <a:spcPts val="0"/>
              </a:spcAft>
              <a:buClr>
                <a:srgbClr val="FF0000"/>
              </a:buClr>
              <a:buFont typeface="Wingdings 2"/>
              <a:buChar char=""/>
              <a:defRPr/>
            </a:pPr>
            <a:endParaRPr lang="en-US" dirty="0"/>
          </a:p>
          <a:p>
            <a:pPr marL="274320" indent="-274320" fontAlgn="auto">
              <a:spcAft>
                <a:spcPts val="0"/>
              </a:spcAft>
              <a:buClr>
                <a:srgbClr val="FF0000"/>
              </a:buClr>
              <a:buFont typeface="Wingdings 2"/>
              <a:buChar char=""/>
              <a:defRPr/>
            </a:pPr>
            <a:r>
              <a:rPr lang="en-US" dirty="0"/>
              <a:t>Be </a:t>
            </a:r>
            <a:r>
              <a:rPr lang="en-US" dirty="0" smtClean="0"/>
              <a:t>realistic. People </a:t>
            </a:r>
            <a:r>
              <a:rPr lang="en-US" dirty="0"/>
              <a:t>often fail to allow enough time for activities.  </a:t>
            </a:r>
          </a:p>
          <a:p>
            <a:pPr marL="274320" indent="-274320" fontAlgn="auto">
              <a:spcAft>
                <a:spcPts val="0"/>
              </a:spcAft>
              <a:buClr>
                <a:schemeClr val="accent3"/>
              </a:buClr>
              <a:buFont typeface="Wingdings 2"/>
              <a:buChar char=""/>
              <a:defRPr/>
            </a:pPr>
            <a:endParaRPr lang="en-US" dirty="0"/>
          </a:p>
        </p:txBody>
      </p:sp>
      <p:pic>
        <p:nvPicPr>
          <p:cNvPr id="6" name="Picture Placeholder 5" descr="time2.jpg"/>
          <p:cNvPicPr>
            <a:picLocks noChangeAspect="1"/>
          </p:cNvPicPr>
          <p:nvPr/>
        </p:nvPicPr>
        <p:blipFill>
          <a:blip r:embed="rId2" cstate="print"/>
          <a:srcRect t="16624" b="16624"/>
          <a:stretch>
            <a:fillRect/>
          </a:stretch>
        </p:blipFill>
        <p:spPr>
          <a:xfrm>
            <a:off x="4953000" y="2286000"/>
            <a:ext cx="3657600" cy="3657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685800"/>
            <a:ext cx="9144000" cy="1143000"/>
          </a:xfrm>
        </p:spPr>
        <p:txBody>
          <a:bodyPr/>
          <a:lstStyle/>
          <a:p>
            <a:pPr eaLnBrk="1" hangingPunct="1"/>
            <a:r>
              <a:rPr lang="en-US" sz="3600" smtClean="0"/>
              <a:t>The "Three Ps" of Time Management</a:t>
            </a:r>
          </a:p>
        </p:txBody>
      </p:sp>
      <p:sp>
        <p:nvSpPr>
          <p:cNvPr id="12291" name="Rectangle 3"/>
          <p:cNvSpPr>
            <a:spLocks noGrp="1" noChangeArrowheads="1"/>
          </p:cNvSpPr>
          <p:nvPr>
            <p:ph idx="1"/>
          </p:nvPr>
        </p:nvSpPr>
        <p:spPr>
          <a:xfrm>
            <a:off x="609600" y="2163763"/>
            <a:ext cx="8229600" cy="3932237"/>
          </a:xfrm>
        </p:spPr>
        <p:txBody>
          <a:bodyPr/>
          <a:lstStyle/>
          <a:p>
            <a:pPr marL="1828800" indent="-914400" eaLnBrk="1" hangingPunct="1">
              <a:lnSpc>
                <a:spcPct val="90000"/>
              </a:lnSpc>
              <a:buClr>
                <a:schemeClr val="tx1"/>
              </a:buClr>
              <a:buSzPct val="95000"/>
              <a:buFontTx/>
              <a:buAutoNum type="arabicParenR"/>
            </a:pPr>
            <a:r>
              <a:rPr lang="en-US" sz="3800" b="1" u="sng" dirty="0" smtClean="0">
                <a:solidFill>
                  <a:schemeClr val="tx1"/>
                </a:solidFill>
              </a:rPr>
              <a:t>Planning </a:t>
            </a:r>
          </a:p>
          <a:p>
            <a:pPr marL="1828800" indent="-914400" eaLnBrk="1" hangingPunct="1">
              <a:lnSpc>
                <a:spcPct val="125000"/>
              </a:lnSpc>
              <a:buClr>
                <a:schemeClr val="tx1"/>
              </a:buClr>
              <a:buSzPct val="95000"/>
              <a:buFontTx/>
              <a:buAutoNum type="arabicParenR"/>
            </a:pPr>
            <a:r>
              <a:rPr lang="en-US" sz="3800" b="1" u="sng" dirty="0" smtClean="0">
                <a:solidFill>
                  <a:schemeClr val="tx1"/>
                </a:solidFill>
              </a:rPr>
              <a:t>Priorities </a:t>
            </a:r>
          </a:p>
          <a:p>
            <a:pPr marL="1828800" indent="-914400" eaLnBrk="1" hangingPunct="1">
              <a:lnSpc>
                <a:spcPct val="125000"/>
              </a:lnSpc>
              <a:buClr>
                <a:schemeClr val="tx1"/>
              </a:buClr>
              <a:buSzPct val="95000"/>
              <a:buFontTx/>
              <a:buAutoNum type="arabicParenR"/>
            </a:pPr>
            <a:r>
              <a:rPr lang="en-US" sz="3800" b="1" u="sng" smtClean="0">
                <a:solidFill>
                  <a:schemeClr val="tx1"/>
                </a:solidFill>
              </a:rPr>
              <a:t>Procrastination (postpone)</a:t>
            </a:r>
            <a:endParaRPr lang="en-US" sz="3800" b="1" u="sng" dirty="0" smtClean="0">
              <a:solidFill>
                <a:schemeClr val="tx1"/>
              </a:solidFill>
            </a:endParaRPr>
          </a:p>
          <a:p>
            <a:pPr marL="1828800" indent="-914400" eaLnBrk="1" hangingPunct="1">
              <a:lnSpc>
                <a:spcPct val="125000"/>
              </a:lnSpc>
              <a:buSzPct val="95000"/>
              <a:buFontTx/>
              <a:buAutoNum type="arabicPeriod"/>
            </a:pPr>
            <a:endParaRPr lang="en-US" sz="3800" b="1" dirty="0" smtClean="0">
              <a:solidFill>
                <a:schemeClr val="tx1"/>
              </a:solidFill>
            </a:endParaRPr>
          </a:p>
          <a:p>
            <a:pPr marL="1828800" indent="-914400" eaLnBrk="1" hangingPunct="1">
              <a:lnSpc>
                <a:spcPct val="125000"/>
              </a:lnSpc>
              <a:buFontTx/>
              <a:buNone/>
            </a:pPr>
            <a:r>
              <a:rPr lang="en-US" sz="2400" b="1"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152400"/>
            <a:ext cx="9144000" cy="1524000"/>
          </a:xfrm>
        </p:spPr>
        <p:txBody>
          <a:bodyPr/>
          <a:lstStyle/>
          <a:p>
            <a:pPr eaLnBrk="1" hangingPunct="1"/>
            <a:r>
              <a:rPr lang="en-US" sz="4200" dirty="0" smtClean="0"/>
              <a:t>Planning</a:t>
            </a:r>
          </a:p>
        </p:txBody>
      </p:sp>
      <p:sp>
        <p:nvSpPr>
          <p:cNvPr id="13315" name="Rectangle 3"/>
          <p:cNvSpPr>
            <a:spLocks noGrp="1" noChangeArrowheads="1"/>
          </p:cNvSpPr>
          <p:nvPr>
            <p:ph idx="1"/>
          </p:nvPr>
        </p:nvSpPr>
        <p:spPr>
          <a:xfrm>
            <a:off x="457200" y="2087563"/>
            <a:ext cx="8229600" cy="4389437"/>
          </a:xfrm>
        </p:spPr>
        <p:txBody>
          <a:bodyPr/>
          <a:lstStyle/>
          <a:p>
            <a:pPr eaLnBrk="1" hangingPunct="1">
              <a:spcBef>
                <a:spcPct val="100000"/>
              </a:spcBef>
            </a:pPr>
            <a:r>
              <a:rPr lang="en-US" sz="2800" b="1" smtClean="0"/>
              <a:t>  </a:t>
            </a:r>
            <a:r>
              <a:rPr lang="en-US" sz="3200" b="1" smtClean="0">
                <a:solidFill>
                  <a:srgbClr val="CC0000"/>
                </a:solidFill>
              </a:rPr>
              <a:t>Failing to Plan is Planning to Fail</a:t>
            </a:r>
          </a:p>
          <a:p>
            <a:pPr eaLnBrk="1" hangingPunct="1">
              <a:spcBef>
                <a:spcPct val="100000"/>
              </a:spcBef>
            </a:pPr>
            <a:r>
              <a:rPr lang="en-US" sz="3200" b="1" smtClean="0"/>
              <a:t>  Plan Each Day, Week, Month &amp; Year</a:t>
            </a:r>
          </a:p>
          <a:p>
            <a:pPr eaLnBrk="1" hangingPunct="1">
              <a:spcBef>
                <a:spcPct val="100000"/>
              </a:spcBef>
            </a:pPr>
            <a:r>
              <a:rPr lang="en-US" sz="3200" b="1" smtClean="0"/>
              <a:t>  You Can Always Change a Plan, but ….</a:t>
            </a:r>
          </a:p>
          <a:p>
            <a:pPr eaLnBrk="1" hangingPunct="1">
              <a:spcBef>
                <a:spcPct val="0"/>
              </a:spcBef>
              <a:buFont typeface="Wingdings 2" pitchFamily="18" charset="2"/>
              <a:buNone/>
            </a:pPr>
            <a:r>
              <a:rPr lang="en-US" sz="3200" b="1" smtClean="0"/>
              <a:t>      Only Once You </a:t>
            </a:r>
            <a:r>
              <a:rPr lang="en-US" sz="3200" b="1" u="sng" smtClean="0"/>
              <a:t>Have One</a:t>
            </a:r>
            <a:r>
              <a:rPr lang="en-US" sz="3200" b="1" smtClean="0"/>
              <a:t>! </a:t>
            </a:r>
          </a:p>
        </p:txBody>
      </p:sp>
      <p:sp>
        <p:nvSpPr>
          <p:cNvPr id="4" name="Slide Number Placeholder 5"/>
          <p:cNvSpPr>
            <a:spLocks noGrp="1"/>
          </p:cNvSpPr>
          <p:nvPr>
            <p:ph type="sldNum" sz="quarter" idx="12"/>
          </p:nvPr>
        </p:nvSpPr>
        <p:spPr>
          <a:xfrm>
            <a:off x="7042150" y="6243638"/>
            <a:ext cx="1905000" cy="457200"/>
          </a:xfrm>
        </p:spPr>
        <p:txBody>
          <a:bodyPr/>
          <a:lstStyle/>
          <a:p>
            <a:pPr>
              <a:defRPr/>
            </a:pPr>
            <a:fld id="{72D88CCA-61BB-45D5-929C-B1A1F3BA8798}"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990600"/>
            <a:ext cx="5105400" cy="762000"/>
          </a:xfrm>
          <a:noFill/>
        </p:spPr>
        <p:txBody>
          <a:bodyPr wrap="none" lIns="85593" tIns="42045" rIns="85593" bIns="42045" anchor="t"/>
          <a:lstStyle/>
          <a:p>
            <a:pPr algn="l" eaLnBrk="1" hangingPunct="1"/>
            <a:r>
              <a:rPr lang="en-US" sz="4000" dirty="0" smtClean="0">
                <a:solidFill>
                  <a:srgbClr val="006699"/>
                </a:solidFill>
                <a:latin typeface="Times New Roman" pitchFamily="18" charset="0"/>
                <a:cs typeface="Times New Roman" pitchFamily="18" charset="0"/>
              </a:rPr>
              <a:t>Learning</a:t>
            </a:r>
            <a:r>
              <a:rPr lang="en-US" sz="4000" dirty="0" smtClean="0">
                <a:solidFill>
                  <a:srgbClr val="006699"/>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dirty="0" smtClean="0">
                <a:solidFill>
                  <a:srgbClr val="006699"/>
                </a:solidFill>
              </a:rPr>
              <a:t>Objectives</a:t>
            </a:r>
          </a:p>
        </p:txBody>
      </p:sp>
      <p:sp>
        <p:nvSpPr>
          <p:cNvPr id="6147" name="Rectangle 5"/>
          <p:cNvSpPr>
            <a:spLocks noGrp="1" noChangeArrowheads="1"/>
          </p:cNvSpPr>
          <p:nvPr>
            <p:ph idx="1"/>
          </p:nvPr>
        </p:nvSpPr>
        <p:spPr>
          <a:xfrm>
            <a:off x="685800" y="2362200"/>
            <a:ext cx="7924800" cy="4176754"/>
          </a:xfrm>
        </p:spPr>
        <p:txBody>
          <a:bodyPr lIns="45048" tIns="18019" rIns="45048" bIns="18019">
            <a:spAutoFit/>
          </a:bodyPr>
          <a:lstStyle/>
          <a:p>
            <a:pPr marL="506413" indent="-506413" eaLnBrk="1" hangingPunct="1">
              <a:spcBef>
                <a:spcPct val="25000"/>
              </a:spcBef>
              <a:spcAft>
                <a:spcPct val="60000"/>
              </a:spcAft>
              <a:buFont typeface="Wingdings 2" pitchFamily="18" charset="2"/>
              <a:buChar char="C"/>
            </a:pPr>
            <a:r>
              <a:rPr lang="en-US" sz="2800" dirty="0" smtClean="0">
                <a:latin typeface="Arial" pitchFamily="34" charset="0"/>
                <a:cs typeface="Arial" pitchFamily="34" charset="0"/>
              </a:rPr>
              <a:t>Student will be able to :</a:t>
            </a:r>
          </a:p>
          <a:p>
            <a:pPr marL="1147763" lvl="2" indent="-506413" eaLnBrk="1" hangingPunct="1">
              <a:spcBef>
                <a:spcPct val="25000"/>
              </a:spcBef>
              <a:spcAft>
                <a:spcPct val="60000"/>
              </a:spcAft>
              <a:buFont typeface="Wingdings 2" pitchFamily="18" charset="2"/>
              <a:buChar char="C"/>
            </a:pPr>
            <a:r>
              <a:rPr lang="en-US" dirty="0" smtClean="0">
                <a:latin typeface="Arial" pitchFamily="34" charset="0"/>
                <a:cs typeface="Arial" pitchFamily="34" charset="0"/>
              </a:rPr>
              <a:t>Identify importance of </a:t>
            </a:r>
            <a:r>
              <a:rPr lang="en-US" dirty="0" smtClean="0"/>
              <a:t>Time Management</a:t>
            </a:r>
          </a:p>
          <a:p>
            <a:pPr marL="1147763" lvl="2" indent="-506413" eaLnBrk="1" hangingPunct="1">
              <a:spcBef>
                <a:spcPct val="25000"/>
              </a:spcBef>
              <a:spcAft>
                <a:spcPct val="60000"/>
              </a:spcAft>
              <a:buFont typeface="Wingdings 2" pitchFamily="18" charset="2"/>
              <a:buChar char="C"/>
            </a:pPr>
            <a:r>
              <a:rPr lang="en-US" dirty="0" smtClean="0"/>
              <a:t>Describe the elements of effective time management</a:t>
            </a:r>
          </a:p>
          <a:p>
            <a:pPr marL="1147763" lvl="2" indent="-506413" eaLnBrk="1" hangingPunct="1">
              <a:spcBef>
                <a:spcPct val="25000"/>
              </a:spcBef>
              <a:spcAft>
                <a:spcPct val="60000"/>
              </a:spcAft>
              <a:buFont typeface="Wingdings 2" pitchFamily="18" charset="2"/>
              <a:buChar char="C"/>
            </a:pPr>
            <a:r>
              <a:rPr lang="en-US" dirty="0" smtClean="0"/>
              <a:t>Use Planning techniques</a:t>
            </a:r>
          </a:p>
          <a:p>
            <a:pPr marL="1147763" lvl="2" indent="-506413" eaLnBrk="1" hangingPunct="1">
              <a:spcBef>
                <a:spcPct val="25000"/>
              </a:spcBef>
              <a:spcAft>
                <a:spcPct val="60000"/>
              </a:spcAft>
              <a:buFont typeface="Wingdings 2" pitchFamily="18" charset="2"/>
              <a:buChar char="C"/>
            </a:pPr>
            <a:r>
              <a:rPr lang="en-US" dirty="0" smtClean="0">
                <a:latin typeface="Arial" pitchFamily="34" charset="0"/>
                <a:cs typeface="Arial" pitchFamily="34" charset="0"/>
              </a:rPr>
              <a:t>Identify </a:t>
            </a:r>
            <a:r>
              <a:rPr lang="en-US" dirty="0" smtClean="0"/>
              <a:t>Prioritizing process</a:t>
            </a:r>
          </a:p>
          <a:p>
            <a:pPr marL="1147763" lvl="2" indent="-506413" eaLnBrk="1" hangingPunct="1">
              <a:spcBef>
                <a:spcPct val="25000"/>
              </a:spcBef>
              <a:spcAft>
                <a:spcPct val="60000"/>
              </a:spcAft>
              <a:buFont typeface="Wingdings 2" pitchFamily="18" charset="2"/>
              <a:buChar char="C"/>
            </a:pPr>
            <a:r>
              <a:rPr lang="en-US" dirty="0" smtClean="0"/>
              <a:t>Understand Procrastination</a:t>
            </a:r>
          </a:p>
          <a:p>
            <a:pPr marL="1147763" lvl="2" indent="-506413" eaLnBrk="1" hangingPunct="1">
              <a:spcBef>
                <a:spcPct val="25000"/>
              </a:spcBef>
              <a:spcAft>
                <a:spcPct val="60000"/>
              </a:spcAft>
              <a:buFont typeface="Wingdings 2" pitchFamily="18" charset="2"/>
              <a:buChar char="C"/>
            </a:pPr>
            <a:r>
              <a:rPr lang="en-US" dirty="0" smtClean="0">
                <a:latin typeface="Arial" pitchFamily="34" charset="0"/>
                <a:cs typeface="Arial" pitchFamily="34" charset="0"/>
              </a:rPr>
              <a:t>Identify </a:t>
            </a:r>
            <a:r>
              <a:rPr lang="en-US" dirty="0" smtClean="0"/>
              <a:t>Barriers to Effective Time Management</a:t>
            </a:r>
            <a:endParaRPr lang="en-US" sz="2000" b="1" dirty="0" smtClean="0"/>
          </a:p>
        </p:txBody>
      </p:sp>
      <p:sp>
        <p:nvSpPr>
          <p:cNvPr id="6148" name="Rectangle 3"/>
          <p:cNvSpPr>
            <a:spLocks noChangeArrowheads="1"/>
          </p:cNvSpPr>
          <p:nvPr/>
        </p:nvSpPr>
        <p:spPr bwMode="auto">
          <a:xfrm>
            <a:off x="298450" y="306388"/>
            <a:ext cx="90488" cy="549275"/>
          </a:xfrm>
          <a:prstGeom prst="rect">
            <a:avLst/>
          </a:prstGeom>
          <a:noFill/>
          <a:ln w="12700">
            <a:noFill/>
            <a:miter lim="800000"/>
            <a:headEnd/>
            <a:tailEnd/>
          </a:ln>
        </p:spPr>
        <p:txBody>
          <a:bodyPr wrap="none" anchor="ctr"/>
          <a:lstStyle/>
          <a:p>
            <a:endParaRPr lang="en-US" sz="2400"/>
          </a:p>
        </p:txBody>
      </p:sp>
      <p:pic>
        <p:nvPicPr>
          <p:cNvPr id="6149" name="Picture 6"/>
          <p:cNvPicPr>
            <a:picLocks noChangeAspect="1" noChangeArrowheads="1"/>
          </p:cNvPicPr>
          <p:nvPr/>
        </p:nvPicPr>
        <p:blipFill>
          <a:blip r:embed="rId3" cstate="print"/>
          <a:srcRect/>
          <a:stretch>
            <a:fillRect/>
          </a:stretch>
        </p:blipFill>
        <p:spPr bwMode="auto">
          <a:xfrm>
            <a:off x="6477000" y="457200"/>
            <a:ext cx="1312863" cy="1676400"/>
          </a:xfrm>
          <a:prstGeom prst="rect">
            <a:avLst/>
          </a:prstGeom>
          <a:noFill/>
          <a:ln w="12700">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457200"/>
            <a:ext cx="9144000" cy="1143000"/>
          </a:xfrm>
        </p:spPr>
        <p:txBody>
          <a:bodyPr/>
          <a:lstStyle/>
          <a:p>
            <a:pPr eaLnBrk="1" hangingPunct="1"/>
            <a:r>
              <a:rPr lang="en-US" sz="4200" smtClean="0"/>
              <a:t>List Your Tasks</a:t>
            </a:r>
          </a:p>
        </p:txBody>
      </p:sp>
      <p:sp>
        <p:nvSpPr>
          <p:cNvPr id="14339" name="Rectangle 3"/>
          <p:cNvSpPr>
            <a:spLocks noGrp="1" noChangeArrowheads="1"/>
          </p:cNvSpPr>
          <p:nvPr>
            <p:ph idx="4294967295"/>
          </p:nvPr>
        </p:nvSpPr>
        <p:spPr>
          <a:xfrm>
            <a:off x="762000" y="1935163"/>
            <a:ext cx="7848600" cy="4389437"/>
          </a:xfrm>
        </p:spPr>
        <p:txBody>
          <a:bodyPr/>
          <a:lstStyle/>
          <a:p>
            <a:pPr eaLnBrk="1" hangingPunct="1">
              <a:spcBef>
                <a:spcPct val="50000"/>
              </a:spcBef>
            </a:pPr>
            <a:r>
              <a:rPr lang="en-US" smtClean="0"/>
              <a:t> </a:t>
            </a:r>
            <a:r>
              <a:rPr lang="en-US" sz="2800" b="1" smtClean="0">
                <a:solidFill>
                  <a:schemeClr val="tx1"/>
                </a:solidFill>
              </a:rPr>
              <a:t>List Your Tasks </a:t>
            </a:r>
          </a:p>
          <a:p>
            <a:pPr eaLnBrk="1" hangingPunct="1">
              <a:spcBef>
                <a:spcPct val="50000"/>
              </a:spcBef>
            </a:pPr>
            <a:r>
              <a:rPr lang="en-US" sz="2800" b="1" smtClean="0">
                <a:solidFill>
                  <a:schemeClr val="tx1"/>
                </a:solidFill>
              </a:rPr>
              <a:t> Prioritize the Tasks</a:t>
            </a:r>
          </a:p>
          <a:p>
            <a:pPr eaLnBrk="1" hangingPunct="1">
              <a:spcBef>
                <a:spcPct val="50000"/>
              </a:spcBef>
            </a:pPr>
            <a:r>
              <a:rPr lang="en-US" sz="2800" b="1" smtClean="0">
                <a:solidFill>
                  <a:schemeClr val="tx1"/>
                </a:solidFill>
              </a:rPr>
              <a:t> Save Easiest Tasks For End of Day</a:t>
            </a:r>
          </a:p>
          <a:p>
            <a:pPr eaLnBrk="1" hangingPunct="1">
              <a:spcBef>
                <a:spcPct val="50000"/>
              </a:spcBef>
            </a:pPr>
            <a:r>
              <a:rPr lang="en-US" sz="2800" b="1" smtClean="0">
                <a:solidFill>
                  <a:schemeClr val="tx1"/>
                </a:solidFill>
              </a:rPr>
              <a:t> List (Needed) Resources </a:t>
            </a:r>
          </a:p>
          <a:p>
            <a:pPr eaLnBrk="1" hangingPunct="1">
              <a:spcBef>
                <a:spcPct val="50000"/>
              </a:spcBef>
            </a:pPr>
            <a:r>
              <a:rPr lang="en-US" sz="2800" b="1" smtClean="0">
                <a:solidFill>
                  <a:schemeClr val="tx1"/>
                </a:solidFill>
              </a:rPr>
              <a:t> Set Deadlines</a:t>
            </a:r>
          </a:p>
          <a:p>
            <a:pPr eaLnBrk="1" hangingPunct="1">
              <a:spcBef>
                <a:spcPct val="50000"/>
              </a:spcBef>
            </a:pPr>
            <a:r>
              <a:rPr lang="en-US" sz="2800" b="1" smtClean="0">
                <a:solidFill>
                  <a:schemeClr val="tx1"/>
                </a:solidFill>
              </a:rPr>
              <a:t> Break Large Tasks Into Smaller Parts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609600"/>
            <a:ext cx="9144000" cy="1143000"/>
          </a:xfrm>
        </p:spPr>
        <p:txBody>
          <a:bodyPr/>
          <a:lstStyle/>
          <a:p>
            <a:pPr eaLnBrk="1" hangingPunct="1"/>
            <a:r>
              <a:rPr lang="en-US" sz="4200" smtClean="0"/>
              <a:t>Eliminate Unnecessary Tasks</a:t>
            </a:r>
          </a:p>
        </p:txBody>
      </p:sp>
      <p:sp>
        <p:nvSpPr>
          <p:cNvPr id="15363" name="Rectangle 3"/>
          <p:cNvSpPr>
            <a:spLocks noGrp="1" noChangeArrowheads="1"/>
          </p:cNvSpPr>
          <p:nvPr>
            <p:ph idx="4294967295"/>
          </p:nvPr>
        </p:nvSpPr>
        <p:spPr>
          <a:xfrm>
            <a:off x="685800" y="2209800"/>
            <a:ext cx="8382000" cy="4389438"/>
          </a:xfrm>
        </p:spPr>
        <p:txBody>
          <a:bodyPr/>
          <a:lstStyle/>
          <a:p>
            <a:pPr marL="406400" indent="-406400" eaLnBrk="1" hangingPunct="1">
              <a:spcBef>
                <a:spcPct val="100000"/>
              </a:spcBef>
            </a:pPr>
            <a:r>
              <a:rPr lang="en-US" sz="2800" b="1" smtClean="0">
                <a:solidFill>
                  <a:schemeClr val="tx1"/>
                </a:solidFill>
              </a:rPr>
              <a:t>What’s the worst that can happen if                      you don’t do it? </a:t>
            </a:r>
          </a:p>
          <a:p>
            <a:pPr marL="406400" indent="-406400" eaLnBrk="1" hangingPunct="1">
              <a:spcBef>
                <a:spcPct val="100000"/>
              </a:spcBef>
            </a:pPr>
            <a:r>
              <a:rPr lang="en-US" sz="2800" b="1" smtClean="0">
                <a:solidFill>
                  <a:schemeClr val="tx1"/>
                </a:solidFill>
              </a:rPr>
              <a:t> Are you the only person who can do it? </a:t>
            </a:r>
          </a:p>
          <a:p>
            <a:pPr marL="406400" indent="-406400" eaLnBrk="1" hangingPunct="1">
              <a:spcBef>
                <a:spcPct val="100000"/>
              </a:spcBef>
            </a:pPr>
            <a:r>
              <a:rPr lang="en-US" sz="2800" b="1" smtClean="0">
                <a:solidFill>
                  <a:schemeClr val="tx1"/>
                </a:solidFill>
              </a:rPr>
              <a:t> Must it be done now? </a:t>
            </a:r>
          </a:p>
          <a:p>
            <a:pPr marL="406400" indent="-406400" eaLnBrk="1" hangingPunct="1">
              <a:spcBef>
                <a:spcPct val="100000"/>
              </a:spcBef>
            </a:pPr>
            <a:r>
              <a:rPr lang="en-US" sz="2800" b="1" smtClean="0">
                <a:solidFill>
                  <a:schemeClr val="tx1"/>
                </a:solidFill>
              </a:rPr>
              <a:t> Is there an easier way to do it?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0" y="228600"/>
            <a:ext cx="9144000" cy="1254125"/>
          </a:xfrm>
          <a:noFill/>
        </p:spPr>
        <p:txBody>
          <a:bodyPr/>
          <a:lstStyle/>
          <a:p>
            <a:pPr eaLnBrk="1" hangingPunct="1"/>
            <a:r>
              <a:rPr lang="en-US" sz="4200" smtClean="0"/>
              <a:t/>
            </a:r>
            <a:br>
              <a:rPr lang="en-US" sz="4200" smtClean="0"/>
            </a:br>
            <a:r>
              <a:rPr lang="en-US" sz="4200" smtClean="0"/>
              <a:t>Control Demands</a:t>
            </a:r>
          </a:p>
        </p:txBody>
      </p:sp>
      <p:pic>
        <p:nvPicPr>
          <p:cNvPr id="16387" name="Picture 1028" descr="TIME065"/>
          <p:cNvPicPr>
            <a:picLocks noChangeAspect="1" noChangeArrowheads="1"/>
          </p:cNvPicPr>
          <p:nvPr/>
        </p:nvPicPr>
        <p:blipFill>
          <a:blip r:embed="rId3" cstate="print"/>
          <a:srcRect/>
          <a:stretch>
            <a:fillRect/>
          </a:stretch>
        </p:blipFill>
        <p:spPr bwMode="auto">
          <a:xfrm>
            <a:off x="7010400" y="4808538"/>
            <a:ext cx="1905000" cy="1801812"/>
          </a:xfrm>
          <a:prstGeom prst="rect">
            <a:avLst/>
          </a:prstGeom>
          <a:noFill/>
          <a:ln w="9525">
            <a:noFill/>
            <a:miter lim="800000"/>
            <a:headEnd/>
            <a:tailEnd/>
          </a:ln>
        </p:spPr>
      </p:pic>
      <p:sp>
        <p:nvSpPr>
          <p:cNvPr id="16388" name="Rectangle 1030"/>
          <p:cNvSpPr>
            <a:spLocks noChangeArrowheads="1"/>
          </p:cNvSpPr>
          <p:nvPr/>
        </p:nvSpPr>
        <p:spPr bwMode="auto">
          <a:xfrm>
            <a:off x="838200" y="1905000"/>
            <a:ext cx="8077200" cy="3957638"/>
          </a:xfrm>
          <a:prstGeom prst="rect">
            <a:avLst/>
          </a:prstGeom>
          <a:noFill/>
          <a:ln w="12699">
            <a:noFill/>
            <a:miter lim="800000"/>
            <a:headEnd/>
            <a:tailEnd/>
          </a:ln>
        </p:spPr>
        <p:txBody>
          <a:bodyPr>
            <a:spAutoFit/>
          </a:bodyPr>
          <a:lstStyle/>
          <a:p>
            <a:pPr marL="566738" indent="-566738">
              <a:spcBef>
                <a:spcPct val="50000"/>
              </a:spcBef>
              <a:spcAft>
                <a:spcPct val="10000"/>
              </a:spcAft>
              <a:buClr>
                <a:srgbClr val="007673"/>
              </a:buClr>
              <a:buFont typeface="Wingdings 2" pitchFamily="18" charset="2"/>
              <a:buChar char="E"/>
            </a:pPr>
            <a:r>
              <a:rPr lang="en-US" sz="3000" b="1">
                <a:latin typeface="Constantia" pitchFamily="18" charset="0"/>
              </a:rPr>
              <a:t>Improve </a:t>
            </a:r>
            <a:r>
              <a:rPr lang="en-US" b="1">
                <a:latin typeface="Constantia" pitchFamily="18" charset="0"/>
              </a:rPr>
              <a:t>Effectiveness /</a:t>
            </a:r>
            <a:r>
              <a:rPr lang="en-US">
                <a:latin typeface="Constantia" pitchFamily="18" charset="0"/>
              </a:rPr>
              <a:t> </a:t>
            </a:r>
            <a:r>
              <a:rPr lang="en-US" sz="3000" b="1">
                <a:latin typeface="Constantia" pitchFamily="18" charset="0"/>
              </a:rPr>
              <a:t>Productivity</a:t>
            </a:r>
          </a:p>
          <a:p>
            <a:pPr marL="742950" lvl="1" indent="-285750">
              <a:spcBef>
                <a:spcPct val="50000"/>
              </a:spcBef>
              <a:spcAft>
                <a:spcPct val="10000"/>
              </a:spcAft>
              <a:buClr>
                <a:srgbClr val="007673"/>
              </a:buClr>
              <a:buFont typeface="Wingdings 2" pitchFamily="18" charset="2"/>
              <a:buChar char="E"/>
            </a:pPr>
            <a:r>
              <a:rPr lang="en-US" sz="3000" i="1">
                <a:latin typeface="Constantia" pitchFamily="18" charset="0"/>
              </a:rPr>
              <a:t> </a:t>
            </a:r>
            <a:r>
              <a:rPr lang="en-US" sz="3000" i="1">
                <a:solidFill>
                  <a:srgbClr val="CC0000"/>
                </a:solidFill>
                <a:latin typeface="Constantia" pitchFamily="18" charset="0"/>
              </a:rPr>
              <a:t>Spend time on results-producing activities</a:t>
            </a:r>
          </a:p>
          <a:p>
            <a:pPr marL="566738" indent="-566738">
              <a:spcBef>
                <a:spcPct val="50000"/>
              </a:spcBef>
              <a:spcAft>
                <a:spcPct val="10000"/>
              </a:spcAft>
              <a:buClr>
                <a:srgbClr val="007673"/>
              </a:buClr>
              <a:buFont typeface="Wingdings 2" pitchFamily="18" charset="2"/>
              <a:buChar char="E"/>
            </a:pPr>
            <a:r>
              <a:rPr lang="en-US" sz="3000" b="1">
                <a:latin typeface="Constantia" pitchFamily="18" charset="0"/>
              </a:rPr>
              <a:t>Manage The Work</a:t>
            </a:r>
            <a:r>
              <a:rPr lang="en-US" sz="3000">
                <a:latin typeface="Constantia" pitchFamily="18" charset="0"/>
              </a:rPr>
              <a:t> </a:t>
            </a:r>
          </a:p>
          <a:p>
            <a:pPr marL="742950" lvl="1" indent="-285750">
              <a:spcBef>
                <a:spcPct val="50000"/>
              </a:spcBef>
              <a:spcAft>
                <a:spcPct val="10000"/>
              </a:spcAft>
              <a:buClr>
                <a:srgbClr val="007673"/>
              </a:buClr>
              <a:buFont typeface="Wingdings 2" pitchFamily="18" charset="2"/>
              <a:buChar char="E"/>
            </a:pPr>
            <a:r>
              <a:rPr lang="en-US" sz="3000" i="1">
                <a:latin typeface="Constantia" pitchFamily="18" charset="0"/>
              </a:rPr>
              <a:t> </a:t>
            </a:r>
            <a:r>
              <a:rPr lang="en-US" sz="3000" i="1">
                <a:solidFill>
                  <a:srgbClr val="CC0000"/>
                </a:solidFill>
                <a:latin typeface="Constantia" pitchFamily="18" charset="0"/>
              </a:rPr>
              <a:t>Plan Your Day</a:t>
            </a:r>
          </a:p>
          <a:p>
            <a:pPr marL="742950" lvl="1" indent="-285750">
              <a:spcBef>
                <a:spcPct val="50000"/>
              </a:spcBef>
              <a:spcAft>
                <a:spcPct val="10000"/>
              </a:spcAft>
              <a:buClr>
                <a:srgbClr val="007673"/>
              </a:buClr>
              <a:buFont typeface="Wingdings 2" pitchFamily="18" charset="2"/>
              <a:buChar char="E"/>
            </a:pPr>
            <a:r>
              <a:rPr lang="en-US" sz="3000" i="1">
                <a:solidFill>
                  <a:srgbClr val="CC0000"/>
                </a:solidFill>
                <a:latin typeface="Constantia" pitchFamily="18" charset="0"/>
              </a:rPr>
              <a:t>Use Time Constructively</a:t>
            </a:r>
          </a:p>
          <a:p>
            <a:pPr marL="566738" indent="-566738">
              <a:lnSpc>
                <a:spcPct val="95000"/>
              </a:lnSpc>
              <a:spcAft>
                <a:spcPct val="45000"/>
              </a:spcAft>
              <a:buClr>
                <a:srgbClr val="007673"/>
              </a:buClr>
              <a:buFont typeface="Wingdings 2" pitchFamily="18" charset="2"/>
              <a:buNone/>
            </a:pPr>
            <a:r>
              <a:rPr lang="en-US" sz="3000" i="1">
                <a:latin typeface="Constantia" pitchFamily="18" charset="0"/>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smtClean="0"/>
              <a:t>Know When to Say “No”</a:t>
            </a:r>
            <a:r>
              <a:rPr lang="en-US" sz="4200" smtClean="0"/>
              <a:t> </a:t>
            </a:r>
          </a:p>
        </p:txBody>
      </p:sp>
      <p:sp>
        <p:nvSpPr>
          <p:cNvPr id="17411" name="Rectangle 3"/>
          <p:cNvSpPr>
            <a:spLocks noGrp="1" noChangeArrowheads="1"/>
          </p:cNvSpPr>
          <p:nvPr>
            <p:ph idx="1"/>
          </p:nvPr>
        </p:nvSpPr>
        <p:spPr>
          <a:xfrm>
            <a:off x="457200" y="2438400"/>
            <a:ext cx="8229600" cy="3398838"/>
          </a:xfrm>
        </p:spPr>
        <p:txBody>
          <a:bodyPr/>
          <a:lstStyle/>
          <a:p>
            <a:pPr algn="ctr" eaLnBrk="1" hangingPunct="1">
              <a:buFont typeface="Wingdings" pitchFamily="2" charset="2"/>
              <a:buNone/>
            </a:pPr>
            <a:r>
              <a:rPr lang="en-US" sz="3600" b="1" dirty="0" smtClean="0">
                <a:solidFill>
                  <a:srgbClr val="990000"/>
                </a:solidFill>
              </a:rPr>
              <a:t>People take advantage of you </a:t>
            </a:r>
          </a:p>
          <a:p>
            <a:pPr algn="ctr" eaLnBrk="1" hangingPunct="1">
              <a:buFont typeface="Wingdings" pitchFamily="2" charset="2"/>
              <a:buNone/>
            </a:pPr>
            <a:r>
              <a:rPr lang="en-US" sz="3600" b="1" dirty="0" smtClean="0">
                <a:solidFill>
                  <a:srgbClr val="990000"/>
                </a:solidFill>
              </a:rPr>
              <a:t>only with your permission.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7150" y="762000"/>
            <a:ext cx="9086850" cy="838200"/>
          </a:xfrm>
          <a:noFill/>
        </p:spPr>
        <p:txBody>
          <a:bodyPr/>
          <a:lstStyle/>
          <a:p>
            <a:pPr eaLnBrk="1" hangingPunct="1"/>
            <a:r>
              <a:rPr lang="en-US" sz="4200" dirty="0" smtClean="0"/>
              <a:t>Time Wasting Culprits  </a:t>
            </a:r>
          </a:p>
        </p:txBody>
      </p:sp>
      <p:sp>
        <p:nvSpPr>
          <p:cNvPr id="300035" name="Rectangle 3"/>
          <p:cNvSpPr>
            <a:spLocks noGrp="1" noChangeArrowheads="1"/>
          </p:cNvSpPr>
          <p:nvPr>
            <p:ph idx="1"/>
          </p:nvPr>
        </p:nvSpPr>
        <p:spPr>
          <a:xfrm>
            <a:off x="914400" y="1828800"/>
            <a:ext cx="5257800" cy="4676775"/>
          </a:xfrm>
        </p:spPr>
        <p:txBody>
          <a:bodyPr lIns="45048" tIns="18019" rIns="45048" bIns="18019">
            <a:spAutoFit/>
          </a:bodyPr>
          <a:lstStyle/>
          <a:p>
            <a:pPr marL="457200" indent="-457200" eaLnBrk="1" hangingPunct="1">
              <a:lnSpc>
                <a:spcPct val="125000"/>
              </a:lnSpc>
              <a:spcBef>
                <a:spcPct val="0"/>
              </a:spcBef>
              <a:spcAft>
                <a:spcPct val="24000"/>
              </a:spcAft>
            </a:pPr>
            <a:r>
              <a:rPr lang="en-US" b="1" i="1" dirty="0" smtClean="0">
                <a:solidFill>
                  <a:schemeClr val="tx1"/>
                </a:solidFill>
              </a:rPr>
              <a:t>Telephone Interruptions</a:t>
            </a:r>
            <a:r>
              <a:rPr lang="en-US" b="1" i="1" dirty="0" smtClean="0"/>
              <a:t>	 </a:t>
            </a:r>
          </a:p>
          <a:p>
            <a:pPr marL="457200" indent="-457200" eaLnBrk="1" hangingPunct="1">
              <a:lnSpc>
                <a:spcPct val="125000"/>
              </a:lnSpc>
              <a:spcBef>
                <a:spcPct val="0"/>
              </a:spcBef>
              <a:spcAft>
                <a:spcPct val="24000"/>
              </a:spcAft>
            </a:pPr>
            <a:r>
              <a:rPr lang="en-US" b="1" i="1" dirty="0" smtClean="0">
                <a:solidFill>
                  <a:schemeClr val="tx1"/>
                </a:solidFill>
              </a:rPr>
              <a:t>Inefficient Delegation</a:t>
            </a:r>
          </a:p>
          <a:p>
            <a:pPr marL="457200" indent="-457200" eaLnBrk="1" hangingPunct="1">
              <a:lnSpc>
                <a:spcPct val="125000"/>
              </a:lnSpc>
              <a:spcBef>
                <a:spcPct val="0"/>
              </a:spcBef>
              <a:spcAft>
                <a:spcPct val="24000"/>
              </a:spcAft>
            </a:pPr>
            <a:r>
              <a:rPr lang="en-US" b="1" i="1" dirty="0" smtClean="0">
                <a:solidFill>
                  <a:schemeClr val="tx1"/>
                </a:solidFill>
              </a:rPr>
              <a:t>Extended Lunches or Breaks</a:t>
            </a:r>
            <a:r>
              <a:rPr lang="en-US" b="1" i="1" dirty="0" smtClean="0"/>
              <a:t>    </a:t>
            </a:r>
          </a:p>
          <a:p>
            <a:pPr marL="457200" indent="-457200" eaLnBrk="1" hangingPunct="1">
              <a:lnSpc>
                <a:spcPct val="125000"/>
              </a:lnSpc>
              <a:spcBef>
                <a:spcPct val="0"/>
              </a:spcBef>
              <a:spcAft>
                <a:spcPct val="24000"/>
              </a:spcAft>
            </a:pPr>
            <a:r>
              <a:rPr lang="en-US" b="1" i="1" dirty="0" smtClean="0">
                <a:solidFill>
                  <a:schemeClr val="tx1"/>
                </a:solidFill>
              </a:rPr>
              <a:t>Cluttered Work Space</a:t>
            </a:r>
          </a:p>
          <a:p>
            <a:pPr marL="457200" indent="-457200" eaLnBrk="1" hangingPunct="1">
              <a:lnSpc>
                <a:spcPct val="125000"/>
              </a:lnSpc>
              <a:spcBef>
                <a:spcPct val="0"/>
              </a:spcBef>
              <a:spcAft>
                <a:spcPct val="24000"/>
              </a:spcAft>
            </a:pPr>
            <a:r>
              <a:rPr lang="en-US" b="1" i="1" dirty="0" smtClean="0">
                <a:solidFill>
                  <a:schemeClr val="tx1"/>
                </a:solidFill>
              </a:rPr>
              <a:t>Poorly Organized Meetings</a:t>
            </a:r>
          </a:p>
          <a:p>
            <a:pPr marL="457200" indent="-457200" eaLnBrk="1" hangingPunct="1">
              <a:lnSpc>
                <a:spcPct val="125000"/>
              </a:lnSpc>
              <a:spcBef>
                <a:spcPct val="0"/>
              </a:spcBef>
              <a:spcAft>
                <a:spcPct val="24000"/>
              </a:spcAft>
            </a:pPr>
            <a:r>
              <a:rPr lang="en-US" b="1" i="1" dirty="0" smtClean="0">
                <a:solidFill>
                  <a:schemeClr val="tx1"/>
                </a:solidFill>
              </a:rPr>
              <a:t>Socializing On The Job</a:t>
            </a:r>
            <a:r>
              <a:rPr lang="en-US" b="1" i="1" dirty="0" smtClean="0"/>
              <a:t>             </a:t>
            </a:r>
          </a:p>
          <a:p>
            <a:pPr marL="457200" indent="-457200" eaLnBrk="1" hangingPunct="1">
              <a:lnSpc>
                <a:spcPct val="125000"/>
              </a:lnSpc>
              <a:spcBef>
                <a:spcPct val="0"/>
              </a:spcBef>
              <a:spcAft>
                <a:spcPct val="24000"/>
              </a:spcAft>
            </a:pPr>
            <a:r>
              <a:rPr lang="en-US" b="1" i="1" dirty="0" smtClean="0">
                <a:solidFill>
                  <a:schemeClr val="tx1"/>
                </a:solidFill>
              </a:rPr>
              <a:t>Working Without a Plan</a:t>
            </a:r>
            <a:r>
              <a:rPr lang="en-US" b="1" i="1" dirty="0" smtClean="0"/>
              <a:t>	 </a:t>
            </a:r>
          </a:p>
          <a:p>
            <a:pPr marL="457200" indent="-457200" eaLnBrk="1" hangingPunct="1">
              <a:lnSpc>
                <a:spcPct val="125000"/>
              </a:lnSpc>
              <a:spcBef>
                <a:spcPct val="0"/>
              </a:spcBef>
              <a:spcAft>
                <a:spcPct val="24000"/>
              </a:spcAft>
            </a:pPr>
            <a:r>
              <a:rPr lang="en-US" b="1" i="1" dirty="0" smtClean="0">
                <a:solidFill>
                  <a:schemeClr val="tx1"/>
                </a:solidFill>
              </a:rPr>
              <a:t>Procrastinating</a:t>
            </a:r>
          </a:p>
        </p:txBody>
      </p:sp>
      <p:pic>
        <p:nvPicPr>
          <p:cNvPr id="18436" name="Picture 4"/>
          <p:cNvPicPr>
            <a:picLocks noChangeAspect="1" noChangeArrowheads="1"/>
          </p:cNvPicPr>
          <p:nvPr/>
        </p:nvPicPr>
        <p:blipFill>
          <a:blip r:embed="rId3" cstate="print"/>
          <a:srcRect/>
          <a:stretch>
            <a:fillRect/>
          </a:stretch>
        </p:blipFill>
        <p:spPr bwMode="auto">
          <a:xfrm>
            <a:off x="5715000" y="2667000"/>
            <a:ext cx="2735263" cy="3429000"/>
          </a:xfrm>
          <a:prstGeom prst="rect">
            <a:avLst/>
          </a:prstGeom>
          <a:noFill/>
          <a:ln w="12700">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30003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0" end="0"/>
                                            </p:txEl>
                                          </p:spTgt>
                                        </p:tgtEl>
                                        <p:attrNameLst>
                                          <p:attrName>ppt_c</p:attrName>
                                        </p:attrNameLst>
                                      </p:cBhvr>
                                      <p:to>
                                        <a:schemeClr val="hlink"/>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1" presetClass="entr" presetSubtype="0" fill="hold" grpId="0" nodeType="clickEffect">
                                  <p:stCondLst>
                                    <p:cond delay="0"/>
                                  </p:stCondLst>
                                  <p:childTnLst>
                                    <p:set>
                                      <p:cBhvr>
                                        <p:cTn id="10" dur="1000">
                                          <p:stCondLst>
                                            <p:cond delay="0"/>
                                          </p:stCondLst>
                                        </p:cTn>
                                        <p:tgtEl>
                                          <p:spTgt spid="30003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1" end="1"/>
                                            </p:txEl>
                                          </p:spTgt>
                                        </p:tgtEl>
                                        <p:attrNameLst>
                                          <p:attrName>ppt_c</p:attrName>
                                        </p:attrNameLst>
                                      </p:cBhvr>
                                      <p:to>
                                        <a:schemeClr val="hlink"/>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entr" presetSubtype="0" fill="hold" grpId="0" nodeType="clickEffect">
                                  <p:stCondLst>
                                    <p:cond delay="0"/>
                                  </p:stCondLst>
                                  <p:childTnLst>
                                    <p:set>
                                      <p:cBhvr>
                                        <p:cTn id="14" dur="1000">
                                          <p:stCondLst>
                                            <p:cond delay="0"/>
                                          </p:stCondLst>
                                        </p:cTn>
                                        <p:tgtEl>
                                          <p:spTgt spid="30003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2" end="2"/>
                                            </p:txEl>
                                          </p:spTgt>
                                        </p:tgtEl>
                                        <p:attrNameLst>
                                          <p:attrName>ppt_c</p:attrName>
                                        </p:attrNameLst>
                                      </p:cBhvr>
                                      <p:to>
                                        <a:schemeClr va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1" presetClass="entr" presetSubtype="0" fill="hold" grpId="0" nodeType="clickEffect">
                                  <p:stCondLst>
                                    <p:cond delay="0"/>
                                  </p:stCondLst>
                                  <p:childTnLst>
                                    <p:set>
                                      <p:cBhvr>
                                        <p:cTn id="18" dur="1000">
                                          <p:stCondLst>
                                            <p:cond delay="0"/>
                                          </p:stCondLst>
                                        </p:cTn>
                                        <p:tgtEl>
                                          <p:spTgt spid="30003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3" end="3"/>
                                            </p:txEl>
                                          </p:spTgt>
                                        </p:tgtEl>
                                        <p:attrNameLst>
                                          <p:attrName>ppt_c</p:attrName>
                                        </p:attrNameLst>
                                      </p:cBhvr>
                                      <p:to>
                                        <a:schemeClr va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1" presetClass="entr" presetSubtype="0" fill="hold" grpId="0" nodeType="clickEffect">
                                  <p:stCondLst>
                                    <p:cond delay="0"/>
                                  </p:stCondLst>
                                  <p:childTnLst>
                                    <p:set>
                                      <p:cBhvr>
                                        <p:cTn id="22" dur="1000">
                                          <p:stCondLst>
                                            <p:cond delay="0"/>
                                          </p:stCondLst>
                                        </p:cTn>
                                        <p:tgtEl>
                                          <p:spTgt spid="30003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4" end="4"/>
                                            </p:txEl>
                                          </p:spTgt>
                                        </p:tgtEl>
                                        <p:attrNameLst>
                                          <p:attrName>ppt_c</p:attrName>
                                        </p:attrNameLst>
                                      </p:cBhvr>
                                      <p:to>
                                        <a:schemeClr val="hlink"/>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1000">
                                          <p:stCondLst>
                                            <p:cond delay="0"/>
                                          </p:stCondLst>
                                        </p:cTn>
                                        <p:tgtEl>
                                          <p:spTgt spid="30003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5" end="5"/>
                                            </p:txEl>
                                          </p:spTgt>
                                        </p:tgtEl>
                                        <p:attrNameLst>
                                          <p:attrName>ppt_c</p:attrName>
                                        </p:attrNameLst>
                                      </p:cBhvr>
                                      <p:to>
                                        <a:schemeClr va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1" presetClass="entr" presetSubtype="0" fill="hold" grpId="0" nodeType="clickEffect">
                                  <p:stCondLst>
                                    <p:cond delay="0"/>
                                  </p:stCondLst>
                                  <p:childTnLst>
                                    <p:set>
                                      <p:cBhvr>
                                        <p:cTn id="30" dur="1000">
                                          <p:stCondLst>
                                            <p:cond delay="0"/>
                                          </p:stCondLst>
                                        </p:cTn>
                                        <p:tgtEl>
                                          <p:spTgt spid="30003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6" end="6"/>
                                            </p:txEl>
                                          </p:spTgt>
                                        </p:tgtEl>
                                        <p:attrNameLst>
                                          <p:attrName>ppt_c</p:attrName>
                                        </p:attrNameLst>
                                      </p:cBhvr>
                                      <p:to>
                                        <a:schemeClr val="hlink"/>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1" presetClass="entr" presetSubtype="0" fill="hold" grpId="0" nodeType="clickEffect">
                                  <p:stCondLst>
                                    <p:cond delay="0"/>
                                  </p:stCondLst>
                                  <p:childTnLst>
                                    <p:set>
                                      <p:cBhvr>
                                        <p:cTn id="34" dur="1000">
                                          <p:stCondLst>
                                            <p:cond delay="0"/>
                                          </p:stCondLst>
                                        </p:cTn>
                                        <p:tgtEl>
                                          <p:spTgt spid="30003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0035">
                                            <p:txEl>
                                              <p:pRg st="7" end="7"/>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762000"/>
            <a:ext cx="9144000" cy="838200"/>
          </a:xfrm>
        </p:spPr>
        <p:txBody>
          <a:bodyPr/>
          <a:lstStyle/>
          <a:p>
            <a:pPr eaLnBrk="1" hangingPunct="1"/>
            <a:r>
              <a:rPr lang="en-US" sz="4200" smtClean="0"/>
              <a:t>Time Wasters</a:t>
            </a:r>
          </a:p>
        </p:txBody>
      </p:sp>
      <p:sp>
        <p:nvSpPr>
          <p:cNvPr id="19459" name="Rectangle 3"/>
          <p:cNvSpPr>
            <a:spLocks noGrp="1" noChangeArrowheads="1"/>
          </p:cNvSpPr>
          <p:nvPr>
            <p:ph idx="1"/>
          </p:nvPr>
        </p:nvSpPr>
        <p:spPr/>
        <p:txBody>
          <a:bodyPr/>
          <a:lstStyle/>
          <a:p>
            <a:pPr eaLnBrk="1" hangingPunct="1">
              <a:spcBef>
                <a:spcPct val="100000"/>
              </a:spcBef>
            </a:pPr>
            <a:r>
              <a:rPr lang="en-US" b="1" i="1" smtClean="0">
                <a:solidFill>
                  <a:schemeClr val="tx1"/>
                </a:solidFill>
              </a:rPr>
              <a:t> Attempting too much</a:t>
            </a:r>
          </a:p>
          <a:p>
            <a:pPr eaLnBrk="1" hangingPunct="1">
              <a:spcBef>
                <a:spcPct val="100000"/>
              </a:spcBef>
            </a:pPr>
            <a:r>
              <a:rPr lang="en-US" b="1" i="1" smtClean="0">
                <a:solidFill>
                  <a:schemeClr val="tx1"/>
                </a:solidFill>
              </a:rPr>
              <a:t> Not saying no</a:t>
            </a:r>
          </a:p>
          <a:p>
            <a:pPr eaLnBrk="1" hangingPunct="1">
              <a:spcBef>
                <a:spcPct val="100000"/>
              </a:spcBef>
            </a:pPr>
            <a:r>
              <a:rPr lang="en-US" b="1" i="1" smtClean="0">
                <a:solidFill>
                  <a:schemeClr val="tx1"/>
                </a:solidFill>
              </a:rPr>
              <a:t> Incomplete information</a:t>
            </a:r>
          </a:p>
          <a:p>
            <a:pPr eaLnBrk="1" hangingPunct="1">
              <a:spcBef>
                <a:spcPct val="100000"/>
              </a:spcBef>
            </a:pPr>
            <a:r>
              <a:rPr lang="en-US" b="1" i="1" smtClean="0">
                <a:solidFill>
                  <a:schemeClr val="tx1"/>
                </a:solidFill>
              </a:rPr>
              <a:t> Interruptions</a:t>
            </a:r>
          </a:p>
          <a:p>
            <a:pPr eaLnBrk="1" hangingPunct="1">
              <a:spcBef>
                <a:spcPct val="100000"/>
              </a:spcBef>
            </a:pPr>
            <a:r>
              <a:rPr lang="en-US" b="1" i="1" smtClean="0">
                <a:solidFill>
                  <a:schemeClr val="tx1"/>
                </a:solidFill>
              </a:rPr>
              <a:t> Working Without a Plan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sz="4800" dirty="0" smtClean="0"/>
              <a:t>Priorities</a:t>
            </a:r>
          </a:p>
        </p:txBody>
      </p:sp>
      <p:sp>
        <p:nvSpPr>
          <p:cNvPr id="20483" name="Rectangle 3"/>
          <p:cNvSpPr>
            <a:spLocks noGrp="1" noChangeArrowheads="1"/>
          </p:cNvSpPr>
          <p:nvPr>
            <p:ph idx="4294967295"/>
          </p:nvPr>
        </p:nvSpPr>
        <p:spPr/>
        <p:txBody>
          <a:bodyPr/>
          <a:lstStyle/>
          <a:p>
            <a:pPr algn="ctr" eaLnBrk="1" hangingPunct="1">
              <a:buFont typeface="Wingdings" pitchFamily="2" charset="2"/>
              <a:buNone/>
            </a:pPr>
            <a:endParaRPr lang="en-US" b="1" smtClean="0"/>
          </a:p>
          <a:p>
            <a:pPr algn="ctr" eaLnBrk="1" hangingPunct="1">
              <a:lnSpc>
                <a:spcPct val="125000"/>
              </a:lnSpc>
              <a:spcBef>
                <a:spcPct val="50000"/>
              </a:spcBef>
              <a:buFont typeface="Wingdings" pitchFamily="2" charset="2"/>
              <a:buNone/>
            </a:pPr>
            <a:r>
              <a:rPr lang="en-US" sz="3600" b="1" smtClean="0">
                <a:solidFill>
                  <a:srgbClr val="990000"/>
                </a:solidFill>
              </a:rPr>
              <a:t>Just because you </a:t>
            </a:r>
            <a:r>
              <a:rPr lang="en-US" sz="3600" b="1" i="1" smtClean="0">
                <a:solidFill>
                  <a:srgbClr val="990000"/>
                </a:solidFill>
              </a:rPr>
              <a:t>can</a:t>
            </a:r>
            <a:r>
              <a:rPr lang="en-US" sz="3600" b="1" smtClean="0">
                <a:solidFill>
                  <a:srgbClr val="990000"/>
                </a:solidFill>
              </a:rPr>
              <a:t> do       something doesn’t mean                you </a:t>
            </a:r>
            <a:r>
              <a:rPr lang="en-US" sz="3600" b="1" i="1" smtClean="0">
                <a:solidFill>
                  <a:srgbClr val="990000"/>
                </a:solidFill>
              </a:rPr>
              <a:t>should</a:t>
            </a:r>
            <a:endParaRPr lang="en-US" sz="3600" b="1" smtClean="0">
              <a:solidFill>
                <a:srgbClr val="990000"/>
              </a:solidFill>
            </a:endParaRPr>
          </a:p>
          <a:p>
            <a:pPr algn="ctr" eaLnBrk="1" hangingPunct="1">
              <a:spcBef>
                <a:spcPct val="50000"/>
              </a:spcBef>
            </a:pPr>
            <a:endParaRPr lang="en-US" sz="3600" smtClean="0">
              <a:solidFill>
                <a:srgbClr val="99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Priorities</a:t>
            </a:r>
          </a:p>
        </p:txBody>
      </p:sp>
      <p:sp>
        <p:nvSpPr>
          <p:cNvPr id="5" name="Content Placeholder 5"/>
          <p:cNvSpPr>
            <a:spLocks noGrp="1"/>
          </p:cNvSpPr>
          <p:nvPr>
            <p:ph idx="1"/>
          </p:nvPr>
        </p:nvSpPr>
        <p:spPr>
          <a:xfrm>
            <a:off x="457200" y="1935163"/>
            <a:ext cx="4724400" cy="4389437"/>
          </a:xfrm>
        </p:spPr>
        <p:txBody>
          <a:bodyPr/>
          <a:lstStyle/>
          <a:p>
            <a:pPr>
              <a:buClr>
                <a:srgbClr val="FF0000"/>
              </a:buClr>
            </a:pPr>
            <a:r>
              <a:rPr lang="en-US" dirty="0" smtClean="0"/>
              <a:t>Many people work hard without achieving the things that they want.  This comes from focusing on tasks that do not lead to goals.  </a:t>
            </a:r>
          </a:p>
          <a:p>
            <a:pPr>
              <a:buClr>
                <a:srgbClr val="FF0000"/>
              </a:buClr>
            </a:pPr>
            <a:endParaRPr lang="en-US" dirty="0" smtClean="0"/>
          </a:p>
          <a:p>
            <a:pPr>
              <a:buClr>
                <a:srgbClr val="FF0000"/>
              </a:buClr>
            </a:pPr>
            <a:r>
              <a:rPr lang="en-US" dirty="0" smtClean="0"/>
              <a:t>People who manage their time well have identified tasks that lead to their goals.  They focus their energy on these tasks.</a:t>
            </a:r>
          </a:p>
          <a:p>
            <a:pPr>
              <a:buClr>
                <a:srgbClr val="FF0000"/>
              </a:buClr>
            </a:pPr>
            <a:endParaRPr lang="en-US" dirty="0" smtClean="0"/>
          </a:p>
        </p:txBody>
      </p:sp>
      <p:pic>
        <p:nvPicPr>
          <p:cNvPr id="7" name="Picture Placeholder 7" descr="time3.jpg"/>
          <p:cNvPicPr>
            <a:picLocks noChangeAspect="1"/>
          </p:cNvPicPr>
          <p:nvPr/>
        </p:nvPicPr>
        <p:blipFill>
          <a:blip r:embed="rId2" cstate="print"/>
          <a:srcRect/>
          <a:stretch>
            <a:fillRect/>
          </a:stretch>
        </p:blipFill>
        <p:spPr>
          <a:xfrm>
            <a:off x="5257800" y="2209800"/>
            <a:ext cx="3254375" cy="36576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81000"/>
            <a:ext cx="9144000" cy="1143000"/>
          </a:xfrm>
        </p:spPr>
        <p:txBody>
          <a:bodyPr/>
          <a:lstStyle/>
          <a:p>
            <a:pPr eaLnBrk="1" hangingPunct="1"/>
            <a:r>
              <a:rPr lang="en-US" sz="4200" smtClean="0"/>
              <a:t>Question Things</a:t>
            </a:r>
          </a:p>
        </p:txBody>
      </p:sp>
      <p:sp>
        <p:nvSpPr>
          <p:cNvPr id="21507" name="Rectangle 3"/>
          <p:cNvSpPr>
            <a:spLocks noGrp="1" noChangeArrowheads="1"/>
          </p:cNvSpPr>
          <p:nvPr>
            <p:ph idx="1"/>
          </p:nvPr>
        </p:nvSpPr>
        <p:spPr>
          <a:xfrm>
            <a:off x="838200" y="1752600"/>
            <a:ext cx="8229600" cy="4389438"/>
          </a:xfrm>
        </p:spPr>
        <p:txBody>
          <a:bodyPr/>
          <a:lstStyle/>
          <a:p>
            <a:pPr eaLnBrk="1" hangingPunct="1">
              <a:spcBef>
                <a:spcPct val="25000"/>
              </a:spcBef>
            </a:pPr>
            <a:r>
              <a:rPr lang="en-US" b="1" smtClean="0"/>
              <a:t> </a:t>
            </a:r>
            <a:r>
              <a:rPr lang="en-US" b="1" smtClean="0">
                <a:solidFill>
                  <a:schemeClr val="tx1"/>
                </a:solidFill>
              </a:rPr>
              <a:t>What is the objective?</a:t>
            </a:r>
          </a:p>
          <a:p>
            <a:pPr eaLnBrk="1" hangingPunct="1">
              <a:spcBef>
                <a:spcPct val="25000"/>
              </a:spcBef>
            </a:pPr>
            <a:r>
              <a:rPr lang="en-US" b="1" smtClean="0"/>
              <a:t> </a:t>
            </a:r>
            <a:r>
              <a:rPr lang="en-US" b="1" smtClean="0">
                <a:solidFill>
                  <a:schemeClr val="tx1"/>
                </a:solidFill>
              </a:rPr>
              <a:t>How will I know if I’m successful?</a:t>
            </a:r>
          </a:p>
          <a:p>
            <a:pPr eaLnBrk="1" hangingPunct="1">
              <a:spcBef>
                <a:spcPct val="25000"/>
              </a:spcBef>
            </a:pPr>
            <a:r>
              <a:rPr lang="en-US" b="1" smtClean="0"/>
              <a:t> </a:t>
            </a:r>
            <a:r>
              <a:rPr lang="en-US" b="1" smtClean="0">
                <a:solidFill>
                  <a:schemeClr val="tx1"/>
                </a:solidFill>
              </a:rPr>
              <a:t>How will I be rewarded?</a:t>
            </a:r>
          </a:p>
          <a:p>
            <a:pPr eaLnBrk="1" hangingPunct="1">
              <a:spcBef>
                <a:spcPct val="25000"/>
              </a:spcBef>
            </a:pPr>
            <a:r>
              <a:rPr lang="en-US" b="1" smtClean="0"/>
              <a:t> </a:t>
            </a:r>
            <a:r>
              <a:rPr lang="en-US" b="1" smtClean="0">
                <a:solidFill>
                  <a:schemeClr val="tx1"/>
                </a:solidFill>
              </a:rPr>
              <a:t>Is this task something I want to do?</a:t>
            </a:r>
          </a:p>
          <a:p>
            <a:pPr eaLnBrk="1" hangingPunct="1">
              <a:spcBef>
                <a:spcPct val="25000"/>
              </a:spcBef>
            </a:pPr>
            <a:r>
              <a:rPr lang="en-US" b="1" smtClean="0"/>
              <a:t> </a:t>
            </a:r>
            <a:r>
              <a:rPr lang="en-US" b="1" smtClean="0">
                <a:solidFill>
                  <a:schemeClr val="tx1"/>
                </a:solidFill>
              </a:rPr>
              <a:t>Do I have the time to do it?</a:t>
            </a:r>
          </a:p>
          <a:p>
            <a:pPr eaLnBrk="1" hangingPunct="1">
              <a:spcBef>
                <a:spcPct val="25000"/>
              </a:spcBef>
            </a:pPr>
            <a:r>
              <a:rPr lang="en-US" b="1" smtClean="0"/>
              <a:t> </a:t>
            </a:r>
            <a:r>
              <a:rPr lang="en-US" b="1" smtClean="0">
                <a:solidFill>
                  <a:schemeClr val="tx1"/>
                </a:solidFill>
              </a:rPr>
              <a:t>What have I got to lose?</a:t>
            </a:r>
          </a:p>
          <a:p>
            <a:pPr eaLnBrk="1" hangingPunct="1">
              <a:spcBef>
                <a:spcPct val="25000"/>
              </a:spcBef>
            </a:pPr>
            <a:r>
              <a:rPr lang="en-US" b="1" smtClean="0"/>
              <a:t> </a:t>
            </a:r>
            <a:r>
              <a:rPr lang="en-US" b="1" smtClean="0">
                <a:solidFill>
                  <a:schemeClr val="tx1"/>
                </a:solidFill>
              </a:rPr>
              <a:t>Is there a better way to do it?</a:t>
            </a:r>
          </a:p>
          <a:p>
            <a:pPr eaLnBrk="1" hangingPunct="1">
              <a:spcBef>
                <a:spcPct val="25000"/>
              </a:spcBef>
            </a:pPr>
            <a:r>
              <a:rPr lang="en-US" b="1" smtClean="0">
                <a:solidFill>
                  <a:schemeClr val="tx1"/>
                </a:solidFill>
              </a:rPr>
              <a:t> Should it even be done at all?</a:t>
            </a:r>
          </a:p>
          <a:p>
            <a:pPr eaLnBrk="1" hangingPunct="1">
              <a:spcBef>
                <a:spcPct val="25000"/>
              </a:spcBef>
            </a:pPr>
            <a:r>
              <a:rPr lang="en-US" b="1" smtClean="0">
                <a:solidFill>
                  <a:schemeClr val="tx1"/>
                </a:solidFill>
              </a:rPr>
              <a:t> Will the world come to an end if?</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Tips on Prioritizing</a:t>
            </a:r>
          </a:p>
        </p:txBody>
      </p:sp>
      <p:sp>
        <p:nvSpPr>
          <p:cNvPr id="5" name="Rectangle 5"/>
          <p:cNvSpPr>
            <a:spLocks noGrp="1" noChangeArrowheads="1"/>
          </p:cNvSpPr>
          <p:nvPr>
            <p:ph idx="1"/>
          </p:nvPr>
        </p:nvSpPr>
        <p:spPr>
          <a:xfrm>
            <a:off x="457200" y="1935163"/>
            <a:ext cx="4876800" cy="4389437"/>
          </a:xfrm>
        </p:spPr>
        <p:txBody>
          <a:bodyPr>
            <a:normAutofit fontScale="92500" lnSpcReduction="20000"/>
          </a:bodyPr>
          <a:lstStyle/>
          <a:p>
            <a:pPr marL="274320" indent="-274320" fontAlgn="auto">
              <a:spcAft>
                <a:spcPts val="0"/>
              </a:spcAft>
              <a:buClr>
                <a:srgbClr val="FF0000"/>
              </a:buClr>
              <a:buFont typeface="Wingdings 2"/>
              <a:buChar char=""/>
              <a:defRPr/>
            </a:pPr>
            <a:r>
              <a:rPr lang="en-US" dirty="0"/>
              <a:t>Know your goals.  </a:t>
            </a:r>
            <a:endParaRPr lang="en-US" dirty="0" smtClean="0"/>
          </a:p>
          <a:p>
            <a:pPr marL="274320" indent="-274320" fontAlgn="auto">
              <a:spcAft>
                <a:spcPts val="0"/>
              </a:spcAft>
              <a:buClr>
                <a:srgbClr val="FF0000"/>
              </a:buClr>
              <a:buFont typeface="Wingdings 2"/>
              <a:buNone/>
              <a:defRPr/>
            </a:pPr>
            <a:endParaRPr lang="en-US" dirty="0"/>
          </a:p>
          <a:p>
            <a:pPr marL="274320" indent="-274320" fontAlgn="auto">
              <a:spcAft>
                <a:spcPts val="0"/>
              </a:spcAft>
              <a:buClr>
                <a:srgbClr val="FF0000"/>
              </a:buClr>
              <a:buFont typeface="Wingdings 2"/>
              <a:buChar char=""/>
              <a:defRPr/>
            </a:pPr>
            <a:r>
              <a:rPr lang="en-US" dirty="0"/>
              <a:t>Identify activities that help you achieve your goals</a:t>
            </a:r>
            <a:r>
              <a:rPr lang="en-US" dirty="0" smtClean="0"/>
              <a:t>.</a:t>
            </a:r>
          </a:p>
          <a:p>
            <a:pPr marL="274320" indent="-274320" fontAlgn="auto">
              <a:spcAft>
                <a:spcPts val="0"/>
              </a:spcAft>
              <a:buClr>
                <a:srgbClr val="FF0000"/>
              </a:buClr>
              <a:buFont typeface="Wingdings 2"/>
              <a:buChar char=""/>
              <a:defRPr/>
            </a:pPr>
            <a:endParaRPr lang="en-US" dirty="0" smtClean="0"/>
          </a:p>
          <a:p>
            <a:pPr marL="274320" indent="-274320" fontAlgn="auto">
              <a:spcAft>
                <a:spcPts val="0"/>
              </a:spcAft>
              <a:buClr>
                <a:srgbClr val="FF0000"/>
              </a:buClr>
              <a:buFont typeface="Wingdings 2"/>
              <a:buChar char=""/>
              <a:defRPr/>
            </a:pPr>
            <a:r>
              <a:rPr lang="en-US" dirty="0" smtClean="0"/>
              <a:t>Decide </a:t>
            </a:r>
            <a:r>
              <a:rPr lang="en-US" dirty="0"/>
              <a:t>whether activities need to be done in a particular order</a:t>
            </a:r>
            <a:r>
              <a:rPr lang="en-US" dirty="0" smtClean="0"/>
              <a:t>.</a:t>
            </a:r>
          </a:p>
          <a:p>
            <a:pPr marL="274320" indent="-274320" fontAlgn="auto">
              <a:spcAft>
                <a:spcPts val="0"/>
              </a:spcAft>
              <a:buClr>
                <a:srgbClr val="FF0000"/>
              </a:buClr>
              <a:buFont typeface="Wingdings 2"/>
              <a:buNone/>
              <a:defRPr/>
            </a:pPr>
            <a:endParaRPr lang="en-US" dirty="0"/>
          </a:p>
          <a:p>
            <a:pPr marL="274320" indent="-274320" fontAlgn="auto">
              <a:spcAft>
                <a:spcPts val="0"/>
              </a:spcAft>
              <a:buClr>
                <a:srgbClr val="FF0000"/>
              </a:buClr>
              <a:buFont typeface="Wingdings 2"/>
              <a:buChar char=""/>
              <a:defRPr/>
            </a:pPr>
            <a:r>
              <a:rPr lang="en-US" dirty="0"/>
              <a:t>Give the highest priority to tasks that are most necessary in achieving your goals and need to be done first.  </a:t>
            </a:r>
          </a:p>
          <a:p>
            <a:pPr marL="274320" indent="-274320" fontAlgn="auto">
              <a:spcAft>
                <a:spcPts val="0"/>
              </a:spcAft>
              <a:buClr>
                <a:srgbClr val="FF0000"/>
              </a:buClr>
              <a:buFontTx/>
              <a:buNone/>
              <a:defRPr/>
            </a:pPr>
            <a:endParaRPr lang="en-US" dirty="0"/>
          </a:p>
          <a:p>
            <a:pPr marL="274320" indent="-274320" fontAlgn="auto">
              <a:spcAft>
                <a:spcPts val="0"/>
              </a:spcAft>
              <a:buClr>
                <a:srgbClr val="FF0000"/>
              </a:buClr>
              <a:buFont typeface="Wingdings 2"/>
              <a:buChar char=""/>
              <a:defRPr/>
            </a:pPr>
            <a:endParaRPr lang="en-US" dirty="0"/>
          </a:p>
          <a:p>
            <a:pPr marL="274320" indent="-274320" fontAlgn="auto">
              <a:spcAft>
                <a:spcPts val="0"/>
              </a:spcAft>
              <a:buClr>
                <a:srgbClr val="FF0000"/>
              </a:buClr>
              <a:buFont typeface="Wingdings 2"/>
              <a:buChar char=""/>
              <a:defRPr/>
            </a:pPr>
            <a:endParaRPr lang="en-US" dirty="0"/>
          </a:p>
          <a:p>
            <a:pPr marL="274320" indent="-274320" fontAlgn="auto">
              <a:spcAft>
                <a:spcPts val="0"/>
              </a:spcAft>
              <a:buClr>
                <a:srgbClr val="FF0000"/>
              </a:buClr>
              <a:buFont typeface="Wingdings 2"/>
              <a:buChar char=""/>
              <a:defRPr/>
            </a:pPr>
            <a:endParaRPr lang="en-US" dirty="0"/>
          </a:p>
        </p:txBody>
      </p:sp>
      <p:pic>
        <p:nvPicPr>
          <p:cNvPr id="6" name="Picture Placeholder 5" descr="time10.jpg"/>
          <p:cNvPicPr>
            <a:picLocks noChangeAspect="1"/>
          </p:cNvPicPr>
          <p:nvPr/>
        </p:nvPicPr>
        <p:blipFill>
          <a:blip r:embed="rId2" cstate="print"/>
          <a:srcRect/>
          <a:stretch>
            <a:fillRect/>
          </a:stretch>
        </p:blipFill>
        <p:spPr>
          <a:xfrm>
            <a:off x="5334000" y="2514600"/>
            <a:ext cx="3657600" cy="24415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1143000" y="1894344"/>
            <a:ext cx="7092950" cy="2677656"/>
          </a:xfrm>
          <a:prstGeom prst="rect">
            <a:avLst/>
          </a:prstGeom>
          <a:noFill/>
          <a:ln w="12700">
            <a:noFill/>
            <a:miter lim="800000"/>
            <a:headEnd type="none" w="sm" len="sm"/>
            <a:tailEnd type="none" w="sm" len="sm"/>
          </a:ln>
        </p:spPr>
        <p:txBody>
          <a:bodyPr>
            <a:spAutoFit/>
          </a:bodyPr>
          <a:lstStyle/>
          <a:p>
            <a:pPr algn="just" eaLnBrk="0" hangingPunct="0"/>
            <a:r>
              <a:rPr lang="en-US" sz="2800" dirty="0">
                <a:solidFill>
                  <a:schemeClr val="tx2"/>
                </a:solidFill>
              </a:rPr>
              <a:t>“</a:t>
            </a:r>
            <a:r>
              <a:rPr lang="en-US" sz="2800" dirty="0">
                <a:solidFill>
                  <a:schemeClr val="tx2"/>
                </a:solidFill>
                <a:latin typeface="Lucida Calligraphy" pitchFamily="66" charset="0"/>
              </a:rPr>
              <a:t>We all have time to either spend or waste and it is our decision what to do with it.  But once passed, it is gone forever.” </a:t>
            </a:r>
          </a:p>
          <a:p>
            <a:pPr algn="just" eaLnBrk="0" hangingPunct="0"/>
            <a:endParaRPr lang="en-US" sz="2800" dirty="0">
              <a:solidFill>
                <a:schemeClr val="tx2"/>
              </a:solidFill>
              <a:latin typeface="Lucida Calligraphy" pitchFamily="66" charset="0"/>
            </a:endParaRPr>
          </a:p>
          <a:p>
            <a:pPr algn="r" eaLnBrk="0" hangingPunct="0"/>
            <a:r>
              <a:rPr lang="en-US" sz="2800" dirty="0">
                <a:solidFill>
                  <a:schemeClr val="tx2"/>
                </a:solidFill>
                <a:latin typeface="Lucida Calligraphy" pitchFamily="66" charset="0"/>
              </a:rPr>
              <a:t>			</a:t>
            </a:r>
          </a:p>
        </p:txBody>
      </p:sp>
    </p:spTree>
  </p:cSld>
  <p:clrMapOvr>
    <a:masterClrMapping/>
  </p:clrMapOvr>
  <p:transition advTm="755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762000" y="381000"/>
            <a:ext cx="7793038" cy="1371600"/>
          </a:xfrm>
        </p:spPr>
        <p:txBody>
          <a:bodyPr/>
          <a:lstStyle/>
          <a:p>
            <a:pPr eaLnBrk="1" hangingPunct="1"/>
            <a:r>
              <a:rPr lang="en-US" sz="4000" dirty="0" smtClean="0"/>
              <a:t>Tips on Prioritizing contd..,</a:t>
            </a:r>
            <a:endParaRPr lang="en-US" sz="4200" dirty="0" smtClean="0"/>
          </a:p>
        </p:txBody>
      </p:sp>
      <p:sp>
        <p:nvSpPr>
          <p:cNvPr id="22531" name="Rectangle 3"/>
          <p:cNvSpPr>
            <a:spLocks noGrp="1" noChangeArrowheads="1"/>
          </p:cNvSpPr>
          <p:nvPr>
            <p:ph idx="4294967295"/>
          </p:nvPr>
        </p:nvSpPr>
        <p:spPr>
          <a:xfrm>
            <a:off x="609600" y="2057400"/>
            <a:ext cx="8229600" cy="4389438"/>
          </a:xfrm>
        </p:spPr>
        <p:txBody>
          <a:bodyPr/>
          <a:lstStyle/>
          <a:p>
            <a:pPr marL="406400" indent="-406400" eaLnBrk="1" hangingPunct="1">
              <a:spcBef>
                <a:spcPct val="100000"/>
              </a:spcBef>
            </a:pPr>
            <a:r>
              <a:rPr lang="en-US" sz="2800" dirty="0" smtClean="0"/>
              <a:t>You don’t have to do everything everybody tells you to do</a:t>
            </a:r>
          </a:p>
          <a:p>
            <a:pPr marL="406400" indent="-406400" eaLnBrk="1" hangingPunct="1">
              <a:spcBef>
                <a:spcPct val="100000"/>
              </a:spcBef>
            </a:pPr>
            <a:r>
              <a:rPr lang="en-US" sz="2800" dirty="0" smtClean="0"/>
              <a:t>You don’t have to do everything yourself</a:t>
            </a:r>
          </a:p>
          <a:p>
            <a:pPr marL="406400" indent="-406400" eaLnBrk="1" hangingPunct="1">
              <a:spcBef>
                <a:spcPct val="100000"/>
              </a:spcBef>
            </a:pPr>
            <a:r>
              <a:rPr lang="en-US" sz="2800" dirty="0" smtClean="0"/>
              <a:t>You want to please other people but you must please yourself</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Priority Level</a:t>
            </a:r>
          </a:p>
        </p:txBody>
      </p:sp>
      <p:sp>
        <p:nvSpPr>
          <p:cNvPr id="5" name="Content Placeholder 4"/>
          <p:cNvSpPr>
            <a:spLocks noGrp="1"/>
          </p:cNvSpPr>
          <p:nvPr>
            <p:ph idx="1"/>
          </p:nvPr>
        </p:nvSpPr>
        <p:spPr>
          <a:xfrm>
            <a:off x="457200" y="1935163"/>
            <a:ext cx="4724400" cy="4694237"/>
          </a:xfrm>
        </p:spPr>
        <p:txBody>
          <a:bodyPr/>
          <a:lstStyle/>
          <a:p>
            <a:pPr marL="274320" indent="-274320" fontAlgn="auto">
              <a:spcAft>
                <a:spcPts val="0"/>
              </a:spcAft>
              <a:buClr>
                <a:srgbClr val="FF0000"/>
              </a:buClr>
              <a:buFont typeface="Wingdings 2"/>
              <a:buChar char=""/>
              <a:defRPr/>
            </a:pPr>
            <a:r>
              <a:rPr lang="en-US" dirty="0" smtClean="0"/>
              <a:t>Mark the priority level for each item on the list of activities that you created.</a:t>
            </a:r>
          </a:p>
          <a:p>
            <a:pPr marL="274320" indent="-274320" fontAlgn="auto">
              <a:spcAft>
                <a:spcPts val="0"/>
              </a:spcAft>
              <a:buClr>
                <a:srgbClr val="FF0000"/>
              </a:buClr>
              <a:buFont typeface="Wingdings 2"/>
              <a:buChar char=""/>
              <a:defRPr/>
            </a:pPr>
            <a:endParaRPr lang="en-US" dirty="0" smtClean="0"/>
          </a:p>
          <a:p>
            <a:pPr marL="182880" indent="-182880" fontAlgn="auto">
              <a:spcBef>
                <a:spcPts val="0"/>
              </a:spcBef>
              <a:spcAft>
                <a:spcPts val="0"/>
              </a:spcAft>
              <a:buClr>
                <a:srgbClr val="FF0000"/>
              </a:buClr>
              <a:buFont typeface="Wingdings 2"/>
              <a:buNone/>
              <a:defRPr/>
            </a:pPr>
            <a:r>
              <a:rPr lang="en-US" dirty="0" smtClean="0"/>
              <a:t>   A = High Priority (Pink)</a:t>
            </a:r>
          </a:p>
          <a:p>
            <a:pPr marL="182880" indent="-182880" fontAlgn="auto">
              <a:spcBef>
                <a:spcPts val="0"/>
              </a:spcBef>
              <a:spcAft>
                <a:spcPts val="0"/>
              </a:spcAft>
              <a:buClr>
                <a:srgbClr val="FF0000"/>
              </a:buClr>
              <a:buFont typeface="Wingdings 2"/>
              <a:buNone/>
              <a:defRPr/>
            </a:pPr>
            <a:r>
              <a:rPr lang="en-US" dirty="0" smtClean="0"/>
              <a:t>   B = Medium Priority (Yellow)</a:t>
            </a:r>
          </a:p>
          <a:p>
            <a:pPr marL="182880" indent="-182880" fontAlgn="auto">
              <a:spcBef>
                <a:spcPts val="0"/>
              </a:spcBef>
              <a:spcAft>
                <a:spcPts val="0"/>
              </a:spcAft>
              <a:buClr>
                <a:srgbClr val="FF0000"/>
              </a:buClr>
              <a:buFont typeface="Wingdings 2"/>
              <a:buNone/>
              <a:defRPr/>
            </a:pPr>
            <a:r>
              <a:rPr lang="en-US" dirty="0" smtClean="0"/>
              <a:t>   C = Low Priority  (Blue)</a:t>
            </a:r>
          </a:p>
          <a:p>
            <a:pPr marL="274320" indent="-274320" fontAlgn="auto">
              <a:spcAft>
                <a:spcPts val="0"/>
              </a:spcAft>
              <a:buClr>
                <a:srgbClr val="FF0000"/>
              </a:buClr>
              <a:buFont typeface="Wingdings 2"/>
              <a:buChar char=""/>
              <a:defRPr/>
            </a:pPr>
            <a:endParaRPr lang="en-US" dirty="0" smtClean="0"/>
          </a:p>
          <a:p>
            <a:pPr marL="274320" indent="-274320" fontAlgn="auto">
              <a:spcAft>
                <a:spcPts val="0"/>
              </a:spcAft>
              <a:buClr>
                <a:srgbClr val="FF0000"/>
              </a:buClr>
              <a:buFont typeface="Wingdings 2"/>
              <a:buChar char=""/>
              <a:defRPr/>
            </a:pPr>
            <a:r>
              <a:rPr lang="en-US" dirty="0" smtClean="0"/>
              <a:t>Remember that priorities can change.  You need to re-visit your priority ratings often.</a:t>
            </a:r>
          </a:p>
          <a:p>
            <a:pPr marL="274320" indent="-274320" fontAlgn="auto">
              <a:spcAft>
                <a:spcPts val="0"/>
              </a:spcAft>
              <a:buClr>
                <a:srgbClr val="FF0000"/>
              </a:buClr>
              <a:buFont typeface="Wingdings 2"/>
              <a:buChar char=""/>
              <a:defRPr/>
            </a:pPr>
            <a:endParaRPr lang="en-US" dirty="0"/>
          </a:p>
        </p:txBody>
      </p:sp>
      <p:pic>
        <p:nvPicPr>
          <p:cNvPr id="6" name="Picture Placeholder 6" descr="time7.jpg"/>
          <p:cNvPicPr>
            <a:picLocks noChangeAspect="1"/>
          </p:cNvPicPr>
          <p:nvPr/>
        </p:nvPicPr>
        <p:blipFill>
          <a:blip r:embed="rId2" cstate="print"/>
          <a:srcRect l="16750" r="16750"/>
          <a:stretch>
            <a:fillRect/>
          </a:stretch>
        </p:blipFill>
        <p:spPr>
          <a:xfrm>
            <a:off x="5334000" y="2286000"/>
            <a:ext cx="3657600" cy="36576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Allot Time</a:t>
            </a:r>
          </a:p>
        </p:txBody>
      </p:sp>
      <p:sp>
        <p:nvSpPr>
          <p:cNvPr id="5" name="Content Placeholder 4"/>
          <p:cNvSpPr>
            <a:spLocks noGrp="1"/>
          </p:cNvSpPr>
          <p:nvPr>
            <p:ph idx="1"/>
          </p:nvPr>
        </p:nvSpPr>
        <p:spPr>
          <a:xfrm>
            <a:off x="457200" y="1935163"/>
            <a:ext cx="4343400" cy="4389437"/>
          </a:xfrm>
        </p:spPr>
        <p:txBody>
          <a:bodyPr/>
          <a:lstStyle/>
          <a:p>
            <a:pPr marL="342900" indent="-342900" fontAlgn="auto">
              <a:spcAft>
                <a:spcPts val="0"/>
              </a:spcAft>
              <a:buClr>
                <a:srgbClr val="FF0000"/>
              </a:buClr>
              <a:buFontTx/>
              <a:buChar char="•"/>
              <a:defRPr/>
            </a:pPr>
            <a:r>
              <a:rPr lang="en-US" dirty="0" smtClean="0"/>
              <a:t>Allot ample time for each activity, especially high priority activities.</a:t>
            </a:r>
          </a:p>
          <a:p>
            <a:pPr marL="342900" indent="-342900" fontAlgn="auto">
              <a:spcAft>
                <a:spcPts val="0"/>
              </a:spcAft>
              <a:buClr>
                <a:srgbClr val="FF0000"/>
              </a:buClr>
              <a:buFont typeface="Wingdings 2"/>
              <a:buNone/>
              <a:defRPr/>
            </a:pPr>
            <a:endParaRPr lang="en-US" dirty="0" smtClean="0"/>
          </a:p>
          <a:p>
            <a:pPr marL="342900" indent="-342900" fontAlgn="auto">
              <a:spcAft>
                <a:spcPts val="0"/>
              </a:spcAft>
              <a:buClr>
                <a:srgbClr val="FF0000"/>
              </a:buClr>
              <a:buFontTx/>
              <a:buChar char="•"/>
              <a:defRPr/>
            </a:pPr>
            <a:r>
              <a:rPr lang="en-US" dirty="0" smtClean="0"/>
              <a:t>Take into account when you are most effective.  Morning people might schedule more activities early in the day.  Night owls might schedule things later.</a:t>
            </a:r>
          </a:p>
          <a:p>
            <a:pPr marL="274320" indent="-274320" fontAlgn="auto">
              <a:spcAft>
                <a:spcPts val="0"/>
              </a:spcAft>
              <a:buClr>
                <a:srgbClr val="FF0000"/>
              </a:buClr>
              <a:buFont typeface="Wingdings 2"/>
              <a:buChar char=""/>
              <a:defRPr/>
            </a:pPr>
            <a:endParaRPr lang="en-US" dirty="0"/>
          </a:p>
        </p:txBody>
      </p:sp>
      <p:pic>
        <p:nvPicPr>
          <p:cNvPr id="6" name="Picture Placeholder 6" descr="time5.jpg"/>
          <p:cNvPicPr>
            <a:picLocks noChangeAspect="1"/>
          </p:cNvPicPr>
          <p:nvPr/>
        </p:nvPicPr>
        <p:blipFill>
          <a:blip r:embed="rId2" cstate="print"/>
          <a:srcRect l="16624" r="16624"/>
          <a:stretch>
            <a:fillRect/>
          </a:stretch>
        </p:blipFill>
        <p:spPr>
          <a:xfrm>
            <a:off x="5105400" y="1905000"/>
            <a:ext cx="3657600" cy="36576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533400"/>
            <a:ext cx="8229600" cy="1066800"/>
          </a:xfrm>
        </p:spPr>
        <p:txBody>
          <a:bodyPr/>
          <a:lstStyle/>
          <a:p>
            <a:pPr eaLnBrk="1" hangingPunct="1"/>
            <a:r>
              <a:rPr lang="en-US" sz="4200" dirty="0" smtClean="0"/>
              <a:t>Procrastination</a:t>
            </a:r>
          </a:p>
        </p:txBody>
      </p:sp>
      <p:sp>
        <p:nvSpPr>
          <p:cNvPr id="23555" name="Rectangle 3"/>
          <p:cNvSpPr>
            <a:spLocks noGrp="1" noChangeArrowheads="1"/>
          </p:cNvSpPr>
          <p:nvPr>
            <p:ph idx="1"/>
          </p:nvPr>
        </p:nvSpPr>
        <p:spPr>
          <a:xfrm>
            <a:off x="533400" y="2468563"/>
            <a:ext cx="8229600" cy="2560637"/>
          </a:xfrm>
        </p:spPr>
        <p:txBody>
          <a:bodyPr/>
          <a:lstStyle/>
          <a:p>
            <a:pPr algn="ctr" eaLnBrk="1" hangingPunct="1">
              <a:buFontTx/>
              <a:buNone/>
            </a:pPr>
            <a:r>
              <a:rPr lang="en-US" sz="4000" b="1" i="1" dirty="0" smtClean="0"/>
              <a:t>“Procrastination is the</a:t>
            </a:r>
            <a:br>
              <a:rPr lang="en-US" sz="4000" b="1" i="1" dirty="0" smtClean="0"/>
            </a:br>
            <a:r>
              <a:rPr lang="en-US" sz="4000" b="1" i="1" dirty="0" smtClean="0"/>
              <a:t>thief of time”</a:t>
            </a:r>
          </a:p>
        </p:txBody>
      </p:sp>
      <p:sp>
        <p:nvSpPr>
          <p:cNvPr id="4" name="Slide Number Placeholder 5"/>
          <p:cNvSpPr>
            <a:spLocks noGrp="1"/>
          </p:cNvSpPr>
          <p:nvPr>
            <p:ph type="sldNum" sz="quarter" idx="12"/>
          </p:nvPr>
        </p:nvSpPr>
        <p:spPr>
          <a:xfrm>
            <a:off x="7042150" y="6243638"/>
            <a:ext cx="1905000" cy="457200"/>
          </a:xfrm>
        </p:spPr>
        <p:txBody>
          <a:bodyPr/>
          <a:lstStyle/>
          <a:p>
            <a:pPr>
              <a:defRPr/>
            </a:pPr>
            <a:fld id="{FD0291ED-E3C0-4F14-835B-73E7280E6C83}"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685800"/>
            <a:ext cx="9144000" cy="914400"/>
          </a:xfrm>
        </p:spPr>
        <p:txBody>
          <a:bodyPr/>
          <a:lstStyle/>
          <a:p>
            <a:pPr eaLnBrk="1" hangingPunct="1"/>
            <a:r>
              <a:rPr lang="en-US" sz="4000" smtClean="0"/>
              <a:t>How to Use Time Effectively   </a:t>
            </a:r>
          </a:p>
        </p:txBody>
      </p:sp>
      <p:sp>
        <p:nvSpPr>
          <p:cNvPr id="24579" name="Rectangle 3"/>
          <p:cNvSpPr>
            <a:spLocks noGrp="1" noChangeArrowheads="1"/>
          </p:cNvSpPr>
          <p:nvPr>
            <p:ph type="body" idx="4294967295"/>
          </p:nvPr>
        </p:nvSpPr>
        <p:spPr>
          <a:xfrm>
            <a:off x="990600" y="2057400"/>
            <a:ext cx="7162800" cy="3962400"/>
          </a:xfrm>
        </p:spPr>
        <p:txBody>
          <a:bodyPr/>
          <a:lstStyle/>
          <a:p>
            <a:pPr eaLnBrk="1" hangingPunct="1">
              <a:spcBef>
                <a:spcPct val="15000"/>
              </a:spcBef>
              <a:spcAft>
                <a:spcPct val="35000"/>
              </a:spcAft>
            </a:pPr>
            <a:r>
              <a:rPr lang="en-US" sz="2800" b="1" dirty="0" smtClean="0"/>
              <a:t>  </a:t>
            </a:r>
            <a:r>
              <a:rPr lang="en-US" sz="2800" b="1" dirty="0" smtClean="0">
                <a:solidFill>
                  <a:schemeClr val="tx1"/>
                </a:solidFill>
              </a:rPr>
              <a:t>Consolidate Similar Tasks</a:t>
            </a:r>
          </a:p>
          <a:p>
            <a:pPr eaLnBrk="1" hangingPunct="1">
              <a:spcBef>
                <a:spcPct val="15000"/>
              </a:spcBef>
              <a:spcAft>
                <a:spcPct val="35000"/>
              </a:spcAft>
            </a:pPr>
            <a:r>
              <a:rPr lang="en-US" sz="2800" b="1" dirty="0" smtClean="0"/>
              <a:t>  </a:t>
            </a:r>
            <a:r>
              <a:rPr lang="en-US" sz="2800" b="1" dirty="0" smtClean="0">
                <a:solidFill>
                  <a:schemeClr val="tx1"/>
                </a:solidFill>
              </a:rPr>
              <a:t>Tackle Tough Jobs First</a:t>
            </a:r>
          </a:p>
          <a:p>
            <a:pPr eaLnBrk="1" hangingPunct="1">
              <a:spcBef>
                <a:spcPct val="15000"/>
              </a:spcBef>
              <a:spcAft>
                <a:spcPct val="35000"/>
              </a:spcAft>
            </a:pPr>
            <a:r>
              <a:rPr lang="en-US" sz="2800" b="1" dirty="0" smtClean="0"/>
              <a:t>  </a:t>
            </a:r>
            <a:r>
              <a:rPr lang="en-US" sz="2800" b="1" dirty="0" smtClean="0">
                <a:solidFill>
                  <a:schemeClr val="tx1"/>
                </a:solidFill>
              </a:rPr>
              <a:t>Delegate And Develop Others</a:t>
            </a:r>
          </a:p>
          <a:p>
            <a:pPr eaLnBrk="1" hangingPunct="1">
              <a:spcBef>
                <a:spcPct val="15000"/>
              </a:spcBef>
              <a:spcAft>
                <a:spcPct val="35000"/>
              </a:spcAft>
            </a:pPr>
            <a:r>
              <a:rPr lang="en-US" sz="2800" b="1" dirty="0" smtClean="0"/>
              <a:t>  </a:t>
            </a:r>
            <a:r>
              <a:rPr lang="en-US" sz="2800" b="1" dirty="0" smtClean="0">
                <a:solidFill>
                  <a:schemeClr val="tx1"/>
                </a:solidFill>
              </a:rPr>
              <a:t>Learn To Use Idle Time</a:t>
            </a:r>
          </a:p>
          <a:p>
            <a:pPr eaLnBrk="1" hangingPunct="1">
              <a:spcBef>
                <a:spcPct val="15000"/>
              </a:spcBef>
              <a:spcAft>
                <a:spcPct val="35000"/>
              </a:spcAft>
            </a:pPr>
            <a:r>
              <a:rPr lang="en-US" sz="2800" b="1" dirty="0" smtClean="0"/>
              <a:t>  </a:t>
            </a:r>
            <a:r>
              <a:rPr lang="en-US" sz="2800" b="1" dirty="0" smtClean="0">
                <a:solidFill>
                  <a:schemeClr val="tx1"/>
                </a:solidFill>
              </a:rPr>
              <a:t>Get Control Of The Paper Flow</a:t>
            </a:r>
          </a:p>
          <a:p>
            <a:pPr eaLnBrk="1" hangingPunct="1">
              <a:spcBef>
                <a:spcPct val="15000"/>
              </a:spcBef>
              <a:spcAft>
                <a:spcPct val="35000"/>
              </a:spcAft>
            </a:pPr>
            <a:r>
              <a:rPr lang="en-US" sz="2800" b="1" dirty="0" smtClean="0"/>
              <a:t>  </a:t>
            </a:r>
            <a:r>
              <a:rPr lang="en-US" sz="2800" b="1" dirty="0" smtClean="0">
                <a:solidFill>
                  <a:schemeClr val="tx1"/>
                </a:solidFill>
              </a:rPr>
              <a:t>Stay Calm</a:t>
            </a:r>
          </a:p>
        </p:txBody>
      </p:sp>
      <p:pic>
        <p:nvPicPr>
          <p:cNvPr id="24580" name="Picture 4"/>
          <p:cNvPicPr>
            <a:picLocks noChangeAspect="1" noChangeArrowheads="1"/>
          </p:cNvPicPr>
          <p:nvPr/>
        </p:nvPicPr>
        <p:blipFill>
          <a:blip r:embed="rId3" cstate="print"/>
          <a:srcRect/>
          <a:stretch>
            <a:fillRect/>
          </a:stretch>
        </p:blipFill>
        <p:spPr bwMode="auto">
          <a:xfrm>
            <a:off x="7315200" y="3352800"/>
            <a:ext cx="1727200" cy="1808163"/>
          </a:xfrm>
          <a:prstGeom prst="rect">
            <a:avLst/>
          </a:prstGeom>
          <a:noFill/>
          <a:ln w="12700">
            <a:noFill/>
            <a:miter lim="800000"/>
            <a:headEnd/>
            <a:tailEnd/>
          </a:ln>
        </p:spPr>
      </p:pic>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838200"/>
            <a:ext cx="9144000" cy="762000"/>
          </a:xfrm>
        </p:spPr>
        <p:txBody>
          <a:bodyPr/>
          <a:lstStyle/>
          <a:p>
            <a:pPr eaLnBrk="1" hangingPunct="1"/>
            <a:r>
              <a:rPr lang="en-US" sz="4000" smtClean="0"/>
              <a:t>How to Use Time Effectively  </a:t>
            </a:r>
          </a:p>
        </p:txBody>
      </p:sp>
      <p:sp>
        <p:nvSpPr>
          <p:cNvPr id="25603" name="Rectangle 3"/>
          <p:cNvSpPr>
            <a:spLocks noGrp="1" noChangeArrowheads="1"/>
          </p:cNvSpPr>
          <p:nvPr>
            <p:ph type="body" idx="4294967295"/>
          </p:nvPr>
        </p:nvSpPr>
        <p:spPr>
          <a:xfrm>
            <a:off x="685800" y="2057400"/>
            <a:ext cx="8305800" cy="4114800"/>
          </a:xfrm>
        </p:spPr>
        <p:txBody>
          <a:bodyPr/>
          <a:lstStyle/>
          <a:p>
            <a:pPr marL="406400" indent="-347663" eaLnBrk="1" hangingPunct="1">
              <a:spcBef>
                <a:spcPct val="25000"/>
              </a:spcBef>
              <a:spcAft>
                <a:spcPct val="35000"/>
              </a:spcAft>
            </a:pPr>
            <a:r>
              <a:rPr lang="en-US" sz="2700" b="1" smtClean="0">
                <a:solidFill>
                  <a:schemeClr val="tx1"/>
                </a:solidFill>
              </a:rPr>
              <a:t> Get Started Immediately On Important  Tasks</a:t>
            </a:r>
          </a:p>
          <a:p>
            <a:pPr marL="406400" indent="-347663" eaLnBrk="1" hangingPunct="1">
              <a:spcBef>
                <a:spcPct val="25000"/>
              </a:spcBef>
              <a:spcAft>
                <a:spcPct val="35000"/>
              </a:spcAft>
            </a:pPr>
            <a:r>
              <a:rPr lang="en-US" sz="2700" b="1" smtClean="0">
                <a:solidFill>
                  <a:schemeClr val="tx1"/>
                </a:solidFill>
              </a:rPr>
              <a:t> Plan Your Day</a:t>
            </a:r>
          </a:p>
          <a:p>
            <a:pPr marL="406400" indent="-347663" eaLnBrk="1" hangingPunct="1">
              <a:spcBef>
                <a:spcPct val="25000"/>
              </a:spcBef>
              <a:spcAft>
                <a:spcPct val="35000"/>
              </a:spcAft>
            </a:pPr>
            <a:r>
              <a:rPr lang="en-US" sz="2700" b="1" smtClean="0">
                <a:solidFill>
                  <a:schemeClr val="tx1"/>
                </a:solidFill>
              </a:rPr>
              <a:t> Learn To Say “No”</a:t>
            </a:r>
          </a:p>
          <a:p>
            <a:pPr marL="406400" indent="-347663" eaLnBrk="1" hangingPunct="1">
              <a:spcBef>
                <a:spcPct val="25000"/>
              </a:spcBef>
              <a:spcAft>
                <a:spcPct val="35000"/>
              </a:spcAft>
            </a:pPr>
            <a:r>
              <a:rPr lang="en-US" sz="2700" b="1" smtClean="0">
                <a:solidFill>
                  <a:schemeClr val="tx1"/>
                </a:solidFill>
              </a:rPr>
              <a:t> Learn To Delegate</a:t>
            </a:r>
          </a:p>
          <a:p>
            <a:pPr marL="406400" indent="-347663" eaLnBrk="1" hangingPunct="1">
              <a:spcBef>
                <a:spcPct val="25000"/>
              </a:spcBef>
              <a:spcAft>
                <a:spcPct val="35000"/>
              </a:spcAft>
            </a:pPr>
            <a:r>
              <a:rPr lang="en-US" sz="2700" b="1" smtClean="0">
                <a:solidFill>
                  <a:schemeClr val="tx1"/>
                </a:solidFill>
              </a:rPr>
              <a:t> Don’t Put Things Off</a:t>
            </a:r>
          </a:p>
          <a:p>
            <a:pPr marL="406400" indent="-347663" eaLnBrk="1" hangingPunct="1">
              <a:spcBef>
                <a:spcPct val="25000"/>
              </a:spcBef>
              <a:spcAft>
                <a:spcPct val="35000"/>
              </a:spcAft>
            </a:pPr>
            <a:r>
              <a:rPr lang="en-US" sz="2700" b="1" smtClean="0">
                <a:solidFill>
                  <a:schemeClr val="tx1"/>
                </a:solidFill>
              </a:rPr>
              <a:t>Be Flexible</a:t>
            </a:r>
          </a:p>
        </p:txBody>
      </p:sp>
      <p:pic>
        <p:nvPicPr>
          <p:cNvPr id="25604" name="Picture 7"/>
          <p:cNvPicPr>
            <a:picLocks noChangeAspect="1" noChangeArrowheads="1"/>
          </p:cNvPicPr>
          <p:nvPr/>
        </p:nvPicPr>
        <p:blipFill>
          <a:blip r:embed="rId3" cstate="print"/>
          <a:srcRect/>
          <a:stretch>
            <a:fillRect/>
          </a:stretch>
        </p:blipFill>
        <p:spPr bwMode="auto">
          <a:xfrm>
            <a:off x="6934200" y="4038600"/>
            <a:ext cx="1727200" cy="1808163"/>
          </a:xfrm>
          <a:prstGeom prst="rect">
            <a:avLst/>
          </a:prstGeom>
          <a:noFill/>
          <a:ln w="12700">
            <a:noFill/>
            <a:miter lim="800000"/>
            <a:headEnd/>
            <a:tailEnd/>
          </a:ln>
        </p:spPr>
      </p:pic>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To-Do Lists</a:t>
            </a:r>
          </a:p>
        </p:txBody>
      </p:sp>
      <p:sp>
        <p:nvSpPr>
          <p:cNvPr id="5" name="Content Placeholder 4"/>
          <p:cNvSpPr>
            <a:spLocks noGrp="1"/>
          </p:cNvSpPr>
          <p:nvPr>
            <p:ph idx="1"/>
          </p:nvPr>
        </p:nvSpPr>
        <p:spPr>
          <a:xfrm>
            <a:off x="457200" y="1935163"/>
            <a:ext cx="5105400" cy="4389437"/>
          </a:xfrm>
        </p:spPr>
        <p:txBody>
          <a:bodyPr/>
          <a:lstStyle/>
          <a:p>
            <a:pPr>
              <a:buClr>
                <a:srgbClr val="FF0000"/>
              </a:buClr>
            </a:pPr>
            <a:r>
              <a:rPr lang="en-US" dirty="0" smtClean="0"/>
              <a:t>The weekly schedule is used to assign blocks of time to different types of activities, but you also need to keep track of the specific tasks that must be accomplished within each activity.  Keeping a to-do list is a good way to accomplish this.</a:t>
            </a:r>
          </a:p>
          <a:p>
            <a:pPr>
              <a:buClr>
                <a:srgbClr val="FF0000"/>
              </a:buClr>
            </a:pPr>
            <a:endParaRPr lang="en-US" dirty="0" smtClean="0"/>
          </a:p>
        </p:txBody>
      </p:sp>
      <p:pic>
        <p:nvPicPr>
          <p:cNvPr id="6" name="Picture Placeholder 6" descr="time12.jpg"/>
          <p:cNvPicPr>
            <a:picLocks noChangeAspect="1"/>
          </p:cNvPicPr>
          <p:nvPr/>
        </p:nvPicPr>
        <p:blipFill>
          <a:blip r:embed="rId2" cstate="print"/>
          <a:srcRect/>
          <a:stretch>
            <a:fillRect/>
          </a:stretch>
        </p:blipFill>
        <p:spPr>
          <a:xfrm>
            <a:off x="5791200" y="1981200"/>
            <a:ext cx="2441575" cy="3657600"/>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381000"/>
            <a:ext cx="8229600" cy="1143000"/>
          </a:xfrm>
        </p:spPr>
        <p:txBody>
          <a:bodyPr/>
          <a:lstStyle/>
          <a:p>
            <a:pPr eaLnBrk="1" hangingPunct="1"/>
            <a:r>
              <a:rPr lang="en-US" sz="4200" smtClean="0"/>
              <a:t>“TO Do” Lists</a:t>
            </a:r>
          </a:p>
        </p:txBody>
      </p:sp>
      <p:sp>
        <p:nvSpPr>
          <p:cNvPr id="26627" name="Rectangle 3"/>
          <p:cNvSpPr>
            <a:spLocks noGrp="1" noChangeArrowheads="1"/>
          </p:cNvSpPr>
          <p:nvPr>
            <p:ph idx="1"/>
          </p:nvPr>
        </p:nvSpPr>
        <p:spPr/>
        <p:txBody>
          <a:bodyPr/>
          <a:lstStyle/>
          <a:p>
            <a:pPr eaLnBrk="1" hangingPunct="1"/>
            <a:r>
              <a:rPr lang="en-US" b="1" smtClean="0"/>
              <a:t> </a:t>
            </a:r>
            <a:r>
              <a:rPr lang="en-US" sz="2800" b="1" smtClean="0">
                <a:solidFill>
                  <a:schemeClr val="tx1"/>
                </a:solidFill>
              </a:rPr>
              <a:t>Break things down into small steps</a:t>
            </a:r>
          </a:p>
          <a:p>
            <a:pPr eaLnBrk="1" hangingPunct="1"/>
            <a:endParaRPr lang="en-US" sz="2800" b="1" smtClean="0">
              <a:solidFill>
                <a:schemeClr val="tx1"/>
              </a:solidFill>
            </a:endParaRPr>
          </a:p>
          <a:p>
            <a:pPr eaLnBrk="1" hangingPunct="1"/>
            <a:r>
              <a:rPr lang="en-US" sz="2800" b="1" smtClean="0">
                <a:solidFill>
                  <a:schemeClr val="tx1"/>
                </a:solidFill>
              </a:rPr>
              <a:t> Like a child cleaning his/her room</a:t>
            </a:r>
          </a:p>
          <a:p>
            <a:pPr eaLnBrk="1" hangingPunct="1"/>
            <a:endParaRPr lang="en-US" sz="2800" b="1" smtClean="0">
              <a:solidFill>
                <a:schemeClr val="tx1"/>
              </a:solidFill>
            </a:endParaRPr>
          </a:p>
          <a:p>
            <a:pPr eaLnBrk="1" hangingPunct="1"/>
            <a:r>
              <a:rPr lang="en-US" sz="2800" b="1" smtClean="0">
                <a:solidFill>
                  <a:schemeClr val="tx1"/>
                </a:solidFill>
              </a:rPr>
              <a:t> Do the ugliest thing first</a:t>
            </a:r>
          </a:p>
        </p:txBody>
      </p:sp>
      <p:sp>
        <p:nvSpPr>
          <p:cNvPr id="4" name="Slide Number Placeholder 5"/>
          <p:cNvSpPr>
            <a:spLocks noGrp="1"/>
          </p:cNvSpPr>
          <p:nvPr>
            <p:ph type="sldNum" sz="quarter" idx="12"/>
          </p:nvPr>
        </p:nvSpPr>
        <p:spPr>
          <a:xfrm>
            <a:off x="7042150" y="6243638"/>
            <a:ext cx="1905000" cy="457200"/>
          </a:xfrm>
        </p:spPr>
        <p:txBody>
          <a:bodyPr/>
          <a:lstStyle/>
          <a:p>
            <a:pPr>
              <a:defRPr/>
            </a:pPr>
            <a:fld id="{1EB18941-6BD9-4947-B954-B868F0003A3D}" type="slidenum">
              <a:rPr lang="en-US"/>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457200"/>
            <a:ext cx="7772400" cy="1143000"/>
          </a:xfrm>
        </p:spPr>
        <p:txBody>
          <a:bodyPr/>
          <a:lstStyle/>
          <a:p>
            <a:pPr eaLnBrk="1" hangingPunct="1"/>
            <a:r>
              <a:rPr lang="en-US" sz="3800" smtClean="0"/>
              <a:t>The four-quadrant “TO DO” List</a:t>
            </a:r>
          </a:p>
        </p:txBody>
      </p:sp>
      <p:sp>
        <p:nvSpPr>
          <p:cNvPr id="27651" name="Rectangle 3"/>
          <p:cNvSpPr>
            <a:spLocks noGrp="1" noChangeArrowheads="1"/>
          </p:cNvSpPr>
          <p:nvPr>
            <p:ph idx="1"/>
          </p:nvPr>
        </p:nvSpPr>
        <p:spPr>
          <a:xfrm>
            <a:off x="0" y="2468563"/>
            <a:ext cx="8229600" cy="4389437"/>
          </a:xfrm>
        </p:spPr>
        <p:txBody>
          <a:bodyPr/>
          <a:lstStyle/>
          <a:p>
            <a:pPr lvl="4" eaLnBrk="1" hangingPunct="1">
              <a:buFontTx/>
              <a:buNone/>
            </a:pPr>
            <a:r>
              <a:rPr lang="en-US" b="1" dirty="0" smtClean="0"/>
              <a:t>	</a:t>
            </a:r>
          </a:p>
        </p:txBody>
      </p:sp>
      <p:sp>
        <p:nvSpPr>
          <p:cNvPr id="21" name="Slide Number Placeholder 5"/>
          <p:cNvSpPr>
            <a:spLocks noGrp="1"/>
          </p:cNvSpPr>
          <p:nvPr>
            <p:ph type="sldNum" sz="quarter" idx="12"/>
          </p:nvPr>
        </p:nvSpPr>
        <p:spPr>
          <a:xfrm>
            <a:off x="7042150" y="6243638"/>
            <a:ext cx="1905000" cy="457200"/>
          </a:xfrm>
        </p:spPr>
        <p:txBody>
          <a:bodyPr/>
          <a:lstStyle/>
          <a:p>
            <a:pPr>
              <a:defRPr/>
            </a:pPr>
            <a:fld id="{CE201B76-5411-4266-83C6-AE8525B9EDA3}" type="slidenum">
              <a:rPr lang="en-US"/>
              <a:pPr>
                <a:defRPr/>
              </a:pPr>
              <a:t>38</a:t>
            </a:fld>
            <a:endParaRPr lang="en-US"/>
          </a:p>
        </p:txBody>
      </p:sp>
      <p:graphicFrame>
        <p:nvGraphicFramePr>
          <p:cNvPr id="20498" name="Group 18"/>
          <p:cNvGraphicFramePr>
            <a:graphicFrameLocks noGrp="1"/>
          </p:cNvGraphicFramePr>
          <p:nvPr/>
        </p:nvGraphicFramePr>
        <p:xfrm>
          <a:off x="2514600" y="3302000"/>
          <a:ext cx="5105400" cy="2794000"/>
        </p:xfrm>
        <a:graphic>
          <a:graphicData uri="http://schemas.openxmlformats.org/drawingml/2006/table">
            <a:tbl>
              <a:tblPr/>
              <a:tblGrid>
                <a:gridCol w="2552700"/>
                <a:gridCol w="2552700"/>
              </a:tblGrid>
              <a:tr h="1397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600" b="1" i="0" u="none" strike="noStrike" cap="none" normalizeH="0" baseline="0" smtClean="0">
                          <a:ln>
                            <a:noFill/>
                          </a:ln>
                          <a:solidFill>
                            <a:srgbClr val="006699"/>
                          </a:solidFill>
                          <a:effectLst/>
                          <a:latin typeface="Times New Roman"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600" b="1" i="0" u="none" strike="noStrike" cap="none" normalizeH="0" baseline="0" smtClean="0">
                          <a:ln>
                            <a:noFill/>
                          </a:ln>
                          <a:solidFill>
                            <a:srgbClr val="006699"/>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7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600" b="1" i="0" u="none" strike="noStrike" cap="none" normalizeH="0" baseline="0" smtClean="0">
                          <a:ln>
                            <a:noFill/>
                          </a:ln>
                          <a:solidFill>
                            <a:srgbClr val="006699"/>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600" b="1" i="0" u="none" strike="noStrike" cap="none" normalizeH="0" baseline="0" smtClean="0">
                          <a:ln>
                            <a:noFill/>
                          </a:ln>
                          <a:solidFill>
                            <a:srgbClr val="006699"/>
                          </a:solidFill>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65" name="Text Box 21"/>
          <p:cNvSpPr txBox="1">
            <a:spLocks noChangeArrowheads="1"/>
          </p:cNvSpPr>
          <p:nvPr/>
        </p:nvSpPr>
        <p:spPr bwMode="auto">
          <a:xfrm>
            <a:off x="609600" y="3708400"/>
            <a:ext cx="1600118" cy="523220"/>
          </a:xfrm>
          <a:prstGeom prst="rect">
            <a:avLst/>
          </a:prstGeom>
          <a:noFill/>
          <a:ln w="9525">
            <a:noFill/>
            <a:miter lim="800000"/>
            <a:headEnd/>
            <a:tailEnd/>
          </a:ln>
        </p:spPr>
        <p:txBody>
          <a:bodyPr wrap="none">
            <a:spAutoFit/>
          </a:bodyPr>
          <a:lstStyle/>
          <a:p>
            <a:r>
              <a:rPr lang="en-US" dirty="0">
                <a:latin typeface="Times New Roman" pitchFamily="18" charset="0"/>
                <a:cs typeface="Times New Roman" pitchFamily="18" charset="0"/>
              </a:rPr>
              <a:t>Important</a:t>
            </a:r>
          </a:p>
        </p:txBody>
      </p:sp>
      <p:sp>
        <p:nvSpPr>
          <p:cNvPr id="27666" name="Text Box 22"/>
          <p:cNvSpPr txBox="1">
            <a:spLocks noChangeArrowheads="1"/>
          </p:cNvSpPr>
          <p:nvPr/>
        </p:nvSpPr>
        <p:spPr bwMode="auto">
          <a:xfrm>
            <a:off x="609600" y="4851400"/>
            <a:ext cx="1600118" cy="954107"/>
          </a:xfrm>
          <a:prstGeom prst="rect">
            <a:avLst/>
          </a:prstGeom>
          <a:noFill/>
          <a:ln w="9525">
            <a:noFill/>
            <a:miter lim="800000"/>
            <a:headEnd/>
            <a:tailEnd/>
          </a:ln>
        </p:spPr>
        <p:txBody>
          <a:bodyPr wrap="none">
            <a:spAutoFit/>
          </a:bodyPr>
          <a:lstStyle/>
          <a:p>
            <a:pPr algn="ctr"/>
            <a:r>
              <a:rPr lang="en-US" dirty="0">
                <a:latin typeface="Times New Roman" pitchFamily="18" charset="0"/>
                <a:cs typeface="Times New Roman" pitchFamily="18" charset="0"/>
              </a:rPr>
              <a:t>Not </a:t>
            </a:r>
          </a:p>
          <a:p>
            <a:pPr algn="ctr"/>
            <a:r>
              <a:rPr lang="en-US" dirty="0">
                <a:latin typeface="Times New Roman" pitchFamily="18" charset="0"/>
                <a:cs typeface="Times New Roman" pitchFamily="18" charset="0"/>
              </a:rPr>
              <a:t>Important</a:t>
            </a:r>
          </a:p>
        </p:txBody>
      </p:sp>
      <p:sp>
        <p:nvSpPr>
          <p:cNvPr id="27667" name="Text Box 23"/>
          <p:cNvSpPr txBox="1">
            <a:spLocks noChangeArrowheads="1"/>
          </p:cNvSpPr>
          <p:nvPr/>
        </p:nvSpPr>
        <p:spPr bwMode="auto">
          <a:xfrm>
            <a:off x="2819400" y="2590800"/>
            <a:ext cx="2057400" cy="519113"/>
          </a:xfrm>
          <a:prstGeom prst="rect">
            <a:avLst/>
          </a:prstGeom>
          <a:noFill/>
          <a:ln w="9525">
            <a:noFill/>
            <a:miter lim="800000"/>
            <a:headEnd/>
            <a:tailEnd/>
          </a:ln>
        </p:spPr>
        <p:txBody>
          <a:bodyPr>
            <a:spAutoFit/>
          </a:bodyPr>
          <a:lstStyle/>
          <a:p>
            <a:r>
              <a:rPr lang="en-US" dirty="0">
                <a:latin typeface="Times New Roman" pitchFamily="18" charset="0"/>
                <a:cs typeface="Times New Roman" pitchFamily="18" charset="0"/>
              </a:rPr>
              <a:t>Due Soon</a:t>
            </a:r>
          </a:p>
        </p:txBody>
      </p:sp>
      <p:sp>
        <p:nvSpPr>
          <p:cNvPr id="27668" name="Text Box 24"/>
          <p:cNvSpPr txBox="1">
            <a:spLocks noChangeArrowheads="1"/>
          </p:cNvSpPr>
          <p:nvPr/>
        </p:nvSpPr>
        <p:spPr bwMode="auto">
          <a:xfrm>
            <a:off x="5470525" y="2209800"/>
            <a:ext cx="1611339" cy="954107"/>
          </a:xfrm>
          <a:prstGeom prst="rect">
            <a:avLst/>
          </a:prstGeom>
          <a:noFill/>
          <a:ln w="9525">
            <a:noFill/>
            <a:miter lim="800000"/>
            <a:headEnd/>
            <a:tailEnd/>
          </a:ln>
        </p:spPr>
        <p:txBody>
          <a:bodyPr wrap="none">
            <a:spAutoFit/>
          </a:bodyPr>
          <a:lstStyle/>
          <a:p>
            <a:pPr algn="ctr"/>
            <a:r>
              <a:rPr lang="en-US" dirty="0">
                <a:latin typeface="Times New Roman" pitchFamily="18" charset="0"/>
                <a:cs typeface="Times New Roman" pitchFamily="18" charset="0"/>
              </a:rPr>
              <a:t>Not </a:t>
            </a:r>
          </a:p>
          <a:p>
            <a:pPr algn="ctr"/>
            <a:r>
              <a:rPr lang="en-US" dirty="0">
                <a:latin typeface="Times New Roman" pitchFamily="18" charset="0"/>
                <a:cs typeface="Times New Roman" pitchFamily="18" charset="0"/>
              </a:rPr>
              <a:t>Due Soon</a:t>
            </a:r>
          </a:p>
        </p:txBody>
      </p:sp>
      <p:sp>
        <p:nvSpPr>
          <p:cNvPr id="20505" name="AutoShape 25"/>
          <p:cNvSpPr>
            <a:spLocks noChangeArrowheads="1"/>
          </p:cNvSpPr>
          <p:nvPr/>
        </p:nvSpPr>
        <p:spPr bwMode="auto">
          <a:xfrm>
            <a:off x="7467600" y="1439863"/>
            <a:ext cx="1371600" cy="1303337"/>
          </a:xfrm>
          <a:prstGeom prst="star5">
            <a:avLst/>
          </a:prstGeom>
          <a:solidFill>
            <a:schemeClr val="hlink"/>
          </a:solidFill>
          <a:ln w="38100">
            <a:solidFill>
              <a:schemeClr val="tx2"/>
            </a:solidFill>
            <a:miter lim="800000"/>
            <a:headEnd/>
            <a:tailEnd/>
          </a:ln>
          <a:effectLst/>
        </p:spPr>
        <p:txBody>
          <a:bodyPr wrap="none" anchor="ctr"/>
          <a:lstStyle/>
          <a:p>
            <a:pPr>
              <a:defRPr/>
            </a:pPr>
            <a:endParaRPr lang="en-US" sz="2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381000"/>
            <a:ext cx="8229600" cy="1143000"/>
          </a:xfrm>
        </p:spPr>
        <p:txBody>
          <a:bodyPr/>
          <a:lstStyle/>
          <a:p>
            <a:pPr eaLnBrk="1" hangingPunct="1"/>
            <a:r>
              <a:rPr lang="en-US" sz="4200" smtClean="0"/>
              <a:t>Paperwork</a:t>
            </a:r>
          </a:p>
        </p:txBody>
      </p:sp>
      <p:sp>
        <p:nvSpPr>
          <p:cNvPr id="28675" name="Rectangle 3"/>
          <p:cNvSpPr>
            <a:spLocks noGrp="1" noChangeArrowheads="1"/>
          </p:cNvSpPr>
          <p:nvPr>
            <p:ph idx="1"/>
          </p:nvPr>
        </p:nvSpPr>
        <p:spPr>
          <a:xfrm>
            <a:off x="457200" y="1905000"/>
            <a:ext cx="8229600" cy="4389438"/>
          </a:xfrm>
        </p:spPr>
        <p:txBody>
          <a:bodyPr/>
          <a:lstStyle/>
          <a:p>
            <a:pPr marL="403225" indent="-403225" eaLnBrk="1" hangingPunct="1">
              <a:spcBef>
                <a:spcPct val="50000"/>
              </a:spcBef>
            </a:pPr>
            <a:r>
              <a:rPr lang="en-US" b="1" dirty="0" smtClean="0">
                <a:solidFill>
                  <a:schemeClr val="tx1"/>
                </a:solidFill>
              </a:rPr>
              <a:t>Keep </a:t>
            </a:r>
            <a:r>
              <a:rPr lang="en-US" b="1" dirty="0" smtClean="0">
                <a:solidFill>
                  <a:schemeClr val="tx1"/>
                </a:solidFill>
              </a:rPr>
              <a:t>notes (or desk) clear: Focus on one thing at a time (stay in the “Now”)</a:t>
            </a:r>
          </a:p>
          <a:p>
            <a:pPr marL="403225" indent="-403225" eaLnBrk="1" hangingPunct="1">
              <a:spcBef>
                <a:spcPct val="50000"/>
              </a:spcBef>
            </a:pPr>
            <a:r>
              <a:rPr lang="en-US" b="1" dirty="0" smtClean="0">
                <a:solidFill>
                  <a:schemeClr val="tx1"/>
                </a:solidFill>
              </a:rPr>
              <a:t>File Everything</a:t>
            </a:r>
          </a:p>
          <a:p>
            <a:pPr marL="403225" indent="-403225" eaLnBrk="1" hangingPunct="1">
              <a:spcBef>
                <a:spcPct val="50000"/>
              </a:spcBef>
            </a:pPr>
            <a:r>
              <a:rPr lang="en-US" b="1" dirty="0" smtClean="0">
                <a:solidFill>
                  <a:schemeClr val="tx1"/>
                </a:solidFill>
              </a:rPr>
              <a:t>Don’t put things off unless you have to</a:t>
            </a:r>
          </a:p>
        </p:txBody>
      </p:sp>
      <p:sp>
        <p:nvSpPr>
          <p:cNvPr id="5" name="Slide Number Placeholder 5"/>
          <p:cNvSpPr>
            <a:spLocks noGrp="1"/>
          </p:cNvSpPr>
          <p:nvPr>
            <p:ph type="sldNum" sz="quarter" idx="12"/>
          </p:nvPr>
        </p:nvSpPr>
        <p:spPr>
          <a:xfrm>
            <a:off x="7042150" y="6243638"/>
            <a:ext cx="1905000" cy="457200"/>
          </a:xfrm>
        </p:spPr>
        <p:txBody>
          <a:bodyPr/>
          <a:lstStyle/>
          <a:p>
            <a:pPr>
              <a:defRPr/>
            </a:pPr>
            <a:fld id="{9C03A11E-D599-4B42-8B5C-5A3853F24BE1}" type="slidenum">
              <a:rPr lang="en-US"/>
              <a:pPr>
                <a:defRPr/>
              </a:pPr>
              <a:t>39</a:t>
            </a:fld>
            <a:endParaRPr lang="en-US"/>
          </a:p>
        </p:txBody>
      </p:sp>
      <p:sp>
        <p:nvSpPr>
          <p:cNvPr id="21508" name="AutoShape 4"/>
          <p:cNvSpPr>
            <a:spLocks noChangeArrowheads="1"/>
          </p:cNvSpPr>
          <p:nvPr/>
        </p:nvSpPr>
        <p:spPr bwMode="auto">
          <a:xfrm>
            <a:off x="7696200" y="5257800"/>
            <a:ext cx="914400" cy="869950"/>
          </a:xfrm>
          <a:prstGeom prst="star5">
            <a:avLst/>
          </a:prstGeom>
          <a:solidFill>
            <a:schemeClr val="hlink"/>
          </a:solidFill>
          <a:ln w="38100">
            <a:solidFill>
              <a:schemeClr val="tx2"/>
            </a:solidFill>
            <a:miter lim="800000"/>
            <a:headEnd/>
            <a:tailEnd/>
          </a:ln>
          <a:effectLst/>
        </p:spPr>
        <p:txBody>
          <a:bodyPr wrap="none" anchor="ctr"/>
          <a:lstStyle/>
          <a:p>
            <a:pPr>
              <a:defRPr/>
            </a:pP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101"/>
          <p:cNvPicPr>
            <a:picLocks noChangeAspect="1" noChangeArrowheads="1"/>
          </p:cNvPicPr>
          <p:nvPr/>
        </p:nvPicPr>
        <p:blipFill>
          <a:blip r:embed="rId3" cstate="print"/>
          <a:srcRect/>
          <a:stretch>
            <a:fillRect/>
          </a:stretch>
        </p:blipFill>
        <p:spPr bwMode="auto">
          <a:xfrm>
            <a:off x="990600" y="1398588"/>
            <a:ext cx="8153400" cy="5459412"/>
          </a:xfrm>
          <a:prstGeom prst="rect">
            <a:avLst/>
          </a:prstGeom>
          <a:noFill/>
          <a:ln w="12699">
            <a:noFill/>
            <a:miter lim="800000"/>
            <a:headEnd/>
            <a:tailEnd/>
          </a:ln>
        </p:spPr>
      </p:pic>
      <p:sp>
        <p:nvSpPr>
          <p:cNvPr id="7171" name="Rectangle 2050"/>
          <p:cNvSpPr>
            <a:spLocks noGrp="1" noChangeArrowheads="1"/>
          </p:cNvSpPr>
          <p:nvPr>
            <p:ph type="title"/>
          </p:nvPr>
        </p:nvSpPr>
        <p:spPr>
          <a:xfrm>
            <a:off x="0" y="787400"/>
            <a:ext cx="9144000" cy="584200"/>
          </a:xfrm>
          <a:noFill/>
        </p:spPr>
        <p:txBody>
          <a:bodyPr lIns="45048" tIns="18019" rIns="45048" bIns="18019" anchor="t">
            <a:spAutoFit/>
          </a:bodyPr>
          <a:lstStyle/>
          <a:p>
            <a:pPr eaLnBrk="1" hangingPunct="1"/>
            <a:r>
              <a:rPr lang="en-US" sz="3600" dirty="0" smtClean="0"/>
              <a:t>Why Do We Need Time Management?</a:t>
            </a:r>
          </a:p>
        </p:txBody>
      </p:sp>
      <p:sp>
        <p:nvSpPr>
          <p:cNvPr id="7172" name="Rectangle 2053"/>
          <p:cNvSpPr>
            <a:spLocks noChangeArrowheads="1"/>
          </p:cNvSpPr>
          <p:nvPr/>
        </p:nvSpPr>
        <p:spPr bwMode="auto">
          <a:xfrm>
            <a:off x="3429000" y="3484563"/>
            <a:ext cx="3962400" cy="1668462"/>
          </a:xfrm>
          <a:prstGeom prst="rect">
            <a:avLst/>
          </a:prstGeom>
          <a:noFill/>
          <a:ln w="12699">
            <a:noFill/>
            <a:miter lim="800000"/>
            <a:headEnd/>
            <a:tailEnd/>
          </a:ln>
        </p:spPr>
        <p:txBody>
          <a:bodyPr>
            <a:spAutoFit/>
          </a:bodyPr>
          <a:lstStyle/>
          <a:p>
            <a:pPr algn="ctr">
              <a:lnSpc>
                <a:spcPct val="115000"/>
              </a:lnSpc>
            </a:pPr>
            <a:r>
              <a:rPr lang="en-US" sz="3000" b="1">
                <a:solidFill>
                  <a:srgbClr val="003300"/>
                </a:solidFill>
                <a:latin typeface="Constantia" pitchFamily="18" charset="0"/>
              </a:rPr>
              <a:t>What can </a:t>
            </a:r>
          </a:p>
          <a:p>
            <a:pPr algn="ctr">
              <a:lnSpc>
                <a:spcPct val="115000"/>
              </a:lnSpc>
            </a:pPr>
            <a:r>
              <a:rPr lang="en-US" sz="3000" b="1">
                <a:solidFill>
                  <a:srgbClr val="003300"/>
                </a:solidFill>
                <a:latin typeface="Constantia" pitchFamily="18" charset="0"/>
              </a:rPr>
              <a:t>Time Management </a:t>
            </a:r>
          </a:p>
          <a:p>
            <a:pPr algn="ctr">
              <a:lnSpc>
                <a:spcPct val="115000"/>
              </a:lnSpc>
            </a:pPr>
            <a:r>
              <a:rPr lang="en-US" sz="3000" b="1">
                <a:solidFill>
                  <a:srgbClr val="003300"/>
                </a:solidFill>
                <a:latin typeface="Constantia" pitchFamily="18" charset="0"/>
              </a:rPr>
              <a:t>do for you?</a:t>
            </a:r>
            <a:endParaRPr lang="en-US" sz="3000" b="1">
              <a:latin typeface="Constantia" pitchFamily="18"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533400"/>
            <a:ext cx="9144000" cy="1143000"/>
          </a:xfrm>
        </p:spPr>
        <p:txBody>
          <a:bodyPr/>
          <a:lstStyle/>
          <a:p>
            <a:pPr eaLnBrk="1" hangingPunct="1"/>
            <a:r>
              <a:rPr lang="en-US" sz="4200" smtClean="0"/>
              <a:t>Using Resources - Using Advisors</a:t>
            </a:r>
          </a:p>
        </p:txBody>
      </p:sp>
      <p:sp>
        <p:nvSpPr>
          <p:cNvPr id="29699" name="Rectangle 3"/>
          <p:cNvSpPr>
            <a:spLocks noGrp="1" noChangeArrowheads="1"/>
          </p:cNvSpPr>
          <p:nvPr>
            <p:ph idx="1"/>
          </p:nvPr>
        </p:nvSpPr>
        <p:spPr>
          <a:xfrm>
            <a:off x="685800" y="2286000"/>
            <a:ext cx="7772400" cy="3949700"/>
          </a:xfrm>
        </p:spPr>
        <p:txBody>
          <a:bodyPr/>
          <a:lstStyle/>
          <a:p>
            <a:pPr eaLnBrk="1" hangingPunct="1">
              <a:spcBef>
                <a:spcPct val="100000"/>
              </a:spcBef>
              <a:tabLst>
                <a:tab pos="290513" algn="l"/>
              </a:tabLst>
            </a:pPr>
            <a:r>
              <a:rPr lang="en-US" b="1" smtClean="0"/>
              <a:t> </a:t>
            </a:r>
            <a:r>
              <a:rPr lang="en-US" sz="2800" b="1" smtClean="0"/>
              <a:t>They know more than you do</a:t>
            </a:r>
          </a:p>
          <a:p>
            <a:pPr eaLnBrk="1" hangingPunct="1">
              <a:spcBef>
                <a:spcPct val="100000"/>
              </a:spcBef>
              <a:tabLst>
                <a:tab pos="290513" algn="l"/>
              </a:tabLst>
            </a:pPr>
            <a:r>
              <a:rPr lang="en-US" sz="2800" b="1" smtClean="0"/>
              <a:t> They care about you</a:t>
            </a:r>
          </a:p>
          <a:p>
            <a:pPr eaLnBrk="1" hangingPunct="1">
              <a:spcBef>
                <a:spcPct val="100000"/>
              </a:spcBef>
              <a:tabLst>
                <a:tab pos="290513" algn="l"/>
              </a:tabLst>
            </a:pPr>
            <a:r>
              <a:rPr lang="en-US" sz="2800" b="1" smtClean="0"/>
              <a:t> They have experience!</a:t>
            </a:r>
          </a:p>
          <a:p>
            <a:pPr eaLnBrk="1" hangingPunct="1">
              <a:spcBef>
                <a:spcPct val="100000"/>
              </a:spcBef>
              <a:tabLst>
                <a:tab pos="290513" algn="l"/>
              </a:tabLst>
            </a:pPr>
            <a:endParaRPr lang="en-US" sz="2800" b="1" smtClean="0"/>
          </a:p>
        </p:txBody>
      </p:sp>
      <p:sp>
        <p:nvSpPr>
          <p:cNvPr id="5" name="Slide Number Placeholder 5"/>
          <p:cNvSpPr>
            <a:spLocks noGrp="1"/>
          </p:cNvSpPr>
          <p:nvPr>
            <p:ph type="sldNum" sz="quarter" idx="12"/>
          </p:nvPr>
        </p:nvSpPr>
        <p:spPr>
          <a:xfrm>
            <a:off x="7042150" y="6243638"/>
            <a:ext cx="1905000" cy="457200"/>
          </a:xfrm>
        </p:spPr>
        <p:txBody>
          <a:bodyPr/>
          <a:lstStyle/>
          <a:p>
            <a:pPr>
              <a:defRPr/>
            </a:pPr>
            <a:fld id="{6B04A4F0-3B95-472E-B1F3-1DA3DACF9D18}" type="slidenum">
              <a:rPr lang="en-US"/>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81000" y="381000"/>
            <a:ext cx="8229600" cy="1143000"/>
          </a:xfrm>
        </p:spPr>
        <p:txBody>
          <a:bodyPr/>
          <a:lstStyle/>
          <a:p>
            <a:pPr eaLnBrk="1" hangingPunct="1"/>
            <a:r>
              <a:rPr lang="en-US" sz="4200" smtClean="0"/>
              <a:t>Making the Best Use of Time</a:t>
            </a:r>
          </a:p>
        </p:txBody>
      </p:sp>
      <p:sp>
        <p:nvSpPr>
          <p:cNvPr id="30723" name="Rectangle 3"/>
          <p:cNvSpPr>
            <a:spLocks noGrp="1" noChangeArrowheads="1"/>
          </p:cNvSpPr>
          <p:nvPr>
            <p:ph idx="1"/>
          </p:nvPr>
        </p:nvSpPr>
        <p:spPr>
          <a:xfrm>
            <a:off x="685800" y="1905000"/>
            <a:ext cx="8229600" cy="4389438"/>
          </a:xfrm>
        </p:spPr>
        <p:txBody>
          <a:bodyPr/>
          <a:lstStyle/>
          <a:p>
            <a:pPr marL="406400" indent="-406400" eaLnBrk="1" hangingPunct="1">
              <a:spcBef>
                <a:spcPct val="100000"/>
              </a:spcBef>
            </a:pPr>
            <a:r>
              <a:rPr lang="en-US" sz="2800" b="1" smtClean="0">
                <a:solidFill>
                  <a:schemeClr val="tx1"/>
                </a:solidFill>
              </a:rPr>
              <a:t>You don’t </a:t>
            </a:r>
            <a:r>
              <a:rPr lang="en-US" sz="2800" b="1" i="1" smtClean="0">
                <a:solidFill>
                  <a:schemeClr val="tx1"/>
                </a:solidFill>
              </a:rPr>
              <a:t>have</a:t>
            </a:r>
            <a:r>
              <a:rPr lang="en-US" sz="2800" b="1" smtClean="0">
                <a:solidFill>
                  <a:schemeClr val="tx1"/>
                </a:solidFill>
              </a:rPr>
              <a:t> to please everyone</a:t>
            </a:r>
          </a:p>
          <a:p>
            <a:pPr marL="406400" indent="-406400" eaLnBrk="1" hangingPunct="1">
              <a:spcBef>
                <a:spcPct val="100000"/>
              </a:spcBef>
            </a:pPr>
            <a:r>
              <a:rPr lang="en-US" sz="2800" b="1" smtClean="0">
                <a:solidFill>
                  <a:schemeClr val="tx1"/>
                </a:solidFill>
              </a:rPr>
              <a:t>Don’t be a perfectionist (Go for 90%)</a:t>
            </a:r>
          </a:p>
          <a:p>
            <a:pPr marL="406400" indent="-406400" eaLnBrk="1" hangingPunct="1">
              <a:spcBef>
                <a:spcPct val="100000"/>
              </a:spcBef>
            </a:pPr>
            <a:r>
              <a:rPr lang="en-US" sz="2800" b="1" smtClean="0">
                <a:solidFill>
                  <a:schemeClr val="tx1"/>
                </a:solidFill>
              </a:rPr>
              <a:t>Resist the temptation to do small, insignificant tasks too well</a:t>
            </a:r>
          </a:p>
          <a:p>
            <a:pPr marL="406400" indent="-406400" eaLnBrk="1" hangingPunct="1">
              <a:spcBef>
                <a:spcPct val="100000"/>
              </a:spcBef>
            </a:pPr>
            <a:r>
              <a:rPr lang="en-US" sz="2800" b="1" smtClean="0">
                <a:solidFill>
                  <a:schemeClr val="tx1"/>
                </a:solidFill>
              </a:rPr>
              <a:t>Outsource what you can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457200"/>
            <a:ext cx="8229600" cy="1143000"/>
          </a:xfrm>
        </p:spPr>
        <p:txBody>
          <a:bodyPr/>
          <a:lstStyle/>
          <a:p>
            <a:pPr eaLnBrk="1" hangingPunct="1"/>
            <a:r>
              <a:rPr lang="en-US" sz="4200" smtClean="0"/>
              <a:t>Why do we procrastinate?</a:t>
            </a:r>
          </a:p>
        </p:txBody>
      </p:sp>
      <p:sp>
        <p:nvSpPr>
          <p:cNvPr id="31747" name="Rectangle 3"/>
          <p:cNvSpPr>
            <a:spLocks noGrp="1" noChangeArrowheads="1"/>
          </p:cNvSpPr>
          <p:nvPr>
            <p:ph idx="1"/>
          </p:nvPr>
        </p:nvSpPr>
        <p:spPr/>
        <p:txBody>
          <a:bodyPr/>
          <a:lstStyle/>
          <a:p>
            <a:pPr eaLnBrk="1" hangingPunct="1">
              <a:spcBef>
                <a:spcPct val="50000"/>
              </a:spcBef>
            </a:pPr>
            <a:r>
              <a:rPr lang="en-US" smtClean="0"/>
              <a:t> </a:t>
            </a:r>
            <a:r>
              <a:rPr lang="en-US" b="1" smtClean="0">
                <a:solidFill>
                  <a:schemeClr val="tx1"/>
                </a:solidFill>
              </a:rPr>
              <a:t>We don’t know where to start</a:t>
            </a:r>
          </a:p>
          <a:p>
            <a:pPr eaLnBrk="1" hangingPunct="1">
              <a:spcBef>
                <a:spcPct val="50000"/>
              </a:spcBef>
            </a:pPr>
            <a:r>
              <a:rPr lang="en-US" b="1" smtClean="0">
                <a:solidFill>
                  <a:schemeClr val="tx1"/>
                </a:solidFill>
              </a:rPr>
              <a:t> We want to avoid an unpleasant task</a:t>
            </a:r>
          </a:p>
          <a:p>
            <a:pPr eaLnBrk="1" hangingPunct="1">
              <a:spcBef>
                <a:spcPct val="50000"/>
              </a:spcBef>
            </a:pPr>
            <a:r>
              <a:rPr lang="en-US" b="1" smtClean="0">
                <a:solidFill>
                  <a:schemeClr val="tx1"/>
                </a:solidFill>
              </a:rPr>
              <a:t> We’re afraid to fail</a:t>
            </a:r>
          </a:p>
          <a:p>
            <a:pPr eaLnBrk="1" hangingPunct="1">
              <a:spcBef>
                <a:spcPct val="50000"/>
              </a:spcBef>
            </a:pPr>
            <a:r>
              <a:rPr lang="en-US" b="1" smtClean="0">
                <a:solidFill>
                  <a:schemeClr val="tx1"/>
                </a:solidFill>
              </a:rPr>
              <a:t> We’re waiting for more information</a:t>
            </a:r>
          </a:p>
          <a:p>
            <a:pPr eaLnBrk="1" hangingPunct="1">
              <a:spcBef>
                <a:spcPct val="50000"/>
              </a:spcBef>
            </a:pPr>
            <a:r>
              <a:rPr lang="en-US" b="1" smtClean="0">
                <a:solidFill>
                  <a:schemeClr val="tx1"/>
                </a:solidFill>
              </a:rPr>
              <a:t> We think if you put it off someone else will do it </a:t>
            </a:r>
          </a:p>
          <a:p>
            <a:pPr eaLnBrk="1" hangingPunct="1">
              <a:spcBef>
                <a:spcPct val="50000"/>
              </a:spcBef>
            </a:pPr>
            <a:r>
              <a:rPr lang="en-US" b="1" smtClean="0">
                <a:solidFill>
                  <a:schemeClr val="tx1"/>
                </a:solidFill>
              </a:rPr>
              <a:t> We’re “over-committed”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2087563"/>
            <a:ext cx="8229600" cy="4389437"/>
          </a:xfrm>
        </p:spPr>
        <p:txBody>
          <a:bodyPr/>
          <a:lstStyle/>
          <a:p>
            <a:pPr eaLnBrk="1" hangingPunct="1">
              <a:spcBef>
                <a:spcPct val="50000"/>
              </a:spcBef>
              <a:buNone/>
            </a:pPr>
            <a:endParaRPr lang="en-US" dirty="0" smtClean="0">
              <a:solidFill>
                <a:schemeClr val="tx1"/>
              </a:solidFill>
            </a:endParaRPr>
          </a:p>
          <a:p>
            <a:pPr eaLnBrk="1" hangingPunct="1">
              <a:spcBef>
                <a:spcPct val="50000"/>
              </a:spcBef>
            </a:pPr>
            <a:r>
              <a:rPr lang="en-US" dirty="0" smtClean="0">
                <a:solidFill>
                  <a:schemeClr val="tx1"/>
                </a:solidFill>
              </a:rPr>
              <a:t> Know That We </a:t>
            </a:r>
            <a:r>
              <a:rPr lang="en-US" b="1" i="1" dirty="0" smtClean="0">
                <a:solidFill>
                  <a:schemeClr val="tx1"/>
                </a:solidFill>
              </a:rPr>
              <a:t>Do Not</a:t>
            </a:r>
            <a:r>
              <a:rPr lang="en-US" dirty="0" smtClean="0">
                <a:solidFill>
                  <a:schemeClr val="tx1"/>
                </a:solidFill>
              </a:rPr>
              <a:t> Work Best Under Pressure</a:t>
            </a:r>
          </a:p>
          <a:p>
            <a:pPr eaLnBrk="1" hangingPunct="1">
              <a:spcBef>
                <a:spcPct val="50000"/>
              </a:spcBef>
            </a:pPr>
            <a:r>
              <a:rPr lang="en-US" dirty="0" smtClean="0">
                <a:solidFill>
                  <a:schemeClr val="tx1"/>
                </a:solidFill>
              </a:rPr>
              <a:t> List the things you have been avoiding</a:t>
            </a:r>
          </a:p>
          <a:p>
            <a:pPr marL="742950" lvl="1" indent="-285750" eaLnBrk="1" hangingPunct="1">
              <a:spcBef>
                <a:spcPct val="50000"/>
              </a:spcBef>
            </a:pPr>
            <a:r>
              <a:rPr lang="en-US" dirty="0" smtClean="0">
                <a:solidFill>
                  <a:schemeClr val="tx1"/>
                </a:solidFill>
              </a:rPr>
              <a:t> Prioritize them</a:t>
            </a:r>
          </a:p>
          <a:p>
            <a:pPr marL="742950" lvl="1" indent="-285750" eaLnBrk="1" hangingPunct="1">
              <a:spcBef>
                <a:spcPct val="50000"/>
              </a:spcBef>
            </a:pPr>
            <a:r>
              <a:rPr lang="en-US" dirty="0" smtClean="0">
                <a:solidFill>
                  <a:schemeClr val="tx1"/>
                </a:solidFill>
              </a:rPr>
              <a:t> Do at least one of them each day until you catch</a:t>
            </a:r>
            <a:r>
              <a:rPr lang="en-US" dirty="0" smtClean="0"/>
              <a:t> </a:t>
            </a:r>
            <a:r>
              <a:rPr lang="en-US" dirty="0" smtClean="0">
                <a:solidFill>
                  <a:schemeClr val="tx1"/>
                </a:solidFill>
              </a:rPr>
              <a:t>up</a:t>
            </a:r>
          </a:p>
        </p:txBody>
      </p:sp>
      <p:sp>
        <p:nvSpPr>
          <p:cNvPr id="32771" name="Rectangle 2"/>
          <p:cNvSpPr>
            <a:spLocks noChangeArrowheads="1"/>
          </p:cNvSpPr>
          <p:nvPr/>
        </p:nvSpPr>
        <p:spPr bwMode="auto">
          <a:xfrm>
            <a:off x="0" y="838200"/>
            <a:ext cx="9144000" cy="838200"/>
          </a:xfrm>
          <a:prstGeom prst="rect">
            <a:avLst/>
          </a:prstGeom>
          <a:noFill/>
          <a:ln w="9525" algn="ctr">
            <a:noFill/>
            <a:miter lim="800000"/>
            <a:headEnd/>
            <a:tailEnd/>
          </a:ln>
        </p:spPr>
        <p:txBody>
          <a:bodyPr lIns="0" rIns="0" bIns="0" anchor="b"/>
          <a:lstStyle/>
          <a:p>
            <a:pPr algn="ctr" eaLnBrk="1" hangingPunct="1"/>
            <a:r>
              <a:rPr lang="en-US" sz="4000" b="1">
                <a:solidFill>
                  <a:schemeClr val="tx2"/>
                </a:solidFill>
                <a:latin typeface="Constantia" pitchFamily="18" charset="0"/>
              </a:rPr>
              <a:t>How to overcome procrastination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Barriers to Effective Time Management</a:t>
            </a:r>
          </a:p>
        </p:txBody>
      </p:sp>
      <p:sp>
        <p:nvSpPr>
          <p:cNvPr id="5" name="Rectangle 3"/>
          <p:cNvSpPr>
            <a:spLocks noGrp="1" noChangeArrowheads="1"/>
          </p:cNvSpPr>
          <p:nvPr>
            <p:ph idx="1"/>
          </p:nvPr>
        </p:nvSpPr>
        <p:spPr>
          <a:xfrm>
            <a:off x="304800" y="1905000"/>
            <a:ext cx="5181600" cy="4770437"/>
          </a:xfrm>
        </p:spPr>
        <p:txBody>
          <a:bodyPr/>
          <a:lstStyle/>
          <a:p>
            <a:pPr marL="609600" indent="-609600">
              <a:lnSpc>
                <a:spcPct val="90000"/>
              </a:lnSpc>
              <a:buClr>
                <a:srgbClr val="FF0000"/>
              </a:buClr>
            </a:pPr>
            <a:r>
              <a:rPr lang="en-US" dirty="0" smtClean="0"/>
              <a:t>There are many barriers to effective time management, but they can be overcome.  </a:t>
            </a:r>
          </a:p>
          <a:p>
            <a:pPr marL="609600" indent="-609600">
              <a:lnSpc>
                <a:spcPct val="90000"/>
              </a:lnSpc>
              <a:buClr>
                <a:srgbClr val="FF0000"/>
              </a:buClr>
            </a:pPr>
            <a:endParaRPr lang="en-US" dirty="0" smtClean="0">
              <a:cs typeface="Arial" charset="0"/>
            </a:endParaRPr>
          </a:p>
          <a:p>
            <a:pPr marL="609600" indent="-609600">
              <a:lnSpc>
                <a:spcPct val="90000"/>
              </a:lnSpc>
              <a:buClr>
                <a:srgbClr val="FF0000"/>
              </a:buClr>
            </a:pPr>
            <a:r>
              <a:rPr lang="en-US" dirty="0" smtClean="0"/>
              <a:t>Here is a list of the most common barriers:</a:t>
            </a:r>
          </a:p>
          <a:p>
            <a:pPr marL="609600" indent="-609600">
              <a:lnSpc>
                <a:spcPct val="90000"/>
              </a:lnSpc>
              <a:buClr>
                <a:srgbClr val="FF0000"/>
              </a:buClr>
              <a:buFont typeface="Wingdings 2" pitchFamily="18" charset="2"/>
              <a:buNone/>
            </a:pPr>
            <a:endParaRPr lang="en-US" dirty="0" smtClean="0">
              <a:cs typeface="Arial" charset="0"/>
            </a:endParaRPr>
          </a:p>
          <a:p>
            <a:pPr lvl="2" indent="-457200">
              <a:lnSpc>
                <a:spcPct val="90000"/>
              </a:lnSpc>
              <a:buClr>
                <a:srgbClr val="FF0000"/>
              </a:buClr>
            </a:pPr>
            <a:r>
              <a:rPr lang="en-US" dirty="0" smtClean="0">
                <a:cs typeface="Arial" charset="0"/>
              </a:rPr>
              <a:t>Distractions </a:t>
            </a:r>
          </a:p>
          <a:p>
            <a:pPr lvl="2" indent="-457200">
              <a:lnSpc>
                <a:spcPct val="90000"/>
              </a:lnSpc>
              <a:buClr>
                <a:srgbClr val="FF0000"/>
              </a:buClr>
            </a:pPr>
            <a:r>
              <a:rPr lang="en-US" dirty="0" smtClean="0"/>
              <a:t>Disorganization </a:t>
            </a:r>
          </a:p>
          <a:p>
            <a:pPr lvl="2" indent="-457200">
              <a:lnSpc>
                <a:spcPct val="90000"/>
              </a:lnSpc>
              <a:buClr>
                <a:srgbClr val="FF0000"/>
              </a:buClr>
            </a:pPr>
            <a:r>
              <a:rPr lang="en-US" dirty="0" smtClean="0">
                <a:cs typeface="Arial" charset="0"/>
              </a:rPr>
              <a:t>Perfectionism</a:t>
            </a:r>
          </a:p>
          <a:p>
            <a:pPr lvl="2" indent="-457200">
              <a:lnSpc>
                <a:spcPct val="90000"/>
              </a:lnSpc>
              <a:buClr>
                <a:srgbClr val="FF0000"/>
              </a:buClr>
            </a:pPr>
            <a:r>
              <a:rPr lang="en-US" dirty="0" smtClean="0">
                <a:cs typeface="Arial" charset="0"/>
              </a:rPr>
              <a:t>Procrastination</a:t>
            </a:r>
          </a:p>
          <a:p>
            <a:pPr lvl="2" indent="-457200">
              <a:lnSpc>
                <a:spcPct val="90000"/>
              </a:lnSpc>
              <a:buClr>
                <a:srgbClr val="FF0000"/>
              </a:buClr>
            </a:pPr>
            <a:r>
              <a:rPr lang="en-US" dirty="0" smtClean="0">
                <a:cs typeface="Arial" charset="0"/>
              </a:rPr>
              <a:t>Rigidity</a:t>
            </a:r>
          </a:p>
          <a:p>
            <a:pPr marL="609600" indent="-609600">
              <a:lnSpc>
                <a:spcPct val="90000"/>
              </a:lnSpc>
              <a:buClr>
                <a:srgbClr val="FF0000"/>
              </a:buClr>
            </a:pPr>
            <a:endParaRPr lang="en-US" dirty="0" smtClean="0">
              <a:cs typeface="Arial" charset="0"/>
            </a:endParaRPr>
          </a:p>
          <a:p>
            <a:pPr marL="609600" indent="-609600">
              <a:lnSpc>
                <a:spcPct val="90000"/>
              </a:lnSpc>
              <a:buClr>
                <a:srgbClr val="FF0000"/>
              </a:buClr>
            </a:pPr>
            <a:endParaRPr lang="en-US" dirty="0" smtClean="0"/>
          </a:p>
          <a:p>
            <a:pPr marL="609600" indent="-609600">
              <a:lnSpc>
                <a:spcPct val="90000"/>
              </a:lnSpc>
              <a:buClr>
                <a:srgbClr val="FF0000"/>
              </a:buClr>
            </a:pPr>
            <a:endParaRPr lang="en-US" dirty="0" smtClean="0">
              <a:cs typeface="Arial" charset="0"/>
            </a:endParaRPr>
          </a:p>
        </p:txBody>
      </p:sp>
      <p:pic>
        <p:nvPicPr>
          <p:cNvPr id="6" name="Picture Placeholder 6" descr="time9.jpg"/>
          <p:cNvPicPr>
            <a:picLocks noChangeAspect="1"/>
          </p:cNvPicPr>
          <p:nvPr/>
        </p:nvPicPr>
        <p:blipFill>
          <a:blip r:embed="rId2" cstate="print"/>
          <a:srcRect t="16750" b="16750"/>
          <a:stretch>
            <a:fillRect/>
          </a:stretch>
        </p:blipFill>
        <p:spPr>
          <a:xfrm>
            <a:off x="5334000" y="2209800"/>
            <a:ext cx="3657600" cy="36576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Distractions</a:t>
            </a:r>
          </a:p>
        </p:txBody>
      </p:sp>
      <p:sp>
        <p:nvSpPr>
          <p:cNvPr id="5" name="Content Placeholder 5"/>
          <p:cNvSpPr>
            <a:spLocks noGrp="1"/>
          </p:cNvSpPr>
          <p:nvPr>
            <p:ph idx="1"/>
          </p:nvPr>
        </p:nvSpPr>
        <p:spPr>
          <a:xfrm>
            <a:off x="457200" y="1935163"/>
            <a:ext cx="4953000" cy="4389437"/>
          </a:xfrm>
        </p:spPr>
        <p:txBody>
          <a:bodyPr>
            <a:normAutofit fontScale="85000" lnSpcReduction="20000"/>
          </a:bodyPr>
          <a:lstStyle/>
          <a:p>
            <a:pPr marL="274320" indent="-274320" fontAlgn="auto">
              <a:spcAft>
                <a:spcPts val="0"/>
              </a:spcAft>
              <a:buClr>
                <a:srgbClr val="FF0000"/>
              </a:buClr>
              <a:buFont typeface="Wingdings 2"/>
              <a:buChar char=""/>
              <a:defRPr/>
            </a:pPr>
            <a:r>
              <a:rPr lang="en-US" dirty="0" smtClean="0"/>
              <a:t>Distractions come in many forms, but we must learn to avoid distractions if we are to get work done.  Here are a few ideas:</a:t>
            </a:r>
          </a:p>
          <a:p>
            <a:pPr marL="274320" indent="-274320" fontAlgn="auto">
              <a:spcAft>
                <a:spcPts val="0"/>
              </a:spcAft>
              <a:buClr>
                <a:srgbClr val="FF0000"/>
              </a:buClr>
              <a:buFont typeface="Wingdings 2"/>
              <a:buNone/>
              <a:defRPr/>
            </a:pPr>
            <a:endParaRPr lang="en-US" dirty="0" smtClean="0"/>
          </a:p>
          <a:p>
            <a:pPr marL="342900" indent="-342900" fontAlgn="auto">
              <a:spcAft>
                <a:spcPts val="0"/>
              </a:spcAft>
              <a:buClr>
                <a:srgbClr val="FF0000"/>
              </a:buClr>
              <a:buFontTx/>
              <a:buChar char="•"/>
              <a:defRPr/>
            </a:pPr>
            <a:r>
              <a:rPr lang="en-US" dirty="0" smtClean="0"/>
              <a:t>Tell people when you are busy and cannot be disturbed.</a:t>
            </a:r>
          </a:p>
          <a:p>
            <a:pPr marL="342900" indent="-342900" fontAlgn="auto">
              <a:spcAft>
                <a:spcPts val="0"/>
              </a:spcAft>
              <a:buClr>
                <a:srgbClr val="FF0000"/>
              </a:buClr>
              <a:buFont typeface="Wingdings 2"/>
              <a:buNone/>
              <a:defRPr/>
            </a:pPr>
            <a:endParaRPr lang="en-US" dirty="0" smtClean="0"/>
          </a:p>
          <a:p>
            <a:pPr marL="342900" indent="-342900" fontAlgn="auto">
              <a:spcAft>
                <a:spcPts val="0"/>
              </a:spcAft>
              <a:buClr>
                <a:srgbClr val="FF0000"/>
              </a:buClr>
              <a:buFontTx/>
              <a:buChar char="•"/>
              <a:defRPr/>
            </a:pPr>
            <a:r>
              <a:rPr lang="en-US" dirty="0" smtClean="0"/>
              <a:t>Work in areas where you are less likely to be disturbed.</a:t>
            </a:r>
          </a:p>
          <a:p>
            <a:pPr marL="342900" indent="-342900" fontAlgn="auto">
              <a:spcAft>
                <a:spcPts val="0"/>
              </a:spcAft>
              <a:buClr>
                <a:srgbClr val="FF0000"/>
              </a:buClr>
              <a:buFontTx/>
              <a:buChar char="•"/>
              <a:defRPr/>
            </a:pPr>
            <a:endParaRPr lang="en-US" dirty="0" smtClean="0"/>
          </a:p>
          <a:p>
            <a:pPr marL="342900" indent="-342900" fontAlgn="auto">
              <a:spcAft>
                <a:spcPts val="0"/>
              </a:spcAft>
              <a:buClr>
                <a:srgbClr val="FF0000"/>
              </a:buClr>
              <a:buFontTx/>
              <a:buChar char="•"/>
              <a:defRPr/>
            </a:pPr>
            <a:r>
              <a:rPr lang="en-US" dirty="0" smtClean="0"/>
              <a:t>Do your work at times when you are most alert.  It is easier to get distracted when you are tired.</a:t>
            </a:r>
          </a:p>
          <a:p>
            <a:pPr marL="274320" indent="-274320" fontAlgn="auto">
              <a:spcAft>
                <a:spcPts val="0"/>
              </a:spcAft>
              <a:buClr>
                <a:srgbClr val="FF0000"/>
              </a:buClr>
              <a:buFont typeface="Wingdings 2"/>
              <a:buChar char=""/>
              <a:defRPr/>
            </a:pPr>
            <a:endParaRPr lang="en-US" dirty="0"/>
          </a:p>
        </p:txBody>
      </p:sp>
      <p:pic>
        <p:nvPicPr>
          <p:cNvPr id="6" name="Picture Placeholder 7" descr="coffeebreak.jpg"/>
          <p:cNvPicPr>
            <a:picLocks noChangeAspect="1"/>
          </p:cNvPicPr>
          <p:nvPr/>
        </p:nvPicPr>
        <p:blipFill>
          <a:blip r:embed="rId2" cstate="print"/>
          <a:srcRect/>
          <a:stretch>
            <a:fillRect/>
          </a:stretch>
        </p:blipFill>
        <p:spPr>
          <a:xfrm>
            <a:off x="5334000" y="2590800"/>
            <a:ext cx="3657600" cy="2441575"/>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Disorganization</a:t>
            </a:r>
          </a:p>
        </p:txBody>
      </p:sp>
      <p:sp>
        <p:nvSpPr>
          <p:cNvPr id="5" name="Rectangle 3"/>
          <p:cNvSpPr>
            <a:spLocks noGrp="1" noChangeArrowheads="1"/>
          </p:cNvSpPr>
          <p:nvPr>
            <p:ph idx="1"/>
          </p:nvPr>
        </p:nvSpPr>
        <p:spPr>
          <a:xfrm>
            <a:off x="457200" y="1935163"/>
            <a:ext cx="5181600" cy="4694237"/>
          </a:xfrm>
        </p:spPr>
        <p:txBody>
          <a:bodyPr/>
          <a:lstStyle/>
          <a:p>
            <a:pPr>
              <a:buClr>
                <a:srgbClr val="FF0000"/>
              </a:buClr>
            </a:pPr>
            <a:r>
              <a:rPr lang="en-US" dirty="0" smtClean="0"/>
              <a:t>Keep things that you need in a specific place.</a:t>
            </a:r>
          </a:p>
          <a:p>
            <a:pPr>
              <a:buClr>
                <a:srgbClr val="FF0000"/>
              </a:buClr>
              <a:buFont typeface="Wingdings 2" pitchFamily="18" charset="2"/>
              <a:buNone/>
            </a:pPr>
            <a:endParaRPr lang="en-US" dirty="0" smtClean="0"/>
          </a:p>
          <a:p>
            <a:pPr>
              <a:buClr>
                <a:srgbClr val="FF0000"/>
              </a:buClr>
            </a:pPr>
            <a:r>
              <a:rPr lang="en-US" dirty="0" smtClean="0"/>
              <a:t>Eliminate</a:t>
            </a:r>
            <a:endParaRPr lang="en-US" dirty="0" smtClean="0"/>
          </a:p>
          <a:p>
            <a:pPr>
              <a:buClr>
                <a:srgbClr val="FF0000"/>
              </a:buClr>
              <a:buFont typeface="Wingdings 2" pitchFamily="18" charset="2"/>
              <a:buNone/>
            </a:pPr>
            <a:endParaRPr lang="en-US" dirty="0" smtClean="0"/>
          </a:p>
          <a:p>
            <a:pPr>
              <a:buClr>
                <a:srgbClr val="FF0000"/>
              </a:buClr>
            </a:pPr>
            <a:r>
              <a:rPr lang="en-US" dirty="0" smtClean="0"/>
              <a:t>Before starting on a task, make sure that you have all of the materials or information that you need.</a:t>
            </a:r>
          </a:p>
          <a:p>
            <a:pPr>
              <a:buClr>
                <a:srgbClr val="FF0000"/>
              </a:buClr>
              <a:buFont typeface="Wingdings 2" pitchFamily="18" charset="2"/>
              <a:buNone/>
            </a:pPr>
            <a:endParaRPr lang="en-US" dirty="0" smtClean="0"/>
          </a:p>
          <a:p>
            <a:pPr>
              <a:buClr>
                <a:srgbClr val="FF0000"/>
              </a:buClr>
            </a:pPr>
            <a:r>
              <a:rPr lang="en-US" dirty="0" smtClean="0"/>
              <a:t>Follow your schedule.  </a:t>
            </a:r>
          </a:p>
          <a:p>
            <a:pPr>
              <a:buClr>
                <a:srgbClr val="FF0000"/>
              </a:buClr>
              <a:buFontTx/>
              <a:buNone/>
            </a:pPr>
            <a:endParaRPr lang="en-US" dirty="0" smtClean="0"/>
          </a:p>
        </p:txBody>
      </p:sp>
      <p:pic>
        <p:nvPicPr>
          <p:cNvPr id="6" name="Picture Placeholder 6" descr="organised1.jpg"/>
          <p:cNvPicPr>
            <a:picLocks noChangeAspect="1"/>
          </p:cNvPicPr>
          <p:nvPr/>
        </p:nvPicPr>
        <p:blipFill>
          <a:blip r:embed="rId2" cstate="print"/>
          <a:srcRect/>
          <a:stretch>
            <a:fillRect/>
          </a:stretch>
        </p:blipFill>
        <p:spPr>
          <a:xfrm>
            <a:off x="5257800" y="2667000"/>
            <a:ext cx="3657600" cy="2432050"/>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Perfectionism</a:t>
            </a:r>
          </a:p>
        </p:txBody>
      </p:sp>
      <p:sp>
        <p:nvSpPr>
          <p:cNvPr id="5" name="Rectangle 3"/>
          <p:cNvSpPr>
            <a:spLocks noGrp="1" noChangeArrowheads="1"/>
          </p:cNvSpPr>
          <p:nvPr>
            <p:ph idx="1"/>
          </p:nvPr>
        </p:nvSpPr>
        <p:spPr>
          <a:xfrm>
            <a:off x="457200" y="1935163"/>
            <a:ext cx="4724400" cy="4389437"/>
          </a:xfrm>
        </p:spPr>
        <p:txBody>
          <a:bodyPr/>
          <a:lstStyle/>
          <a:p>
            <a:pPr>
              <a:buClr>
                <a:srgbClr val="FF0000"/>
              </a:buClr>
            </a:pPr>
            <a:r>
              <a:rPr lang="en-US" dirty="0" smtClean="0"/>
              <a:t>Examine whether your efforts to get the job done perfectly are really improving things or preventing you from getting the job done.</a:t>
            </a:r>
          </a:p>
          <a:p>
            <a:pPr>
              <a:buClr>
                <a:srgbClr val="FF0000"/>
              </a:buClr>
            </a:pPr>
            <a:r>
              <a:rPr lang="en-US" dirty="0" smtClean="0"/>
              <a:t>Think about the cost-benefit ratio of the extra effort.</a:t>
            </a:r>
          </a:p>
          <a:p>
            <a:pPr>
              <a:buClr>
                <a:srgbClr val="FF0000"/>
              </a:buClr>
            </a:pPr>
            <a:r>
              <a:rPr lang="en-US" dirty="0" smtClean="0"/>
              <a:t>Remember that nothing is perfect.</a:t>
            </a:r>
          </a:p>
        </p:txBody>
      </p:sp>
      <p:pic>
        <p:nvPicPr>
          <p:cNvPr id="6" name="Picture Placeholder 6" descr="perfectionist.jpg"/>
          <p:cNvPicPr>
            <a:picLocks noChangeAspect="1"/>
          </p:cNvPicPr>
          <p:nvPr/>
        </p:nvPicPr>
        <p:blipFill>
          <a:blip r:embed="rId2" cstate="print"/>
          <a:srcRect t="16624" b="16624"/>
          <a:stretch>
            <a:fillRect/>
          </a:stretch>
        </p:blipFill>
        <p:spPr>
          <a:xfrm>
            <a:off x="5334000" y="2286000"/>
            <a:ext cx="3657600" cy="365760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dirty="0" smtClean="0"/>
              <a:t>Procrastination</a:t>
            </a:r>
          </a:p>
        </p:txBody>
      </p:sp>
      <p:sp>
        <p:nvSpPr>
          <p:cNvPr id="5" name="Content Placeholder 4"/>
          <p:cNvSpPr>
            <a:spLocks noGrp="1"/>
          </p:cNvSpPr>
          <p:nvPr>
            <p:ph idx="1"/>
          </p:nvPr>
        </p:nvSpPr>
        <p:spPr>
          <a:xfrm>
            <a:off x="457200" y="1935163"/>
            <a:ext cx="4800600" cy="4389437"/>
          </a:xfrm>
        </p:spPr>
        <p:txBody>
          <a:bodyPr/>
          <a:lstStyle/>
          <a:p>
            <a:pPr>
              <a:buClr>
                <a:srgbClr val="FF0000"/>
              </a:buClr>
            </a:pPr>
            <a:r>
              <a:rPr lang="en-US" dirty="0" smtClean="0"/>
              <a:t>It is easy to put off tasks if they are not due right away.  The trouble is, tasks pile up and you can run into a time crunch later.</a:t>
            </a:r>
          </a:p>
          <a:p>
            <a:pPr>
              <a:buClr>
                <a:srgbClr val="FF0000"/>
              </a:buClr>
            </a:pPr>
            <a:endParaRPr lang="en-US" dirty="0" smtClean="0"/>
          </a:p>
          <a:p>
            <a:pPr>
              <a:buClr>
                <a:srgbClr val="FF0000"/>
              </a:buClr>
            </a:pPr>
            <a:r>
              <a:rPr lang="en-US" dirty="0" smtClean="0"/>
              <a:t>Remember to work ahead whenever possible.  If you can do it today, do it!</a:t>
            </a:r>
          </a:p>
          <a:p>
            <a:pPr>
              <a:buClr>
                <a:srgbClr val="FF0000"/>
              </a:buClr>
            </a:pPr>
            <a:endParaRPr lang="en-US" dirty="0" smtClean="0"/>
          </a:p>
        </p:txBody>
      </p:sp>
      <p:pic>
        <p:nvPicPr>
          <p:cNvPr id="6" name="Picture Placeholder 6" descr="reminders.jpg"/>
          <p:cNvPicPr>
            <a:picLocks noChangeAspect="1"/>
          </p:cNvPicPr>
          <p:nvPr/>
        </p:nvPicPr>
        <p:blipFill>
          <a:blip r:embed="rId2" cstate="print"/>
          <a:srcRect/>
          <a:stretch>
            <a:fillRect/>
          </a:stretch>
        </p:blipFill>
        <p:spPr>
          <a:xfrm>
            <a:off x="5334000" y="2819400"/>
            <a:ext cx="3657600" cy="243205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title"/>
          </p:nvPr>
        </p:nvSpPr>
        <p:spPr/>
        <p:txBody>
          <a:bodyPr/>
          <a:lstStyle/>
          <a:p>
            <a:r>
              <a:rPr lang="en-US" dirty="0" smtClean="0"/>
              <a:t>Rigidity</a:t>
            </a:r>
          </a:p>
        </p:txBody>
      </p:sp>
      <p:sp>
        <p:nvSpPr>
          <p:cNvPr id="5" name="Content Placeholder 5"/>
          <p:cNvSpPr>
            <a:spLocks noGrp="1"/>
          </p:cNvSpPr>
          <p:nvPr>
            <p:ph idx="1"/>
          </p:nvPr>
        </p:nvSpPr>
        <p:spPr>
          <a:xfrm>
            <a:off x="457200" y="1935163"/>
            <a:ext cx="5181600" cy="4389437"/>
          </a:xfrm>
        </p:spPr>
        <p:txBody>
          <a:bodyPr>
            <a:normAutofit fontScale="85000" lnSpcReduction="20000"/>
          </a:bodyPr>
          <a:lstStyle/>
          <a:p>
            <a:pPr marL="274320" indent="-274320" fontAlgn="auto">
              <a:spcAft>
                <a:spcPts val="0"/>
              </a:spcAft>
              <a:buClr>
                <a:srgbClr val="FF0000"/>
              </a:buClr>
              <a:buFont typeface="Wingdings 2"/>
              <a:buChar char=""/>
              <a:defRPr/>
            </a:pPr>
            <a:r>
              <a:rPr lang="en-US" dirty="0" smtClean="0"/>
              <a:t>It is important to develop a habit of following your schedule, but some people become too rigid.  </a:t>
            </a:r>
          </a:p>
          <a:p>
            <a:pPr marL="274320" indent="-274320" fontAlgn="auto">
              <a:spcAft>
                <a:spcPts val="0"/>
              </a:spcAft>
              <a:buClr>
                <a:srgbClr val="FF0000"/>
              </a:buClr>
              <a:buFont typeface="Wingdings 2"/>
              <a:buChar char=""/>
              <a:defRPr/>
            </a:pPr>
            <a:endParaRPr lang="en-US" dirty="0" smtClean="0"/>
          </a:p>
          <a:p>
            <a:pPr marL="274320" indent="-274320" fontAlgn="auto">
              <a:spcAft>
                <a:spcPts val="0"/>
              </a:spcAft>
              <a:buClr>
                <a:srgbClr val="FF0000"/>
              </a:buClr>
              <a:buFont typeface="Wingdings 2"/>
              <a:buChar char=""/>
              <a:defRPr/>
            </a:pPr>
            <a:r>
              <a:rPr lang="en-US" dirty="0" smtClean="0"/>
              <a:t>Unexpected things come up and activities sometimes take more time than planned.  </a:t>
            </a:r>
          </a:p>
          <a:p>
            <a:pPr marL="274320" indent="-274320" fontAlgn="auto">
              <a:spcAft>
                <a:spcPts val="0"/>
              </a:spcAft>
              <a:buClr>
                <a:srgbClr val="FF0000"/>
              </a:buClr>
              <a:buFont typeface="Wingdings 2"/>
              <a:buChar char=""/>
              <a:defRPr/>
            </a:pPr>
            <a:endParaRPr lang="en-US" dirty="0" smtClean="0"/>
          </a:p>
          <a:p>
            <a:pPr marL="274320" indent="-274320" fontAlgn="auto">
              <a:spcAft>
                <a:spcPts val="0"/>
              </a:spcAft>
              <a:buClr>
                <a:srgbClr val="FF0000"/>
              </a:buClr>
              <a:buFont typeface="Wingdings 2"/>
              <a:buChar char=""/>
              <a:defRPr/>
            </a:pPr>
            <a:r>
              <a:rPr lang="en-US" dirty="0" smtClean="0"/>
              <a:t>It is important to have some flexibility in your schedule.  Allow extra time and avoid becoming too frustrated if things don’t work out as planned…  just re-evaluate the plan and make adjustments.</a:t>
            </a:r>
          </a:p>
          <a:p>
            <a:pPr marL="274320" indent="-274320" fontAlgn="auto">
              <a:spcAft>
                <a:spcPts val="0"/>
              </a:spcAft>
              <a:buClr>
                <a:srgbClr val="FF0000"/>
              </a:buClr>
              <a:buFont typeface="Wingdings 2"/>
              <a:buChar char=""/>
              <a:defRPr/>
            </a:pPr>
            <a:endParaRPr lang="en-US" dirty="0"/>
          </a:p>
        </p:txBody>
      </p:sp>
      <p:pic>
        <p:nvPicPr>
          <p:cNvPr id="6" name="Picture Placeholder 7" descr="time9.jpg"/>
          <p:cNvPicPr>
            <a:picLocks noChangeAspect="1"/>
          </p:cNvPicPr>
          <p:nvPr/>
        </p:nvPicPr>
        <p:blipFill>
          <a:blip r:embed="rId2" cstate="print"/>
          <a:srcRect/>
          <a:stretch>
            <a:fillRect/>
          </a:stretch>
        </p:blipFill>
        <p:spPr>
          <a:xfrm>
            <a:off x="6172200" y="2133600"/>
            <a:ext cx="2441575" cy="3657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alarm_clock_time_flys_hw"/>
          <p:cNvPicPr>
            <a:picLocks noChangeAspect="1" noChangeArrowheads="1" noCrop="1"/>
          </p:cNvPicPr>
          <p:nvPr/>
        </p:nvPicPr>
        <p:blipFill>
          <a:blip r:embed="rId2" cstate="print"/>
          <a:srcRect/>
          <a:stretch>
            <a:fillRect/>
          </a:stretch>
        </p:blipFill>
        <p:spPr bwMode="auto">
          <a:xfrm>
            <a:off x="1600200" y="1828800"/>
            <a:ext cx="5713413" cy="3514725"/>
          </a:xfrm>
          <a:prstGeom prst="rect">
            <a:avLst/>
          </a:prstGeom>
          <a:noFill/>
          <a:ln w="9525">
            <a:noFill/>
            <a:miter lim="800000"/>
            <a:headEnd/>
            <a:tailEnd/>
          </a:ln>
        </p:spPr>
      </p:pic>
      <p:sp>
        <p:nvSpPr>
          <p:cNvPr id="8195" name="Rectangle 2"/>
          <p:cNvSpPr>
            <a:spLocks noChangeArrowheads="1"/>
          </p:cNvSpPr>
          <p:nvPr/>
        </p:nvSpPr>
        <p:spPr bwMode="auto">
          <a:xfrm>
            <a:off x="0" y="914400"/>
            <a:ext cx="9144000" cy="762000"/>
          </a:xfrm>
          <a:prstGeom prst="rect">
            <a:avLst/>
          </a:prstGeom>
          <a:noFill/>
          <a:ln w="9525">
            <a:noFill/>
            <a:miter lim="800000"/>
            <a:headEnd/>
            <a:tailEnd/>
          </a:ln>
        </p:spPr>
        <p:txBody>
          <a:bodyPr lIns="0" rIns="0" bIns="0" anchor="b"/>
          <a:lstStyle/>
          <a:p>
            <a:pPr algn="ctr" eaLnBrk="1" hangingPunct="1">
              <a:lnSpc>
                <a:spcPct val="95000"/>
              </a:lnSpc>
              <a:spcAft>
                <a:spcPct val="20000"/>
              </a:spcAft>
              <a:buFont typeface="Wingdings 2" pitchFamily="18" charset="2"/>
              <a:buNone/>
            </a:pPr>
            <a:r>
              <a:rPr lang="en-US" sz="4800" b="1">
                <a:solidFill>
                  <a:schemeClr val="tx2"/>
                </a:solidFill>
                <a:latin typeface="Constantia" pitchFamily="18" charset="0"/>
              </a:rPr>
              <a:t>Times Flies</a:t>
            </a:r>
          </a:p>
        </p:txBody>
      </p:sp>
      <p:sp>
        <p:nvSpPr>
          <p:cNvPr id="8196" name="Rectangle 2"/>
          <p:cNvSpPr>
            <a:spLocks noChangeArrowheads="1"/>
          </p:cNvSpPr>
          <p:nvPr/>
        </p:nvSpPr>
        <p:spPr bwMode="auto">
          <a:xfrm>
            <a:off x="0" y="5410200"/>
            <a:ext cx="9144000" cy="762000"/>
          </a:xfrm>
          <a:prstGeom prst="rect">
            <a:avLst/>
          </a:prstGeom>
          <a:noFill/>
          <a:ln w="9525">
            <a:noFill/>
            <a:miter lim="800000"/>
            <a:headEnd/>
            <a:tailEnd/>
          </a:ln>
        </p:spPr>
        <p:txBody>
          <a:bodyPr lIns="0" rIns="0" bIns="0" anchor="b"/>
          <a:lstStyle/>
          <a:p>
            <a:pPr algn="ctr" eaLnBrk="1" hangingPunct="1">
              <a:lnSpc>
                <a:spcPct val="95000"/>
              </a:lnSpc>
              <a:spcAft>
                <a:spcPct val="20000"/>
              </a:spcAft>
              <a:buFont typeface="Wingdings 2" pitchFamily="18" charset="2"/>
              <a:buNone/>
            </a:pPr>
            <a:r>
              <a:rPr lang="en-US" sz="4000" b="1">
                <a:solidFill>
                  <a:srgbClr val="006699"/>
                </a:solidFill>
                <a:latin typeface="Constantia" pitchFamily="18" charset="0"/>
              </a:rPr>
              <a:t>So Stop Wasting It!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457200"/>
            <a:ext cx="8229600" cy="1143000"/>
          </a:xfrm>
        </p:spPr>
        <p:txBody>
          <a:bodyPr/>
          <a:lstStyle/>
          <a:p>
            <a:pPr eaLnBrk="1" hangingPunct="1"/>
            <a:r>
              <a:rPr lang="en-US" sz="4200" smtClean="0"/>
              <a:t>Taking Care of Yourself</a:t>
            </a:r>
          </a:p>
        </p:txBody>
      </p:sp>
      <p:sp>
        <p:nvSpPr>
          <p:cNvPr id="33795" name="Rectangle 3"/>
          <p:cNvSpPr>
            <a:spLocks noGrp="1" noChangeArrowheads="1"/>
          </p:cNvSpPr>
          <p:nvPr>
            <p:ph idx="1"/>
          </p:nvPr>
        </p:nvSpPr>
        <p:spPr>
          <a:xfrm>
            <a:off x="533400" y="1905000"/>
            <a:ext cx="8229600" cy="4389438"/>
          </a:xfrm>
        </p:spPr>
        <p:txBody>
          <a:bodyPr/>
          <a:lstStyle/>
          <a:p>
            <a:pPr marL="406400" indent="-406400" eaLnBrk="1" hangingPunct="1">
              <a:spcBef>
                <a:spcPct val="100000"/>
              </a:spcBef>
            </a:pPr>
            <a:r>
              <a:rPr lang="en-US" b="1" smtClean="0">
                <a:solidFill>
                  <a:schemeClr val="tx1"/>
                </a:solidFill>
              </a:rPr>
              <a:t>Knowing when </a:t>
            </a:r>
            <a:r>
              <a:rPr lang="en-US" b="1" u="sng" smtClean="0">
                <a:solidFill>
                  <a:schemeClr val="tx1"/>
                </a:solidFill>
              </a:rPr>
              <a:t>not</a:t>
            </a:r>
            <a:r>
              <a:rPr lang="en-US" b="1" smtClean="0">
                <a:solidFill>
                  <a:schemeClr val="tx1"/>
                </a:solidFill>
              </a:rPr>
              <a:t> to work is as important as  knowing when to work</a:t>
            </a:r>
          </a:p>
          <a:p>
            <a:pPr marL="406400" indent="-406400" eaLnBrk="1" hangingPunct="1">
              <a:spcBef>
                <a:spcPct val="100000"/>
              </a:spcBef>
            </a:pPr>
            <a:r>
              <a:rPr lang="en-US" b="1" smtClean="0">
                <a:solidFill>
                  <a:schemeClr val="tx1"/>
                </a:solidFill>
              </a:rPr>
              <a:t>Save the easiest tasks for the end of the day</a:t>
            </a:r>
          </a:p>
          <a:p>
            <a:pPr marL="406400" indent="-406400" eaLnBrk="1" hangingPunct="1">
              <a:spcBef>
                <a:spcPct val="100000"/>
              </a:spcBef>
            </a:pPr>
            <a:r>
              <a:rPr lang="en-US" b="1" smtClean="0">
                <a:solidFill>
                  <a:schemeClr val="tx1"/>
                </a:solidFill>
              </a:rPr>
              <a:t>Schedule Yourself In Your Life</a:t>
            </a:r>
          </a:p>
          <a:p>
            <a:pPr marL="406400" indent="-406400" eaLnBrk="1" hangingPunct="1">
              <a:spcBef>
                <a:spcPct val="100000"/>
              </a:spcBef>
            </a:pPr>
            <a:r>
              <a:rPr lang="en-US" b="1" smtClean="0">
                <a:solidFill>
                  <a:schemeClr val="tx1"/>
                </a:solidFill>
              </a:rPr>
              <a:t>Go For Balance</a:t>
            </a:r>
          </a:p>
          <a:p>
            <a:pPr marL="406400" indent="-406400" eaLnBrk="1" hangingPunct="1">
              <a:spcBef>
                <a:spcPct val="50000"/>
              </a:spcBef>
            </a:pPr>
            <a:endParaRPr lang="en-US" b="1" smtClean="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457200"/>
            <a:ext cx="8229600" cy="1143000"/>
          </a:xfrm>
        </p:spPr>
        <p:txBody>
          <a:bodyPr/>
          <a:lstStyle/>
          <a:p>
            <a:pPr eaLnBrk="1" hangingPunct="1"/>
            <a:r>
              <a:rPr lang="en-US" sz="4200" smtClean="0"/>
              <a:t>Scheduling Yourself</a:t>
            </a:r>
          </a:p>
        </p:txBody>
      </p:sp>
      <p:sp>
        <p:nvSpPr>
          <p:cNvPr id="34819" name="Rectangle 3"/>
          <p:cNvSpPr>
            <a:spLocks noGrp="1" noChangeArrowheads="1"/>
          </p:cNvSpPr>
          <p:nvPr>
            <p:ph idx="1"/>
          </p:nvPr>
        </p:nvSpPr>
        <p:spPr>
          <a:xfrm>
            <a:off x="609600" y="1905000"/>
            <a:ext cx="8229600" cy="4389438"/>
          </a:xfrm>
        </p:spPr>
        <p:txBody>
          <a:bodyPr/>
          <a:lstStyle/>
          <a:p>
            <a:pPr eaLnBrk="1" hangingPunct="1"/>
            <a:r>
              <a:rPr lang="en-US" b="1" smtClean="0"/>
              <a:t> </a:t>
            </a:r>
            <a:r>
              <a:rPr lang="en-US" b="1" smtClean="0">
                <a:solidFill>
                  <a:schemeClr val="tx1"/>
                </a:solidFill>
              </a:rPr>
              <a:t>You Don’t </a:t>
            </a:r>
            <a:r>
              <a:rPr lang="en-US" b="1" u="sng" smtClean="0">
                <a:solidFill>
                  <a:schemeClr val="tx1"/>
                </a:solidFill>
              </a:rPr>
              <a:t>Find</a:t>
            </a:r>
            <a:r>
              <a:rPr lang="en-US" b="1" smtClean="0">
                <a:solidFill>
                  <a:schemeClr val="tx1"/>
                </a:solidFill>
              </a:rPr>
              <a:t> Time For Important Things:</a:t>
            </a:r>
          </a:p>
          <a:p>
            <a:pPr marL="742950" lvl="1" indent="-285750" eaLnBrk="1" hangingPunct="1"/>
            <a:r>
              <a:rPr lang="en-US" b="1" smtClean="0">
                <a:solidFill>
                  <a:schemeClr val="tx1"/>
                </a:solidFill>
              </a:rPr>
              <a:t> </a:t>
            </a:r>
            <a:r>
              <a:rPr lang="en-US" sz="2600" b="1" smtClean="0">
                <a:solidFill>
                  <a:schemeClr val="tx1"/>
                </a:solidFill>
              </a:rPr>
              <a:t>You </a:t>
            </a:r>
            <a:r>
              <a:rPr lang="en-US" sz="2600" b="1" u="sng" smtClean="0">
                <a:solidFill>
                  <a:schemeClr val="tx1"/>
                </a:solidFill>
              </a:rPr>
              <a:t>Make</a:t>
            </a:r>
            <a:r>
              <a:rPr lang="en-US" sz="2600" b="1" smtClean="0">
                <a:solidFill>
                  <a:schemeClr val="tx1"/>
                </a:solidFill>
              </a:rPr>
              <a:t> Time For Them</a:t>
            </a:r>
          </a:p>
          <a:p>
            <a:pPr eaLnBrk="1" hangingPunct="1"/>
            <a:endParaRPr lang="en-US" b="1" smtClean="0">
              <a:solidFill>
                <a:schemeClr val="tx1"/>
              </a:solidFill>
            </a:endParaRPr>
          </a:p>
          <a:p>
            <a:pPr eaLnBrk="1" hangingPunct="1"/>
            <a:r>
              <a:rPr lang="en-US" b="1" smtClean="0">
                <a:solidFill>
                  <a:schemeClr val="tx1"/>
                </a:solidFill>
              </a:rPr>
              <a:t> Schedule Things &amp; They Will Happen </a:t>
            </a:r>
          </a:p>
          <a:p>
            <a:pPr eaLnBrk="1" hangingPunct="1"/>
            <a:endParaRPr lang="en-US" b="1" smtClean="0">
              <a:solidFill>
                <a:schemeClr val="tx1"/>
              </a:solidFill>
            </a:endParaRPr>
          </a:p>
          <a:p>
            <a:pPr eaLnBrk="1" hangingPunct="1"/>
            <a:r>
              <a:rPr lang="en-US" b="1" smtClean="0">
                <a:solidFill>
                  <a:schemeClr val="tx1"/>
                </a:solidFill>
              </a:rPr>
              <a:t> Schedule Everything</a:t>
            </a:r>
            <a:endParaRPr lang="en-US" b="1" u="sng" smtClean="0">
              <a:solidFill>
                <a:schemeClr val="tx1"/>
              </a:solidFill>
            </a:endParaRPr>
          </a:p>
          <a:p>
            <a:pPr eaLnBrk="1" hangingPunct="1"/>
            <a:endParaRPr lang="en-US" b="1" smtClean="0">
              <a:solidFill>
                <a:schemeClr val="tx1"/>
              </a:solidFill>
            </a:endParaRPr>
          </a:p>
          <a:p>
            <a:pPr eaLnBrk="1" hangingPunct="1"/>
            <a:r>
              <a:rPr lang="en-US" b="1" smtClean="0">
                <a:solidFill>
                  <a:schemeClr val="tx1"/>
                </a:solidFill>
              </a:rPr>
              <a:t> Learn When To Say “No”</a:t>
            </a:r>
          </a:p>
        </p:txBody>
      </p:sp>
      <p:sp>
        <p:nvSpPr>
          <p:cNvPr id="4" name="Slide Number Placeholder 5"/>
          <p:cNvSpPr>
            <a:spLocks noGrp="1"/>
          </p:cNvSpPr>
          <p:nvPr>
            <p:ph type="sldNum" sz="quarter" idx="12"/>
          </p:nvPr>
        </p:nvSpPr>
        <p:spPr>
          <a:xfrm>
            <a:off x="7042150" y="6243638"/>
            <a:ext cx="1905000" cy="457200"/>
          </a:xfrm>
        </p:spPr>
        <p:txBody>
          <a:bodyPr/>
          <a:lstStyle/>
          <a:p>
            <a:pPr>
              <a:defRPr/>
            </a:pPr>
            <a:fld id="{A1B60AA3-E122-4D73-9AB5-278906C41E73}"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457200"/>
            <a:ext cx="9144000" cy="1143000"/>
          </a:xfrm>
        </p:spPr>
        <p:txBody>
          <a:bodyPr/>
          <a:lstStyle/>
          <a:p>
            <a:pPr eaLnBrk="1" hangingPunct="1"/>
            <a:r>
              <a:rPr lang="en-US" sz="4000" smtClean="0"/>
              <a:t>Using A Calendar </a:t>
            </a:r>
            <a:r>
              <a:rPr lang="en-US" sz="3600" smtClean="0"/>
              <a:t>(or Report Sheet)</a:t>
            </a:r>
          </a:p>
        </p:txBody>
      </p:sp>
      <p:sp>
        <p:nvSpPr>
          <p:cNvPr id="35843" name="Rectangle 3"/>
          <p:cNvSpPr>
            <a:spLocks noGrp="1" noChangeArrowheads="1"/>
          </p:cNvSpPr>
          <p:nvPr>
            <p:ph idx="1"/>
          </p:nvPr>
        </p:nvSpPr>
        <p:spPr>
          <a:xfrm>
            <a:off x="457200" y="1981200"/>
            <a:ext cx="8229600" cy="4389438"/>
          </a:xfrm>
        </p:spPr>
        <p:txBody>
          <a:bodyPr/>
          <a:lstStyle/>
          <a:p>
            <a:pPr marL="403225" indent="-403225" eaLnBrk="1" hangingPunct="1">
              <a:spcBef>
                <a:spcPct val="50000"/>
              </a:spcBef>
            </a:pPr>
            <a:r>
              <a:rPr lang="en-US" b="1" dirty="0" smtClean="0">
                <a:solidFill>
                  <a:schemeClr val="tx1"/>
                </a:solidFill>
              </a:rPr>
              <a:t>Add a meeting (or task) to your calendar (or list) as soon as you know about it</a:t>
            </a:r>
          </a:p>
          <a:p>
            <a:pPr marL="403225" indent="-403225" eaLnBrk="1" hangingPunct="1">
              <a:spcBef>
                <a:spcPct val="50000"/>
              </a:spcBef>
            </a:pPr>
            <a:r>
              <a:rPr lang="en-US" b="1" dirty="0" smtClean="0">
                <a:solidFill>
                  <a:schemeClr val="tx1"/>
                </a:solidFill>
              </a:rPr>
              <a:t>Write dates for follow-up on your calendar </a:t>
            </a:r>
          </a:p>
          <a:p>
            <a:pPr marL="403225" indent="-403225" eaLnBrk="1" hangingPunct="1">
              <a:spcBef>
                <a:spcPct val="50000"/>
              </a:spcBef>
            </a:pPr>
            <a:r>
              <a:rPr lang="en-US" b="1" dirty="0" smtClean="0">
                <a:solidFill>
                  <a:schemeClr val="tx1"/>
                </a:solidFill>
              </a:rPr>
              <a:t>Include personal deadlines</a:t>
            </a:r>
          </a:p>
          <a:p>
            <a:pPr marL="403225" indent="-403225" eaLnBrk="1" hangingPunct="1">
              <a:spcBef>
                <a:spcPct val="50000"/>
              </a:spcBef>
            </a:pPr>
            <a:r>
              <a:rPr lang="en-US" b="1" dirty="0" smtClean="0">
                <a:solidFill>
                  <a:schemeClr val="tx1"/>
                </a:solidFill>
              </a:rPr>
              <a:t>Have one master calendar </a:t>
            </a:r>
          </a:p>
          <a:p>
            <a:pPr marL="403225" indent="-403225" eaLnBrk="1" hangingPunct="1">
              <a:spcBef>
                <a:spcPct val="50000"/>
              </a:spcBef>
              <a:buNone/>
            </a:pP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81000"/>
            <a:ext cx="7315200" cy="1143000"/>
          </a:xfrm>
        </p:spPr>
        <p:txBody>
          <a:bodyPr/>
          <a:lstStyle/>
          <a:p>
            <a:pPr eaLnBrk="1" hangingPunct="1"/>
            <a:r>
              <a:rPr lang="en-US" b="0" smtClean="0"/>
              <a:t>Keeping a Time Log …</a:t>
            </a:r>
          </a:p>
        </p:txBody>
      </p:sp>
      <p:sp>
        <p:nvSpPr>
          <p:cNvPr id="3075" name="Rectangle 3"/>
          <p:cNvSpPr>
            <a:spLocks noGrp="1" noChangeArrowheads="1"/>
          </p:cNvSpPr>
          <p:nvPr>
            <p:ph type="body" sz="half" idx="1"/>
          </p:nvPr>
        </p:nvSpPr>
        <p:spPr>
          <a:xfrm>
            <a:off x="381000" y="1981200"/>
            <a:ext cx="5181600" cy="3352800"/>
          </a:xfrm>
        </p:spPr>
        <p:txBody>
          <a:bodyPr/>
          <a:lstStyle/>
          <a:p>
            <a:pPr eaLnBrk="1" hangingPunct="1"/>
            <a:r>
              <a:rPr lang="en-US" sz="2600" b="1" smtClean="0"/>
              <a:t>Record what YOU do with every hour of your working day …</a:t>
            </a:r>
          </a:p>
          <a:p>
            <a:pPr eaLnBrk="1" hangingPunct="1"/>
            <a:endParaRPr lang="en-US" sz="1800" b="1" smtClean="0"/>
          </a:p>
          <a:p>
            <a:pPr eaLnBrk="1" hangingPunct="1"/>
            <a:r>
              <a:rPr lang="en-US" sz="2600" b="1" smtClean="0"/>
              <a:t>Weekly - track the tasks you SPEND most time on …</a:t>
            </a:r>
          </a:p>
          <a:p>
            <a:pPr eaLnBrk="1" hangingPunct="1"/>
            <a:endParaRPr lang="en-US" sz="1800" b="1" smtClean="0"/>
          </a:p>
          <a:p>
            <a:pPr eaLnBrk="1" hangingPunct="1"/>
            <a:r>
              <a:rPr lang="en-GB" sz="2600" b="1" smtClean="0"/>
              <a:t>What can you systemise/delegate?</a:t>
            </a:r>
            <a:endParaRPr lang="en-US" sz="2600" b="1" smtClean="0"/>
          </a:p>
        </p:txBody>
      </p:sp>
      <p:pic>
        <p:nvPicPr>
          <p:cNvPr id="3076" name="Picture 4" descr="MPj03988810000[1]"/>
          <p:cNvPicPr>
            <a:picLocks noChangeAspect="1" noChangeArrowheads="1"/>
          </p:cNvPicPr>
          <p:nvPr/>
        </p:nvPicPr>
        <p:blipFill>
          <a:blip r:embed="rId2" cstate="print"/>
          <a:srcRect l="12509" r="32092"/>
          <a:stretch>
            <a:fillRect/>
          </a:stretch>
        </p:blipFill>
        <p:spPr bwMode="auto">
          <a:xfrm>
            <a:off x="5715000" y="1905000"/>
            <a:ext cx="2814638"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914400" y="381000"/>
            <a:ext cx="638175" cy="809625"/>
          </a:xfrm>
          <a:prstGeom prst="rect">
            <a:avLst/>
          </a:prstGeom>
        </p:spPr>
        <p:txBody>
          <a:bodyPr wrap="none" fromWordArt="1">
            <a:prstTxWarp prst="textSlantUp">
              <a:avLst>
                <a:gd name="adj" fmla="val 55556"/>
              </a:avLst>
            </a:prstTxWarp>
          </a:bodyPr>
          <a:lstStyle/>
          <a:p>
            <a:pPr algn="ctr"/>
            <a:r>
              <a:rPr lang="en-US" sz="3600" kern="10" dirty="0">
                <a:ln w="9525">
                  <a:solidFill>
                    <a:srgbClr val="000000"/>
                  </a:solidFill>
                  <a:round/>
                  <a:headEnd/>
                  <a:tailEnd/>
                </a:ln>
                <a:solidFill>
                  <a:srgbClr val="FF0000"/>
                </a:solidFill>
                <a:latin typeface="Arial Black"/>
              </a:rPr>
              <a:t>High</a:t>
            </a:r>
          </a:p>
        </p:txBody>
      </p:sp>
      <p:sp>
        <p:nvSpPr>
          <p:cNvPr id="4099" name="Text Box 3"/>
          <p:cNvSpPr txBox="1">
            <a:spLocks noChangeArrowheads="1"/>
          </p:cNvSpPr>
          <p:nvPr/>
        </p:nvSpPr>
        <p:spPr bwMode="auto">
          <a:xfrm>
            <a:off x="6811963" y="5375275"/>
            <a:ext cx="830262" cy="901700"/>
          </a:xfrm>
          <a:prstGeom prst="rect">
            <a:avLst/>
          </a:prstGeom>
          <a:noFill/>
          <a:ln w="9525">
            <a:noFill/>
            <a:miter lim="800000"/>
            <a:headEnd/>
            <a:tailEnd/>
          </a:ln>
        </p:spPr>
        <p:txBody>
          <a:bodyPr wrap="none">
            <a:spAutoFit/>
          </a:bodyPr>
          <a:lstStyle/>
          <a:p>
            <a:endParaRPr lang="en-US"/>
          </a:p>
        </p:txBody>
      </p:sp>
      <p:sp>
        <p:nvSpPr>
          <p:cNvPr id="4100" name="Rectangle 4"/>
          <p:cNvSpPr>
            <a:spLocks noChangeArrowheads="1"/>
          </p:cNvSpPr>
          <p:nvPr/>
        </p:nvSpPr>
        <p:spPr bwMode="auto">
          <a:xfrm>
            <a:off x="1503363" y="581025"/>
            <a:ext cx="1874837" cy="0"/>
          </a:xfrm>
          <a:prstGeom prst="rect">
            <a:avLst/>
          </a:prstGeom>
          <a:noFill/>
          <a:ln w="9525" algn="ctr">
            <a:noFill/>
            <a:miter lim="800000"/>
            <a:headEnd/>
            <a:tailEnd/>
          </a:ln>
          <a:effectLst>
            <a:outerShdw dist="35921" dir="2700000" algn="ctr" rotWithShape="0">
              <a:schemeClr val="bg2">
                <a:alpha val="79999"/>
              </a:schemeClr>
            </a:outerShdw>
          </a:effectLst>
        </p:spPr>
        <p:txBody>
          <a:bodyPr wrap="none">
            <a:spAutoFit/>
          </a:bodyPr>
          <a:lstStyle/>
          <a:p>
            <a:endParaRPr lang="en-US"/>
          </a:p>
        </p:txBody>
      </p:sp>
      <p:sp>
        <p:nvSpPr>
          <p:cNvPr id="4101" name="WordArt 5"/>
          <p:cNvSpPr>
            <a:spLocks noChangeArrowheads="1" noChangeShapeType="1" noTextEdit="1"/>
          </p:cNvSpPr>
          <p:nvPr/>
        </p:nvSpPr>
        <p:spPr bwMode="auto">
          <a:xfrm rot="5400000">
            <a:off x="-76200" y="2743200"/>
            <a:ext cx="2133600" cy="609600"/>
          </a:xfrm>
          <a:prstGeom prst="rect">
            <a:avLst/>
          </a:prstGeom>
        </p:spPr>
        <p:txBody>
          <a:bodyPr vert="wordArtVert" wrap="none" fromWordArt="1">
            <a:prstTxWarp prst="textPlain">
              <a:avLst>
                <a:gd name="adj" fmla="val 50000"/>
              </a:avLst>
            </a:prstTxWarp>
          </a:bodyPr>
          <a:lstStyle/>
          <a:p>
            <a:pPr algn="ctr" fontAlgn="auto"/>
            <a:r>
              <a:rPr lang="en-US" sz="1400" kern="10" dirty="0">
                <a:ln w="9525">
                  <a:solidFill>
                    <a:srgbClr val="000000"/>
                  </a:solidFill>
                  <a:round/>
                  <a:headEnd/>
                  <a:tailEnd/>
                </a:ln>
                <a:latin typeface="Verdana"/>
              </a:rPr>
              <a:t>SKILL</a:t>
            </a:r>
          </a:p>
        </p:txBody>
      </p:sp>
      <p:sp>
        <p:nvSpPr>
          <p:cNvPr id="4102" name="WordArt 6"/>
          <p:cNvSpPr>
            <a:spLocks noChangeArrowheads="1" noChangeShapeType="1" noTextEdit="1"/>
          </p:cNvSpPr>
          <p:nvPr/>
        </p:nvSpPr>
        <p:spPr bwMode="auto">
          <a:xfrm>
            <a:off x="3381375" y="5562600"/>
            <a:ext cx="2333625" cy="4667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Verdana"/>
              </a:rPr>
              <a:t>FUN</a:t>
            </a:r>
          </a:p>
        </p:txBody>
      </p:sp>
      <p:sp>
        <p:nvSpPr>
          <p:cNvPr id="4103" name="Text Box 7"/>
          <p:cNvSpPr txBox="1">
            <a:spLocks noChangeArrowheads="1"/>
          </p:cNvSpPr>
          <p:nvPr/>
        </p:nvSpPr>
        <p:spPr bwMode="auto">
          <a:xfrm>
            <a:off x="6811963" y="5375275"/>
            <a:ext cx="830262" cy="901700"/>
          </a:xfrm>
          <a:prstGeom prst="rect">
            <a:avLst/>
          </a:prstGeom>
          <a:noFill/>
          <a:ln w="9525">
            <a:noFill/>
            <a:miter lim="800000"/>
            <a:headEnd/>
            <a:tailEnd/>
          </a:ln>
        </p:spPr>
        <p:txBody>
          <a:bodyPr wrap="none">
            <a:spAutoFit/>
          </a:bodyPr>
          <a:lstStyle/>
          <a:p>
            <a:endParaRPr lang="en-US"/>
          </a:p>
        </p:txBody>
      </p:sp>
      <p:sp>
        <p:nvSpPr>
          <p:cNvPr id="4104" name="Rectangle 8"/>
          <p:cNvSpPr>
            <a:spLocks noChangeArrowheads="1"/>
          </p:cNvSpPr>
          <p:nvPr/>
        </p:nvSpPr>
        <p:spPr bwMode="auto">
          <a:xfrm>
            <a:off x="1503363" y="581025"/>
            <a:ext cx="1874837" cy="0"/>
          </a:xfrm>
          <a:prstGeom prst="rect">
            <a:avLst/>
          </a:prstGeom>
          <a:noFill/>
          <a:ln w="9525" algn="ctr">
            <a:noFill/>
            <a:miter lim="800000"/>
            <a:headEnd/>
            <a:tailEnd/>
          </a:ln>
          <a:effectLst>
            <a:outerShdw dist="35921" dir="2700000" algn="ctr" rotWithShape="0">
              <a:schemeClr val="bg2">
                <a:alpha val="79999"/>
              </a:schemeClr>
            </a:outerShdw>
          </a:effectLst>
        </p:spPr>
        <p:txBody>
          <a:bodyPr wrap="none">
            <a:spAutoFit/>
          </a:bodyPr>
          <a:lstStyle/>
          <a:p>
            <a:endParaRPr lang="en-US"/>
          </a:p>
        </p:txBody>
      </p:sp>
      <p:graphicFrame>
        <p:nvGraphicFramePr>
          <p:cNvPr id="17417" name="Group 9"/>
          <p:cNvGraphicFramePr>
            <a:graphicFrameLocks noGrp="1"/>
          </p:cNvGraphicFramePr>
          <p:nvPr/>
        </p:nvGraphicFramePr>
        <p:xfrm>
          <a:off x="1676400" y="914400"/>
          <a:ext cx="5624513" cy="4438650"/>
        </p:xfrm>
        <a:graphic>
          <a:graphicData uri="http://schemas.openxmlformats.org/drawingml/2006/table">
            <a:tbl>
              <a:tblPr/>
              <a:tblGrid>
                <a:gridCol w="1874838"/>
                <a:gridCol w="1874837"/>
                <a:gridCol w="1874838"/>
              </a:tblGrid>
              <a:tr h="1479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200" b="0" i="0" u="none" strike="noStrike" cap="none" normalizeH="0" baseline="0" dirty="0" smtClean="0">
                        <a:ln>
                          <a:noFill/>
                        </a:ln>
                        <a:solidFill>
                          <a:schemeClr val="bg2"/>
                        </a:solidFill>
                        <a:effectLst/>
                        <a:latin typeface="Wingdings" pitchFamily="2" charset="2"/>
                        <a:cs typeface="Times New Roman" pitchFamily="18" charset="0"/>
                        <a:sym typeface="Wingdings" pitchFamily="2" charset="2"/>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5200" b="0" i="0" u="none" strike="noStrike" cap="none" normalizeH="0" baseline="0" smtClean="0">
                        <a:ln>
                          <a:noFill/>
                        </a:ln>
                        <a:solidFill>
                          <a:schemeClr val="bg2"/>
                        </a:solidFill>
                        <a:effectLst/>
                        <a:latin typeface="Wingdings" pitchFamily="2" charset="2"/>
                        <a:cs typeface="Times New Roman" pitchFamily="18" charset="0"/>
                        <a:sym typeface="Wingdings" pitchFamily="2"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79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7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1" i="0" u="none" strike="noStrike" cap="none" normalizeH="0" baseline="0" smtClean="0">
                        <a:ln>
                          <a:noFill/>
                        </a:ln>
                        <a:solidFill>
                          <a:schemeClr val="bg2"/>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bg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4123" name="WordArt 27"/>
          <p:cNvSpPr>
            <a:spLocks noChangeArrowheads="1" noChangeShapeType="1" noTextEdit="1"/>
          </p:cNvSpPr>
          <p:nvPr/>
        </p:nvSpPr>
        <p:spPr bwMode="auto">
          <a:xfrm>
            <a:off x="990600" y="5105400"/>
            <a:ext cx="581025" cy="809625"/>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FF0000"/>
                </a:solidFill>
                <a:latin typeface="Arial Black"/>
              </a:rPr>
              <a:t>Low</a:t>
            </a:r>
          </a:p>
        </p:txBody>
      </p:sp>
      <p:sp>
        <p:nvSpPr>
          <p:cNvPr id="4124" name="WordArt 28"/>
          <p:cNvSpPr>
            <a:spLocks noChangeArrowheads="1" noChangeShapeType="1" noTextEdit="1"/>
          </p:cNvSpPr>
          <p:nvPr/>
        </p:nvSpPr>
        <p:spPr bwMode="auto">
          <a:xfrm>
            <a:off x="7239000" y="5029200"/>
            <a:ext cx="638175" cy="809625"/>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FF0000"/>
                </a:solidFill>
                <a:latin typeface="Arial Black"/>
              </a:rPr>
              <a:t>High</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457200"/>
            <a:ext cx="7315200" cy="1143000"/>
          </a:xfrm>
        </p:spPr>
        <p:txBody>
          <a:bodyPr/>
          <a:lstStyle/>
          <a:p>
            <a:pPr eaLnBrk="1" hangingPunct="1"/>
            <a:r>
              <a:rPr lang="en-GB" b="0" smtClean="0">
                <a:solidFill>
                  <a:srgbClr val="FF9900"/>
                </a:solidFill>
              </a:rPr>
              <a:t>Commitment to Action…</a:t>
            </a:r>
            <a:endParaRPr lang="en-US" b="0" smtClean="0">
              <a:solidFill>
                <a:srgbClr val="FF9900"/>
              </a:solidFill>
            </a:endParaRPr>
          </a:p>
        </p:txBody>
      </p:sp>
      <p:sp>
        <p:nvSpPr>
          <p:cNvPr id="5123" name="Rectangle 3"/>
          <p:cNvSpPr>
            <a:spLocks noGrp="1" noChangeArrowheads="1"/>
          </p:cNvSpPr>
          <p:nvPr>
            <p:ph type="body" idx="1"/>
          </p:nvPr>
        </p:nvSpPr>
        <p:spPr>
          <a:xfrm>
            <a:off x="1066800" y="2057400"/>
            <a:ext cx="7620000" cy="3657600"/>
          </a:xfrm>
        </p:spPr>
        <p:txBody>
          <a:bodyPr/>
          <a:lstStyle/>
          <a:p>
            <a:pPr eaLnBrk="1" hangingPunct="1">
              <a:lnSpc>
                <a:spcPct val="90000"/>
              </a:lnSpc>
            </a:pPr>
            <a:r>
              <a:rPr lang="en-GB" sz="3700" smtClean="0"/>
              <a:t>Start keeping a time log</a:t>
            </a:r>
          </a:p>
          <a:p>
            <a:pPr eaLnBrk="1" hangingPunct="1">
              <a:lnSpc>
                <a:spcPct val="90000"/>
              </a:lnSpc>
            </a:pPr>
            <a:endParaRPr lang="en-GB" sz="2700" smtClean="0"/>
          </a:p>
          <a:p>
            <a:pPr eaLnBrk="1" hangingPunct="1">
              <a:lnSpc>
                <a:spcPct val="90000"/>
              </a:lnSpc>
            </a:pPr>
            <a:r>
              <a:rPr lang="en-GB" sz="3700" smtClean="0"/>
              <a:t>Use the Skill Fun Matrix</a:t>
            </a:r>
          </a:p>
          <a:p>
            <a:pPr eaLnBrk="1" hangingPunct="1">
              <a:lnSpc>
                <a:spcPct val="90000"/>
              </a:lnSpc>
            </a:pPr>
            <a:endParaRPr lang="en-GB" sz="2700" smtClean="0"/>
          </a:p>
          <a:p>
            <a:pPr eaLnBrk="1" hangingPunct="1">
              <a:lnSpc>
                <a:spcPct val="90000"/>
              </a:lnSpc>
            </a:pPr>
            <a:r>
              <a:rPr lang="en-GB" sz="3700" smtClean="0"/>
              <a:t>Think about what tasks you can systemise and delegate</a:t>
            </a:r>
          </a:p>
          <a:p>
            <a:pPr eaLnBrk="1" hangingPunct="1">
              <a:lnSpc>
                <a:spcPct val="90000"/>
              </a:lnSpc>
            </a:pPr>
            <a:endParaRPr lang="en-GB" sz="3700" smtClean="0"/>
          </a:p>
          <a:p>
            <a:pPr eaLnBrk="1" hangingPunct="1">
              <a:lnSpc>
                <a:spcPct val="90000"/>
              </a:lnSpc>
              <a:buFontTx/>
              <a:buNone/>
            </a:pPr>
            <a:endParaRPr lang="en-US" sz="2700"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2133600"/>
            <a:ext cx="9144000" cy="1828800"/>
          </a:xfrm>
        </p:spPr>
        <p:txBody>
          <a:bodyPr/>
          <a:lstStyle/>
          <a:p>
            <a:pPr eaLnBrk="1" hangingPunct="1">
              <a:lnSpc>
                <a:spcPct val="125000"/>
              </a:lnSpc>
            </a:pPr>
            <a:r>
              <a:rPr lang="en-US" sz="4200" smtClean="0"/>
              <a:t>Be Both </a:t>
            </a:r>
            <a:br>
              <a:rPr lang="en-US" sz="4200" smtClean="0"/>
            </a:br>
            <a:r>
              <a:rPr lang="en-US" sz="4200" smtClean="0"/>
              <a:t>Efficient and Effective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Times New Roman" pitchFamily="18" charset="0"/>
                <a:cs typeface="Times New Roman" pitchFamily="18" charset="0"/>
              </a:rPr>
              <a:t>Summery……..!</a:t>
            </a:r>
            <a:endParaRPr lang="en-US" sz="72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p:txBody>
          <a:bodyPr>
            <a:normAutofit/>
          </a:bodyPr>
          <a:lstStyle/>
          <a:p>
            <a:pPr eaLnBrk="1" hangingPunct="1">
              <a:defRPr/>
            </a:pPr>
            <a:r>
              <a:rPr lang="en-US" sz="7200" dirty="0" smtClean="0">
                <a:latin typeface="Arial" pitchFamily="34" charset="0"/>
                <a:cs typeface="Arial" pitchFamily="34" charset="0"/>
              </a:rPr>
              <a:t>Questions??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81200" y="2438400"/>
            <a:ext cx="5410200" cy="2286000"/>
          </a:xfrm>
          <a:prstGeom prst="rect">
            <a:avLst/>
          </a:prstGeom>
          <a:noFill/>
        </p:spPr>
        <p:txBody>
          <a:bodyPr wrap="square" lIns="91440" tIns="45720" rIns="91440" bIns="45720">
            <a:prstTxWarp prst="textCanUp">
              <a:avLst/>
            </a:prstTxWarp>
            <a:spAutoFit/>
            <a:scene3d>
              <a:camera prst="perspectiveContrastingRightFacing"/>
              <a:lightRig rig="balanced" dir="t">
                <a:rot lat="0" lon="0" rev="2100000"/>
              </a:lightRig>
            </a:scene3d>
            <a:sp3d extrusionH="57150" prstMaterial="metal">
              <a:bevelT w="38100" h="25400"/>
              <a:contourClr>
                <a:schemeClr val="bg2"/>
              </a:contourClr>
            </a:sp3d>
          </a:bodyPr>
          <a:lstStyle/>
          <a:p>
            <a:pPr algn="ct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Thank</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r>
              <a:rPr lang="en-US" sz="6000" b="1" kern="10" dirty="0" smtClean="0">
                <a:ln w="50800"/>
                <a:solidFill>
                  <a:schemeClr val="bg1">
                    <a:shade val="50000"/>
                  </a:schemeClr>
                </a:solidFill>
                <a:effectLst>
                  <a:glow rad="139700">
                    <a:schemeClr val="accent1">
                      <a:satMod val="175000"/>
                      <a:alpha val="40000"/>
                    </a:schemeClr>
                  </a:glow>
                  <a:outerShdw blurRad="38100" dist="38100" dir="2700000" algn="tl">
                    <a:srgbClr val="000000">
                      <a:alpha val="43137"/>
                    </a:srgbClr>
                  </a:outerShdw>
                  <a:reflection blurRad="6350" stA="55000" endA="50" endPos="85000" dir="5400000" sy="-100000" algn="bl" rotWithShape="0"/>
                </a:effectLst>
                <a:latin typeface="Arial"/>
                <a:cs typeface="Arial"/>
              </a:rPr>
              <a:t>You</a:t>
            </a:r>
            <a:r>
              <a:rPr lang="en-US" sz="6000" b="1" kern="10" dirty="0" smtClean="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latin typeface="Arial"/>
                <a:cs typeface="Arial"/>
              </a:rPr>
              <a:t> !</a:t>
            </a:r>
            <a:endParaRPr lang="en-US" sz="6000" b="1" cap="none" spc="0" dirty="0">
              <a:ln w="50800"/>
              <a:solidFill>
                <a:schemeClr val="bg1">
                  <a:shade val="50000"/>
                </a:schemeClr>
              </a:solidFill>
              <a:effectLst>
                <a:glow rad="139700">
                  <a:schemeClr val="accent1">
                    <a:satMod val="175000"/>
                    <a:alpha val="40000"/>
                  </a:schemeClr>
                </a:glow>
                <a:reflection blurRad="6350" stA="55000" endA="50" endPos="85000" dir="5400000" sy="-100000" algn="bl" rotWithShape="0"/>
              </a:effectLst>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0"/>
            <a:ext cx="9144000" cy="1752600"/>
          </a:xfrm>
        </p:spPr>
        <p:txBody>
          <a:bodyPr/>
          <a:lstStyle/>
          <a:p>
            <a:pPr eaLnBrk="1" hangingPunct="1">
              <a:lnSpc>
                <a:spcPct val="95000"/>
              </a:lnSpc>
              <a:spcAft>
                <a:spcPct val="20000"/>
              </a:spcAft>
              <a:buFont typeface="Wingdings 2" pitchFamily="18" charset="2"/>
              <a:buNone/>
            </a:pPr>
            <a:r>
              <a:rPr lang="en-US" sz="3700" smtClean="0">
                <a:latin typeface="Arial" charset="0"/>
              </a:rPr>
              <a:t> </a:t>
            </a:r>
            <a:r>
              <a:rPr lang="en-US" sz="3700" smtClean="0"/>
              <a:t>Time Management = Self Management</a:t>
            </a:r>
          </a:p>
        </p:txBody>
      </p:sp>
      <p:sp>
        <p:nvSpPr>
          <p:cNvPr id="229379" name="Rectangle 3"/>
          <p:cNvSpPr>
            <a:spLocks noGrp="1" noChangeArrowheads="1"/>
          </p:cNvSpPr>
          <p:nvPr>
            <p:ph type="body" idx="4294967295"/>
          </p:nvPr>
        </p:nvSpPr>
        <p:spPr>
          <a:xfrm>
            <a:off x="0" y="2133600"/>
            <a:ext cx="7086600" cy="838200"/>
          </a:xfrm>
        </p:spPr>
        <p:txBody>
          <a:bodyPr/>
          <a:lstStyle/>
          <a:p>
            <a:pPr eaLnBrk="1" hangingPunct="1">
              <a:lnSpc>
                <a:spcPct val="95000"/>
              </a:lnSpc>
              <a:spcBef>
                <a:spcPct val="10000"/>
              </a:spcBef>
              <a:spcAft>
                <a:spcPct val="35000"/>
              </a:spcAft>
              <a:buClr>
                <a:schemeClr val="tx1"/>
              </a:buClr>
              <a:buSzPct val="90000"/>
              <a:buFont typeface="Wingdings 2" pitchFamily="18" charset="2"/>
              <a:buChar char=" "/>
            </a:pPr>
            <a:r>
              <a:rPr lang="en-US" sz="3600" b="1" smtClean="0">
                <a:solidFill>
                  <a:srgbClr val="CC0000"/>
                </a:solidFill>
              </a:rPr>
              <a:t>We Don’t Manage Time…</a:t>
            </a:r>
          </a:p>
        </p:txBody>
      </p:sp>
      <p:sp>
        <p:nvSpPr>
          <p:cNvPr id="229380" name="Rectangle 4"/>
          <p:cNvSpPr>
            <a:spLocks noChangeArrowheads="1"/>
          </p:cNvSpPr>
          <p:nvPr/>
        </p:nvSpPr>
        <p:spPr bwMode="auto">
          <a:xfrm>
            <a:off x="3048000" y="3581400"/>
            <a:ext cx="3352800" cy="762000"/>
          </a:xfrm>
          <a:prstGeom prst="rect">
            <a:avLst/>
          </a:prstGeom>
          <a:noFill/>
          <a:ln w="9525">
            <a:noFill/>
            <a:miter lim="800000"/>
            <a:headEnd/>
            <a:tailEnd/>
          </a:ln>
        </p:spPr>
        <p:txBody>
          <a:bodyPr/>
          <a:lstStyle/>
          <a:p>
            <a:pPr marL="566738" indent="-566738">
              <a:lnSpc>
                <a:spcPct val="95000"/>
              </a:lnSpc>
              <a:spcBef>
                <a:spcPct val="10000"/>
              </a:spcBef>
              <a:spcAft>
                <a:spcPct val="35000"/>
              </a:spcAft>
              <a:buClr>
                <a:schemeClr val="tx1"/>
              </a:buClr>
              <a:buSzPct val="90000"/>
              <a:buFont typeface="Wingdings 2" pitchFamily="18" charset="2"/>
              <a:buChar char=" "/>
            </a:pPr>
            <a:r>
              <a:rPr lang="en-US" sz="4000" b="1" i="1">
                <a:solidFill>
                  <a:srgbClr val="CC0000"/>
                </a:solidFill>
                <a:latin typeface="Constantia" pitchFamily="18" charset="0"/>
              </a:rPr>
              <a:t>Ourselves</a:t>
            </a:r>
          </a:p>
        </p:txBody>
      </p:sp>
      <p:sp>
        <p:nvSpPr>
          <p:cNvPr id="229381" name="Rectangle 5"/>
          <p:cNvSpPr>
            <a:spLocks noChangeArrowheads="1"/>
          </p:cNvSpPr>
          <p:nvPr/>
        </p:nvSpPr>
        <p:spPr bwMode="auto">
          <a:xfrm>
            <a:off x="3657600" y="4343400"/>
            <a:ext cx="2590800" cy="685800"/>
          </a:xfrm>
          <a:prstGeom prst="rect">
            <a:avLst/>
          </a:prstGeom>
          <a:noFill/>
          <a:ln w="9525">
            <a:noFill/>
            <a:miter lim="800000"/>
            <a:headEnd/>
            <a:tailEnd/>
          </a:ln>
        </p:spPr>
        <p:txBody>
          <a:bodyPr/>
          <a:lstStyle/>
          <a:p>
            <a:pPr marL="566738" indent="-566738">
              <a:lnSpc>
                <a:spcPct val="95000"/>
              </a:lnSpc>
              <a:spcBef>
                <a:spcPct val="10000"/>
              </a:spcBef>
              <a:spcAft>
                <a:spcPct val="35000"/>
              </a:spcAft>
              <a:buClr>
                <a:schemeClr val="tx1"/>
              </a:buClr>
              <a:buSzPct val="90000"/>
              <a:buFont typeface="Wingdings 2" pitchFamily="18" charset="2"/>
              <a:buChar char=" "/>
            </a:pPr>
            <a:r>
              <a:rPr lang="en-US" sz="4000" b="1" i="1">
                <a:solidFill>
                  <a:srgbClr val="CC0000"/>
                </a:solidFill>
                <a:latin typeface="Constantia" pitchFamily="18" charset="0"/>
              </a:rPr>
              <a:t>Others</a:t>
            </a:r>
          </a:p>
        </p:txBody>
      </p:sp>
      <p:sp>
        <p:nvSpPr>
          <p:cNvPr id="229382" name="Rectangle 6"/>
          <p:cNvSpPr>
            <a:spLocks noChangeArrowheads="1"/>
          </p:cNvSpPr>
          <p:nvPr/>
        </p:nvSpPr>
        <p:spPr bwMode="auto">
          <a:xfrm>
            <a:off x="4114800" y="5029200"/>
            <a:ext cx="3505200" cy="762000"/>
          </a:xfrm>
          <a:prstGeom prst="rect">
            <a:avLst/>
          </a:prstGeom>
          <a:noFill/>
          <a:ln w="9525">
            <a:noFill/>
            <a:miter lim="800000"/>
            <a:headEnd/>
            <a:tailEnd/>
          </a:ln>
        </p:spPr>
        <p:txBody>
          <a:bodyPr/>
          <a:lstStyle/>
          <a:p>
            <a:pPr marL="566738" indent="-566738">
              <a:lnSpc>
                <a:spcPct val="95000"/>
              </a:lnSpc>
              <a:spcBef>
                <a:spcPct val="10000"/>
              </a:spcBef>
              <a:spcAft>
                <a:spcPct val="35000"/>
              </a:spcAft>
              <a:buClr>
                <a:schemeClr val="tx1"/>
              </a:buClr>
              <a:buSzPct val="90000"/>
              <a:buFont typeface="Wingdings 2" pitchFamily="18" charset="2"/>
              <a:buChar char=" "/>
            </a:pPr>
            <a:r>
              <a:rPr lang="en-US" sz="4000" b="1" i="1">
                <a:solidFill>
                  <a:srgbClr val="CC0000"/>
                </a:solidFill>
                <a:latin typeface="Constantia" pitchFamily="18" charset="0"/>
              </a:rPr>
              <a:t>and</a:t>
            </a:r>
            <a:r>
              <a:rPr lang="en-US" sz="3600" b="1" i="1">
                <a:solidFill>
                  <a:srgbClr val="CC0000"/>
                </a:solidFill>
                <a:latin typeface="Constantia" pitchFamily="18" charset="0"/>
              </a:rPr>
              <a:t> </a:t>
            </a:r>
            <a:r>
              <a:rPr lang="en-US" sz="4000" b="1" i="1">
                <a:solidFill>
                  <a:srgbClr val="CC0000"/>
                </a:solidFill>
                <a:latin typeface="Constantia" pitchFamily="18" charset="0"/>
              </a:rPr>
              <a:t>Work</a:t>
            </a:r>
          </a:p>
        </p:txBody>
      </p:sp>
      <p:sp>
        <p:nvSpPr>
          <p:cNvPr id="229383" name="Rectangle 7"/>
          <p:cNvSpPr>
            <a:spLocks noChangeArrowheads="1"/>
          </p:cNvSpPr>
          <p:nvPr/>
        </p:nvSpPr>
        <p:spPr bwMode="auto">
          <a:xfrm>
            <a:off x="1676400" y="2895600"/>
            <a:ext cx="7010400" cy="762000"/>
          </a:xfrm>
          <a:prstGeom prst="rect">
            <a:avLst/>
          </a:prstGeom>
          <a:noFill/>
          <a:ln w="9525">
            <a:noFill/>
            <a:miter lim="800000"/>
            <a:headEnd/>
            <a:tailEnd/>
          </a:ln>
        </p:spPr>
        <p:txBody>
          <a:bodyPr/>
          <a:lstStyle/>
          <a:p>
            <a:pPr marL="566738" indent="-566738">
              <a:lnSpc>
                <a:spcPct val="95000"/>
              </a:lnSpc>
              <a:spcBef>
                <a:spcPct val="10000"/>
              </a:spcBef>
              <a:spcAft>
                <a:spcPct val="35000"/>
              </a:spcAft>
              <a:buClr>
                <a:schemeClr val="tx1"/>
              </a:buClr>
              <a:buSzPct val="90000"/>
              <a:buFont typeface="Wingdings 2" pitchFamily="18" charset="2"/>
              <a:buChar char=" "/>
            </a:pPr>
            <a:r>
              <a:rPr lang="en-US" sz="3200" b="1">
                <a:solidFill>
                  <a:srgbClr val="006699"/>
                </a:solidFill>
                <a:latin typeface="Constantia" pitchFamily="18" charset="0"/>
              </a:rPr>
              <a:t>What Do We Manage?</a:t>
            </a:r>
          </a:p>
        </p:txBody>
      </p:sp>
      <p:pic>
        <p:nvPicPr>
          <p:cNvPr id="9224" name="Picture 9"/>
          <p:cNvPicPr>
            <a:picLocks noChangeAspect="1" noChangeArrowheads="1"/>
          </p:cNvPicPr>
          <p:nvPr/>
        </p:nvPicPr>
        <p:blipFill>
          <a:blip r:embed="rId3" cstate="print"/>
          <a:srcRect/>
          <a:stretch>
            <a:fillRect/>
          </a:stretch>
        </p:blipFill>
        <p:spPr bwMode="auto">
          <a:xfrm>
            <a:off x="7239000" y="2667000"/>
            <a:ext cx="1762125" cy="1781175"/>
          </a:xfrm>
          <a:prstGeom prst="rect">
            <a:avLst/>
          </a:prstGeom>
          <a:noFill/>
          <a:ln w="12699">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938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938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1000"/>
                                  </p:stCondLst>
                                  <p:childTnLst>
                                    <p:set>
                                      <p:cBhvr>
                                        <p:cTn id="15" dur="1" fill="hold">
                                          <p:stCondLst>
                                            <p:cond delay="0"/>
                                          </p:stCondLst>
                                        </p:cTn>
                                        <p:tgtEl>
                                          <p:spTgt spid="229381"/>
                                        </p:tgtEl>
                                        <p:attrNameLst>
                                          <p:attrName>style.visibility</p:attrName>
                                        </p:attrNameLst>
                                      </p:cBhvr>
                                      <p:to>
                                        <p:strVal val="visible"/>
                                      </p:to>
                                    </p:set>
                                  </p:childTnLst>
                                </p:cTn>
                              </p:par>
                            </p:childTnLst>
                          </p:cTn>
                        </p:par>
                        <p:par>
                          <p:cTn id="16" fill="hold" nodeType="afterGroup">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229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p:bldP spid="229380" grpId="0"/>
      <p:bldP spid="229381" grpId="0"/>
      <p:bldP spid="229382" grpId="0"/>
      <p:bldP spid="2293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524000"/>
          </a:xfrm>
        </p:spPr>
        <p:txBody>
          <a:bodyPr/>
          <a:lstStyle/>
          <a:p>
            <a:pPr eaLnBrk="1" hangingPunct="1"/>
            <a:r>
              <a:rPr lang="en-US" smtClean="0"/>
              <a:t>Ten Myths about Time</a:t>
            </a:r>
            <a:endParaRPr lang="en-US" i="1" smtClean="0"/>
          </a:p>
        </p:txBody>
      </p:sp>
      <p:sp>
        <p:nvSpPr>
          <p:cNvPr id="10243" name="Rectangle 3"/>
          <p:cNvSpPr>
            <a:spLocks noGrp="1" noChangeArrowheads="1"/>
          </p:cNvSpPr>
          <p:nvPr>
            <p:ph idx="1"/>
          </p:nvPr>
        </p:nvSpPr>
        <p:spPr>
          <a:xfrm>
            <a:off x="304800" y="1905000"/>
            <a:ext cx="8382000" cy="4389438"/>
          </a:xfrm>
        </p:spPr>
        <p:txBody>
          <a:bodyPr/>
          <a:lstStyle/>
          <a:p>
            <a:pPr marL="495300" indent="-495300" eaLnBrk="1" hangingPunct="1">
              <a:spcBef>
                <a:spcPct val="50000"/>
              </a:spcBef>
              <a:spcAft>
                <a:spcPts val="600"/>
              </a:spcAft>
              <a:buClr>
                <a:srgbClr val="006666"/>
              </a:buClr>
              <a:buFontTx/>
              <a:buAutoNum type="arabicParenR"/>
            </a:pPr>
            <a:r>
              <a:rPr lang="en-US" sz="2700" b="1" i="1" dirty="0" smtClean="0"/>
              <a:t>Myth: 	</a:t>
            </a:r>
            <a:r>
              <a:rPr lang="en-US" sz="2700" b="1" u="sng" dirty="0" smtClean="0">
                <a:solidFill>
                  <a:schemeClr val="tx1"/>
                </a:solidFill>
              </a:rPr>
              <a:t>Time can be managed</a:t>
            </a:r>
            <a:r>
              <a:rPr lang="en-US" sz="2700" b="1" dirty="0" smtClean="0">
                <a:solidFill>
                  <a:schemeClr val="tx1"/>
                </a:solidFill>
              </a:rPr>
              <a:t>. </a:t>
            </a:r>
          </a:p>
          <a:p>
            <a:pPr marL="495300" indent="-495300" eaLnBrk="1" hangingPunct="1">
              <a:spcBef>
                <a:spcPct val="50000"/>
              </a:spcBef>
              <a:spcAft>
                <a:spcPts val="600"/>
              </a:spcAft>
              <a:buClr>
                <a:srgbClr val="006666"/>
              </a:buClr>
              <a:buFontTx/>
              <a:buAutoNum type="arabicParenR"/>
            </a:pPr>
            <a:r>
              <a:rPr lang="en-US" sz="2700" b="1" i="1" dirty="0" smtClean="0"/>
              <a:t>Myth: 	</a:t>
            </a:r>
            <a:r>
              <a:rPr lang="en-US" sz="2700" b="1" u="sng" dirty="0" smtClean="0">
                <a:solidFill>
                  <a:schemeClr val="tx1"/>
                </a:solidFill>
              </a:rPr>
              <a:t>The longer or harder you work, the </a:t>
            </a:r>
            <a:r>
              <a:rPr lang="en-US" sz="2700" b="1" dirty="0" smtClean="0">
                <a:solidFill>
                  <a:schemeClr val="tx1"/>
                </a:solidFill>
              </a:rPr>
              <a:t>			</a:t>
            </a:r>
            <a:r>
              <a:rPr lang="en-US" sz="2700" b="1" u="sng" dirty="0" smtClean="0">
                <a:solidFill>
                  <a:schemeClr val="tx1"/>
                </a:solidFill>
              </a:rPr>
              <a:t>more you accomplish</a:t>
            </a:r>
            <a:r>
              <a:rPr lang="en-US" sz="2700" b="1" dirty="0" smtClean="0">
                <a:solidFill>
                  <a:schemeClr val="tx1"/>
                </a:solidFill>
              </a:rPr>
              <a:t>. </a:t>
            </a:r>
          </a:p>
          <a:p>
            <a:pPr marL="495300" indent="-495300" eaLnBrk="1" hangingPunct="1">
              <a:spcBef>
                <a:spcPct val="50000"/>
              </a:spcBef>
              <a:spcAft>
                <a:spcPts val="600"/>
              </a:spcAft>
              <a:buClr>
                <a:srgbClr val="006666"/>
              </a:buClr>
              <a:buFontTx/>
              <a:buAutoNum type="arabicParenR"/>
            </a:pPr>
            <a:r>
              <a:rPr lang="en-US" sz="2700" b="1" i="1" dirty="0" smtClean="0"/>
              <a:t>Myth: 	</a:t>
            </a:r>
            <a:r>
              <a:rPr lang="en-US" sz="2700" b="1" u="sng" dirty="0" smtClean="0">
                <a:solidFill>
                  <a:schemeClr val="tx1"/>
                </a:solidFill>
              </a:rPr>
              <a:t>If you want something done right,</a:t>
            </a:r>
            <a:r>
              <a:rPr lang="en-US" sz="2700" b="1" dirty="0" smtClean="0">
                <a:solidFill>
                  <a:schemeClr val="tx1"/>
                </a:solidFill>
              </a:rPr>
              <a:t>        			</a:t>
            </a:r>
            <a:r>
              <a:rPr lang="en-US" sz="2700" b="1" u="sng" dirty="0" smtClean="0">
                <a:solidFill>
                  <a:schemeClr val="tx1"/>
                </a:solidFill>
              </a:rPr>
              <a:t>do it yourself</a:t>
            </a:r>
            <a:r>
              <a:rPr lang="en-US" sz="2700" b="1" dirty="0" smtClean="0">
                <a:solidFill>
                  <a:schemeClr val="tx1"/>
                </a:solidFill>
              </a:rPr>
              <a:t>. </a:t>
            </a:r>
          </a:p>
          <a:p>
            <a:pPr marL="495300" indent="-495300" eaLnBrk="1" hangingPunct="1">
              <a:spcBef>
                <a:spcPct val="50000"/>
              </a:spcBef>
              <a:spcAft>
                <a:spcPts val="600"/>
              </a:spcAft>
              <a:buClr>
                <a:srgbClr val="006666"/>
              </a:buClr>
              <a:buFontTx/>
              <a:buAutoNum type="arabicParenR"/>
            </a:pPr>
            <a:r>
              <a:rPr lang="en-US" sz="2700" b="1" i="1" dirty="0" smtClean="0"/>
              <a:t>Myth: 	</a:t>
            </a:r>
            <a:r>
              <a:rPr lang="en-US" sz="2700" b="1" u="sng" dirty="0" smtClean="0">
                <a:solidFill>
                  <a:schemeClr val="tx1"/>
                </a:solidFill>
              </a:rPr>
              <a:t>You aren’t supposed to enjoy work</a:t>
            </a:r>
            <a:r>
              <a:rPr lang="en-US" sz="2700" b="1" dirty="0" smtClean="0">
                <a:solidFill>
                  <a:schemeClr val="tx1"/>
                </a:solidFill>
              </a:rPr>
              <a:t>. </a:t>
            </a:r>
            <a:endParaRPr lang="en-US" sz="2700" b="1" i="1" dirty="0" smtClean="0">
              <a:solidFill>
                <a:schemeClr val="tx1"/>
              </a:solidFill>
            </a:endParaRPr>
          </a:p>
          <a:p>
            <a:pPr marL="495300" indent="-495300" eaLnBrk="1" hangingPunct="1">
              <a:spcBef>
                <a:spcPct val="50000"/>
              </a:spcBef>
              <a:spcAft>
                <a:spcPts val="600"/>
              </a:spcAft>
              <a:buClr>
                <a:srgbClr val="006666"/>
              </a:buClr>
              <a:buFontTx/>
              <a:buAutoNum type="arabicParenR"/>
            </a:pPr>
            <a:r>
              <a:rPr lang="en-US" sz="2700" b="1" i="1" dirty="0" smtClean="0"/>
              <a:t>Myth: 	</a:t>
            </a:r>
            <a:r>
              <a:rPr lang="en-US" sz="2700" b="1" u="sng" dirty="0" smtClean="0">
                <a:solidFill>
                  <a:schemeClr val="tx1"/>
                </a:solidFill>
              </a:rPr>
              <a:t>We should take pride in working hard</a:t>
            </a:r>
            <a:r>
              <a:rPr lang="en-US" sz="2700" b="1" dirty="0" smtClean="0">
                <a:solidFill>
                  <a:schemeClr val="tx1"/>
                </a:solidFill>
              </a:rPr>
              <a:t>. </a:t>
            </a:r>
            <a:endParaRPr lang="en-US" sz="2700" b="1" i="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81000"/>
            <a:ext cx="9144000" cy="1143000"/>
          </a:xfrm>
        </p:spPr>
        <p:txBody>
          <a:bodyPr/>
          <a:lstStyle/>
          <a:p>
            <a:pPr eaLnBrk="1" hangingPunct="1"/>
            <a:r>
              <a:rPr lang="en-US" smtClean="0"/>
              <a:t>Ten Myths about Time</a:t>
            </a:r>
          </a:p>
        </p:txBody>
      </p:sp>
      <p:sp>
        <p:nvSpPr>
          <p:cNvPr id="11267" name="Rectangle 3"/>
          <p:cNvSpPr>
            <a:spLocks noGrp="1" noChangeArrowheads="1"/>
          </p:cNvSpPr>
          <p:nvPr>
            <p:ph idx="1"/>
          </p:nvPr>
        </p:nvSpPr>
        <p:spPr>
          <a:xfrm>
            <a:off x="304800" y="1905000"/>
            <a:ext cx="8229600" cy="4389438"/>
          </a:xfrm>
        </p:spPr>
        <p:txBody>
          <a:bodyPr/>
          <a:lstStyle/>
          <a:p>
            <a:pPr marL="533400" indent="-533400" eaLnBrk="1" hangingPunct="1">
              <a:spcBef>
                <a:spcPct val="50000"/>
              </a:spcBef>
              <a:spcAft>
                <a:spcPts val="600"/>
              </a:spcAft>
              <a:buClr>
                <a:srgbClr val="006666"/>
              </a:buClr>
              <a:buFontTx/>
              <a:buAutoNum type="arabicPeriod" startAt="6"/>
            </a:pPr>
            <a:r>
              <a:rPr lang="en-US" sz="2700" b="1" i="1" smtClean="0"/>
              <a:t>Myth:</a:t>
            </a:r>
            <a:r>
              <a:rPr lang="en-US" sz="2700" b="1" smtClean="0"/>
              <a:t> 	</a:t>
            </a:r>
            <a:r>
              <a:rPr lang="en-US" sz="2700" b="1" u="sng" smtClean="0">
                <a:solidFill>
                  <a:schemeClr val="tx1"/>
                </a:solidFill>
              </a:rPr>
              <a:t>You should try to do the most in the </a:t>
            </a:r>
            <a:r>
              <a:rPr lang="en-US" sz="2700" b="1" smtClean="0">
                <a:solidFill>
                  <a:schemeClr val="tx1"/>
                </a:solidFill>
              </a:rPr>
              <a:t>		</a:t>
            </a:r>
            <a:r>
              <a:rPr lang="en-US" sz="2700" b="1" u="sng" smtClean="0">
                <a:solidFill>
                  <a:schemeClr val="tx1"/>
                </a:solidFill>
              </a:rPr>
              <a:t>least amount of time</a:t>
            </a:r>
            <a:r>
              <a:rPr lang="en-US" sz="2700" b="1" smtClean="0">
                <a:solidFill>
                  <a:schemeClr val="tx1"/>
                </a:solidFill>
              </a:rPr>
              <a:t>. </a:t>
            </a:r>
          </a:p>
          <a:p>
            <a:pPr marL="533400" indent="-533400" eaLnBrk="1" hangingPunct="1">
              <a:spcBef>
                <a:spcPct val="50000"/>
              </a:spcBef>
              <a:spcAft>
                <a:spcPts val="600"/>
              </a:spcAft>
              <a:buClr>
                <a:srgbClr val="006666"/>
              </a:buClr>
              <a:buFontTx/>
              <a:buAutoNum type="arabicPeriod" startAt="6"/>
            </a:pPr>
            <a:r>
              <a:rPr lang="en-US" sz="2700" b="1" i="1" smtClean="0"/>
              <a:t>Myth:</a:t>
            </a:r>
            <a:r>
              <a:rPr lang="en-US" sz="2700" b="1" smtClean="0"/>
              <a:t> 	</a:t>
            </a:r>
            <a:r>
              <a:rPr lang="en-US" sz="2700" b="1" u="sng" smtClean="0">
                <a:solidFill>
                  <a:schemeClr val="tx1"/>
                </a:solidFill>
              </a:rPr>
              <a:t>Technology will help you do it better </a:t>
            </a:r>
            <a:r>
              <a:rPr lang="en-US" sz="2700" b="1" smtClean="0">
                <a:solidFill>
                  <a:schemeClr val="tx1"/>
                </a:solidFill>
              </a:rPr>
              <a:t>		</a:t>
            </a:r>
            <a:r>
              <a:rPr lang="en-US" sz="2700" b="1" u="sng" smtClean="0">
                <a:solidFill>
                  <a:schemeClr val="tx1"/>
                </a:solidFill>
              </a:rPr>
              <a:t>and faster</a:t>
            </a:r>
            <a:r>
              <a:rPr lang="en-US" sz="2700" b="1" smtClean="0">
                <a:solidFill>
                  <a:schemeClr val="tx1"/>
                </a:solidFill>
              </a:rPr>
              <a:t>. </a:t>
            </a:r>
          </a:p>
          <a:p>
            <a:pPr marL="533400" indent="-533400" eaLnBrk="1" hangingPunct="1">
              <a:spcBef>
                <a:spcPct val="50000"/>
              </a:spcBef>
              <a:spcAft>
                <a:spcPts val="600"/>
              </a:spcAft>
              <a:buClr>
                <a:srgbClr val="006666"/>
              </a:buClr>
              <a:buFontTx/>
              <a:buAutoNum type="arabicPeriod" startAt="6"/>
            </a:pPr>
            <a:r>
              <a:rPr lang="en-US" sz="2700" b="1" i="1" smtClean="0"/>
              <a:t>Myth:</a:t>
            </a:r>
            <a:r>
              <a:rPr lang="en-US" sz="2700" b="1" smtClean="0"/>
              <a:t> 	</a:t>
            </a:r>
            <a:r>
              <a:rPr lang="en-US" sz="2700" b="1" u="sng" smtClean="0">
                <a:solidFill>
                  <a:schemeClr val="tx1"/>
                </a:solidFill>
              </a:rPr>
              <a:t>Do one thing at a time</a:t>
            </a:r>
            <a:r>
              <a:rPr lang="en-US" sz="2700" b="1" smtClean="0">
                <a:solidFill>
                  <a:schemeClr val="tx1"/>
                </a:solidFill>
              </a:rPr>
              <a:t>. </a:t>
            </a:r>
          </a:p>
          <a:p>
            <a:pPr marL="533400" indent="-533400" eaLnBrk="1" hangingPunct="1">
              <a:spcBef>
                <a:spcPct val="50000"/>
              </a:spcBef>
              <a:spcAft>
                <a:spcPts val="600"/>
              </a:spcAft>
              <a:buClr>
                <a:srgbClr val="006666"/>
              </a:buClr>
              <a:buFontTx/>
              <a:buAutoNum type="arabicPeriod" startAt="6"/>
            </a:pPr>
            <a:r>
              <a:rPr lang="en-US" sz="2700" b="1" i="1" smtClean="0"/>
              <a:t>Myth:</a:t>
            </a:r>
            <a:r>
              <a:rPr lang="en-US" sz="2700" b="1" smtClean="0"/>
              <a:t> 	</a:t>
            </a:r>
            <a:r>
              <a:rPr lang="en-US" sz="2700" b="1" u="sng" smtClean="0">
                <a:solidFill>
                  <a:schemeClr val="tx1"/>
                </a:solidFill>
              </a:rPr>
              <a:t>Handle paper only once</a:t>
            </a:r>
            <a:r>
              <a:rPr lang="en-US" sz="2700" b="1" smtClean="0">
                <a:solidFill>
                  <a:schemeClr val="tx1"/>
                </a:solidFill>
              </a:rPr>
              <a:t>. </a:t>
            </a:r>
          </a:p>
          <a:p>
            <a:pPr marL="533400" indent="-533400" eaLnBrk="1" hangingPunct="1">
              <a:spcBef>
                <a:spcPct val="50000"/>
              </a:spcBef>
              <a:spcAft>
                <a:spcPts val="600"/>
              </a:spcAft>
              <a:buClr>
                <a:srgbClr val="006666"/>
              </a:buClr>
              <a:buFontTx/>
              <a:buAutoNum type="arabicPeriod" startAt="6"/>
            </a:pPr>
            <a:r>
              <a:rPr lang="en-US" sz="2700" b="1" i="1" smtClean="0"/>
              <a:t>Myth:</a:t>
            </a:r>
            <a:r>
              <a:rPr lang="en-US" sz="2700" b="1" smtClean="0"/>
              <a:t> 	</a:t>
            </a:r>
            <a:r>
              <a:rPr lang="en-US" sz="2700" b="1" u="sng" smtClean="0">
                <a:solidFill>
                  <a:schemeClr val="tx1"/>
                </a:solidFill>
              </a:rPr>
              <a:t>Get more done and you’ll be happier</a:t>
            </a:r>
            <a:r>
              <a:rPr lang="en-US" sz="2700" b="1" smtClean="0">
                <a:solidFill>
                  <a:schemeClr val="tx1"/>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76200"/>
            <a:ext cx="4419600" cy="762000"/>
          </a:xfrm>
        </p:spPr>
        <p:txBody>
          <a:bodyPr/>
          <a:lstStyle/>
          <a:p>
            <a:pPr eaLnBrk="1" hangingPunct="1">
              <a:defRPr/>
            </a:pPr>
            <a:r>
              <a:rPr lang="en-US" sz="4200" b="0" dirty="0" smtClean="0">
                <a:effectLst>
                  <a:outerShdw blurRad="38100" dist="38100" dir="2700000" algn="tl">
                    <a:srgbClr val="C0C0C0"/>
                  </a:outerShdw>
                </a:effectLst>
              </a:rPr>
              <a:t>Time Target ...</a:t>
            </a:r>
          </a:p>
        </p:txBody>
      </p:sp>
      <p:sp>
        <p:nvSpPr>
          <p:cNvPr id="14339" name="Oval 3"/>
          <p:cNvSpPr>
            <a:spLocks noChangeArrowheads="1"/>
          </p:cNvSpPr>
          <p:nvPr/>
        </p:nvSpPr>
        <p:spPr bwMode="auto">
          <a:xfrm>
            <a:off x="2743200" y="533400"/>
            <a:ext cx="6172200" cy="6172200"/>
          </a:xfrm>
          <a:prstGeom prst="ellipse">
            <a:avLst/>
          </a:prstGeom>
          <a:solidFill>
            <a:schemeClr val="accent1"/>
          </a:solidFill>
          <a:ln w="63500">
            <a:noFill/>
            <a:round/>
            <a:headEnd/>
            <a:tailEnd/>
          </a:ln>
          <a:effectLst/>
        </p:spPr>
        <p:txBody>
          <a:bodyPr wrap="none" anchor="ctr"/>
          <a:lstStyle/>
          <a:p>
            <a:endParaRPr lang="en-US"/>
          </a:p>
        </p:txBody>
      </p:sp>
      <p:sp>
        <p:nvSpPr>
          <p:cNvPr id="14340" name="Oval 4"/>
          <p:cNvSpPr>
            <a:spLocks noChangeArrowheads="1"/>
          </p:cNvSpPr>
          <p:nvPr/>
        </p:nvSpPr>
        <p:spPr bwMode="auto">
          <a:xfrm>
            <a:off x="3352800" y="1066800"/>
            <a:ext cx="4802188" cy="4800600"/>
          </a:xfrm>
          <a:prstGeom prst="ellipse">
            <a:avLst/>
          </a:prstGeom>
          <a:noFill/>
          <a:ln w="31750">
            <a:solidFill>
              <a:srgbClr val="0000FF"/>
            </a:solidFill>
            <a:round/>
            <a:headEnd/>
            <a:tailEnd/>
          </a:ln>
          <a:effectLst/>
        </p:spPr>
        <p:txBody>
          <a:bodyPr wrap="none" anchor="ctr"/>
          <a:lstStyle/>
          <a:p>
            <a:endParaRPr lang="en-US"/>
          </a:p>
        </p:txBody>
      </p:sp>
      <p:sp>
        <p:nvSpPr>
          <p:cNvPr id="14341" name="Oval 5"/>
          <p:cNvSpPr>
            <a:spLocks noChangeArrowheads="1"/>
          </p:cNvSpPr>
          <p:nvPr/>
        </p:nvSpPr>
        <p:spPr bwMode="auto">
          <a:xfrm>
            <a:off x="4038600" y="1752600"/>
            <a:ext cx="3508375" cy="3508375"/>
          </a:xfrm>
          <a:prstGeom prst="ellipse">
            <a:avLst/>
          </a:prstGeom>
          <a:noFill/>
          <a:ln w="31750">
            <a:solidFill>
              <a:srgbClr val="0000FF"/>
            </a:solidFill>
            <a:round/>
            <a:headEnd/>
            <a:tailEnd/>
          </a:ln>
          <a:effectLst/>
        </p:spPr>
        <p:txBody>
          <a:bodyPr wrap="none" anchor="ctr"/>
          <a:lstStyle/>
          <a:p>
            <a:endParaRPr lang="en-US"/>
          </a:p>
        </p:txBody>
      </p:sp>
      <p:sp>
        <p:nvSpPr>
          <p:cNvPr id="14342" name="Oval 6"/>
          <p:cNvSpPr>
            <a:spLocks noChangeArrowheads="1"/>
          </p:cNvSpPr>
          <p:nvPr/>
        </p:nvSpPr>
        <p:spPr bwMode="auto">
          <a:xfrm>
            <a:off x="4724400" y="2438400"/>
            <a:ext cx="2133600" cy="2133600"/>
          </a:xfrm>
          <a:prstGeom prst="ellipse">
            <a:avLst/>
          </a:prstGeom>
          <a:noFill/>
          <a:ln w="31750">
            <a:solidFill>
              <a:srgbClr val="0000FF"/>
            </a:solidFill>
            <a:round/>
            <a:headEnd/>
            <a:tailEnd/>
          </a:ln>
          <a:effectLst/>
        </p:spPr>
        <p:txBody>
          <a:bodyPr wrap="none" anchor="ctr"/>
          <a:lstStyle/>
          <a:p>
            <a:endParaRPr lang="en-US"/>
          </a:p>
        </p:txBody>
      </p:sp>
      <p:sp>
        <p:nvSpPr>
          <p:cNvPr id="14343" name="WordArt 7"/>
          <p:cNvSpPr>
            <a:spLocks noChangeArrowheads="1" noChangeShapeType="1" noTextEdit="1"/>
          </p:cNvSpPr>
          <p:nvPr/>
        </p:nvSpPr>
        <p:spPr bwMode="auto">
          <a:xfrm>
            <a:off x="3276600" y="990600"/>
            <a:ext cx="5029200" cy="3810000"/>
          </a:xfrm>
          <a:prstGeom prst="rect">
            <a:avLst/>
          </a:prstGeom>
        </p:spPr>
        <p:txBody>
          <a:bodyPr spcFirstLastPara="1" wrap="none" fromWordArt="1">
            <a:prstTxWarp prst="textArchUp">
              <a:avLst>
                <a:gd name="adj" fmla="val 10890419"/>
              </a:avLst>
            </a:prstTxWarp>
          </a:bodyPr>
          <a:lstStyle/>
          <a:p>
            <a:pPr algn="ctr"/>
            <a:r>
              <a:rPr lang="en-US" sz="3600" kern="10" dirty="0">
                <a:ln w="9525">
                  <a:solidFill>
                    <a:srgbClr val="000000"/>
                  </a:solidFill>
                  <a:round/>
                  <a:headEnd/>
                  <a:tailEnd/>
                </a:ln>
                <a:solidFill>
                  <a:srgbClr val="FF00FF"/>
                </a:solidFill>
                <a:latin typeface="Arial Black"/>
              </a:rPr>
              <a:t>Not Urgent &amp; Not Important</a:t>
            </a:r>
          </a:p>
        </p:txBody>
      </p:sp>
      <p:sp>
        <p:nvSpPr>
          <p:cNvPr id="14344" name="WordArt 8"/>
          <p:cNvSpPr>
            <a:spLocks noChangeArrowheads="1" noChangeShapeType="1" noTextEdit="1"/>
          </p:cNvSpPr>
          <p:nvPr/>
        </p:nvSpPr>
        <p:spPr bwMode="auto">
          <a:xfrm>
            <a:off x="3733800" y="1600200"/>
            <a:ext cx="4114800" cy="3505200"/>
          </a:xfrm>
          <a:prstGeom prst="rect">
            <a:avLst/>
          </a:prstGeom>
        </p:spPr>
        <p:txBody>
          <a:bodyPr spcFirstLastPara="1" wrap="none" fromWordArt="1">
            <a:prstTxWarp prst="textArchUp">
              <a:avLst>
                <a:gd name="adj" fmla="val 11295558"/>
              </a:avLst>
            </a:prstTxWarp>
          </a:bodyPr>
          <a:lstStyle/>
          <a:p>
            <a:pPr algn="ctr"/>
            <a:r>
              <a:rPr lang="en-US" sz="3600" kern="10" dirty="0">
                <a:ln w="9525">
                  <a:solidFill>
                    <a:srgbClr val="000000"/>
                  </a:solidFill>
                  <a:round/>
                  <a:headEnd/>
                  <a:tailEnd/>
                </a:ln>
                <a:solidFill>
                  <a:srgbClr val="FF00FF"/>
                </a:solidFill>
                <a:latin typeface="Arial Black"/>
              </a:rPr>
              <a:t>Urgent &amp; Not Important</a:t>
            </a:r>
          </a:p>
        </p:txBody>
      </p:sp>
      <p:sp>
        <p:nvSpPr>
          <p:cNvPr id="14345" name="WordArt 9"/>
          <p:cNvSpPr>
            <a:spLocks noChangeArrowheads="1" noChangeShapeType="1" noTextEdit="1"/>
          </p:cNvSpPr>
          <p:nvPr/>
        </p:nvSpPr>
        <p:spPr bwMode="auto">
          <a:xfrm>
            <a:off x="4343400" y="2209800"/>
            <a:ext cx="2819400" cy="2590800"/>
          </a:xfrm>
          <a:prstGeom prst="rect">
            <a:avLst/>
          </a:prstGeom>
        </p:spPr>
        <p:txBody>
          <a:bodyPr spcFirstLastPara="1" wrap="none" fromWordArt="1">
            <a:prstTxWarp prst="textArchUp">
              <a:avLst>
                <a:gd name="adj" fmla="val 11899751"/>
              </a:avLst>
            </a:prstTxWarp>
          </a:bodyPr>
          <a:lstStyle/>
          <a:p>
            <a:pPr algn="ctr"/>
            <a:r>
              <a:rPr lang="en-US" sz="3600" kern="10" dirty="0">
                <a:ln w="9525">
                  <a:solidFill>
                    <a:srgbClr val="000000"/>
                  </a:solidFill>
                  <a:round/>
                  <a:headEnd/>
                  <a:tailEnd/>
                </a:ln>
                <a:solidFill>
                  <a:srgbClr val="FF00FF"/>
                </a:solidFill>
                <a:latin typeface="Arial Black"/>
              </a:rPr>
              <a:t>Urgent &amp; Important</a:t>
            </a:r>
          </a:p>
        </p:txBody>
      </p:sp>
      <p:sp>
        <p:nvSpPr>
          <p:cNvPr id="14346" name="WordArt 10"/>
          <p:cNvSpPr>
            <a:spLocks noChangeArrowheads="1" noChangeShapeType="1" noTextEdit="1"/>
          </p:cNvSpPr>
          <p:nvPr/>
        </p:nvSpPr>
        <p:spPr bwMode="auto">
          <a:xfrm>
            <a:off x="4876800" y="2743200"/>
            <a:ext cx="1828800" cy="7620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FF00FF"/>
                </a:solidFill>
                <a:effectLst>
                  <a:outerShdw dist="35921" dir="2700000" algn="ctr" rotWithShape="0">
                    <a:srgbClr val="C0C0C0"/>
                  </a:outerShdw>
                </a:effectLst>
                <a:latin typeface="Impact"/>
              </a:rPr>
              <a:t>Not Urgent</a:t>
            </a:r>
          </a:p>
          <a:p>
            <a:pPr algn="ctr"/>
            <a:r>
              <a:rPr lang="en-US" sz="3600" kern="10" dirty="0">
                <a:ln w="9525">
                  <a:solidFill>
                    <a:srgbClr val="000000"/>
                  </a:solidFill>
                  <a:round/>
                  <a:headEnd/>
                  <a:tailEnd/>
                </a:ln>
                <a:solidFill>
                  <a:srgbClr val="FF00FF"/>
                </a:solidFill>
                <a:effectLst>
                  <a:outerShdw dist="35921" dir="2700000" algn="ctr" rotWithShape="0">
                    <a:srgbClr val="C0C0C0"/>
                  </a:outerShdw>
                </a:effectLst>
                <a:latin typeface="Impact"/>
              </a:rPr>
              <a:t>but Important</a:t>
            </a:r>
          </a:p>
        </p:txBody>
      </p:sp>
      <p:sp>
        <p:nvSpPr>
          <p:cNvPr id="14347" name="WordArt 11" descr="Narrow vertical"/>
          <p:cNvSpPr>
            <a:spLocks noChangeArrowheads="1" noChangeShapeType="1" noTextEdit="1"/>
          </p:cNvSpPr>
          <p:nvPr/>
        </p:nvSpPr>
        <p:spPr bwMode="auto">
          <a:xfrm>
            <a:off x="4638675" y="5621337"/>
            <a:ext cx="2752725" cy="931863"/>
          </a:xfrm>
          <a:prstGeom prst="rect">
            <a:avLst/>
          </a:prstGeom>
        </p:spPr>
        <p:txBody>
          <a:bodyPr wrap="none" fromWordArt="1">
            <a:prstTxWarp prst="textCanDown">
              <a:avLst>
                <a:gd name="adj" fmla="val 33333"/>
              </a:avLst>
            </a:prstTxWarp>
          </a:bodyPr>
          <a:lstStyle/>
          <a:p>
            <a:pPr algn="ctr"/>
            <a:r>
              <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 </a:t>
            </a:r>
            <a:r>
              <a:rPr lang="en-US" sz="3600" kern="10" dirty="0" smtClean="0">
                <a:ln w="12700">
                  <a:solidFill>
                    <a:srgbClr val="000000"/>
                  </a:solidFill>
                  <a:round/>
                  <a:headEnd/>
                  <a:tailEnd/>
                </a:ln>
                <a:solidFill>
                  <a:srgbClr val="FFFF00"/>
                </a:solidFill>
                <a:effectLst>
                  <a:outerShdw dist="45791" dir="2021404" algn="ctr" rotWithShape="0">
                    <a:srgbClr val="808080"/>
                  </a:outerShdw>
                </a:effectLst>
                <a:latin typeface="Arial Black"/>
              </a:rPr>
              <a:t>Distraction</a:t>
            </a:r>
            <a:endPar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endParaRPr>
          </a:p>
        </p:txBody>
      </p:sp>
      <p:sp>
        <p:nvSpPr>
          <p:cNvPr id="14348" name="WordArt 12" descr="Narrow vertical"/>
          <p:cNvSpPr>
            <a:spLocks noChangeArrowheads="1" noChangeShapeType="1" noTextEdit="1"/>
          </p:cNvSpPr>
          <p:nvPr/>
        </p:nvSpPr>
        <p:spPr bwMode="auto">
          <a:xfrm>
            <a:off x="4876800" y="5087938"/>
            <a:ext cx="2057400" cy="779462"/>
          </a:xfrm>
          <a:prstGeom prst="rect">
            <a:avLst/>
          </a:prstGeom>
        </p:spPr>
        <p:txBody>
          <a:bodyPr wrap="none" fromWordArt="1">
            <a:prstTxWarp prst="textCanDown">
              <a:avLst>
                <a:gd name="adj" fmla="val 33333"/>
              </a:avLst>
            </a:prstTxWarp>
          </a:bodyPr>
          <a:lstStyle/>
          <a:p>
            <a:pPr algn="ctr"/>
            <a:r>
              <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 </a:t>
            </a:r>
            <a:r>
              <a:rPr lang="en-US" sz="3600" kern="10" dirty="0" smtClean="0">
                <a:ln w="12700">
                  <a:solidFill>
                    <a:srgbClr val="000000"/>
                  </a:solidFill>
                  <a:round/>
                  <a:headEnd/>
                  <a:tailEnd/>
                </a:ln>
                <a:solidFill>
                  <a:srgbClr val="FFFF00"/>
                </a:solidFill>
                <a:effectLst>
                  <a:outerShdw dist="45791" dir="2021404" algn="ctr" rotWithShape="0">
                    <a:srgbClr val="808080"/>
                  </a:outerShdw>
                </a:effectLst>
                <a:latin typeface="Arial Black"/>
              </a:rPr>
              <a:t>Delusion</a:t>
            </a:r>
            <a:endPar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endParaRPr>
          </a:p>
        </p:txBody>
      </p:sp>
      <p:sp>
        <p:nvSpPr>
          <p:cNvPr id="14349" name="WordArt 13" descr="Narrow vertical"/>
          <p:cNvSpPr>
            <a:spLocks noChangeArrowheads="1" noChangeShapeType="1" noTextEdit="1"/>
          </p:cNvSpPr>
          <p:nvPr/>
        </p:nvSpPr>
        <p:spPr bwMode="auto">
          <a:xfrm>
            <a:off x="4953000" y="4402137"/>
            <a:ext cx="1828800" cy="779463"/>
          </a:xfrm>
          <a:prstGeom prst="rect">
            <a:avLst/>
          </a:prstGeom>
        </p:spPr>
        <p:txBody>
          <a:bodyPr wrap="none" fromWordArt="1">
            <a:prstTxWarp prst="textCanDown">
              <a:avLst>
                <a:gd name="adj" fmla="val 33333"/>
              </a:avLst>
            </a:prstTxWarp>
          </a:bodyPr>
          <a:lstStyle/>
          <a:p>
            <a:pPr algn="ctr"/>
            <a:r>
              <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 </a:t>
            </a:r>
            <a:r>
              <a:rPr lang="en-US" sz="3600" kern="10" dirty="0" smtClean="0">
                <a:ln w="12700">
                  <a:solidFill>
                    <a:srgbClr val="000000"/>
                  </a:solidFill>
                  <a:round/>
                  <a:headEnd/>
                  <a:tailEnd/>
                </a:ln>
                <a:solidFill>
                  <a:srgbClr val="FFFF00"/>
                </a:solidFill>
                <a:effectLst>
                  <a:outerShdw dist="45791" dir="2021404" algn="ctr" rotWithShape="0">
                    <a:srgbClr val="808080"/>
                  </a:outerShdw>
                </a:effectLst>
                <a:latin typeface="Arial Black"/>
              </a:rPr>
              <a:t>Demand</a:t>
            </a:r>
            <a:endParaRPr lang="en-US" sz="36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dissolve">
                                      <p:cBhvr>
                                        <p:cTn id="7" dur="500"/>
                                        <p:tgtEl>
                                          <p:spTgt spid="14339"/>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4340"/>
                                        </p:tgtEl>
                                        <p:attrNameLst>
                                          <p:attrName>style.visibility</p:attrName>
                                        </p:attrNameLst>
                                      </p:cBhvr>
                                      <p:to>
                                        <p:strVal val="visible"/>
                                      </p:to>
                                    </p:set>
                                    <p:animEffect transition="in" filter="dissolve">
                                      <p:cBhvr>
                                        <p:cTn id="11" dur="500"/>
                                        <p:tgtEl>
                                          <p:spTgt spid="14340"/>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4341"/>
                                        </p:tgtEl>
                                        <p:attrNameLst>
                                          <p:attrName>style.visibility</p:attrName>
                                        </p:attrNameLst>
                                      </p:cBhvr>
                                      <p:to>
                                        <p:strVal val="visible"/>
                                      </p:to>
                                    </p:set>
                                    <p:animEffect transition="in" filter="dissolve">
                                      <p:cBhvr>
                                        <p:cTn id="15" dur="500"/>
                                        <p:tgtEl>
                                          <p:spTgt spid="14341"/>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4342"/>
                                        </p:tgtEl>
                                        <p:attrNameLst>
                                          <p:attrName>style.visibility</p:attrName>
                                        </p:attrNameLst>
                                      </p:cBhvr>
                                      <p:to>
                                        <p:strVal val="visible"/>
                                      </p:to>
                                    </p:set>
                                    <p:animEffect transition="in" filter="dissolve">
                                      <p:cBhvr>
                                        <p:cTn id="19" dur="500"/>
                                        <p:tgtEl>
                                          <p:spTgt spid="14342"/>
                                        </p:tgtEl>
                                      </p:cBhvr>
                                    </p:animEffect>
                                  </p:childTnLst>
                                </p:cTn>
                              </p:par>
                            </p:childTnLst>
                          </p:cTn>
                        </p:par>
                        <p:par>
                          <p:cTn id="20" fill="hold" nodeType="afterGroup">
                            <p:stCondLst>
                              <p:cond delay="2000"/>
                            </p:stCondLst>
                            <p:childTnLst>
                              <p:par>
                                <p:cTn id="21" presetID="24" presetClass="entr" presetSubtype="0" fill="hold" grpId="0" nodeType="afterEffect">
                                  <p:stCondLst>
                                    <p:cond delay="0"/>
                                  </p:stCondLst>
                                  <p:childTnLst>
                                    <p:set>
                                      <p:cBhvr>
                                        <p:cTn id="22" dur="1" fill="hold">
                                          <p:stCondLst>
                                            <p:cond delay="499"/>
                                          </p:stCondLst>
                                        </p:cTn>
                                        <p:tgtEl>
                                          <p:spTgt spid="14343"/>
                                        </p:tgtEl>
                                        <p:attrNameLst>
                                          <p:attrName>style.visibility</p:attrName>
                                        </p:attrNameLst>
                                      </p:cBhvr>
                                      <p:to>
                                        <p:strVal val="visible"/>
                                      </p:to>
                                    </p:set>
                                    <p:anim to="" calcmode="lin" valueType="num">
                                      <p:cBhvr>
                                        <p:cTn id="23" dur="1" fill="hold"/>
                                        <p:tgtEl>
                                          <p:spTgt spid="14343"/>
                                        </p:tgtEl>
                                        <p:attrNameLst>
                                          <p:attrName/>
                                        </p:attrNameLst>
                                      </p:cBhvr>
                                    </p:anim>
                                  </p:childTnLst>
                                </p:cTn>
                              </p:par>
                            </p:childTnLst>
                          </p:cTn>
                        </p:par>
                        <p:par>
                          <p:cTn id="24" fill="hold" nodeType="afterGroup">
                            <p:stCondLst>
                              <p:cond delay="2500"/>
                            </p:stCondLst>
                            <p:childTnLst>
                              <p:par>
                                <p:cTn id="25" presetID="24" presetClass="entr" presetSubtype="0" fill="hold" grpId="0" nodeType="afterEffect">
                                  <p:stCondLst>
                                    <p:cond delay="1000"/>
                                  </p:stCondLst>
                                  <p:childTnLst>
                                    <p:set>
                                      <p:cBhvr>
                                        <p:cTn id="26" dur="1" fill="hold">
                                          <p:stCondLst>
                                            <p:cond delay="499"/>
                                          </p:stCondLst>
                                        </p:cTn>
                                        <p:tgtEl>
                                          <p:spTgt spid="14344"/>
                                        </p:tgtEl>
                                        <p:attrNameLst>
                                          <p:attrName>style.visibility</p:attrName>
                                        </p:attrNameLst>
                                      </p:cBhvr>
                                      <p:to>
                                        <p:strVal val="visible"/>
                                      </p:to>
                                    </p:set>
                                    <p:anim to="" calcmode="lin" valueType="num">
                                      <p:cBhvr>
                                        <p:cTn id="27" dur="1" fill="hold"/>
                                        <p:tgtEl>
                                          <p:spTgt spid="14344"/>
                                        </p:tgtEl>
                                        <p:attrNameLst>
                                          <p:attrName/>
                                        </p:attrNameLst>
                                      </p:cBhvr>
                                    </p:anim>
                                  </p:childTnLst>
                                </p:cTn>
                              </p:par>
                            </p:childTnLst>
                          </p:cTn>
                        </p:par>
                        <p:par>
                          <p:cTn id="28" fill="hold" nodeType="afterGroup">
                            <p:stCondLst>
                              <p:cond delay="4000"/>
                            </p:stCondLst>
                            <p:childTnLst>
                              <p:par>
                                <p:cTn id="29" presetID="24" presetClass="entr" presetSubtype="0" fill="hold" grpId="0" nodeType="afterEffect">
                                  <p:stCondLst>
                                    <p:cond delay="1000"/>
                                  </p:stCondLst>
                                  <p:childTnLst>
                                    <p:set>
                                      <p:cBhvr>
                                        <p:cTn id="30" dur="1" fill="hold">
                                          <p:stCondLst>
                                            <p:cond delay="499"/>
                                          </p:stCondLst>
                                        </p:cTn>
                                        <p:tgtEl>
                                          <p:spTgt spid="14345"/>
                                        </p:tgtEl>
                                        <p:attrNameLst>
                                          <p:attrName>style.visibility</p:attrName>
                                        </p:attrNameLst>
                                      </p:cBhvr>
                                      <p:to>
                                        <p:strVal val="visible"/>
                                      </p:to>
                                    </p:set>
                                    <p:anim to="" calcmode="lin" valueType="num">
                                      <p:cBhvr>
                                        <p:cTn id="31" dur="1" fill="hold"/>
                                        <p:tgtEl>
                                          <p:spTgt spid="14345"/>
                                        </p:tgtEl>
                                        <p:attrNameLst>
                                          <p:attrName/>
                                        </p:attrNameLst>
                                      </p:cBhvr>
                                    </p:anim>
                                  </p:childTnLst>
                                </p:cTn>
                              </p:par>
                            </p:childTnLst>
                          </p:cTn>
                        </p:par>
                        <p:par>
                          <p:cTn id="32" fill="hold" nodeType="afterGroup">
                            <p:stCondLst>
                              <p:cond delay="5500"/>
                            </p:stCondLst>
                            <p:childTnLst>
                              <p:par>
                                <p:cTn id="33" presetID="24" presetClass="entr" presetSubtype="0" fill="hold" grpId="0" nodeType="afterEffect">
                                  <p:stCondLst>
                                    <p:cond delay="0"/>
                                  </p:stCondLst>
                                  <p:childTnLst>
                                    <p:set>
                                      <p:cBhvr>
                                        <p:cTn id="34" dur="1" fill="hold">
                                          <p:stCondLst>
                                            <p:cond delay="499"/>
                                          </p:stCondLst>
                                        </p:cTn>
                                        <p:tgtEl>
                                          <p:spTgt spid="14346"/>
                                        </p:tgtEl>
                                        <p:attrNameLst>
                                          <p:attrName>style.visibility</p:attrName>
                                        </p:attrNameLst>
                                      </p:cBhvr>
                                      <p:to>
                                        <p:strVal val="visible"/>
                                      </p:to>
                                    </p:set>
                                    <p:anim to="" calcmode="lin" valueType="num">
                                      <p:cBhvr>
                                        <p:cTn id="35" dur="1" fill="hold"/>
                                        <p:tgtEl>
                                          <p:spTgt spid="14346"/>
                                        </p:tgtEl>
                                        <p:attrNameLst>
                                          <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4" presetClass="entr" presetSubtype="0" fill="hold" grpId="0" nodeType="clickEffect">
                                  <p:stCondLst>
                                    <p:cond delay="0"/>
                                  </p:stCondLst>
                                  <p:childTnLst>
                                    <p:set>
                                      <p:cBhvr>
                                        <p:cTn id="39" dur="1" fill="hold">
                                          <p:stCondLst>
                                            <p:cond delay="499"/>
                                          </p:stCondLst>
                                        </p:cTn>
                                        <p:tgtEl>
                                          <p:spTgt spid="14347"/>
                                        </p:tgtEl>
                                        <p:attrNameLst>
                                          <p:attrName>style.visibility</p:attrName>
                                        </p:attrNameLst>
                                      </p:cBhvr>
                                      <p:to>
                                        <p:strVal val="visible"/>
                                      </p:to>
                                    </p:set>
                                    <p:anim to="" calcmode="lin" valueType="num">
                                      <p:cBhvr>
                                        <p:cTn id="40" dur="1" fill="hold"/>
                                        <p:tgtEl>
                                          <p:spTgt spid="14347"/>
                                        </p:tgtEl>
                                        <p:attrNameLst>
                                          <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4" presetClass="entr" presetSubtype="0" fill="hold" grpId="0" nodeType="clickEffect">
                                  <p:stCondLst>
                                    <p:cond delay="0"/>
                                  </p:stCondLst>
                                  <p:childTnLst>
                                    <p:set>
                                      <p:cBhvr>
                                        <p:cTn id="44" dur="1" fill="hold">
                                          <p:stCondLst>
                                            <p:cond delay="499"/>
                                          </p:stCondLst>
                                        </p:cTn>
                                        <p:tgtEl>
                                          <p:spTgt spid="14348"/>
                                        </p:tgtEl>
                                        <p:attrNameLst>
                                          <p:attrName>style.visibility</p:attrName>
                                        </p:attrNameLst>
                                      </p:cBhvr>
                                      <p:to>
                                        <p:strVal val="visible"/>
                                      </p:to>
                                    </p:set>
                                    <p:anim to="" calcmode="lin" valueType="num">
                                      <p:cBhvr>
                                        <p:cTn id="45" dur="1" fill="hold"/>
                                        <p:tgtEl>
                                          <p:spTgt spid="14348"/>
                                        </p:tgtEl>
                                        <p:attrNameLst>
                                          <p:attrName/>
                                        </p:attrNameLst>
                                      </p:cBhvr>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4" presetClass="entr" presetSubtype="0" fill="hold" grpId="0" nodeType="clickEffect">
                                  <p:stCondLst>
                                    <p:cond delay="0"/>
                                  </p:stCondLst>
                                  <p:childTnLst>
                                    <p:set>
                                      <p:cBhvr>
                                        <p:cTn id="49" dur="1" fill="hold">
                                          <p:stCondLst>
                                            <p:cond delay="499"/>
                                          </p:stCondLst>
                                        </p:cTn>
                                        <p:tgtEl>
                                          <p:spTgt spid="14349"/>
                                        </p:tgtEl>
                                        <p:attrNameLst>
                                          <p:attrName>style.visibility</p:attrName>
                                        </p:attrNameLst>
                                      </p:cBhvr>
                                      <p:to>
                                        <p:strVal val="visible"/>
                                      </p:to>
                                    </p:set>
                                    <p:anim to="" calcmode="lin" valueType="num">
                                      <p:cBhvr>
                                        <p:cTn id="50" dur="1" fill="hold"/>
                                        <p:tgtEl>
                                          <p:spTgt spid="1434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0" grpId="0" animBg="1"/>
      <p:bldP spid="14341" grpId="0" animBg="1"/>
      <p:bldP spid="14342" grpId="0" animBg="1"/>
      <p:bldP spid="14343" grpId="0" animBg="1"/>
      <p:bldP spid="14344" grpId="0" animBg="1"/>
      <p:bldP spid="14345" grpId="0" animBg="1"/>
      <p:bldP spid="14346" grpId="0" animBg="1"/>
      <p:bldP spid="14347" grpId="0" animBg="1"/>
      <p:bldP spid="14348" grpId="0" animBg="1"/>
      <p:bldP spid="1434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6260</TotalTime>
  <Words>2430</Words>
  <Application>Microsoft Office PowerPoint</Application>
  <PresentationFormat>On-screen Show (4:3)</PresentationFormat>
  <Paragraphs>404</Paragraphs>
  <Slides>59</Slides>
  <Notes>26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Slide 1</vt:lpstr>
      <vt:lpstr>Learning Objectives</vt:lpstr>
      <vt:lpstr>Slide 3</vt:lpstr>
      <vt:lpstr>Why Do We Need Time Management?</vt:lpstr>
      <vt:lpstr>Slide 5</vt:lpstr>
      <vt:lpstr> Time Management = Self Management</vt:lpstr>
      <vt:lpstr>Ten Myths about Time</vt:lpstr>
      <vt:lpstr>Ten Myths about Time</vt:lpstr>
      <vt:lpstr>Time Target ...</vt:lpstr>
      <vt:lpstr>Slide 10</vt:lpstr>
      <vt:lpstr>Quadrant I</vt:lpstr>
      <vt:lpstr>Quadrant II</vt:lpstr>
      <vt:lpstr>Quadrant III</vt:lpstr>
      <vt:lpstr>Quadrant IV</vt:lpstr>
      <vt:lpstr>What are the elements of effective time management?</vt:lpstr>
      <vt:lpstr>Evaluating your use of time</vt:lpstr>
      <vt:lpstr>Tips on evaluating your time</vt:lpstr>
      <vt:lpstr>The "Three Ps" of Time Management</vt:lpstr>
      <vt:lpstr>Planning</vt:lpstr>
      <vt:lpstr>List Your Tasks</vt:lpstr>
      <vt:lpstr>Eliminate Unnecessary Tasks</vt:lpstr>
      <vt:lpstr> Control Demands</vt:lpstr>
      <vt:lpstr>Know When to Say “No” </vt:lpstr>
      <vt:lpstr>Time Wasting Culprits  </vt:lpstr>
      <vt:lpstr>Time Wasters</vt:lpstr>
      <vt:lpstr>Priorities</vt:lpstr>
      <vt:lpstr>Priorities</vt:lpstr>
      <vt:lpstr>Question Things</vt:lpstr>
      <vt:lpstr>Tips on Prioritizing</vt:lpstr>
      <vt:lpstr>Tips on Prioritizing contd..,</vt:lpstr>
      <vt:lpstr>Priority Level</vt:lpstr>
      <vt:lpstr>Allot Time</vt:lpstr>
      <vt:lpstr>Procrastination</vt:lpstr>
      <vt:lpstr>How to Use Time Effectively   </vt:lpstr>
      <vt:lpstr>How to Use Time Effectively  </vt:lpstr>
      <vt:lpstr>To-Do Lists</vt:lpstr>
      <vt:lpstr>“TO Do” Lists</vt:lpstr>
      <vt:lpstr>The four-quadrant “TO DO” List</vt:lpstr>
      <vt:lpstr>Paperwork</vt:lpstr>
      <vt:lpstr>Using Resources - Using Advisors</vt:lpstr>
      <vt:lpstr>Making the Best Use of Time</vt:lpstr>
      <vt:lpstr>Why do we procrastinate?</vt:lpstr>
      <vt:lpstr>Slide 43</vt:lpstr>
      <vt:lpstr>Barriers to Effective Time Management</vt:lpstr>
      <vt:lpstr>Distractions</vt:lpstr>
      <vt:lpstr>Disorganization</vt:lpstr>
      <vt:lpstr>Perfectionism</vt:lpstr>
      <vt:lpstr>Procrastination</vt:lpstr>
      <vt:lpstr>Rigidity</vt:lpstr>
      <vt:lpstr>Taking Care of Yourself</vt:lpstr>
      <vt:lpstr>Scheduling Yourself</vt:lpstr>
      <vt:lpstr>Using A Calendar (or Report Sheet)</vt:lpstr>
      <vt:lpstr>Keeping a Time Log …</vt:lpstr>
      <vt:lpstr>Slide 54</vt:lpstr>
      <vt:lpstr>Commitment to Action…</vt:lpstr>
      <vt:lpstr>Be Both  Efficient and Effective</vt:lpstr>
      <vt:lpstr>Summery……..!</vt:lpstr>
      <vt:lpstr>Questions??</vt:lpstr>
      <vt:lpstr>Slide 59</vt:lpstr>
    </vt:vector>
  </TitlesOfParts>
  <Company>A.E. Schwartz &amp;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Andrew Schwartz</dc:creator>
  <cp:lastModifiedBy>Owner</cp:lastModifiedBy>
  <cp:revision>369</cp:revision>
  <cp:lastPrinted>1998-08-20T03:09:56Z</cp:lastPrinted>
  <dcterms:created xsi:type="dcterms:W3CDTF">1997-11-21T08:11:29Z</dcterms:created>
  <dcterms:modified xsi:type="dcterms:W3CDTF">2013-04-09T05:36:01Z</dcterms:modified>
</cp:coreProperties>
</file>