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67" r:id="rId3"/>
    <p:sldId id="258" r:id="rId4"/>
    <p:sldId id="275" r:id="rId5"/>
    <p:sldId id="276" r:id="rId6"/>
    <p:sldId id="259" r:id="rId7"/>
    <p:sldId id="260" r:id="rId8"/>
    <p:sldId id="278" r:id="rId9"/>
    <p:sldId id="277" r:id="rId10"/>
    <p:sldId id="262" r:id="rId11"/>
    <p:sldId id="261" r:id="rId12"/>
    <p:sldId id="273" r:id="rId13"/>
    <p:sldId id="274" r:id="rId14"/>
    <p:sldId id="263" r:id="rId15"/>
    <p:sldId id="271" r:id="rId16"/>
    <p:sldId id="264" r:id="rId17"/>
    <p:sldId id="272"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C6EAB-EC7F-449F-A0F8-6003CFEBF954}" type="datetimeFigureOut">
              <a:rPr lang="en-US" smtClean="0"/>
              <a:pPr/>
              <a:t>4/8/2013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219594-FB0F-4EFC-94DD-841FB0DB7B67}" type="slidenum">
              <a:rPr lang="en-US" smtClean="0"/>
              <a:pPr/>
              <a:t>‹#›</a:t>
            </a:fld>
            <a:endParaRPr lang="en-US"/>
          </a:p>
        </p:txBody>
      </p:sp>
    </p:spTree>
    <p:extLst>
      <p:ext uri="{BB962C8B-B14F-4D97-AF65-F5344CB8AC3E}">
        <p14:creationId xmlns:p14="http://schemas.microsoft.com/office/powerpoint/2010/main" val="75104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280988" y="449263"/>
            <a:ext cx="6296025" cy="4722812"/>
          </a:xfrm>
          <a:prstGeom prst="rect">
            <a:avLst/>
          </a:prstGeom>
          <a:noFill/>
          <a:ln>
            <a:miter lim="800000"/>
            <a:headEnd/>
            <a:tailEnd/>
          </a:ln>
        </p:spPr>
      </p:sp>
      <p:sp>
        <p:nvSpPr>
          <p:cNvPr id="39939" name="Rectangle 3"/>
          <p:cNvSpPr>
            <a:spLocks noGrp="1" noChangeArrowheads="1"/>
          </p:cNvSpPr>
          <p:nvPr>
            <p:ph type="body" idx="1"/>
          </p:nvPr>
        </p:nvSpPr>
        <p:spPr bwMode="auto">
          <a:xfrm>
            <a:off x="894522" y="4347148"/>
            <a:ext cx="5068957" cy="4122295"/>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280988" y="449263"/>
            <a:ext cx="6296025" cy="4722812"/>
          </a:xfrm>
          <a:prstGeom prst="rect">
            <a:avLst/>
          </a:prstGeom>
          <a:noFill/>
          <a:ln>
            <a:miter lim="800000"/>
            <a:headEnd/>
            <a:tailEnd/>
          </a:ln>
        </p:spPr>
      </p:sp>
      <p:sp>
        <p:nvSpPr>
          <p:cNvPr id="40963" name="Rectangle 3"/>
          <p:cNvSpPr>
            <a:spLocks noGrp="1" noChangeArrowheads="1"/>
          </p:cNvSpPr>
          <p:nvPr>
            <p:ph type="body" idx="1"/>
          </p:nvPr>
        </p:nvSpPr>
        <p:spPr bwMode="auto">
          <a:xfrm>
            <a:off x="894522" y="4347148"/>
            <a:ext cx="5068957" cy="4122295"/>
          </a:xfrm>
          <a:prstGeom prst="rect">
            <a:avLst/>
          </a:prstGeom>
          <a:noFill/>
          <a:ln>
            <a:miter lim="800000"/>
            <a:headEnd/>
            <a:tailEnd/>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Endowment- belongs to the country</a:t>
            </a:r>
            <a:endParaRPr lang="en-US" dirty="0"/>
          </a:p>
        </p:txBody>
      </p:sp>
      <p:sp>
        <p:nvSpPr>
          <p:cNvPr id="4" name="Slide Number Placeholder 3"/>
          <p:cNvSpPr>
            <a:spLocks noGrp="1"/>
          </p:cNvSpPr>
          <p:nvPr>
            <p:ph type="sldNum" sz="quarter" idx="10"/>
          </p:nvPr>
        </p:nvSpPr>
        <p:spPr/>
        <p:txBody>
          <a:bodyPr/>
          <a:lstStyle/>
          <a:p>
            <a:fld id="{2B219594-FB0F-4EFC-94DD-841FB0DB7B6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Discourse – system / the way it is happening</a:t>
            </a:r>
            <a:endParaRPr lang="en-US" dirty="0"/>
          </a:p>
        </p:txBody>
      </p:sp>
      <p:sp>
        <p:nvSpPr>
          <p:cNvPr id="4" name="Slide Number Placeholder 3"/>
          <p:cNvSpPr>
            <a:spLocks noGrp="1"/>
          </p:cNvSpPr>
          <p:nvPr>
            <p:ph type="sldNum" sz="quarter" idx="10"/>
          </p:nvPr>
        </p:nvSpPr>
        <p:spPr/>
        <p:txBody>
          <a:bodyPr/>
          <a:lstStyle/>
          <a:p>
            <a:fld id="{2B219594-FB0F-4EFC-94DD-841FB0DB7B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E4AAB0-95F3-4F86-8B52-6E4A2A77DA44}" type="datetimeFigureOut">
              <a:rPr lang="en-US" smtClean="0"/>
              <a:pPr/>
              <a:t>4/8/2013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538F934-4123-4554-80C1-C2F4D27171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E4AAB0-95F3-4F86-8B52-6E4A2A77DA44}" type="datetimeFigureOut">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E4AAB0-95F3-4F86-8B52-6E4A2A77DA44}" type="datetimeFigureOut">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E4AAB0-95F3-4F86-8B52-6E4A2A77DA44}" type="datetimeFigureOut">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E4AAB0-95F3-4F86-8B52-6E4A2A77DA44}" type="datetimeFigureOut">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8F934-4123-4554-80C1-C2F4D27171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E4AAB0-95F3-4F86-8B52-6E4A2A77DA44}" type="datetimeFigureOut">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E4AAB0-95F3-4F86-8B52-6E4A2A77DA44}" type="datetimeFigureOut">
              <a:rPr lang="en-US" smtClean="0"/>
              <a:pPr/>
              <a:t>4/8/2013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E4AAB0-95F3-4F86-8B52-6E4A2A77DA44}" type="datetimeFigureOut">
              <a:rPr lang="en-US" smtClean="0"/>
              <a:pPr/>
              <a:t>4/8/2013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4AAB0-95F3-4F86-8B52-6E4A2A77DA44}" type="datetimeFigureOut">
              <a:rPr lang="en-US" smtClean="0"/>
              <a:pPr/>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E4AAB0-95F3-4F86-8B52-6E4A2A77DA44}" type="datetimeFigureOut">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8F934-4123-4554-80C1-C2F4D271714B}" type="slidenum">
              <a:rPr lang="en-US" smtClean="0"/>
              <a:pPr/>
              <a:t>‹#›</a:t>
            </a:fld>
            <a:endParaRPr lang="en-US"/>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E4AAB0-95F3-4F86-8B52-6E4A2A77DA44}" type="datetimeFigureOut">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538F934-4123-4554-80C1-C2F4D271714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E4AAB0-95F3-4F86-8B52-6E4A2A77DA44}" type="datetimeFigureOut">
              <a:rPr lang="en-US" smtClean="0"/>
              <a:pPr/>
              <a:t>4/8/2013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38F934-4123-4554-80C1-C2F4D271714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spokes="8"/>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5033963" y="658813"/>
            <a:ext cx="92075" cy="377825"/>
          </a:xfrm>
          <a:prstGeom prst="rect">
            <a:avLst/>
          </a:prstGeom>
          <a:noFill/>
          <a:ln w="12700">
            <a:noFill/>
            <a:miter lim="800000"/>
            <a:headEnd/>
            <a:tailEnd/>
          </a:ln>
        </p:spPr>
        <p:txBody>
          <a:bodyPr wrap="none" anchor="ctr"/>
          <a:lstStyle/>
          <a:p>
            <a:endParaRPr lang="en-US" sz="2400"/>
          </a:p>
        </p:txBody>
      </p:sp>
      <p:sp>
        <p:nvSpPr>
          <p:cNvPr id="5123" name="WordArt 6"/>
          <p:cNvSpPr>
            <a:spLocks noChangeArrowheads="1" noChangeShapeType="1" noTextEdit="1"/>
          </p:cNvSpPr>
          <p:nvPr/>
        </p:nvSpPr>
        <p:spPr bwMode="auto">
          <a:xfrm>
            <a:off x="304800" y="2286000"/>
            <a:ext cx="8534400" cy="1533525"/>
          </a:xfrm>
          <a:prstGeom prst="rect">
            <a:avLst/>
          </a:prstGeom>
        </p:spPr>
        <p:txBody>
          <a:bodyPr wrap="none" fromWordArt="1">
            <a:prstTxWarp prst="textSlantUp">
              <a:avLst>
                <a:gd name="adj" fmla="val 42713"/>
              </a:avLst>
            </a:prstTxWarp>
          </a:bodyPr>
          <a:lstStyle/>
          <a:p>
            <a:pPr algn="ctr"/>
            <a:r>
              <a:rPr lang="en-US" sz="3600" kern="10" dirty="0" smtClean="0">
                <a:ln w="9525">
                  <a:solidFill>
                    <a:srgbClr val="000000"/>
                  </a:solidFill>
                  <a:round/>
                  <a:headEnd/>
                  <a:tailEnd/>
                </a:ln>
                <a:solidFill>
                  <a:srgbClr val="7030A0"/>
                </a:solidFill>
                <a:latin typeface="Arial Black"/>
              </a:rPr>
              <a:t>Economic and Political Aspects of the Health Care System</a:t>
            </a:r>
            <a:endParaRPr lang="en-US" sz="3600" kern="10" dirty="0">
              <a:ln w="9525">
                <a:solidFill>
                  <a:srgbClr val="000000"/>
                </a:solidFill>
                <a:round/>
                <a:headEnd/>
                <a:tailEnd/>
              </a:ln>
              <a:solidFill>
                <a:srgbClr val="7030A0"/>
              </a:solidFill>
              <a:latin typeface="Arial Black"/>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Aspects</a:t>
            </a:r>
            <a:endParaRPr lang="en-US" dirty="0"/>
          </a:p>
        </p:txBody>
      </p:sp>
      <p:sp>
        <p:nvSpPr>
          <p:cNvPr id="3" name="Content Placeholder 2"/>
          <p:cNvSpPr>
            <a:spLocks noGrp="1"/>
          </p:cNvSpPr>
          <p:nvPr>
            <p:ph idx="1"/>
          </p:nvPr>
        </p:nvSpPr>
        <p:spPr/>
        <p:txBody>
          <a:bodyPr/>
          <a:lstStyle/>
          <a:p>
            <a:r>
              <a:rPr lang="en-US" dirty="0" smtClean="0"/>
              <a:t>What are the Political factors which are influencing the health care system ? </a:t>
            </a:r>
            <a:endParaRPr lang="en-US" dirty="0"/>
          </a:p>
        </p:txBody>
      </p:sp>
      <p:pic>
        <p:nvPicPr>
          <p:cNvPr id="1027" name="Picture 3" descr="C:\Program Files\Microsoft Office\MEDIA\CAGCAT10\j0301252.wmf"/>
          <p:cNvPicPr>
            <a:picLocks noChangeAspect="1" noChangeArrowheads="1"/>
          </p:cNvPicPr>
          <p:nvPr/>
        </p:nvPicPr>
        <p:blipFill>
          <a:blip r:embed="rId2" cstate="print"/>
          <a:srcRect/>
          <a:stretch>
            <a:fillRect/>
          </a:stretch>
        </p:blipFill>
        <p:spPr bwMode="auto">
          <a:xfrm>
            <a:off x="6248400" y="4495800"/>
            <a:ext cx="1829714" cy="1565453"/>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 Care System</a:t>
            </a:r>
            <a:endParaRPr lang="en-US" dirty="0"/>
          </a:p>
        </p:txBody>
      </p:sp>
      <p:sp>
        <p:nvSpPr>
          <p:cNvPr id="3" name="Content Placeholder 2"/>
          <p:cNvSpPr>
            <a:spLocks noGrp="1"/>
          </p:cNvSpPr>
          <p:nvPr>
            <p:ph idx="1"/>
          </p:nvPr>
        </p:nvSpPr>
        <p:spPr/>
        <p:txBody>
          <a:bodyPr>
            <a:normAutofit/>
          </a:bodyPr>
          <a:lstStyle/>
          <a:p>
            <a:r>
              <a:rPr lang="en-US" dirty="0" smtClean="0"/>
              <a:t>Primary health care </a:t>
            </a:r>
          </a:p>
          <a:p>
            <a:r>
              <a:rPr lang="en-US" dirty="0" smtClean="0"/>
              <a:t>Secondary health care</a:t>
            </a:r>
          </a:p>
          <a:p>
            <a:r>
              <a:rPr lang="en-US" dirty="0" smtClean="0"/>
              <a:t>Tertiary health care </a:t>
            </a:r>
          </a:p>
          <a:p>
            <a:pPr>
              <a:buNone/>
            </a:pPr>
            <a:endParaRPr lang="en-US" dirty="0" smtClean="0"/>
          </a:p>
          <a:p>
            <a:endParaRPr lang="en-US" dirty="0" smtClean="0"/>
          </a:p>
          <a:p>
            <a:pPr>
              <a:buNone/>
            </a:pPr>
            <a:endParaRPr lang="en-US" dirty="0" smtClean="0"/>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Health Care System Contd..,</a:t>
            </a:r>
            <a:endParaRPr lang="en-US" dirty="0"/>
          </a:p>
        </p:txBody>
      </p:sp>
      <p:sp>
        <p:nvSpPr>
          <p:cNvPr id="3" name="Content Placeholder 2"/>
          <p:cNvSpPr>
            <a:spLocks noGrp="1"/>
          </p:cNvSpPr>
          <p:nvPr>
            <p:ph idx="1"/>
          </p:nvPr>
        </p:nvSpPr>
        <p:spPr/>
        <p:txBody>
          <a:bodyPr/>
          <a:lstStyle/>
          <a:p>
            <a:r>
              <a:rPr lang="en-US" dirty="0" smtClean="0"/>
              <a:t>Elements of the health care system</a:t>
            </a:r>
          </a:p>
          <a:p>
            <a:pPr lvl="1"/>
            <a:r>
              <a:rPr lang="en-US" dirty="0" smtClean="0"/>
              <a:t>Policy makers / Politicians</a:t>
            </a:r>
          </a:p>
          <a:p>
            <a:pPr lvl="1"/>
            <a:r>
              <a:rPr lang="en-US" dirty="0" smtClean="0"/>
              <a:t>Administration</a:t>
            </a:r>
          </a:p>
          <a:p>
            <a:pPr lvl="1"/>
            <a:r>
              <a:rPr lang="en-US" dirty="0" smtClean="0"/>
              <a:t>Education system </a:t>
            </a:r>
          </a:p>
          <a:p>
            <a:pPr lvl="1"/>
            <a:r>
              <a:rPr lang="en-US" dirty="0" smtClean="0"/>
              <a:t>Health care professionals</a:t>
            </a:r>
          </a:p>
          <a:p>
            <a:pPr lvl="1"/>
            <a:r>
              <a:rPr lang="en-US" dirty="0" smtClean="0"/>
              <a:t>Other Health care workers</a:t>
            </a:r>
          </a:p>
          <a:p>
            <a:pPr lvl="1"/>
            <a:r>
              <a:rPr lang="en-US" dirty="0" smtClean="0"/>
              <a:t>Clients</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Health Care System Contd..,</a:t>
            </a:r>
            <a:endParaRPr lang="en-US" dirty="0"/>
          </a:p>
        </p:txBody>
      </p:sp>
      <p:sp>
        <p:nvSpPr>
          <p:cNvPr id="3" name="Content Placeholder 2"/>
          <p:cNvSpPr>
            <a:spLocks noGrp="1"/>
          </p:cNvSpPr>
          <p:nvPr>
            <p:ph idx="1"/>
          </p:nvPr>
        </p:nvSpPr>
        <p:spPr/>
        <p:txBody>
          <a:bodyPr/>
          <a:lstStyle/>
          <a:p>
            <a:r>
              <a:rPr lang="en-US" dirty="0" smtClean="0"/>
              <a:t>Levels of health care delivery institutes / hospitals</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Economy and the Health Care System</a:t>
            </a:r>
            <a:endParaRPr lang="en-US" dirty="0"/>
          </a:p>
        </p:txBody>
      </p:sp>
      <p:sp>
        <p:nvSpPr>
          <p:cNvPr id="3" name="Content Placeholder 2"/>
          <p:cNvSpPr>
            <a:spLocks noGrp="1"/>
          </p:cNvSpPr>
          <p:nvPr>
            <p:ph idx="1"/>
          </p:nvPr>
        </p:nvSpPr>
        <p:spPr/>
        <p:txBody>
          <a:bodyPr/>
          <a:lstStyle/>
          <a:p>
            <a:r>
              <a:rPr lang="en-US" dirty="0" smtClean="0"/>
              <a:t>Cost for delivering care </a:t>
            </a:r>
          </a:p>
          <a:p>
            <a:pPr lvl="1"/>
            <a:r>
              <a:rPr lang="en-US" dirty="0" smtClean="0"/>
              <a:t>cost – beneficial ratio</a:t>
            </a:r>
          </a:p>
          <a:p>
            <a:pPr lvl="1"/>
            <a:r>
              <a:rPr lang="en-US" dirty="0" smtClean="0"/>
              <a:t>Is it a investment for  a country ?</a:t>
            </a:r>
          </a:p>
          <a:p>
            <a:r>
              <a:rPr lang="en-US" dirty="0" smtClean="0"/>
              <a:t>Cost for health care education system</a:t>
            </a:r>
          </a:p>
          <a:p>
            <a:r>
              <a:rPr lang="en-US" dirty="0" smtClean="0"/>
              <a:t>Quality of the health care education system</a:t>
            </a:r>
          </a:p>
          <a:p>
            <a:r>
              <a:rPr lang="en-US" dirty="0" smtClean="0"/>
              <a:t>Is it a Service or Business ?</a:t>
            </a:r>
          </a:p>
          <a:p>
            <a:r>
              <a:rPr lang="en-US" dirty="0" smtClean="0"/>
              <a:t>Quality of care</a:t>
            </a:r>
          </a:p>
          <a:p>
            <a:r>
              <a:rPr lang="en-US" dirty="0" smtClean="0"/>
              <a:t>Client satisfaction</a:t>
            </a:r>
          </a:p>
          <a:p>
            <a:r>
              <a:rPr lang="en-US" dirty="0" smtClean="0"/>
              <a:t>Legal issues </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New economical trends in the health care system</a:t>
            </a:r>
            <a:endParaRPr lang="en-US" dirty="0"/>
          </a:p>
        </p:txBody>
      </p:sp>
      <p:sp>
        <p:nvSpPr>
          <p:cNvPr id="3" name="Content Placeholder 2"/>
          <p:cNvSpPr>
            <a:spLocks noGrp="1"/>
          </p:cNvSpPr>
          <p:nvPr>
            <p:ph idx="1"/>
          </p:nvPr>
        </p:nvSpPr>
        <p:spPr/>
        <p:txBody>
          <a:bodyPr/>
          <a:lstStyle/>
          <a:p>
            <a:r>
              <a:rPr lang="en-US" dirty="0" smtClean="0"/>
              <a:t>Patient           Client</a:t>
            </a:r>
          </a:p>
          <a:p>
            <a:r>
              <a:rPr lang="en-US" dirty="0" smtClean="0"/>
              <a:t>Target           Profit </a:t>
            </a:r>
          </a:p>
          <a:p>
            <a:r>
              <a:rPr lang="en-US" dirty="0" smtClean="0"/>
              <a:t>Client satisfaction ?</a:t>
            </a:r>
          </a:p>
          <a:p>
            <a:r>
              <a:rPr lang="en-US" dirty="0" smtClean="0"/>
              <a:t>Involvement of new technology</a:t>
            </a:r>
          </a:p>
          <a:p>
            <a:r>
              <a:rPr lang="en-US" dirty="0" smtClean="0"/>
              <a:t>Medical research</a:t>
            </a:r>
          </a:p>
          <a:p>
            <a:r>
              <a:rPr lang="en-US" dirty="0" smtClean="0"/>
              <a:t>Medical &amp; allied health care education</a:t>
            </a:r>
          </a:p>
          <a:p>
            <a:r>
              <a:rPr lang="en-US" dirty="0" smtClean="0"/>
              <a:t>Etc..</a:t>
            </a:r>
          </a:p>
          <a:p>
            <a:endParaRPr lang="en-US" dirty="0"/>
          </a:p>
        </p:txBody>
      </p:sp>
      <p:sp>
        <p:nvSpPr>
          <p:cNvPr id="4" name="Right Arrow 3"/>
          <p:cNvSpPr/>
          <p:nvPr/>
        </p:nvSpPr>
        <p:spPr>
          <a:xfrm>
            <a:off x="1981200" y="2133600"/>
            <a:ext cx="685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828800" y="2590800"/>
            <a:ext cx="685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Political aspects of the health care system</a:t>
            </a:r>
            <a:endParaRPr lang="en-US" dirty="0"/>
          </a:p>
        </p:txBody>
      </p:sp>
      <p:sp>
        <p:nvSpPr>
          <p:cNvPr id="3" name="Content Placeholder 2"/>
          <p:cNvSpPr>
            <a:spLocks noGrp="1"/>
          </p:cNvSpPr>
          <p:nvPr>
            <p:ph idx="1"/>
          </p:nvPr>
        </p:nvSpPr>
        <p:spPr>
          <a:xfrm>
            <a:off x="457200" y="2240280"/>
            <a:ext cx="8229600" cy="4389120"/>
          </a:xfrm>
        </p:spPr>
        <p:txBody>
          <a:bodyPr/>
          <a:lstStyle/>
          <a:p>
            <a:r>
              <a:rPr lang="en-US" dirty="0" smtClean="0"/>
              <a:t>Cost for the health care system</a:t>
            </a:r>
          </a:p>
          <a:p>
            <a:r>
              <a:rPr lang="en-US" dirty="0" smtClean="0"/>
              <a:t>Funds </a:t>
            </a:r>
          </a:p>
          <a:p>
            <a:r>
              <a:rPr lang="en-US" dirty="0" smtClean="0"/>
              <a:t>Policy making</a:t>
            </a:r>
          </a:p>
          <a:p>
            <a:r>
              <a:rPr lang="en-US" dirty="0" smtClean="0"/>
              <a:t>Infrastructure of the health care system</a:t>
            </a:r>
          </a:p>
          <a:p>
            <a:r>
              <a:rPr lang="en-US" dirty="0" smtClean="0"/>
              <a:t>Education system</a:t>
            </a:r>
          </a:p>
          <a:p>
            <a:r>
              <a:rPr lang="en-US" dirty="0" smtClean="0"/>
              <a:t>Public needs </a:t>
            </a:r>
          </a:p>
          <a:p>
            <a:r>
              <a:rPr lang="en-US" dirty="0" smtClean="0"/>
              <a:t>Legal issues </a:t>
            </a:r>
          </a:p>
          <a:p>
            <a:endParaRPr lang="en-US" dirty="0" smtClean="0"/>
          </a:p>
          <a:p>
            <a:endParaRPr lang="en-US" dirty="0"/>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political trends in the health care system</a:t>
            </a:r>
            <a:endParaRPr lang="en-US" dirty="0"/>
          </a:p>
        </p:txBody>
      </p:sp>
      <p:sp>
        <p:nvSpPr>
          <p:cNvPr id="3" name="Content Placeholder 2"/>
          <p:cNvSpPr>
            <a:spLocks noGrp="1"/>
          </p:cNvSpPr>
          <p:nvPr>
            <p:ph idx="1"/>
          </p:nvPr>
        </p:nvSpPr>
        <p:spPr/>
        <p:txBody>
          <a:bodyPr/>
          <a:lstStyle/>
          <a:p>
            <a:r>
              <a:rPr lang="en-US" dirty="0" smtClean="0"/>
              <a:t>Global health </a:t>
            </a:r>
          </a:p>
          <a:p>
            <a:r>
              <a:rPr lang="en-US" dirty="0" smtClean="0"/>
              <a:t>Up to date rules &amp; regulation</a:t>
            </a:r>
          </a:p>
          <a:p>
            <a:r>
              <a:rPr lang="en-US" dirty="0" smtClean="0"/>
              <a:t>Group work</a:t>
            </a:r>
          </a:p>
          <a:p>
            <a:r>
              <a:rPr lang="en-US" dirty="0" smtClean="0"/>
              <a:t>Etc..</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Times New Roman" pitchFamily="18" charset="0"/>
                <a:cs typeface="Times New Roman" pitchFamily="18" charset="0"/>
              </a:rPr>
              <a:t>Summery……..!</a:t>
            </a:r>
            <a:endParaRPr lang="en-US" sz="7200" dirty="0"/>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p:txBody>
          <a:bodyPr>
            <a:normAutofit/>
          </a:bodyPr>
          <a:lstStyle/>
          <a:p>
            <a:pPr eaLnBrk="1" hangingPunct="1">
              <a:defRPr/>
            </a:pPr>
            <a:r>
              <a:rPr lang="en-US" sz="7200" dirty="0" smtClean="0">
                <a:latin typeface="Arial" pitchFamily="34" charset="0"/>
                <a:cs typeface="Arial" pitchFamily="34" charset="0"/>
              </a:rPr>
              <a:t>Questions??</a:t>
            </a: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990600"/>
            <a:ext cx="5105400" cy="762000"/>
          </a:xfrm>
          <a:noFill/>
        </p:spPr>
        <p:txBody>
          <a:bodyPr wrap="none" lIns="85593" tIns="42045" rIns="85593" bIns="42045" anchor="t"/>
          <a:lstStyle/>
          <a:p>
            <a:pPr algn="l" eaLnBrk="1" hangingPunct="1"/>
            <a:r>
              <a:rPr lang="en-US" sz="4000" dirty="0" smtClean="0">
                <a:solidFill>
                  <a:srgbClr val="006699"/>
                </a:solidFill>
                <a:latin typeface="Times New Roman" pitchFamily="18" charset="0"/>
                <a:cs typeface="Times New Roman" pitchFamily="18" charset="0"/>
              </a:rPr>
              <a:t>Learning</a:t>
            </a:r>
            <a:r>
              <a:rPr lang="en-US" sz="4000" dirty="0" smtClean="0">
                <a:solidFill>
                  <a:srgbClr val="0066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smtClean="0">
                <a:solidFill>
                  <a:srgbClr val="006699"/>
                </a:solidFill>
              </a:rPr>
              <a:t>Objectives</a:t>
            </a:r>
          </a:p>
        </p:txBody>
      </p:sp>
      <p:sp>
        <p:nvSpPr>
          <p:cNvPr id="6147" name="Rectangle 5"/>
          <p:cNvSpPr>
            <a:spLocks noGrp="1" noChangeArrowheads="1"/>
          </p:cNvSpPr>
          <p:nvPr>
            <p:ph idx="1"/>
          </p:nvPr>
        </p:nvSpPr>
        <p:spPr>
          <a:xfrm>
            <a:off x="685800" y="2362200"/>
            <a:ext cx="7924800" cy="3661998"/>
          </a:xfrm>
        </p:spPr>
        <p:txBody>
          <a:bodyPr lIns="45048" tIns="18019" rIns="45048" bIns="18019">
            <a:spAutoFit/>
          </a:bodyPr>
          <a:lstStyle/>
          <a:p>
            <a:pPr marL="506413" indent="-506413" eaLnBrk="1" hangingPunct="1">
              <a:spcBef>
                <a:spcPct val="25000"/>
              </a:spcBef>
              <a:spcAft>
                <a:spcPct val="60000"/>
              </a:spcAft>
              <a:buFont typeface="Wingdings 2" pitchFamily="18" charset="2"/>
              <a:buChar char="C"/>
            </a:pPr>
            <a:r>
              <a:rPr lang="en-US" sz="2800" dirty="0" smtClean="0">
                <a:latin typeface="Arial" pitchFamily="34" charset="0"/>
                <a:cs typeface="Arial" pitchFamily="34" charset="0"/>
              </a:rPr>
              <a:t>Student will be able to :</a:t>
            </a:r>
          </a:p>
          <a:p>
            <a:pPr marL="1147763" lvl="2" indent="-506413" eaLnBrk="1" hangingPunct="1">
              <a:spcBef>
                <a:spcPct val="25000"/>
              </a:spcBef>
              <a:spcAft>
                <a:spcPct val="60000"/>
              </a:spcAft>
              <a:buFont typeface="Wingdings 2" pitchFamily="18" charset="2"/>
              <a:buChar char="C"/>
            </a:pPr>
            <a:r>
              <a:rPr lang="en-US" sz="2400" dirty="0" smtClean="0">
                <a:latin typeface="Arial" pitchFamily="34" charset="0"/>
                <a:cs typeface="Arial" pitchFamily="34" charset="0"/>
              </a:rPr>
              <a:t>Describe the economical aspects of the health care system</a:t>
            </a:r>
          </a:p>
          <a:p>
            <a:pPr marL="1147763" lvl="2" indent="-506413">
              <a:spcBef>
                <a:spcPct val="25000"/>
              </a:spcBef>
              <a:spcAft>
                <a:spcPct val="60000"/>
              </a:spcAft>
              <a:buFont typeface="Wingdings 2" pitchFamily="18" charset="2"/>
              <a:buChar char="C"/>
            </a:pPr>
            <a:r>
              <a:rPr lang="en-US" sz="2400" dirty="0" smtClean="0">
                <a:latin typeface="Arial" pitchFamily="34" charset="0"/>
                <a:cs typeface="Arial" pitchFamily="34" charset="0"/>
              </a:rPr>
              <a:t>Understand the political aspects of the health care system</a:t>
            </a:r>
          </a:p>
          <a:p>
            <a:pPr marL="1147763" lvl="2" indent="-506413">
              <a:spcBef>
                <a:spcPct val="25000"/>
              </a:spcBef>
              <a:spcAft>
                <a:spcPct val="60000"/>
              </a:spcAft>
              <a:buFont typeface="Wingdings 2" pitchFamily="18" charset="2"/>
              <a:buChar char="C"/>
            </a:pPr>
            <a:r>
              <a:rPr lang="en-US" sz="2400" dirty="0" smtClean="0">
                <a:latin typeface="Arial" pitchFamily="34" charset="0"/>
                <a:cs typeface="Arial" pitchFamily="34" charset="0"/>
              </a:rPr>
              <a:t>Identify economic and political issues in the health care system</a:t>
            </a:r>
            <a:endParaRPr lang="en-US" sz="2400" b="1" dirty="0" smtClean="0">
              <a:latin typeface="Arial" pitchFamily="34" charset="0"/>
              <a:cs typeface="Arial" pitchFamily="34" charset="0"/>
            </a:endParaRPr>
          </a:p>
        </p:txBody>
      </p:sp>
      <p:sp>
        <p:nvSpPr>
          <p:cNvPr id="6148" name="Rectangle 3"/>
          <p:cNvSpPr>
            <a:spLocks noChangeArrowheads="1"/>
          </p:cNvSpPr>
          <p:nvPr/>
        </p:nvSpPr>
        <p:spPr bwMode="auto">
          <a:xfrm>
            <a:off x="298450" y="306388"/>
            <a:ext cx="90488" cy="549275"/>
          </a:xfrm>
          <a:prstGeom prst="rect">
            <a:avLst/>
          </a:prstGeom>
          <a:noFill/>
          <a:ln w="12700">
            <a:noFill/>
            <a:miter lim="800000"/>
            <a:headEnd/>
            <a:tailEnd/>
          </a:ln>
        </p:spPr>
        <p:txBody>
          <a:bodyPr wrap="none" anchor="ctr"/>
          <a:lstStyle/>
          <a:p>
            <a:endParaRPr lang="en-US" sz="2400"/>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81200" y="2438400"/>
            <a:ext cx="5410200" cy="2286000"/>
          </a:xfrm>
          <a:prstGeom prst="rect">
            <a:avLst/>
          </a:prstGeom>
          <a:noFill/>
        </p:spPr>
        <p:txBody>
          <a:bodyPr wrap="square" lIns="91440" tIns="45720" rIns="91440" bIns="45720">
            <a:prstTxWarp prst="textCanUp">
              <a:avLst/>
            </a:prstTxWarp>
            <a:spAutoFit/>
            <a:scene3d>
              <a:camera prst="perspectiveContrastingRightFacing"/>
              <a:lightRig rig="balanced" dir="t">
                <a:rot lat="0" lon="0" rev="2100000"/>
              </a:lightRig>
            </a:scene3d>
            <a:sp3d extrusionH="57150" prstMaterial="metal">
              <a:bevelT w="38100" h="25400"/>
              <a:contourClr>
                <a:schemeClr val="bg2"/>
              </a:contourClr>
            </a:sp3d>
          </a:bodyPr>
          <a:lstStyle/>
          <a:p>
            <a:pPr algn="ct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Thank</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You</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endParaRPr lang="en-US" sz="6000" b="1" cap="none" spc="0" dirty="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 ?</a:t>
            </a:r>
            <a:endParaRPr lang="en-US" dirty="0"/>
          </a:p>
        </p:txBody>
      </p:sp>
      <p:sp>
        <p:nvSpPr>
          <p:cNvPr id="3" name="Content Placeholder 2"/>
          <p:cNvSpPr>
            <a:spLocks noGrp="1"/>
          </p:cNvSpPr>
          <p:nvPr>
            <p:ph idx="1"/>
          </p:nvPr>
        </p:nvSpPr>
        <p:spPr/>
        <p:txBody>
          <a:bodyPr/>
          <a:lstStyle/>
          <a:p>
            <a:r>
              <a:rPr lang="en-US" dirty="0" smtClean="0"/>
              <a:t>What are the Components ?</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a:t>
            </a:r>
            <a:endParaRPr lang="en-US" dirty="0"/>
          </a:p>
        </p:txBody>
      </p:sp>
      <p:sp>
        <p:nvSpPr>
          <p:cNvPr id="3" name="Content Placeholder 2"/>
          <p:cNvSpPr>
            <a:spLocks noGrp="1"/>
          </p:cNvSpPr>
          <p:nvPr>
            <p:ph idx="1"/>
          </p:nvPr>
        </p:nvSpPr>
        <p:spPr/>
        <p:txBody>
          <a:bodyPr>
            <a:normAutofit/>
          </a:bodyPr>
          <a:lstStyle/>
          <a:p>
            <a:pPr algn="just"/>
            <a:r>
              <a:rPr lang="en-US" sz="3200" dirty="0" smtClean="0"/>
              <a:t>An economy consists of the economic systems of a country or other area; the labor, capital and land resources; and the manufacturing, production, trade, distribution, and consumption of goods and services of that area.</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 Contd..,</a:t>
            </a:r>
            <a:endParaRPr lang="en-US" dirty="0"/>
          </a:p>
        </p:txBody>
      </p:sp>
      <p:sp>
        <p:nvSpPr>
          <p:cNvPr id="3" name="Content Placeholder 2"/>
          <p:cNvSpPr>
            <a:spLocks noGrp="1"/>
          </p:cNvSpPr>
          <p:nvPr>
            <p:ph idx="1"/>
          </p:nvPr>
        </p:nvSpPr>
        <p:spPr/>
        <p:txBody>
          <a:bodyPr/>
          <a:lstStyle/>
          <a:p>
            <a:pPr algn="just"/>
            <a:r>
              <a:rPr lang="en-US" sz="3200" dirty="0" smtClean="0"/>
              <a:t>A given economy is the result of a process that involves its technological evolution, history and social organization, as well as its geography, natural resource endowment, and ecology, as main factors. These factors give context, content, and set the conditions and parameters in which an economy functions.</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Economical Aspects</a:t>
            </a:r>
            <a:endParaRPr lang="en-US" dirty="0"/>
          </a:p>
        </p:txBody>
      </p:sp>
      <p:sp>
        <p:nvSpPr>
          <p:cNvPr id="3" name="Content Placeholder 2"/>
          <p:cNvSpPr>
            <a:spLocks noGrp="1"/>
          </p:cNvSpPr>
          <p:nvPr>
            <p:ph idx="1"/>
          </p:nvPr>
        </p:nvSpPr>
        <p:spPr/>
        <p:txBody>
          <a:bodyPr/>
          <a:lstStyle/>
          <a:p>
            <a:r>
              <a:rPr lang="en-US" dirty="0" smtClean="0"/>
              <a:t>In,</a:t>
            </a:r>
          </a:p>
          <a:p>
            <a:pPr lvl="1"/>
            <a:r>
              <a:rPr lang="en-US" dirty="0" smtClean="0"/>
              <a:t>Government sector</a:t>
            </a:r>
          </a:p>
          <a:p>
            <a:pPr lvl="1"/>
            <a:r>
              <a:rPr lang="en-US" dirty="0" smtClean="0"/>
              <a:t>Private sector</a:t>
            </a:r>
          </a:p>
          <a:p>
            <a:pPr lvl="1"/>
            <a:r>
              <a:rPr lang="en-US" dirty="0" smtClean="0"/>
              <a:t>Non government organizations</a:t>
            </a:r>
          </a:p>
          <a:p>
            <a:pPr lvl="1"/>
            <a:r>
              <a:rPr lang="en-US" dirty="0" smtClean="0"/>
              <a:t>Welfare organizations</a:t>
            </a:r>
          </a:p>
          <a:p>
            <a:pPr lvl="1"/>
            <a:r>
              <a:rPr lang="en-US" dirty="0" smtClean="0"/>
              <a:t>Religious organizations</a:t>
            </a:r>
          </a:p>
          <a:p>
            <a:pPr lvl="1"/>
            <a:r>
              <a:rPr lang="en-US" dirty="0" smtClean="0"/>
              <a:t>Etc..</a:t>
            </a:r>
            <a:endParaRPr lang="en-US" dirty="0"/>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Politics</a:t>
            </a:r>
            <a:endParaRPr lang="en-US" dirty="0"/>
          </a:p>
        </p:txBody>
      </p:sp>
      <p:sp>
        <p:nvSpPr>
          <p:cNvPr id="3" name="Content Placeholder 2"/>
          <p:cNvSpPr>
            <a:spLocks noGrp="1"/>
          </p:cNvSpPr>
          <p:nvPr>
            <p:ph idx="1"/>
          </p:nvPr>
        </p:nvSpPr>
        <p:spPr/>
        <p:txBody>
          <a:bodyPr/>
          <a:lstStyle/>
          <a:p>
            <a:r>
              <a:rPr lang="en-US" dirty="0" smtClean="0"/>
              <a:t>How it affects the health care system?</a:t>
            </a:r>
            <a:endParaRPr lang="en-US" dirty="0"/>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Contd..,</a:t>
            </a:r>
            <a:endParaRPr lang="en-US" dirty="0"/>
          </a:p>
        </p:txBody>
      </p:sp>
      <p:sp>
        <p:nvSpPr>
          <p:cNvPr id="3" name="Content Placeholder 2"/>
          <p:cNvSpPr>
            <a:spLocks noGrp="1"/>
          </p:cNvSpPr>
          <p:nvPr>
            <p:ph idx="1"/>
          </p:nvPr>
        </p:nvSpPr>
        <p:spPr/>
        <p:txBody>
          <a:bodyPr>
            <a:normAutofit/>
          </a:bodyPr>
          <a:lstStyle/>
          <a:p>
            <a:pPr algn="just"/>
            <a:r>
              <a:rPr lang="en-US" dirty="0" smtClean="0"/>
              <a:t>Politics as a term is generally applied to the art or science of running governmental or state affairs, including behavior within civil governments, but also applies to institutions, fields, and special interest groups such as the corporate, academic, health care, and religious segments of society. </a:t>
            </a:r>
          </a:p>
          <a:p>
            <a:pPr algn="just"/>
            <a:r>
              <a:rPr lang="en-US" dirty="0" smtClean="0"/>
              <a:t>It consists of "social relations involving authority or power" and to the methods and tactics used to formulate and apply policy.</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Contd..,</a:t>
            </a:r>
            <a:endParaRPr lang="en-US" dirty="0"/>
          </a:p>
        </p:txBody>
      </p:sp>
      <p:sp>
        <p:nvSpPr>
          <p:cNvPr id="3" name="Content Placeholder 2"/>
          <p:cNvSpPr>
            <a:spLocks noGrp="1"/>
          </p:cNvSpPr>
          <p:nvPr>
            <p:ph idx="1"/>
          </p:nvPr>
        </p:nvSpPr>
        <p:spPr/>
        <p:txBody>
          <a:bodyPr/>
          <a:lstStyle/>
          <a:p>
            <a:pPr algn="just"/>
            <a:r>
              <a:rPr lang="en-US" sz="3200" dirty="0" smtClean="0"/>
              <a:t>Modern political discourse focuses on democracy and the relationship between people and politics. It is thought of as the way we "choose government officials and make decisions about public policy". </a:t>
            </a:r>
            <a:endParaRPr lang="en-US" dirty="0" smtClean="0"/>
          </a:p>
        </p:txBody>
      </p:sp>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TotalTime>
  <Words>514</Words>
  <Application>Microsoft Office PowerPoint</Application>
  <PresentationFormat>On-screen Show (4:3)</PresentationFormat>
  <Paragraphs>82</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PowerPoint Presentation</vt:lpstr>
      <vt:lpstr>Learning Objectives</vt:lpstr>
      <vt:lpstr>Economy ?</vt:lpstr>
      <vt:lpstr>Economy</vt:lpstr>
      <vt:lpstr>Economy Contd..,</vt:lpstr>
      <vt:lpstr>Economical Aspects</vt:lpstr>
      <vt:lpstr>Politics</vt:lpstr>
      <vt:lpstr>Politics Contd..,</vt:lpstr>
      <vt:lpstr>Politics Contd..,</vt:lpstr>
      <vt:lpstr>Political Aspects</vt:lpstr>
      <vt:lpstr>The Health Care System</vt:lpstr>
      <vt:lpstr>The Health Care System Contd..,</vt:lpstr>
      <vt:lpstr>The Health Care System Contd..,</vt:lpstr>
      <vt:lpstr>Economy and the Health Care System</vt:lpstr>
      <vt:lpstr>New economical trends in the health care system</vt:lpstr>
      <vt:lpstr>Political aspects of the health care system</vt:lpstr>
      <vt:lpstr>New political trends in the health care system</vt:lpstr>
      <vt:lpstr>Summery……..!</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Toshiba</cp:lastModifiedBy>
  <cp:revision>26</cp:revision>
  <dcterms:created xsi:type="dcterms:W3CDTF">2012-06-28T15:54:42Z</dcterms:created>
  <dcterms:modified xsi:type="dcterms:W3CDTF">2013-04-08T16:47:23Z</dcterms:modified>
</cp:coreProperties>
</file>