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87" r:id="rId11"/>
    <p:sldId id="265" r:id="rId12"/>
    <p:sldId id="266" r:id="rId13"/>
    <p:sldId id="267" r:id="rId14"/>
    <p:sldId id="288"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3F8DB-DF64-407F-96BA-14EC67166DBC}" type="datetimeFigureOut">
              <a:rPr lang="en-US" smtClean="0"/>
              <a:t>11/13/2012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3960E8-F4D2-4CBA-A73F-456A37A875C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7E9E5C6-4D87-401E-B879-3EF5E155D231}" type="datetime1">
              <a:rPr lang="en-US" smtClean="0"/>
              <a:t>11/13/2012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C99FEC-AD1C-472E-B33C-8DD424C4B4E2}" type="datetime1">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4B612-A8B6-44C5-93F4-9829FD230EB0}" type="datetime1">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C1595A-8173-47BB-9C6F-8C3E7B891A0F}" type="datetime1">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026B31-7042-455A-9FEE-154D11EAD929}" type="datetime1">
              <a:rPr lang="en-US" smtClean="0"/>
              <a:t>11/13/2012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8C313A-2F6C-4FFD-A4A5-46D3800DD8AA}" type="datetime1">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C6CBBEB-04C5-4E64-BD32-327CE3AA39EC}" type="datetime1">
              <a:rPr lang="en-US" smtClean="0"/>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A2024C-71F8-46DF-82BA-42C8D299F28B}" type="datetime1">
              <a:rPr lang="en-US" smtClean="0"/>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9DEB7-74A0-491F-B2FF-605EAD9DC1BF}" type="datetime1">
              <a:rPr lang="en-US" smtClean="0"/>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1A5B74-ED4C-4E58-AA7B-C80CE72BC885}" type="datetime1">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F13103-F889-4B55-83DE-32E9DA88EF80}" type="datetime1">
              <a:rPr lang="en-US" smtClean="0"/>
              <a:t>11/13/2012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A8EF00-B6E8-4CC3-9EE9-E23AA12A0A95}" type="datetime1">
              <a:rPr lang="en-US" smtClean="0"/>
              <a:t>11/13/2012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ndex.php?title=Fabric_body_holders&amp;action=edit&amp;redlink=1" TargetMode="External"/><Relationship Id="rId2" Type="http://schemas.openxmlformats.org/officeDocument/2006/relationships/hyperlink" Target="http://en.wikipedia.org/wiki/Four-point_restraints" TargetMode="External"/><Relationship Id="rId1" Type="http://schemas.openxmlformats.org/officeDocument/2006/relationships/slideLayout" Target="../slideLayouts/slideLayout2.xml"/><Relationship Id="rId4" Type="http://schemas.openxmlformats.org/officeDocument/2006/relationships/hyperlink" Target="http://en.wikipedia.org/wiki/Straitjacket"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Posey_ves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Limb_restrai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Chemical_restraint" TargetMode="External"/><Relationship Id="rId2" Type="http://schemas.openxmlformats.org/officeDocument/2006/relationships/hyperlink" Target="http://en.wikipedia.org/wiki/Papoose_board" TargetMode="External"/><Relationship Id="rId1" Type="http://schemas.openxmlformats.org/officeDocument/2006/relationships/slideLayout" Target="../slideLayouts/slideLayout2.xml"/><Relationship Id="rId4" Type="http://schemas.openxmlformats.org/officeDocument/2006/relationships/hyperlink" Target="http://en.wikipedia.org/wiki/Medication"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2" name="Title 1"/>
          <p:cNvSpPr>
            <a:spLocks noGrp="1"/>
          </p:cNvSpPr>
          <p:nvPr>
            <p:ph type="ctrTitle"/>
          </p:nvPr>
        </p:nvSpPr>
        <p:spPr/>
        <p:txBody>
          <a:bodyPr/>
          <a:lstStyle/>
          <a:p>
            <a:r>
              <a:rPr lang="en-US" dirty="0" smtClean="0"/>
              <a:t>Restraints</a:t>
            </a:r>
            <a:endParaRPr lang="en-IN" dirty="0"/>
          </a:p>
        </p:txBody>
      </p:sp>
    </p:spTree>
    <p:extLst>
      <p:ext uri="{BB962C8B-B14F-4D97-AF65-F5344CB8AC3E}">
        <p14:creationId xmlns="" xmlns:p14="http://schemas.microsoft.com/office/powerpoint/2010/main" val="1289984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
        <p:nvSpPr>
          <p:cNvPr id="3" name="Content Placeholder 2"/>
          <p:cNvSpPr>
            <a:spLocks noGrp="1"/>
          </p:cNvSpPr>
          <p:nvPr>
            <p:ph sz="quarter" idx="1"/>
          </p:nvPr>
        </p:nvSpPr>
        <p:spPr>
          <a:xfrm>
            <a:off x="457200" y="381000"/>
            <a:ext cx="8229600" cy="5745163"/>
          </a:xfrm>
        </p:spPr>
        <p:txBody>
          <a:bodyPr/>
          <a:lstStyle/>
          <a:p>
            <a:r>
              <a:rPr lang="en-IN" dirty="0"/>
              <a:t>Attach the ties to the </a:t>
            </a:r>
            <a:r>
              <a:rPr lang="en-IN" dirty="0" err="1"/>
              <a:t>nonmovable</a:t>
            </a:r>
            <a:r>
              <a:rPr lang="en-IN" dirty="0"/>
              <a:t> part of the bed. Some vest restraints have shoulder loops. If the patient is unable to maintain an erect posture, short straps can be passed through the loops and slipped over the wheelchair handles to prevent leaning forward.</a:t>
            </a:r>
          </a:p>
          <a:p>
            <a:endParaRPr lang="en-IN" dirty="0"/>
          </a:p>
        </p:txBody>
      </p:sp>
      <p:pic>
        <p:nvPicPr>
          <p:cNvPr id="205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5800" y="3962400"/>
            <a:ext cx="1476375" cy="2133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95600" y="3657600"/>
            <a:ext cx="1933575" cy="2438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943600" y="3657600"/>
            <a:ext cx="1981200" cy="2438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13624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3" name="Content Placeholder 2"/>
          <p:cNvSpPr>
            <a:spLocks noGrp="1"/>
          </p:cNvSpPr>
          <p:nvPr>
            <p:ph sz="quarter" idx="1"/>
          </p:nvPr>
        </p:nvSpPr>
        <p:spPr>
          <a:xfrm>
            <a:off x="457200" y="304800"/>
            <a:ext cx="8229600" cy="5821363"/>
          </a:xfrm>
        </p:spPr>
        <p:txBody>
          <a:bodyPr/>
          <a:lstStyle/>
          <a:p>
            <a:r>
              <a:rPr lang="en-IN" b="1" dirty="0"/>
              <a:t>Jacket Restraints</a:t>
            </a:r>
            <a:endParaRPr lang="en-IN" dirty="0"/>
          </a:p>
          <a:p>
            <a:r>
              <a:rPr lang="en-IN" dirty="0"/>
              <a:t>Jacket restraints fit over the patient’s head. The neck opening is secured with a zipper or Velcro closure. There are secure ties fixed to the waist of the jacket. These ties may then be tied to the bed or wheelchair frame.</a:t>
            </a:r>
          </a:p>
          <a:p>
            <a:pPr marL="0" indent="0">
              <a:buNone/>
            </a:pPr>
            <a:endParaRPr lang="en-IN"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95600" y="3581400"/>
            <a:ext cx="1495425" cy="2857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74993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3" name="Content Placeholder 2"/>
          <p:cNvSpPr>
            <a:spLocks noGrp="1"/>
          </p:cNvSpPr>
          <p:nvPr>
            <p:ph sz="quarter" idx="1"/>
          </p:nvPr>
        </p:nvSpPr>
        <p:spPr>
          <a:xfrm>
            <a:off x="457200" y="381000"/>
            <a:ext cx="8229600" cy="5745163"/>
          </a:xfrm>
        </p:spPr>
        <p:txBody>
          <a:bodyPr/>
          <a:lstStyle/>
          <a:p>
            <a:r>
              <a:rPr lang="en-IN" b="1" dirty="0"/>
              <a:t>Elbow or Knee Restraints</a:t>
            </a:r>
            <a:endParaRPr lang="en-IN" dirty="0"/>
          </a:p>
          <a:p>
            <a:r>
              <a:rPr lang="en-IN" dirty="0"/>
              <a:t>These are canvas or mesh wraparound ties that have lengthwise rigid stays to prevent joint flexion. They are used most often to prevent the pediatric or confused patient from disturbing a tube or dressing or from scratching a rash.</a:t>
            </a:r>
          </a:p>
          <a:p>
            <a:endParaRPr lang="en-IN"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95400" y="4343399"/>
            <a:ext cx="1524000" cy="1704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038600" y="4162425"/>
            <a:ext cx="1771650" cy="1885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24565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3" name="Content Placeholder 2"/>
          <p:cNvSpPr>
            <a:spLocks noGrp="1"/>
          </p:cNvSpPr>
          <p:nvPr>
            <p:ph sz="quarter" idx="1"/>
          </p:nvPr>
        </p:nvSpPr>
        <p:spPr>
          <a:xfrm>
            <a:off x="457200" y="457200"/>
            <a:ext cx="8229600" cy="5668963"/>
          </a:xfrm>
        </p:spPr>
        <p:txBody>
          <a:bodyPr>
            <a:normAutofit/>
          </a:bodyPr>
          <a:lstStyle/>
          <a:p>
            <a:r>
              <a:rPr lang="en-IN" b="1" dirty="0"/>
              <a:t>Wrist or Ankle Restraints</a:t>
            </a:r>
            <a:endParaRPr lang="en-IN" dirty="0"/>
          </a:p>
          <a:p>
            <a:r>
              <a:rPr lang="en-IN" dirty="0"/>
              <a:t>U</a:t>
            </a:r>
            <a:r>
              <a:rPr lang="en-IN" dirty="0" smtClean="0"/>
              <a:t>sually </a:t>
            </a:r>
            <a:r>
              <a:rPr lang="en-IN" dirty="0"/>
              <a:t>used to restrict motion of a limb for therapeutic reasons, such as to maintain an IV or prevent the patient from pulling out a tube. </a:t>
            </a:r>
            <a:endParaRPr lang="en-IN" dirty="0" smtClean="0"/>
          </a:p>
          <a:p>
            <a:r>
              <a:rPr lang="en-IN" dirty="0" smtClean="0"/>
              <a:t>Slip </a:t>
            </a:r>
            <a:r>
              <a:rPr lang="en-IN" dirty="0"/>
              <a:t>the device on the patient’s wrist or ankle, thread it, and tie it to the bed frame; never tie it to a side rail because if the rails were suddenly lowered, the patient could be injured. </a:t>
            </a:r>
            <a:endParaRPr lang="en-IN" dirty="0" smtClean="0"/>
          </a:p>
          <a:p>
            <a:r>
              <a:rPr lang="en-IN" dirty="0" smtClean="0"/>
              <a:t>Attach </a:t>
            </a:r>
            <a:r>
              <a:rPr lang="en-IN" dirty="0"/>
              <a:t>wrist and ankle ties to the movable portion of the bed frame so that if the head or foot of the bed is raised, the ties will not be pulled. </a:t>
            </a:r>
          </a:p>
        </p:txBody>
      </p:sp>
    </p:spTree>
    <p:extLst>
      <p:ext uri="{BB962C8B-B14F-4D97-AF65-F5344CB8AC3E}">
        <p14:creationId xmlns="" xmlns:p14="http://schemas.microsoft.com/office/powerpoint/2010/main" val="4215781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pic>
        <p:nvPicPr>
          <p:cNvPr id="4098" name="Picture 2"/>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0600" y="1828800"/>
            <a:ext cx="2171700" cy="1952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953000" y="1981200"/>
            <a:ext cx="2200275" cy="1819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24707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3" name="Content Placeholder 2"/>
          <p:cNvSpPr>
            <a:spLocks noGrp="1"/>
          </p:cNvSpPr>
          <p:nvPr>
            <p:ph sz="quarter" idx="1"/>
          </p:nvPr>
        </p:nvSpPr>
        <p:spPr>
          <a:xfrm>
            <a:off x="457200" y="304800"/>
            <a:ext cx="8229600" cy="6324600"/>
          </a:xfrm>
        </p:spPr>
        <p:txBody>
          <a:bodyPr>
            <a:normAutofit/>
          </a:bodyPr>
          <a:lstStyle/>
          <a:p>
            <a:r>
              <a:rPr lang="en-IN" b="1" dirty="0"/>
              <a:t>Mitt Restraints</a:t>
            </a:r>
            <a:endParaRPr lang="en-IN" dirty="0"/>
          </a:p>
          <a:p>
            <a:r>
              <a:rPr lang="en-IN" sz="2600" dirty="0"/>
              <a:t>Mitt restraints are used for patients who absentmindedly pull at tubes or appliances or who may injure themselves by scratching a rash or picking at a wound. </a:t>
            </a:r>
            <a:r>
              <a:rPr lang="en-IN" sz="2600" dirty="0" smtClean="0"/>
              <a:t>T</a:t>
            </a:r>
          </a:p>
          <a:p>
            <a:r>
              <a:rPr lang="en-IN" sz="2600" dirty="0" smtClean="0"/>
              <a:t>hey </a:t>
            </a:r>
            <a:r>
              <a:rPr lang="en-IN" sz="2600" dirty="0"/>
              <a:t>restrict only the hand and fingers and allow the arm to move freely. </a:t>
            </a:r>
            <a:endParaRPr lang="en-IN" sz="2600" dirty="0" smtClean="0"/>
          </a:p>
          <a:p>
            <a:r>
              <a:rPr lang="en-IN" sz="2600" dirty="0" smtClean="0"/>
              <a:t>Secure </a:t>
            </a:r>
            <a:r>
              <a:rPr lang="en-IN" sz="2600" dirty="0"/>
              <a:t>the wrapping with paper tape to prevent skin irritation and allow easy removal. Remove the mitts periodically, as you would other devices, to clean and exercise the hands and fingers.</a:t>
            </a:r>
          </a:p>
          <a:p>
            <a:pPr marL="0" indent="0">
              <a:buNone/>
            </a:pPr>
            <a:endParaRPr lang="en-IN"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971800" y="4953000"/>
            <a:ext cx="2505075"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805272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pic>
        <p:nvPicPr>
          <p:cNvPr id="1026" name="Picture 2"/>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95400" y="1752599"/>
            <a:ext cx="2133600" cy="43434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162550" y="2057400"/>
            <a:ext cx="2190750" cy="1962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867400" y="4648200"/>
            <a:ext cx="1285875" cy="175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38045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3" name="Content Placeholder 2"/>
          <p:cNvSpPr>
            <a:spLocks noGrp="1"/>
          </p:cNvSpPr>
          <p:nvPr>
            <p:ph sz="quarter" idx="1"/>
          </p:nvPr>
        </p:nvSpPr>
        <p:spPr>
          <a:xfrm>
            <a:off x="457200" y="533400"/>
            <a:ext cx="8229600" cy="6019800"/>
          </a:xfrm>
        </p:spPr>
        <p:txBody>
          <a:bodyPr>
            <a:normAutofit fontScale="85000" lnSpcReduction="10000"/>
          </a:bodyPr>
          <a:lstStyle/>
          <a:p>
            <a:r>
              <a:rPr lang="en-IN" b="1" dirty="0"/>
              <a:t>Chemical Restraints</a:t>
            </a:r>
          </a:p>
          <a:p>
            <a:r>
              <a:rPr lang="en-IN" sz="3800" dirty="0"/>
              <a:t>Using medication to sedate patients or make them more cooperative is a form of chemical restraint. </a:t>
            </a:r>
            <a:endParaRPr lang="en-IN" sz="3800" dirty="0" smtClean="0"/>
          </a:p>
          <a:p>
            <a:r>
              <a:rPr lang="en-IN" sz="3800" dirty="0" smtClean="0"/>
              <a:t>This </a:t>
            </a:r>
            <a:r>
              <a:rPr lang="en-IN" sz="3800" dirty="0"/>
              <a:t>type of restraint is most often use to calm out of control patients when they pose a physical risk to themselves or others. </a:t>
            </a:r>
            <a:endParaRPr lang="en-IN" sz="3800" dirty="0" smtClean="0"/>
          </a:p>
          <a:p>
            <a:r>
              <a:rPr lang="en-IN" sz="3800" dirty="0" smtClean="0"/>
              <a:t>Any </a:t>
            </a:r>
            <a:r>
              <a:rPr lang="en-IN" sz="3800" dirty="0"/>
              <a:t>drug that is not part of the patient's normal medicine regimen is considered a restraint when used for the purpose of stopping an undesirable </a:t>
            </a:r>
            <a:r>
              <a:rPr lang="en-IN" sz="3800" dirty="0" err="1"/>
              <a:t>behavior</a:t>
            </a:r>
            <a:r>
              <a:rPr lang="en-IN" sz="3800" dirty="0"/>
              <a:t>. Ativan, Versed and Haldol are commonly used.</a:t>
            </a:r>
          </a:p>
          <a:p>
            <a:pPr marL="0" indent="0">
              <a:buNone/>
            </a:pPr>
            <a:r>
              <a:rPr lang="en-IN" dirty="0"/>
              <a:t/>
            </a:r>
            <a:br>
              <a:rPr lang="en-IN" dirty="0"/>
            </a:br>
            <a:r>
              <a:rPr lang="en-IN" dirty="0"/>
              <a:t/>
            </a:r>
            <a:br>
              <a:rPr lang="en-IN" dirty="0"/>
            </a:br>
            <a:endParaRPr lang="en-IN" dirty="0"/>
          </a:p>
        </p:txBody>
      </p:sp>
    </p:spTree>
    <p:extLst>
      <p:ext uri="{BB962C8B-B14F-4D97-AF65-F5344CB8AC3E}">
        <p14:creationId xmlns="" xmlns:p14="http://schemas.microsoft.com/office/powerpoint/2010/main" val="3034573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3" name="Content Placeholder 2"/>
          <p:cNvSpPr>
            <a:spLocks noGrp="1"/>
          </p:cNvSpPr>
          <p:nvPr>
            <p:ph sz="quarter" idx="1"/>
          </p:nvPr>
        </p:nvSpPr>
        <p:spPr>
          <a:xfrm>
            <a:off x="457200" y="457200"/>
            <a:ext cx="8229600" cy="6172200"/>
          </a:xfrm>
        </p:spPr>
        <p:txBody>
          <a:bodyPr>
            <a:normAutofit/>
          </a:bodyPr>
          <a:lstStyle/>
          <a:p>
            <a:r>
              <a:rPr lang="en-IN" b="1" dirty="0"/>
              <a:t>Bed Rails</a:t>
            </a:r>
          </a:p>
          <a:p>
            <a:r>
              <a:rPr lang="en-IN" dirty="0"/>
              <a:t>Raised bed rails are also considered a form of restraint because they can make it difficult or impossible for a patient to get out of their bed. </a:t>
            </a:r>
            <a:endParaRPr lang="en-IN" dirty="0" smtClean="0"/>
          </a:p>
          <a:p>
            <a:r>
              <a:rPr lang="en-IN" dirty="0" smtClean="0"/>
              <a:t>Patients </a:t>
            </a:r>
            <a:r>
              <a:rPr lang="en-IN" dirty="0"/>
              <a:t>may also attempt to climb over the rail and suffer falling injuries. </a:t>
            </a:r>
            <a:endParaRPr lang="en-IN" dirty="0" smtClean="0"/>
          </a:p>
          <a:p>
            <a:r>
              <a:rPr lang="en-IN" dirty="0"/>
              <a:t>I</a:t>
            </a:r>
            <a:r>
              <a:rPr lang="en-IN" dirty="0" smtClean="0"/>
              <a:t>n </a:t>
            </a:r>
            <a:r>
              <a:rPr lang="en-IN" dirty="0"/>
              <a:t>some circumstances, bed rails can be beneficial because patients can use them for support in turning and sitting. Doctors will commonly order one side raised for this reason</a:t>
            </a:r>
            <a:r>
              <a:rPr lang="en-IN" dirty="0" smtClean="0"/>
              <a:t>.</a:t>
            </a:r>
          </a:p>
          <a:p>
            <a:r>
              <a:rPr lang="en-IN" dirty="0" smtClean="0"/>
              <a:t> </a:t>
            </a:r>
            <a:r>
              <a:rPr lang="en-IN" dirty="0"/>
              <a:t>Bed rails are not considered a restraint when the patient requests that they be raised.</a:t>
            </a:r>
          </a:p>
          <a:p>
            <a:pPr marL="0" indent="0">
              <a:buNone/>
            </a:pPr>
            <a:r>
              <a:rPr lang="en-IN" dirty="0"/>
              <a:t/>
            </a:r>
            <a:br>
              <a:rPr lang="en-IN" dirty="0"/>
            </a:br>
            <a:r>
              <a:rPr lang="en-IN" dirty="0"/>
              <a:t/>
            </a:r>
            <a:br>
              <a:rPr lang="en-IN" dirty="0"/>
            </a:br>
            <a:endParaRPr lang="en-IN" dirty="0"/>
          </a:p>
        </p:txBody>
      </p:sp>
    </p:spTree>
    <p:extLst>
      <p:ext uri="{BB962C8B-B14F-4D97-AF65-F5344CB8AC3E}">
        <p14:creationId xmlns="" xmlns:p14="http://schemas.microsoft.com/office/powerpoint/2010/main" val="3251927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IN" b="1" dirty="0"/>
              <a:t>Restraint Alternatives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3" name="Content Placeholder 2"/>
          <p:cNvSpPr>
            <a:spLocks noGrp="1"/>
          </p:cNvSpPr>
          <p:nvPr>
            <p:ph sz="quarter" idx="1"/>
          </p:nvPr>
        </p:nvSpPr>
        <p:spPr>
          <a:xfrm>
            <a:off x="457200" y="1219200"/>
            <a:ext cx="8229600" cy="5410200"/>
          </a:xfrm>
        </p:spPr>
        <p:txBody>
          <a:bodyPr>
            <a:normAutofit fontScale="85000" lnSpcReduction="10000"/>
          </a:bodyPr>
          <a:lstStyle/>
          <a:p>
            <a:r>
              <a:rPr lang="en-IN" b="1" dirty="0"/>
              <a:t>Support Pillows</a:t>
            </a:r>
          </a:p>
          <a:p>
            <a:r>
              <a:rPr lang="en-IN" dirty="0"/>
              <a:t>One of the softer alternatives to using either physical or chemical restraints on seniors is to have them use support pillows. For example, rather than using bed rails to keep a senior from rolling out of bed in the middle of the night, some nursing homes will give them full-length body pillows</a:t>
            </a:r>
            <a:r>
              <a:rPr lang="en-IN" dirty="0" smtClean="0"/>
              <a:t>.</a:t>
            </a:r>
          </a:p>
          <a:p>
            <a:r>
              <a:rPr lang="en-IN" dirty="0" smtClean="0"/>
              <a:t> </a:t>
            </a:r>
            <a:r>
              <a:rPr lang="en-IN" dirty="0"/>
              <a:t>These pillows stop the seniors from rolling out of bed in his or her sleep, but they can easily be moved in the event that the senior needs to get out of bed</a:t>
            </a:r>
            <a:r>
              <a:rPr lang="en-IN" dirty="0" smtClean="0"/>
              <a:t>.</a:t>
            </a:r>
          </a:p>
          <a:p>
            <a:r>
              <a:rPr lang="en-IN" dirty="0" smtClean="0"/>
              <a:t> </a:t>
            </a:r>
            <a:r>
              <a:rPr lang="en-IN" dirty="0"/>
              <a:t>Similar pillows are used to help support a senior who's in a wheelchair rather than using a belt to tie them into the chair.</a:t>
            </a:r>
          </a:p>
          <a:p>
            <a:endParaRPr lang="en-IN" dirty="0"/>
          </a:p>
        </p:txBody>
      </p:sp>
    </p:spTree>
    <p:extLst>
      <p:ext uri="{BB962C8B-B14F-4D97-AF65-F5344CB8AC3E}">
        <p14:creationId xmlns="" xmlns:p14="http://schemas.microsoft.com/office/powerpoint/2010/main" val="2552702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3" name="Content Placeholder 2"/>
          <p:cNvSpPr>
            <a:spLocks noGrp="1"/>
          </p:cNvSpPr>
          <p:nvPr>
            <p:ph sz="quarter" idx="1"/>
          </p:nvPr>
        </p:nvSpPr>
        <p:spPr>
          <a:xfrm>
            <a:off x="457200" y="381000"/>
            <a:ext cx="8229600" cy="5745163"/>
          </a:xfrm>
        </p:spPr>
        <p:txBody>
          <a:bodyPr>
            <a:normAutofit/>
          </a:bodyPr>
          <a:lstStyle/>
          <a:p>
            <a:r>
              <a:rPr lang="en-IN" dirty="0"/>
              <a:t>Medical restraints are designed to restrain patients with the minimum of discomfort and pain and to prevent patients injuring themselves or others</a:t>
            </a:r>
            <a:r>
              <a:rPr lang="en-IN" dirty="0" smtClean="0"/>
              <a:t>.</a:t>
            </a:r>
            <a:r>
              <a:rPr lang="en-IN" dirty="0"/>
              <a:t> </a:t>
            </a:r>
            <a:r>
              <a:rPr lang="en-IN" dirty="0" smtClean="0"/>
              <a:t>These are physical </a:t>
            </a:r>
            <a:r>
              <a:rPr lang="en-IN" dirty="0"/>
              <a:t>restraints used during certain medical </a:t>
            </a:r>
            <a:r>
              <a:rPr lang="en-IN" dirty="0" smtClean="0"/>
              <a:t>procedures.</a:t>
            </a:r>
          </a:p>
          <a:p>
            <a:r>
              <a:rPr lang="en-IN" dirty="0"/>
              <a:t>There are many kinds of mild, safety-oriented medical restraints which are widely </a:t>
            </a:r>
            <a:r>
              <a:rPr lang="en-IN" dirty="0" smtClean="0"/>
              <a:t>used.</a:t>
            </a:r>
            <a:endParaRPr lang="en-IN" dirty="0"/>
          </a:p>
        </p:txBody>
      </p:sp>
    </p:spTree>
    <p:extLst>
      <p:ext uri="{BB962C8B-B14F-4D97-AF65-F5344CB8AC3E}">
        <p14:creationId xmlns="" xmlns:p14="http://schemas.microsoft.com/office/powerpoint/2010/main" val="441545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3" name="Content Placeholder 2"/>
          <p:cNvSpPr>
            <a:spLocks noGrp="1"/>
          </p:cNvSpPr>
          <p:nvPr>
            <p:ph sz="quarter" idx="1"/>
          </p:nvPr>
        </p:nvSpPr>
        <p:spPr>
          <a:xfrm>
            <a:off x="457200" y="381000"/>
            <a:ext cx="8229600" cy="5745163"/>
          </a:xfrm>
        </p:spPr>
        <p:txBody>
          <a:bodyPr>
            <a:normAutofit fontScale="85000" lnSpcReduction="10000"/>
          </a:bodyPr>
          <a:lstStyle/>
          <a:p>
            <a:r>
              <a:rPr lang="en-IN" b="1" dirty="0"/>
              <a:t>Therapy and Restorative Care</a:t>
            </a:r>
          </a:p>
          <a:p>
            <a:r>
              <a:rPr lang="en-IN" dirty="0"/>
              <a:t>Another method that many nursing homes prefer to </a:t>
            </a:r>
            <a:r>
              <a:rPr lang="en-IN" dirty="0" smtClean="0"/>
              <a:t>restraints is </a:t>
            </a:r>
            <a:r>
              <a:rPr lang="en-IN" dirty="0"/>
              <a:t>to offer nursing home residents restorative care and therapy. </a:t>
            </a:r>
            <a:endParaRPr lang="en-IN" dirty="0" smtClean="0"/>
          </a:p>
          <a:p>
            <a:r>
              <a:rPr lang="en-IN" dirty="0" smtClean="0"/>
              <a:t>The </a:t>
            </a:r>
            <a:r>
              <a:rPr lang="en-IN" dirty="0"/>
              <a:t>goal of this approach is to help seniors maintain their abilities to walk, stand and to generally take care of themselves for as long as possible by maintaining their muscles and coordination. </a:t>
            </a:r>
            <a:endParaRPr lang="en-IN" dirty="0" smtClean="0"/>
          </a:p>
          <a:p>
            <a:r>
              <a:rPr lang="en-IN" dirty="0" smtClean="0"/>
              <a:t>This </a:t>
            </a:r>
            <a:r>
              <a:rPr lang="en-IN" dirty="0"/>
              <a:t>is more expensive and time-consuming than simply using restraints, but it is better for the residents' bodies as well as for their confidence.</a:t>
            </a:r>
          </a:p>
          <a:p>
            <a:pPr marL="0" indent="0">
              <a:buNone/>
            </a:pPr>
            <a:r>
              <a:rPr lang="en-IN" dirty="0"/>
              <a:t/>
            </a:r>
            <a:br>
              <a:rPr lang="en-IN" dirty="0"/>
            </a:br>
            <a:r>
              <a:rPr lang="en-IN" dirty="0"/>
              <a:t/>
            </a:r>
            <a:br>
              <a:rPr lang="en-IN" dirty="0"/>
            </a:br>
            <a:endParaRPr lang="en-IN" dirty="0"/>
          </a:p>
        </p:txBody>
      </p:sp>
    </p:spTree>
    <p:extLst>
      <p:ext uri="{BB962C8B-B14F-4D97-AF65-F5344CB8AC3E}">
        <p14:creationId xmlns="" xmlns:p14="http://schemas.microsoft.com/office/powerpoint/2010/main" val="1026857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3" name="Content Placeholder 2"/>
          <p:cNvSpPr>
            <a:spLocks noGrp="1"/>
          </p:cNvSpPr>
          <p:nvPr>
            <p:ph sz="quarter" idx="1"/>
          </p:nvPr>
        </p:nvSpPr>
        <p:spPr>
          <a:xfrm>
            <a:off x="457200" y="381000"/>
            <a:ext cx="8229600" cy="5745163"/>
          </a:xfrm>
        </p:spPr>
        <p:txBody>
          <a:bodyPr>
            <a:normAutofit fontScale="85000" lnSpcReduction="10000"/>
          </a:bodyPr>
          <a:lstStyle/>
          <a:p>
            <a:r>
              <a:rPr lang="en-IN" b="1" dirty="0"/>
              <a:t>Adaptive Safety Measures</a:t>
            </a:r>
          </a:p>
          <a:p>
            <a:r>
              <a:rPr lang="en-IN" dirty="0"/>
              <a:t>There are individualized alternatives that can be taken to help ensure the safety of many seniors. An article on restraint alternatives in "McKnight's Long-Term Care News and Assisted Living," highlights the approach taken with a senior suffering from dementia who, as a retired circus acrobat, was still very physically fit and active. Rather than restraining him to a wheelchair, which would have had many negative effects on his body and his sense of well being, the staff members simply gave him good walking shoes, a bicycle helmet and training in how to use a walker. Whenever possible, adapting safety measures to each resident's abilities and needs, rather than restraining them, is a much better alternative.</a:t>
            </a:r>
          </a:p>
          <a:p>
            <a:pPr marL="0" indent="0">
              <a:buNone/>
            </a:pPr>
            <a:endParaRPr lang="en-IN" dirty="0"/>
          </a:p>
        </p:txBody>
      </p:sp>
    </p:spTree>
    <p:extLst>
      <p:ext uri="{BB962C8B-B14F-4D97-AF65-F5344CB8AC3E}">
        <p14:creationId xmlns="" xmlns:p14="http://schemas.microsoft.com/office/powerpoint/2010/main" val="353773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762000"/>
          </a:xfrm>
        </p:spPr>
        <p:txBody>
          <a:bodyPr/>
          <a:lstStyle/>
          <a:p>
            <a:r>
              <a:rPr lang="en-US" dirty="0" smtClean="0"/>
              <a:t>How to apply restraints?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3" name="Content Placeholder 2"/>
          <p:cNvSpPr>
            <a:spLocks noGrp="1"/>
          </p:cNvSpPr>
          <p:nvPr>
            <p:ph sz="quarter" idx="1"/>
          </p:nvPr>
        </p:nvSpPr>
        <p:spPr>
          <a:xfrm>
            <a:off x="457200" y="1143000"/>
            <a:ext cx="8382000" cy="5334000"/>
          </a:xfrm>
        </p:spPr>
        <p:txBody>
          <a:bodyPr>
            <a:normAutofit fontScale="92500" lnSpcReduction="10000"/>
          </a:bodyPr>
          <a:lstStyle/>
          <a:p>
            <a:r>
              <a:rPr lang="en-IN" b="1" dirty="0" smtClean="0"/>
              <a:t>Instructions</a:t>
            </a:r>
          </a:p>
          <a:p>
            <a:pPr marL="0" indent="0">
              <a:buNone/>
            </a:pPr>
            <a:r>
              <a:rPr lang="en-IN" dirty="0" smtClean="0"/>
              <a:t>1. Obtain </a:t>
            </a:r>
            <a:r>
              <a:rPr lang="en-IN" dirty="0"/>
              <a:t>an order from a physician before applying </a:t>
            </a:r>
            <a:r>
              <a:rPr lang="en-IN" dirty="0" smtClean="0"/>
              <a:t>    wrist restraints.</a:t>
            </a:r>
          </a:p>
          <a:p>
            <a:pPr marL="0" indent="0">
              <a:buNone/>
            </a:pPr>
            <a:r>
              <a:rPr lang="en-IN" dirty="0" smtClean="0"/>
              <a:t>2. Explain </a:t>
            </a:r>
            <a:r>
              <a:rPr lang="en-IN" dirty="0"/>
              <a:t>to the patient's family why the patient needs wrist restraints. Answer any questions or concerns that the family has. If the patient is coherent, explain to him what you'll be doing and why he needs wrist </a:t>
            </a:r>
            <a:r>
              <a:rPr lang="en-IN" dirty="0" smtClean="0"/>
              <a:t>restraints.</a:t>
            </a:r>
          </a:p>
          <a:p>
            <a:pPr marL="0" indent="0">
              <a:buNone/>
            </a:pPr>
            <a:r>
              <a:rPr lang="en-IN" dirty="0" smtClean="0"/>
              <a:t>3. Wash </a:t>
            </a:r>
            <a:r>
              <a:rPr lang="en-IN" dirty="0"/>
              <a:t>the patient's wrists and hands using mild soap and warm water. Rinse and dry them thoroughly before applying wrist restraints.</a:t>
            </a:r>
          </a:p>
          <a:p>
            <a:pPr marL="0" indent="0">
              <a:buNone/>
            </a:pPr>
            <a:endParaRPr lang="en-IN" dirty="0"/>
          </a:p>
        </p:txBody>
      </p:sp>
    </p:spTree>
    <p:extLst>
      <p:ext uri="{BB962C8B-B14F-4D97-AF65-F5344CB8AC3E}">
        <p14:creationId xmlns="" xmlns:p14="http://schemas.microsoft.com/office/powerpoint/2010/main" val="31254675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3" name="Content Placeholder 2"/>
          <p:cNvSpPr>
            <a:spLocks noGrp="1"/>
          </p:cNvSpPr>
          <p:nvPr>
            <p:ph sz="quarter" idx="1"/>
          </p:nvPr>
        </p:nvSpPr>
        <p:spPr>
          <a:xfrm>
            <a:off x="457200" y="381000"/>
            <a:ext cx="8229600" cy="5745163"/>
          </a:xfrm>
        </p:spPr>
        <p:txBody>
          <a:bodyPr>
            <a:normAutofit fontScale="92500" lnSpcReduction="10000"/>
          </a:bodyPr>
          <a:lstStyle/>
          <a:p>
            <a:pPr marL="0" indent="0">
              <a:buNone/>
            </a:pPr>
            <a:r>
              <a:rPr lang="en-IN" dirty="0" smtClean="0"/>
              <a:t>4. Wrap </a:t>
            </a:r>
            <a:r>
              <a:rPr lang="en-IN" dirty="0"/>
              <a:t>the padded portion of the wrist restraint around the wrist of the patient. Pass the strap through the slot at the other end of the restraint, and attach it according to the manufacturer's instructions. Verify that you can slip three fingers between the patient's wrist and the restraint to maintain adequate circulation. Repeat with the other wrist.</a:t>
            </a:r>
          </a:p>
          <a:p>
            <a:pPr marL="0" indent="0">
              <a:buNone/>
            </a:pPr>
            <a:r>
              <a:rPr lang="en-IN" dirty="0" smtClean="0"/>
              <a:t>5. Tie </a:t>
            </a:r>
            <a:r>
              <a:rPr lang="en-IN" dirty="0"/>
              <a:t>each restraint to a portion of the bed that moves when the bed is adjusted up or down.</a:t>
            </a:r>
          </a:p>
          <a:p>
            <a:pPr marL="0" indent="0">
              <a:buNone/>
            </a:pPr>
            <a:r>
              <a:rPr lang="en-IN" dirty="0" smtClean="0"/>
              <a:t>6. Record </a:t>
            </a:r>
            <a:r>
              <a:rPr lang="en-IN" dirty="0"/>
              <a:t>what time you applied the wrist restraints and why they were needed.</a:t>
            </a:r>
          </a:p>
          <a:p>
            <a:pPr marL="0" indent="0">
              <a:buNone/>
            </a:pPr>
            <a:endParaRPr lang="en-IN" dirty="0"/>
          </a:p>
        </p:txBody>
      </p:sp>
    </p:spTree>
    <p:extLst>
      <p:ext uri="{BB962C8B-B14F-4D97-AF65-F5344CB8AC3E}">
        <p14:creationId xmlns="" xmlns:p14="http://schemas.microsoft.com/office/powerpoint/2010/main" val="2908759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3" name="Content Placeholder 2"/>
          <p:cNvSpPr>
            <a:spLocks noGrp="1"/>
          </p:cNvSpPr>
          <p:nvPr>
            <p:ph sz="quarter" idx="1"/>
          </p:nvPr>
        </p:nvSpPr>
        <p:spPr>
          <a:xfrm>
            <a:off x="457200" y="1600200"/>
            <a:ext cx="8229600" cy="4876800"/>
          </a:xfrm>
        </p:spPr>
        <p:txBody>
          <a:bodyPr>
            <a:normAutofit fontScale="92500" lnSpcReduction="20000"/>
          </a:bodyPr>
          <a:lstStyle/>
          <a:p>
            <a:r>
              <a:rPr lang="en-IN" dirty="0"/>
              <a:t>Assess a patient wearing wrist restraints at least every hour, or more often if ordered by the doctor. Check the circulation to the patient's hands, and evaluate her mental state. Document your findings in the patient's chart, and report any signs of discomfort to the </a:t>
            </a:r>
            <a:r>
              <a:rPr lang="en-IN" dirty="0" smtClean="0"/>
              <a:t>doctor.</a:t>
            </a:r>
          </a:p>
          <a:p>
            <a:r>
              <a:rPr lang="en-IN" dirty="0"/>
              <a:t>Know how to remove wrist restraints quickly in the event of an emergency</a:t>
            </a:r>
            <a:r>
              <a:rPr lang="en-IN" dirty="0" smtClean="0"/>
              <a:t>.</a:t>
            </a:r>
          </a:p>
          <a:p>
            <a:r>
              <a:rPr lang="en-IN" dirty="0"/>
              <a:t>Don't apply wrist restraints to an arm with an intravenous line or where the skin is not healthy.</a:t>
            </a:r>
            <a:br>
              <a:rPr lang="en-IN" dirty="0"/>
            </a:br>
            <a:r>
              <a:rPr lang="en-IN" dirty="0"/>
              <a:t/>
            </a:r>
            <a:br>
              <a:rPr lang="en-IN" dirty="0"/>
            </a:br>
            <a:endParaRPr lang="en-IN" dirty="0"/>
          </a:p>
        </p:txBody>
      </p:sp>
    </p:spTree>
    <p:extLst>
      <p:ext uri="{BB962C8B-B14F-4D97-AF65-F5344CB8AC3E}">
        <p14:creationId xmlns="" xmlns:p14="http://schemas.microsoft.com/office/powerpoint/2010/main" val="3297291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IN" dirty="0"/>
              <a:t>How to Fix a Hospital Restraint Bed With 4 Point Restraint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3" name="Content Placeholder 2"/>
          <p:cNvSpPr>
            <a:spLocks noGrp="1"/>
          </p:cNvSpPr>
          <p:nvPr>
            <p:ph sz="quarter" idx="1"/>
          </p:nvPr>
        </p:nvSpPr>
        <p:spPr>
          <a:xfrm>
            <a:off x="228600" y="1752600"/>
            <a:ext cx="8686800" cy="4953000"/>
          </a:xfrm>
        </p:spPr>
        <p:txBody>
          <a:bodyPr>
            <a:normAutofit fontScale="25000" lnSpcReduction="20000"/>
          </a:bodyPr>
          <a:lstStyle/>
          <a:p>
            <a:r>
              <a:rPr lang="en-IN" sz="9600" b="1" dirty="0" smtClean="0"/>
              <a:t>Instructions</a:t>
            </a:r>
          </a:p>
          <a:p>
            <a:pPr marL="514350" indent="-514350">
              <a:buAutoNum type="arabicPeriod"/>
            </a:pPr>
            <a:r>
              <a:rPr lang="en-IN" sz="9600" dirty="0" smtClean="0"/>
              <a:t>Determine </a:t>
            </a:r>
            <a:r>
              <a:rPr lang="en-IN" sz="9600" dirty="0"/>
              <a:t>the need for restraints and only use them when they are appropriate. The risk of the patient interfering with treatment must outweigh the risks associated with their use</a:t>
            </a:r>
            <a:r>
              <a:rPr lang="en-IN" sz="9600" dirty="0" smtClean="0"/>
              <a:t>.</a:t>
            </a:r>
          </a:p>
          <a:p>
            <a:pPr marL="514350" indent="-514350">
              <a:buAutoNum type="arabicPeriod"/>
            </a:pPr>
            <a:r>
              <a:rPr lang="en-IN" sz="9600" dirty="0"/>
              <a:t>Obtain a physician's order and follow your particular facility's policy dealing with physical restraints. Discuss with the family the reasons that you are using restraints and leave them on only as long as necessary</a:t>
            </a:r>
            <a:r>
              <a:rPr lang="en-IN" sz="9600" dirty="0" smtClean="0"/>
              <a:t>.</a:t>
            </a:r>
          </a:p>
          <a:p>
            <a:pPr marL="514350" indent="-514350">
              <a:buAutoNum type="arabicPeriod"/>
            </a:pPr>
            <a:r>
              <a:rPr lang="en-IN" sz="9600" dirty="0"/>
              <a:t>Anchor the restraints to the bed frame. Place two at the head and two at the foot. They should be easy to unclasp from the wrist cuff straps if it becomes necessary to remove them in a hurry</a:t>
            </a:r>
            <a:r>
              <a:rPr lang="en-IN" sz="9600" dirty="0" smtClean="0"/>
              <a:t>.</a:t>
            </a:r>
          </a:p>
          <a:p>
            <a:pPr marL="514350" indent="-514350">
              <a:buAutoNum type="arabicPeriod"/>
            </a:pPr>
            <a:r>
              <a:rPr lang="en-IN" sz="9600" dirty="0"/>
              <a:t>Gather three other people to help subdue the patient and carefully position him on the hospital bed. You are less likely to cause harm or become harmed yourself during the procedure if you have someone positioned at each arm and leg.</a:t>
            </a:r>
            <a:br>
              <a:rPr lang="en-IN" sz="9600" dirty="0"/>
            </a:br>
            <a:r>
              <a:rPr lang="en-IN" dirty="0"/>
              <a:t/>
            </a:r>
            <a:br>
              <a:rPr lang="en-IN" dirty="0"/>
            </a:br>
            <a:r>
              <a:rPr lang="en-IN" dirty="0"/>
              <a:t/>
            </a:r>
            <a:br>
              <a:rPr lang="en-IN" dirty="0"/>
            </a:br>
            <a:endParaRPr lang="en-IN" dirty="0"/>
          </a:p>
          <a:p>
            <a:pPr marL="0" indent="0">
              <a:buNone/>
            </a:pPr>
            <a:r>
              <a:rPr lang="en-IN" dirty="0"/>
              <a:t/>
            </a:r>
            <a:br>
              <a:rPr lang="en-IN" dirty="0"/>
            </a:br>
            <a:r>
              <a:rPr lang="en-IN" dirty="0"/>
              <a:t/>
            </a:r>
            <a:br>
              <a:rPr lang="en-IN" dirty="0"/>
            </a:br>
            <a:r>
              <a:rPr lang="en-IN" dirty="0"/>
              <a:t/>
            </a:r>
            <a:br>
              <a:rPr lang="en-IN" dirty="0"/>
            </a:br>
            <a:r>
              <a:rPr lang="en-IN" dirty="0"/>
              <a:t/>
            </a:r>
            <a:br>
              <a:rPr lang="en-IN" dirty="0"/>
            </a:br>
            <a:endParaRPr lang="en-IN" dirty="0"/>
          </a:p>
        </p:txBody>
      </p:sp>
    </p:spTree>
    <p:extLst>
      <p:ext uri="{BB962C8B-B14F-4D97-AF65-F5344CB8AC3E}">
        <p14:creationId xmlns="" xmlns:p14="http://schemas.microsoft.com/office/powerpoint/2010/main" val="15390284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3" name="Content Placeholder 2"/>
          <p:cNvSpPr>
            <a:spLocks noGrp="1"/>
          </p:cNvSpPr>
          <p:nvPr>
            <p:ph sz="quarter" idx="1"/>
          </p:nvPr>
        </p:nvSpPr>
        <p:spPr>
          <a:xfrm>
            <a:off x="457200" y="228600"/>
            <a:ext cx="8229600" cy="5897563"/>
          </a:xfrm>
        </p:spPr>
        <p:txBody>
          <a:bodyPr>
            <a:normAutofit fontScale="77500" lnSpcReduction="20000"/>
          </a:bodyPr>
          <a:lstStyle/>
          <a:p>
            <a:pPr marL="0" indent="0">
              <a:buNone/>
            </a:pPr>
            <a:r>
              <a:rPr lang="en-IN" dirty="0" smtClean="0"/>
              <a:t>5.Hold </a:t>
            </a:r>
            <a:r>
              <a:rPr lang="en-IN" dirty="0"/>
              <a:t>the patient's extremities as someone else applies and adjusts each cuff. Leave enough space to fit two fingers between the patient's wrist and the cuff. Pulling it tighter may interfere with circulation</a:t>
            </a:r>
            <a:r>
              <a:rPr lang="en-IN" dirty="0" smtClean="0"/>
              <a:t>.</a:t>
            </a:r>
          </a:p>
          <a:p>
            <a:pPr marL="0" indent="0">
              <a:buNone/>
            </a:pPr>
            <a:r>
              <a:rPr lang="en-IN" dirty="0" smtClean="0"/>
              <a:t>6. </a:t>
            </a:r>
            <a:r>
              <a:rPr lang="en-IN" dirty="0"/>
              <a:t>Hold the patient's extremities as someone else applies and adjusts each cuff. Leave enough space to fit two fingers between the patient's wrist and the cuff. Pulling it tighter may interfere with circulation</a:t>
            </a:r>
            <a:r>
              <a:rPr lang="en-IN" dirty="0" smtClean="0"/>
              <a:t>.</a:t>
            </a:r>
          </a:p>
          <a:p>
            <a:pPr marL="0" indent="0">
              <a:buNone/>
            </a:pPr>
            <a:r>
              <a:rPr lang="en-IN" dirty="0" smtClean="0"/>
              <a:t>7. </a:t>
            </a:r>
            <a:r>
              <a:rPr lang="en-IN" dirty="0"/>
              <a:t>Connect the strap leading from the cuff to the anchor you attached to the bed frame, leaving an inch of slack. Depending on the level of agitation of the patient, the restraints may need frequent adjustments if they loosen.</a:t>
            </a:r>
            <a:br>
              <a:rPr lang="en-IN" dirty="0"/>
            </a:br>
            <a:r>
              <a:rPr lang="en-IN" dirty="0"/>
              <a:t/>
            </a:r>
            <a:br>
              <a:rPr lang="en-IN" dirty="0"/>
            </a:br>
            <a:r>
              <a:rPr lang="en-IN" dirty="0"/>
              <a:t/>
            </a:r>
            <a:br>
              <a:rPr lang="en-IN" dirty="0"/>
            </a:br>
            <a:r>
              <a:rPr lang="en-IN" dirty="0"/>
              <a:t/>
            </a:r>
            <a:br>
              <a:rPr lang="en-IN" dirty="0"/>
            </a:br>
            <a:r>
              <a:rPr lang="en-IN" dirty="0"/>
              <a:t/>
            </a:r>
            <a:br>
              <a:rPr lang="en-IN" dirty="0"/>
            </a:br>
            <a:r>
              <a:rPr lang="en-IN" dirty="0"/>
              <a:t/>
            </a:r>
            <a:br>
              <a:rPr lang="en-IN" dirty="0"/>
            </a:br>
            <a:endParaRPr lang="en-IN" dirty="0"/>
          </a:p>
        </p:txBody>
      </p:sp>
    </p:spTree>
    <p:extLst>
      <p:ext uri="{BB962C8B-B14F-4D97-AF65-F5344CB8AC3E}">
        <p14:creationId xmlns="" xmlns:p14="http://schemas.microsoft.com/office/powerpoint/2010/main" val="39139407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IN" b="1" dirty="0"/>
              <a:t>Use of Restraints in Nursing Homes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3" name="Content Placeholder 2"/>
          <p:cNvSpPr>
            <a:spLocks noGrp="1"/>
          </p:cNvSpPr>
          <p:nvPr>
            <p:ph sz="quarter" idx="1"/>
          </p:nvPr>
        </p:nvSpPr>
        <p:spPr>
          <a:xfrm>
            <a:off x="304800" y="990600"/>
            <a:ext cx="8686800" cy="5135563"/>
          </a:xfrm>
        </p:spPr>
        <p:txBody>
          <a:bodyPr>
            <a:normAutofit fontScale="77500" lnSpcReduction="20000"/>
          </a:bodyPr>
          <a:lstStyle/>
          <a:p>
            <a:r>
              <a:rPr lang="en-IN" b="1" dirty="0"/>
              <a:t>Types of </a:t>
            </a:r>
            <a:r>
              <a:rPr lang="en-IN" b="1" dirty="0" smtClean="0"/>
              <a:t>Restraints</a:t>
            </a:r>
          </a:p>
          <a:p>
            <a:r>
              <a:rPr lang="en-IN" dirty="0"/>
              <a:t>Soft belts or safety vests are used to tie a patient to a bed or wheelchair by restricting the torso. A safety bar is a bar placed across the lap of the wheelchair to prevent a patient from falling or sliding out. Wrist or mitt restraints prevent the patient from removing IV tubing or dressings. Bed rails are considered a restraint, and policies vary as to how and when they can be raised.</a:t>
            </a:r>
          </a:p>
          <a:p>
            <a:r>
              <a:rPr lang="en-IN" dirty="0"/>
              <a:t>There are also medications that are considered chemical restraints. These are administered by a nurse or physician, generally as a case of last resort when a patient becomes violent.</a:t>
            </a:r>
          </a:p>
          <a:p>
            <a:r>
              <a:rPr lang="en-IN" dirty="0"/>
              <a:t/>
            </a:r>
            <a:br>
              <a:rPr lang="en-IN" dirty="0"/>
            </a:br>
            <a:r>
              <a:rPr lang="en-IN" dirty="0"/>
              <a:t/>
            </a:r>
            <a:br>
              <a:rPr lang="en-IN" dirty="0"/>
            </a:br>
            <a:endParaRPr lang="en-IN" dirty="0"/>
          </a:p>
        </p:txBody>
      </p:sp>
    </p:spTree>
    <p:extLst>
      <p:ext uri="{BB962C8B-B14F-4D97-AF65-F5344CB8AC3E}">
        <p14:creationId xmlns="" xmlns:p14="http://schemas.microsoft.com/office/powerpoint/2010/main" val="18514847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t/>
            </a:r>
            <a:br>
              <a:rPr lang="en-IN" b="1" dirty="0" smtClean="0"/>
            </a:br>
            <a:r>
              <a:rPr lang="en-IN" b="1" dirty="0" smtClean="0"/>
              <a:t>Effects </a:t>
            </a:r>
            <a:r>
              <a:rPr lang="en-IN" b="1" dirty="0"/>
              <a:t>of Restraints</a:t>
            </a:r>
            <a:br>
              <a:rPr lang="en-IN" b="1" dirty="0"/>
            </a:b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3" name="Content Placeholder 2"/>
          <p:cNvSpPr>
            <a:spLocks noGrp="1"/>
          </p:cNvSpPr>
          <p:nvPr>
            <p:ph sz="quarter" idx="1"/>
          </p:nvPr>
        </p:nvSpPr>
        <p:spPr>
          <a:xfrm>
            <a:off x="457200" y="1066800"/>
            <a:ext cx="8458200" cy="5334000"/>
          </a:xfrm>
        </p:spPr>
        <p:txBody>
          <a:bodyPr>
            <a:normAutofit fontScale="77500" lnSpcReduction="20000"/>
          </a:bodyPr>
          <a:lstStyle/>
          <a:p>
            <a:r>
              <a:rPr lang="en-IN" dirty="0" smtClean="0"/>
              <a:t>Restraints </a:t>
            </a:r>
            <a:r>
              <a:rPr lang="en-IN" dirty="0"/>
              <a:t>should only be used to protect the patient. Patients may be restrained if they are violent or are in danger of falling, wandering or harming himself or others.</a:t>
            </a:r>
          </a:p>
          <a:p>
            <a:r>
              <a:rPr lang="en-IN" dirty="0"/>
              <a:t>Restricting movement with a restraint may result in:</a:t>
            </a:r>
          </a:p>
          <a:p>
            <a:r>
              <a:rPr lang="en-IN" dirty="0"/>
              <a:t>Loss of personal dignity and self esteem</a:t>
            </a:r>
            <a:br>
              <a:rPr lang="en-IN" dirty="0"/>
            </a:br>
            <a:r>
              <a:rPr lang="en-IN" dirty="0"/>
              <a:t>Increased confusion</a:t>
            </a:r>
            <a:br>
              <a:rPr lang="en-IN" dirty="0"/>
            </a:br>
            <a:r>
              <a:rPr lang="en-IN" dirty="0"/>
              <a:t>Anxiety</a:t>
            </a:r>
            <a:br>
              <a:rPr lang="en-IN" dirty="0"/>
            </a:br>
            <a:r>
              <a:rPr lang="en-IN" dirty="0"/>
              <a:t>Increased Anger</a:t>
            </a:r>
            <a:br>
              <a:rPr lang="en-IN" dirty="0"/>
            </a:br>
            <a:r>
              <a:rPr lang="en-IN" dirty="0"/>
              <a:t>Frustration</a:t>
            </a:r>
            <a:br>
              <a:rPr lang="en-IN" dirty="0"/>
            </a:br>
            <a:r>
              <a:rPr lang="en-IN" dirty="0"/>
              <a:t>Decreased communication</a:t>
            </a:r>
          </a:p>
          <a:p>
            <a:r>
              <a:rPr lang="en-IN" dirty="0"/>
              <a:t>Physically, restraints can result in:</a:t>
            </a:r>
          </a:p>
          <a:p>
            <a:r>
              <a:rPr lang="en-IN" dirty="0"/>
              <a:t>Skin breakdown</a:t>
            </a:r>
            <a:br>
              <a:rPr lang="en-IN" dirty="0"/>
            </a:br>
            <a:r>
              <a:rPr lang="en-IN" dirty="0"/>
              <a:t>Muscle weakness</a:t>
            </a:r>
            <a:br>
              <a:rPr lang="en-IN" dirty="0"/>
            </a:br>
            <a:r>
              <a:rPr lang="en-IN" dirty="0"/>
              <a:t>Blood clots</a:t>
            </a:r>
            <a:br>
              <a:rPr lang="en-IN" dirty="0"/>
            </a:br>
            <a:r>
              <a:rPr lang="en-IN" dirty="0"/>
              <a:t>Pneumonia</a:t>
            </a:r>
            <a:br>
              <a:rPr lang="en-IN" dirty="0"/>
            </a:br>
            <a:r>
              <a:rPr lang="en-IN" dirty="0"/>
              <a:t>Constipation</a:t>
            </a:r>
          </a:p>
          <a:p>
            <a:pPr marL="0" indent="0">
              <a:buNone/>
            </a:pPr>
            <a:endParaRPr lang="en-IN" dirty="0"/>
          </a:p>
        </p:txBody>
      </p:sp>
    </p:spTree>
    <p:extLst>
      <p:ext uri="{BB962C8B-B14F-4D97-AF65-F5344CB8AC3E}">
        <p14:creationId xmlns="" xmlns:p14="http://schemas.microsoft.com/office/powerpoint/2010/main" val="21088716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IN" b="1" dirty="0"/>
              <a:t>Alternatives to Restraints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3" name="Content Placeholder 2"/>
          <p:cNvSpPr>
            <a:spLocks noGrp="1"/>
          </p:cNvSpPr>
          <p:nvPr>
            <p:ph sz="quarter" idx="1"/>
          </p:nvPr>
        </p:nvSpPr>
        <p:spPr>
          <a:xfrm>
            <a:off x="457200" y="1143000"/>
            <a:ext cx="8534400" cy="5410200"/>
          </a:xfrm>
        </p:spPr>
        <p:txBody>
          <a:bodyPr>
            <a:normAutofit fontScale="92500" lnSpcReduction="20000"/>
          </a:bodyPr>
          <a:lstStyle/>
          <a:p>
            <a:r>
              <a:rPr lang="en-IN" dirty="0"/>
              <a:t>Restraints are generally considered to be a last-resort measure. Before using a restraint try to:</a:t>
            </a:r>
          </a:p>
          <a:p>
            <a:r>
              <a:rPr lang="en-IN" dirty="0"/>
              <a:t>Use bed or door alarms to designate confused patients.</a:t>
            </a:r>
            <a:br>
              <a:rPr lang="en-IN" dirty="0"/>
            </a:br>
            <a:r>
              <a:rPr lang="en-IN" dirty="0"/>
              <a:t>Distract the resident with another activity or television.</a:t>
            </a:r>
            <a:br>
              <a:rPr lang="en-IN" dirty="0"/>
            </a:br>
            <a:r>
              <a:rPr lang="en-IN" dirty="0"/>
              <a:t>Play calming music.</a:t>
            </a:r>
            <a:br>
              <a:rPr lang="en-IN" dirty="0"/>
            </a:br>
            <a:r>
              <a:rPr lang="en-IN" dirty="0"/>
              <a:t>Transport the patient to another area.</a:t>
            </a:r>
            <a:br>
              <a:rPr lang="en-IN" dirty="0"/>
            </a:br>
            <a:r>
              <a:rPr lang="en-IN" dirty="0"/>
              <a:t>Use padding, stuffed animals and other soft items for support.</a:t>
            </a:r>
            <a:br>
              <a:rPr lang="en-IN" dirty="0"/>
            </a:br>
            <a:r>
              <a:rPr lang="en-IN" dirty="0"/>
              <a:t>Speak to the patient in a calm, firm voice.</a:t>
            </a:r>
          </a:p>
          <a:p>
            <a:pPr marL="0" indent="0">
              <a:buNone/>
            </a:pPr>
            <a:r>
              <a:rPr lang="en-IN" dirty="0"/>
              <a:t/>
            </a:r>
            <a:br>
              <a:rPr lang="en-IN" dirty="0"/>
            </a:br>
            <a:r>
              <a:rPr lang="en-IN" dirty="0"/>
              <a:t/>
            </a:r>
            <a:br>
              <a:rPr lang="en-IN" dirty="0"/>
            </a:br>
            <a:endParaRPr lang="en-IN" dirty="0"/>
          </a:p>
        </p:txBody>
      </p:sp>
    </p:spTree>
    <p:extLst>
      <p:ext uri="{BB962C8B-B14F-4D97-AF65-F5344CB8AC3E}">
        <p14:creationId xmlns="" xmlns:p14="http://schemas.microsoft.com/office/powerpoint/2010/main" val="3104407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3" name="Content Placeholder 2"/>
          <p:cNvSpPr>
            <a:spLocks noGrp="1"/>
          </p:cNvSpPr>
          <p:nvPr>
            <p:ph sz="quarter" idx="1"/>
          </p:nvPr>
        </p:nvSpPr>
        <p:spPr>
          <a:xfrm>
            <a:off x="457200" y="457200"/>
            <a:ext cx="8229600" cy="5668963"/>
          </a:xfrm>
        </p:spPr>
        <p:txBody>
          <a:bodyPr/>
          <a:lstStyle/>
          <a:p>
            <a:r>
              <a:rPr lang="en-IN" dirty="0"/>
              <a:t>Medical restraints are generally used to prevent people with severe physical or mental disorders from harming themselves or others</a:t>
            </a:r>
            <a:r>
              <a:rPr lang="en-IN" dirty="0" smtClean="0"/>
              <a:t>.</a:t>
            </a:r>
          </a:p>
          <a:p>
            <a:r>
              <a:rPr lang="en-IN" dirty="0" smtClean="0"/>
              <a:t> </a:t>
            </a:r>
            <a:r>
              <a:rPr lang="en-IN" dirty="0"/>
              <a:t>A major goal of most medical restraints is to prevent injuries due to falls</a:t>
            </a:r>
            <a:r>
              <a:rPr lang="en-IN" dirty="0" smtClean="0"/>
              <a:t>.</a:t>
            </a:r>
            <a:endParaRPr lang="en-IN" smtClean="0"/>
          </a:p>
          <a:p>
            <a:r>
              <a:rPr lang="en-IN" smtClean="0"/>
              <a:t> </a:t>
            </a:r>
            <a:r>
              <a:rPr lang="en-IN" dirty="0"/>
              <a:t>Other medical restraints are intended to prevent a harmful </a:t>
            </a:r>
            <a:r>
              <a:rPr lang="en-IN" dirty="0" err="1" smtClean="0"/>
              <a:t>behavior</a:t>
            </a:r>
            <a:r>
              <a:rPr lang="en-IN" dirty="0" smtClean="0"/>
              <a:t>.</a:t>
            </a:r>
            <a:endParaRPr lang="en-IN" dirty="0"/>
          </a:p>
        </p:txBody>
      </p:sp>
    </p:spTree>
    <p:extLst>
      <p:ext uri="{BB962C8B-B14F-4D97-AF65-F5344CB8AC3E}">
        <p14:creationId xmlns="" xmlns:p14="http://schemas.microsoft.com/office/powerpoint/2010/main" val="965784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a:t>Restraint Procedure</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3" name="Content Placeholder 2"/>
          <p:cNvSpPr>
            <a:spLocks noGrp="1"/>
          </p:cNvSpPr>
          <p:nvPr>
            <p:ph sz="quarter" idx="1"/>
          </p:nvPr>
        </p:nvSpPr>
        <p:spPr>
          <a:xfrm>
            <a:off x="304800" y="990600"/>
            <a:ext cx="8610600" cy="5638800"/>
          </a:xfrm>
        </p:spPr>
        <p:txBody>
          <a:bodyPr>
            <a:normAutofit fontScale="70000" lnSpcReduction="20000"/>
          </a:bodyPr>
          <a:lstStyle/>
          <a:p>
            <a:r>
              <a:rPr lang="en-IN" dirty="0"/>
              <a:t>Use the alternative techniques first.</a:t>
            </a:r>
            <a:br>
              <a:rPr lang="en-IN" dirty="0"/>
            </a:br>
            <a:r>
              <a:rPr lang="en-IN" dirty="0"/>
              <a:t>2. Get a doctor's order in writing.</a:t>
            </a:r>
            <a:br>
              <a:rPr lang="en-IN" dirty="0"/>
            </a:br>
            <a:r>
              <a:rPr lang="en-IN" dirty="0"/>
              <a:t>3. Use the least restrictive restraint when possible (that is, use a wrist restraint instead of a vest etc.).</a:t>
            </a:r>
            <a:br>
              <a:rPr lang="en-IN" dirty="0"/>
            </a:br>
            <a:r>
              <a:rPr lang="en-IN" dirty="0"/>
              <a:t>4. Use the correct size restraint.</a:t>
            </a:r>
            <a:br>
              <a:rPr lang="en-IN" dirty="0"/>
            </a:br>
            <a:r>
              <a:rPr lang="en-IN" dirty="0"/>
              <a:t>5. Explain to the resident about the restraint and why it is being applied.</a:t>
            </a:r>
            <a:br>
              <a:rPr lang="en-IN" dirty="0"/>
            </a:br>
            <a:r>
              <a:rPr lang="en-IN" dirty="0"/>
              <a:t>6. Apply the restraint securely and correctly.</a:t>
            </a:r>
            <a:br>
              <a:rPr lang="en-IN" dirty="0"/>
            </a:br>
            <a:r>
              <a:rPr lang="en-IN" dirty="0"/>
              <a:t>7. Allow the patient as much movement as possible; keep the call light within the patient's reach.</a:t>
            </a:r>
            <a:br>
              <a:rPr lang="en-IN" dirty="0"/>
            </a:br>
            <a:r>
              <a:rPr lang="en-IN" dirty="0"/>
              <a:t>8. Check wrist restraints every 15 minutes.</a:t>
            </a:r>
            <a:br>
              <a:rPr lang="en-IN" dirty="0"/>
            </a:br>
            <a:r>
              <a:rPr lang="en-IN" dirty="0"/>
              <a:t>9. Check patient safety every 30 minutes, including checking for skin breakdown, body alignment and toileting needs, and address those needs as needed.</a:t>
            </a:r>
            <a:br>
              <a:rPr lang="en-IN" dirty="0"/>
            </a:br>
            <a:r>
              <a:rPr lang="en-IN" dirty="0"/>
              <a:t>10. Remove the restraints every 2 hours.</a:t>
            </a:r>
            <a:br>
              <a:rPr lang="en-IN" dirty="0"/>
            </a:br>
            <a:r>
              <a:rPr lang="en-IN" dirty="0"/>
              <a:t>11. Exercise the restricted limb.</a:t>
            </a:r>
            <a:br>
              <a:rPr lang="en-IN" dirty="0"/>
            </a:br>
            <a:r>
              <a:rPr lang="en-IN" dirty="0"/>
              <a:t>12. Document the application, checks and removal of the restraints.</a:t>
            </a:r>
            <a:br>
              <a:rPr lang="en-IN" dirty="0"/>
            </a:br>
            <a:r>
              <a:rPr lang="en-IN" dirty="0"/>
              <a:t/>
            </a:r>
            <a:br>
              <a:rPr lang="en-IN" dirty="0"/>
            </a:br>
            <a:endParaRPr lang="en-IN" dirty="0"/>
          </a:p>
        </p:txBody>
      </p:sp>
    </p:spTree>
    <p:extLst>
      <p:ext uri="{BB962C8B-B14F-4D97-AF65-F5344CB8AC3E}">
        <p14:creationId xmlns="" xmlns:p14="http://schemas.microsoft.com/office/powerpoint/2010/main" val="19119206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3" name="Content Placeholder 2"/>
          <p:cNvSpPr>
            <a:spLocks noGrp="1"/>
          </p:cNvSpPr>
          <p:nvPr>
            <p:ph sz="quarter" idx="1"/>
          </p:nvPr>
        </p:nvSpPr>
        <p:spPr>
          <a:xfrm>
            <a:off x="457200" y="685800"/>
            <a:ext cx="8229600" cy="5440363"/>
          </a:xfrm>
        </p:spPr>
        <p:txBody>
          <a:bodyPr>
            <a:normAutofit/>
          </a:bodyPr>
          <a:lstStyle/>
          <a:p>
            <a:r>
              <a:rPr lang="en-IN" dirty="0"/>
              <a:t>Reassure the restrained patient frequently. Remove the restraint as soon as you feel the patient's safety risk is gone.</a:t>
            </a:r>
          </a:p>
          <a:p>
            <a:r>
              <a:rPr lang="en-IN" dirty="0"/>
              <a:t>Physical restraints can bruise delicate skin, especially in the elderly. Apply the restraint so that it is secure but does not damage skin.</a:t>
            </a:r>
          </a:p>
          <a:p>
            <a:r>
              <a:rPr lang="en-IN" dirty="0"/>
              <a:t>When attempting to restrain a violent patient, do not grab him. This can be considered assault and charges can be filed against you.</a:t>
            </a:r>
          </a:p>
          <a:p>
            <a:pPr marL="0" indent="0">
              <a:buNone/>
            </a:pPr>
            <a:endParaRPr lang="en-IN" dirty="0"/>
          </a:p>
        </p:txBody>
      </p:sp>
    </p:spTree>
    <p:extLst>
      <p:ext uri="{BB962C8B-B14F-4D97-AF65-F5344CB8AC3E}">
        <p14:creationId xmlns="" xmlns:p14="http://schemas.microsoft.com/office/powerpoint/2010/main" val="453337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Types of medical restraints</a:t>
            </a:r>
            <a:br>
              <a:rPr lang="en-IN" b="1" dirty="0"/>
            </a:b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3" name="Content Placeholder 2"/>
          <p:cNvSpPr>
            <a:spLocks noGrp="1"/>
          </p:cNvSpPr>
          <p:nvPr>
            <p:ph sz="quarter" idx="1"/>
          </p:nvPr>
        </p:nvSpPr>
        <p:spPr>
          <a:xfrm>
            <a:off x="457200" y="1143000"/>
            <a:ext cx="8229600" cy="5334000"/>
          </a:xfrm>
        </p:spPr>
        <p:txBody>
          <a:bodyPr>
            <a:normAutofit fontScale="92500" lnSpcReduction="10000"/>
          </a:bodyPr>
          <a:lstStyle/>
          <a:p>
            <a:r>
              <a:rPr lang="en-IN" sz="3400" dirty="0" smtClean="0"/>
              <a:t>There </a:t>
            </a:r>
            <a:r>
              <a:rPr lang="en-IN" sz="3400" dirty="0"/>
              <a:t>are many types of medical restraint:</a:t>
            </a:r>
          </a:p>
          <a:p>
            <a:r>
              <a:rPr lang="en-IN" sz="3400" dirty="0">
                <a:hlinkClick r:id="rId2" action="ppaction://hlinkfile" tooltip="Four-point restraints"/>
              </a:rPr>
              <a:t>Four-point restraints</a:t>
            </a:r>
            <a:r>
              <a:rPr lang="en-IN" sz="3400" dirty="0"/>
              <a:t>, </a:t>
            </a:r>
            <a:r>
              <a:rPr lang="en-IN" sz="3400" dirty="0">
                <a:hlinkClick r:id="rId3" action="ppaction://hlinkfile" tooltip="Fabric body holders (page does not exist)"/>
              </a:rPr>
              <a:t>fabric body holders</a:t>
            </a:r>
            <a:r>
              <a:rPr lang="en-IN" sz="3400" dirty="0"/>
              <a:t>, </a:t>
            </a:r>
            <a:r>
              <a:rPr lang="en-IN" sz="3400" dirty="0">
                <a:hlinkClick r:id="rId4" action="ppaction://hlinkfile" tooltip="Straitjacket"/>
              </a:rPr>
              <a:t>straitjackets</a:t>
            </a:r>
            <a:r>
              <a:rPr lang="en-IN" sz="3400" dirty="0"/>
              <a:t> are typically only used temporarily during psychiatric emergencies.</a:t>
            </a:r>
          </a:p>
          <a:p>
            <a:r>
              <a:rPr lang="en-IN" sz="3400" dirty="0"/>
              <a:t>Lap and wheelchair belts, or trays that clip across the front of a wheelchair so that the user can't fall out easily, may be used regularly by patients with neurological disorders which affect balance and movement.</a:t>
            </a:r>
          </a:p>
          <a:p>
            <a:r>
              <a:rPr lang="en-IN" sz="3400" dirty="0"/>
              <a:t>All four side rails being in the upright position on a bed can be consider a restraint.</a:t>
            </a:r>
          </a:p>
          <a:p>
            <a:endParaRPr lang="en-IN" dirty="0"/>
          </a:p>
        </p:txBody>
      </p:sp>
    </p:spTree>
    <p:extLst>
      <p:ext uri="{BB962C8B-B14F-4D97-AF65-F5344CB8AC3E}">
        <p14:creationId xmlns="" xmlns:p14="http://schemas.microsoft.com/office/powerpoint/2010/main" val="3600385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3" name="Content Placeholder 2"/>
          <p:cNvSpPr>
            <a:spLocks noGrp="1"/>
          </p:cNvSpPr>
          <p:nvPr>
            <p:ph sz="quarter" idx="1"/>
          </p:nvPr>
        </p:nvSpPr>
        <p:spPr/>
        <p:txBody>
          <a:bodyPr/>
          <a:lstStyle/>
          <a:p>
            <a:r>
              <a:rPr lang="en-IN" dirty="0"/>
              <a:t>Safety vests and jackets can be placed on a patient like any other vest garment. They typically have a long strap at each end that can be tied behind a chair in order to prevent the patient from getting out of the chair, or to the sides of a bed to keep the patient in bed. </a:t>
            </a:r>
            <a:r>
              <a:rPr lang="en-IN" dirty="0">
                <a:hlinkClick r:id="rId2" action="ppaction://hlinkfile" tooltip="Posey vest"/>
              </a:rPr>
              <a:t>Posey vests</a:t>
            </a:r>
            <a:r>
              <a:rPr lang="en-IN" dirty="0"/>
              <a:t> are commonly used with elderly patients who are at risk of serious injury from falling.</a:t>
            </a:r>
          </a:p>
          <a:p>
            <a:endParaRPr lang="en-IN" dirty="0"/>
          </a:p>
        </p:txBody>
      </p:sp>
    </p:spTree>
    <p:extLst>
      <p:ext uri="{BB962C8B-B14F-4D97-AF65-F5344CB8AC3E}">
        <p14:creationId xmlns="" xmlns:p14="http://schemas.microsoft.com/office/powerpoint/2010/main" val="518033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3" name="Content Placeholder 2"/>
          <p:cNvSpPr>
            <a:spLocks noGrp="1"/>
          </p:cNvSpPr>
          <p:nvPr>
            <p:ph sz="quarter" idx="1"/>
          </p:nvPr>
        </p:nvSpPr>
        <p:spPr>
          <a:xfrm>
            <a:off x="457200" y="609600"/>
            <a:ext cx="8229600" cy="5516563"/>
          </a:xfrm>
        </p:spPr>
        <p:txBody>
          <a:bodyPr>
            <a:normAutofit/>
          </a:bodyPr>
          <a:lstStyle/>
          <a:p>
            <a:r>
              <a:rPr lang="en-IN" dirty="0">
                <a:hlinkClick r:id="rId2" action="ppaction://hlinkfile" tooltip="Limb restraint"/>
              </a:rPr>
              <a:t>Limb restraints</a:t>
            </a:r>
            <a:r>
              <a:rPr lang="en-IN" dirty="0"/>
              <a:t> are used to prevent activity in various limbs. They are wrapped around the wrists or ankles, and tied to the side of a bed, to prevent patients from harming themselves or others by preventing the patients from using their arms or legs.</a:t>
            </a:r>
          </a:p>
          <a:p>
            <a:r>
              <a:rPr lang="en-IN" dirty="0"/>
              <a:t>Mittens to prevent scratching are common for </a:t>
            </a:r>
            <a:r>
              <a:rPr lang="en-IN" dirty="0" smtClean="0"/>
              <a:t>new-borns, </a:t>
            </a:r>
            <a:r>
              <a:rPr lang="en-IN" dirty="0"/>
              <a:t>but may also be used on psychiatric patients or patients who manage to use their hands to undo limb restraints.</a:t>
            </a:r>
          </a:p>
          <a:p>
            <a:endParaRPr lang="en-IN" dirty="0"/>
          </a:p>
        </p:txBody>
      </p:sp>
    </p:spTree>
    <p:extLst>
      <p:ext uri="{BB962C8B-B14F-4D97-AF65-F5344CB8AC3E}">
        <p14:creationId xmlns="" xmlns:p14="http://schemas.microsoft.com/office/powerpoint/2010/main" val="3478262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3" name="Content Placeholder 2"/>
          <p:cNvSpPr>
            <a:spLocks noGrp="1"/>
          </p:cNvSpPr>
          <p:nvPr>
            <p:ph sz="quarter" idx="1"/>
          </p:nvPr>
        </p:nvSpPr>
        <p:spPr>
          <a:xfrm>
            <a:off x="457200" y="304800"/>
            <a:ext cx="8229600" cy="5821363"/>
          </a:xfrm>
        </p:spPr>
        <p:txBody>
          <a:bodyPr>
            <a:normAutofit/>
          </a:bodyPr>
          <a:lstStyle/>
          <a:p>
            <a:r>
              <a:rPr lang="en-IN" dirty="0"/>
              <a:t>A </a:t>
            </a:r>
            <a:r>
              <a:rPr lang="en-IN" dirty="0">
                <a:hlinkClick r:id="rId2" action="ppaction://hlinkfile" tooltip="Papoose board"/>
              </a:rPr>
              <a:t>Papoose board</a:t>
            </a:r>
            <a:r>
              <a:rPr lang="en-IN" dirty="0"/>
              <a:t> can be used for babies and young children.</a:t>
            </a:r>
          </a:p>
          <a:p>
            <a:r>
              <a:rPr lang="en-IN" dirty="0">
                <a:hlinkClick r:id="rId3" action="ppaction://hlinkfile" tooltip="Chemical restraint"/>
              </a:rPr>
              <a:t>Chemical restraints</a:t>
            </a:r>
            <a:r>
              <a:rPr lang="en-IN" dirty="0"/>
              <a:t> are </a:t>
            </a:r>
            <a:r>
              <a:rPr lang="en-IN" dirty="0">
                <a:hlinkClick r:id="rId4" action="ppaction://hlinkfile" tooltip="Medication"/>
              </a:rPr>
              <a:t>drugs</a:t>
            </a:r>
            <a:r>
              <a:rPr lang="en-IN" dirty="0"/>
              <a:t> that are administered to restrict the freedom of movement or to sedate a patient. Their use is heavily restricted.</a:t>
            </a:r>
          </a:p>
          <a:p>
            <a:r>
              <a:rPr lang="en-IN" dirty="0"/>
              <a:t>A number of private national and regional companies teach physical (non-mechanical) restraint techniques for companies and agencies that care for or have custody of people who might become aggressive. The strategies vary widely, with many based on police or martial art pain-compliance techniques, with others using only pain-free techniques. Most also emphasize verbal de-escalation and defusing skills before using any physical skills. </a:t>
            </a:r>
          </a:p>
          <a:p>
            <a:endParaRPr lang="en-IN" dirty="0"/>
          </a:p>
        </p:txBody>
      </p:sp>
    </p:spTree>
    <p:extLst>
      <p:ext uri="{BB962C8B-B14F-4D97-AF65-F5344CB8AC3E}">
        <p14:creationId xmlns="" xmlns:p14="http://schemas.microsoft.com/office/powerpoint/2010/main" val="888611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Types of Restraints</a:t>
            </a:r>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3" name="Content Placeholder 2"/>
          <p:cNvSpPr>
            <a:spLocks noGrp="1"/>
          </p:cNvSpPr>
          <p:nvPr>
            <p:ph sz="quarter" idx="1"/>
          </p:nvPr>
        </p:nvSpPr>
        <p:spPr>
          <a:xfrm>
            <a:off x="457200" y="914400"/>
            <a:ext cx="8229600" cy="5715000"/>
          </a:xfrm>
        </p:spPr>
        <p:txBody>
          <a:bodyPr>
            <a:normAutofit/>
          </a:bodyPr>
          <a:lstStyle/>
          <a:p>
            <a:r>
              <a:rPr lang="en-IN" b="1" dirty="0"/>
              <a:t>Belt </a:t>
            </a:r>
            <a:r>
              <a:rPr lang="en-IN" b="1" dirty="0" smtClean="0"/>
              <a:t>Restraints</a:t>
            </a:r>
          </a:p>
          <a:p>
            <a:r>
              <a:rPr lang="en-IN" dirty="0" smtClean="0"/>
              <a:t>Belt </a:t>
            </a:r>
            <a:r>
              <a:rPr lang="en-IN" dirty="0"/>
              <a:t>restraints are threaded at the back and are used to prevent the patient from falling out of the bed or chair</a:t>
            </a:r>
            <a:r>
              <a:rPr lang="en-IN" dirty="0" smtClean="0"/>
              <a:t>.</a:t>
            </a:r>
          </a:p>
          <a:p>
            <a:r>
              <a:rPr lang="en-IN" dirty="0" smtClean="0"/>
              <a:t> </a:t>
            </a:r>
            <a:r>
              <a:rPr lang="en-IN" dirty="0"/>
              <a:t>The belt is fastened around the patient’s waist, and the ties are fastened to the bed or wheelchair frame. Disposable belt restraints also are available.</a:t>
            </a:r>
          </a:p>
          <a:p>
            <a:endParaRPr lang="en-IN"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638800" y="4800600"/>
            <a:ext cx="1524000" cy="1905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89514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3" name="Content Placeholder 2"/>
          <p:cNvSpPr>
            <a:spLocks noGrp="1"/>
          </p:cNvSpPr>
          <p:nvPr>
            <p:ph sz="quarter" idx="1"/>
          </p:nvPr>
        </p:nvSpPr>
        <p:spPr>
          <a:xfrm>
            <a:off x="457200" y="381000"/>
            <a:ext cx="8229600" cy="6172200"/>
          </a:xfrm>
        </p:spPr>
        <p:txBody>
          <a:bodyPr>
            <a:normAutofit/>
          </a:bodyPr>
          <a:lstStyle/>
          <a:p>
            <a:r>
              <a:rPr lang="en-IN" b="1" dirty="0"/>
              <a:t>Vest Restraints</a:t>
            </a:r>
            <a:endParaRPr lang="en-IN" dirty="0"/>
          </a:p>
          <a:p>
            <a:r>
              <a:rPr lang="en-IN" dirty="0"/>
              <a:t>These canvas or mesh vests have long ties that are secured to the bed frame. The ties may cross at the front back, depending on the design of the vest. </a:t>
            </a:r>
            <a:endParaRPr lang="en-IN" dirty="0" smtClean="0"/>
          </a:p>
          <a:p>
            <a:r>
              <a:rPr lang="en-IN" dirty="0" smtClean="0"/>
              <a:t>Vest </a:t>
            </a:r>
            <a:r>
              <a:rPr lang="en-IN" dirty="0"/>
              <a:t>restraints are used when the patient needs more support or a stronger reminder than a simple belt provides. </a:t>
            </a:r>
            <a:endParaRPr lang="en-IN" dirty="0" smtClean="0"/>
          </a:p>
          <a:p>
            <a:endParaRPr lang="en-IN" dirty="0"/>
          </a:p>
        </p:txBody>
      </p:sp>
    </p:spTree>
    <p:extLst>
      <p:ext uri="{BB962C8B-B14F-4D97-AF65-F5344CB8AC3E}">
        <p14:creationId xmlns="" xmlns:p14="http://schemas.microsoft.com/office/powerpoint/2010/main" val="3731939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878</TotalTime>
  <Words>2264</Words>
  <Application>Microsoft Office PowerPoint</Application>
  <PresentationFormat>On-screen Show (4:3)</PresentationFormat>
  <Paragraphs>132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Equity</vt:lpstr>
      <vt:lpstr>Restraints</vt:lpstr>
      <vt:lpstr>Slide 2</vt:lpstr>
      <vt:lpstr>Slide 3</vt:lpstr>
      <vt:lpstr>Types of medical restraints </vt:lpstr>
      <vt:lpstr>Slide 5</vt:lpstr>
      <vt:lpstr>Slide 6</vt:lpstr>
      <vt:lpstr>Slide 7</vt:lpstr>
      <vt:lpstr>Types of Restraints</vt:lpstr>
      <vt:lpstr>Slide 9</vt:lpstr>
      <vt:lpstr>Slide 10</vt:lpstr>
      <vt:lpstr>Slide 11</vt:lpstr>
      <vt:lpstr>Slide 12</vt:lpstr>
      <vt:lpstr>Slide 13</vt:lpstr>
      <vt:lpstr>Slide 14</vt:lpstr>
      <vt:lpstr>Slide 15</vt:lpstr>
      <vt:lpstr>Slide 16</vt:lpstr>
      <vt:lpstr>Slide 17</vt:lpstr>
      <vt:lpstr>Slide 18</vt:lpstr>
      <vt:lpstr>Restraint Alternatives</vt:lpstr>
      <vt:lpstr>Slide 20</vt:lpstr>
      <vt:lpstr>Slide 21</vt:lpstr>
      <vt:lpstr>How to apply restraints?</vt:lpstr>
      <vt:lpstr>Slide 23</vt:lpstr>
      <vt:lpstr>Slide 24</vt:lpstr>
      <vt:lpstr>How to Fix a Hospital Restraint Bed With 4 Point Restraint</vt:lpstr>
      <vt:lpstr>Slide 26</vt:lpstr>
      <vt:lpstr>Use of Restraints in Nursing Homes</vt:lpstr>
      <vt:lpstr> Effects of Restraints </vt:lpstr>
      <vt:lpstr>Alternatives to Restraints</vt:lpstr>
      <vt:lpstr>Restraint Procedure</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AKSHARA</dc:creator>
  <cp:lastModifiedBy>Home</cp:lastModifiedBy>
  <cp:revision>53</cp:revision>
  <dcterms:created xsi:type="dcterms:W3CDTF">2006-08-16T00:00:00Z</dcterms:created>
  <dcterms:modified xsi:type="dcterms:W3CDTF">2012-11-13T10:04:24Z</dcterms:modified>
</cp:coreProperties>
</file>