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9"/>
  </p:notesMasterIdLst>
  <p:sldIdLst>
    <p:sldId id="256" r:id="rId2"/>
    <p:sldId id="352" r:id="rId3"/>
    <p:sldId id="353" r:id="rId4"/>
    <p:sldId id="331" r:id="rId5"/>
    <p:sldId id="332" r:id="rId6"/>
    <p:sldId id="372" r:id="rId7"/>
    <p:sldId id="370" r:id="rId8"/>
    <p:sldId id="371" r:id="rId9"/>
    <p:sldId id="369" r:id="rId10"/>
    <p:sldId id="333" r:id="rId11"/>
    <p:sldId id="338" r:id="rId12"/>
    <p:sldId id="340" r:id="rId13"/>
    <p:sldId id="354" r:id="rId14"/>
    <p:sldId id="356" r:id="rId15"/>
    <p:sldId id="357" r:id="rId16"/>
    <p:sldId id="336" r:id="rId17"/>
    <p:sldId id="374" r:id="rId18"/>
    <p:sldId id="383" r:id="rId19"/>
    <p:sldId id="384" r:id="rId20"/>
    <p:sldId id="385" r:id="rId21"/>
    <p:sldId id="386" r:id="rId22"/>
    <p:sldId id="390" r:id="rId23"/>
    <p:sldId id="334" r:id="rId24"/>
    <p:sldId id="391" r:id="rId25"/>
    <p:sldId id="396" r:id="rId26"/>
    <p:sldId id="393" r:id="rId27"/>
    <p:sldId id="394" r:id="rId28"/>
    <p:sldId id="395" r:id="rId29"/>
    <p:sldId id="397" r:id="rId30"/>
    <p:sldId id="335" r:id="rId31"/>
    <p:sldId id="398" r:id="rId32"/>
    <p:sldId id="399" r:id="rId33"/>
    <p:sldId id="375" r:id="rId34"/>
    <p:sldId id="376" r:id="rId35"/>
    <p:sldId id="377" r:id="rId36"/>
    <p:sldId id="378" r:id="rId37"/>
    <p:sldId id="379" r:id="rId38"/>
    <p:sldId id="380" r:id="rId39"/>
    <p:sldId id="341" r:id="rId40"/>
    <p:sldId id="342" r:id="rId41"/>
    <p:sldId id="343" r:id="rId42"/>
    <p:sldId id="350" r:id="rId43"/>
    <p:sldId id="344" r:id="rId44"/>
    <p:sldId id="345" r:id="rId45"/>
    <p:sldId id="346" r:id="rId46"/>
    <p:sldId id="347" r:id="rId47"/>
    <p:sldId id="348"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16E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1A86CE-A85C-418B-9F65-47F05C0583E4}" type="datetimeFigureOut">
              <a:rPr lang="en-IN" smtClean="0"/>
              <a:pPr/>
              <a:t>10/12/2012</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F70778-906D-419F-A648-FDCBFC42E78A}" type="slidenum">
              <a:rPr lang="en-IN" smtClean="0"/>
              <a:pPr/>
              <a:t>‹#›</a:t>
            </a:fld>
            <a:endParaRPr lang="en-IN"/>
          </a:p>
        </p:txBody>
      </p:sp>
    </p:spTree>
    <p:extLst>
      <p:ext uri="{BB962C8B-B14F-4D97-AF65-F5344CB8AC3E}">
        <p14:creationId xmlns:p14="http://schemas.microsoft.com/office/powerpoint/2010/main" xmlns="" val="2237479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90172D-E83B-4498-87B5-F6A284896EF8}" type="slidenum">
              <a:rPr lang="en-US"/>
              <a:pPr/>
              <a:t>8</a:t>
            </a:fld>
            <a:endParaRPr lang="en-US"/>
          </a:p>
        </p:txBody>
      </p:sp>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AABD71-61B6-471E-BF72-BF562B724E69}" type="slidenum">
              <a:rPr lang="ar-SA"/>
              <a:pPr/>
              <a:t>42</a:t>
            </a:fld>
            <a:endParaRPr lang="en-IN"/>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1C2594-C0F4-4E60-ADDB-01A1C1C65519}" type="slidenum">
              <a:rPr lang="ar-SA"/>
              <a:pPr/>
              <a:t>43</a:t>
            </a:fld>
            <a:endParaRPr lang="en-IN"/>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AE4C56-D4E9-4D6B-A65A-BDC7A46C85B1}" type="slidenum">
              <a:rPr lang="ar-SA"/>
              <a:pPr/>
              <a:t>44</a:t>
            </a:fld>
            <a:endParaRPr lang="en-IN"/>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2FAF5F-3DE6-4DC9-A7A9-A9724D999E10}" type="slidenum">
              <a:rPr lang="ar-SA"/>
              <a:pPr/>
              <a:t>45</a:t>
            </a:fld>
            <a:endParaRPr lang="en-IN"/>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2B1EBE-DC94-42EB-B350-8BC5DF34D021}" type="slidenum">
              <a:rPr lang="ar-SA"/>
              <a:pPr/>
              <a:t>46</a:t>
            </a:fld>
            <a:endParaRPr lang="en-IN"/>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C847ED-C1FB-4A1F-AF05-180CBE7F1458}" type="slidenum">
              <a:rPr lang="ar-SA"/>
              <a:pPr/>
              <a:t>47</a:t>
            </a:fld>
            <a:endParaRPr lang="en-IN"/>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83DA2F-615C-4555-9D08-D92DFB3BC373}" type="slidenum">
              <a:rPr lang="ar-SA"/>
              <a:pPr/>
              <a:t>16</a:t>
            </a:fld>
            <a:endParaRPr lang="en-IN"/>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106C47-2ECC-457B-AF5E-782ABC1F3BDA}" type="slidenum">
              <a:rPr lang="ar-SA"/>
              <a:pPr/>
              <a:t>23</a:t>
            </a:fld>
            <a:endParaRPr lang="en-IN"/>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B4BBF3-2366-4255-B8CC-DFCBAF8163D1}" type="slidenum">
              <a:rPr lang="en-US"/>
              <a:pPr/>
              <a:t>24</a:t>
            </a:fld>
            <a:endParaRPr lang="en-US"/>
          </a:p>
        </p:txBody>
      </p:sp>
      <p:sp>
        <p:nvSpPr>
          <p:cNvPr id="250882"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F86BB9-C4CB-4A50-B45E-0220E0DF1D41}" type="slidenum">
              <a:rPr lang="en-US"/>
              <a:pPr/>
              <a:t>25</a:t>
            </a:fld>
            <a:endParaRPr lang="en-US"/>
          </a:p>
        </p:txBody>
      </p:sp>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7DBAC0-CB97-419F-8E98-887E2870D641}" type="slidenum">
              <a:rPr lang="ar-SA"/>
              <a:pPr/>
              <a:t>30</a:t>
            </a:fld>
            <a:endParaRPr lang="en-IN"/>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E9EC78-3E7C-4CB2-BE7C-DDCF882FD3F6}" type="slidenum">
              <a:rPr lang="ar-SA"/>
              <a:pPr/>
              <a:t>39</a:t>
            </a:fld>
            <a:endParaRPr lang="en-IN"/>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6A35A5-721C-48F2-B045-164DF2FA7331}" type="slidenum">
              <a:rPr lang="ar-SA"/>
              <a:pPr/>
              <a:t>40</a:t>
            </a:fld>
            <a:endParaRPr lang="en-IN"/>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7FB19F-1299-44E6-B670-D466F551F239}" type="slidenum">
              <a:rPr lang="ar-SA"/>
              <a:pPr/>
              <a:t>41</a:t>
            </a:fld>
            <a:endParaRPr lang="en-IN"/>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1D8BD707-D9CF-40AE-B4C6-C98DA3205C09}" type="datetimeFigureOut">
              <a:rPr lang="en-US" smtClean="0"/>
              <a:pPr/>
              <a:t>10/12/2012</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1D8BD707-D9CF-40AE-B4C6-C98DA3205C09}" type="datetimeFigureOut">
              <a:rPr lang="en-US" smtClean="0"/>
              <a:pPr/>
              <a:t>10/12/2012</a:t>
            </a:fld>
            <a:endParaRPr lang="en-US"/>
          </a:p>
        </p:txBody>
      </p:sp>
      <p:sp>
        <p:nvSpPr>
          <p:cNvPr id="27" name="Slide Number Placeholder 26"/>
          <p:cNvSpPr>
            <a:spLocks noGrp="1"/>
          </p:cNvSpPr>
          <p:nvPr>
            <p:ph type="sldNum" sz="quarter" idx="11"/>
          </p:nvPr>
        </p:nvSpPr>
        <p:spPr/>
        <p:txBody>
          <a:bodyPr rtlCol="0"/>
          <a:lstStyle/>
          <a:p>
            <a:fld id="{B6F15528-21DE-4FAA-801E-634DDDAF4B2B}"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1D8BD707-D9CF-40AE-B4C6-C98DA3205C09}" type="datetimeFigureOut">
              <a:rPr lang="en-US" smtClean="0"/>
              <a:pPr/>
              <a:t>10/12/2012</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1D8BD707-D9CF-40AE-B4C6-C98DA3205C09}" type="datetimeFigureOut">
              <a:rPr lang="en-US" smtClean="0"/>
              <a:pPr/>
              <a:t>10/12/2012</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en.wikipedia.org/wiki/Reconstructive_surgery" TargetMode="External"/><Relationship Id="rId3" Type="http://schemas.openxmlformats.org/officeDocument/2006/relationships/hyperlink" Target="http://en.wikipedia.org/wiki/Emergency_medicine" TargetMode="External"/><Relationship Id="rId7" Type="http://schemas.openxmlformats.org/officeDocument/2006/relationships/hyperlink" Target="http://en.wikipedia.org/wiki/Replantation" TargetMode="External"/><Relationship Id="rId2" Type="http://schemas.openxmlformats.org/officeDocument/2006/relationships/hyperlink" Target="http://en.wikipedia.org/wiki/Elective_surgery" TargetMode="External"/><Relationship Id="rId1" Type="http://schemas.openxmlformats.org/officeDocument/2006/relationships/slideLayout" Target="../slideLayouts/slideLayout2.xml"/><Relationship Id="rId6" Type="http://schemas.openxmlformats.org/officeDocument/2006/relationships/hyperlink" Target="http://en.wikipedia.org/wiki/Amputation" TargetMode="External"/><Relationship Id="rId5" Type="http://schemas.openxmlformats.org/officeDocument/2006/relationships/hyperlink" Target="http://en.wikipedia.org/wiki/Exploratory_surgery" TargetMode="External"/><Relationship Id="rId10" Type="http://schemas.openxmlformats.org/officeDocument/2006/relationships/hyperlink" Target="http://en.wikipedia.org/wiki/Organ_transplant" TargetMode="External"/><Relationship Id="rId4" Type="http://schemas.openxmlformats.org/officeDocument/2006/relationships/hyperlink" Target="http://en.wikipedia.org/wiki/Semi-elective_surgery" TargetMode="External"/><Relationship Id="rId9" Type="http://schemas.openxmlformats.org/officeDocument/2006/relationships/hyperlink" Target="http://en.wikipedia.org/wiki/Cosmetic_surgery"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en.wikipedia.org/wiki/Minimally_invasive_surgery"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905000"/>
            <a:ext cx="8458200" cy="1470025"/>
          </a:xfrm>
        </p:spPr>
        <p:txBody>
          <a:bodyPr>
            <a:normAutofit fontScale="90000"/>
          </a:bodyPr>
          <a:lstStyle/>
          <a:p>
            <a:r>
              <a:rPr lang="en-US" sz="5400" b="1" dirty="0" smtClean="0">
                <a:solidFill>
                  <a:srgbClr val="002060"/>
                </a:solidFill>
                <a:latin typeface="FrankRuehl" pitchFamily="34" charset="-79"/>
                <a:cs typeface="FrankRuehl" pitchFamily="34" charset="-79"/>
              </a:rPr>
              <a:t>Perioperative Nursing Care</a:t>
            </a:r>
            <a:endParaRPr lang="en-IN" sz="5400" b="1" dirty="0">
              <a:solidFill>
                <a:srgbClr val="002060"/>
              </a:solidFill>
              <a:latin typeface="FrankRuehl" pitchFamily="34" charset="-79"/>
              <a:cs typeface="FrankRuehl" pitchFamily="34" charset="-79"/>
            </a:endParaRPr>
          </a:p>
        </p:txBody>
      </p:sp>
    </p:spTree>
    <p:extLst>
      <p:ext uri="{BB962C8B-B14F-4D97-AF65-F5344CB8AC3E}">
        <p14:creationId xmlns:p14="http://schemas.microsoft.com/office/powerpoint/2010/main" xmlns="" val="5900678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09"/>
            <a:ext cx="8229600" cy="792162"/>
          </a:xfrm>
        </p:spPr>
        <p:txBody>
          <a:bodyPr/>
          <a:lstStyle/>
          <a:p>
            <a:r>
              <a:rPr lang="en-US" dirty="0">
                <a:latin typeface="Times New Roman" pitchFamily="18" charset="0"/>
              </a:rPr>
              <a:t>Anesthesia</a:t>
            </a:r>
            <a:endParaRPr lang="en-IN" dirty="0"/>
          </a:p>
        </p:txBody>
      </p:sp>
      <p:sp>
        <p:nvSpPr>
          <p:cNvPr id="3" name="Content Placeholder 2"/>
          <p:cNvSpPr>
            <a:spLocks noGrp="1"/>
          </p:cNvSpPr>
          <p:nvPr>
            <p:ph idx="1"/>
          </p:nvPr>
        </p:nvSpPr>
        <p:spPr>
          <a:xfrm>
            <a:off x="304800" y="838200"/>
            <a:ext cx="8686800" cy="5791200"/>
          </a:xfrm>
        </p:spPr>
        <p:txBody>
          <a:bodyPr>
            <a:normAutofit lnSpcReduction="10000"/>
          </a:bodyPr>
          <a:lstStyle/>
          <a:p>
            <a:r>
              <a:rPr lang="en-US" dirty="0"/>
              <a:t>C</a:t>
            </a:r>
            <a:r>
              <a:rPr lang="en-US" dirty="0" smtClean="0"/>
              <a:t>omplete </a:t>
            </a:r>
            <a:r>
              <a:rPr lang="en-US" dirty="0"/>
              <a:t>or partial loss of sensation</a:t>
            </a:r>
          </a:p>
          <a:p>
            <a:r>
              <a:rPr lang="en-IN" dirty="0"/>
              <a:t>Types of </a:t>
            </a:r>
            <a:r>
              <a:rPr lang="en-IN" dirty="0" err="1"/>
              <a:t>anesthesia</a:t>
            </a:r>
            <a:r>
              <a:rPr lang="en-IN" dirty="0"/>
              <a:t> </a:t>
            </a:r>
            <a:r>
              <a:rPr lang="en-IN" dirty="0" smtClean="0"/>
              <a:t>include, </a:t>
            </a:r>
          </a:p>
          <a:p>
            <a:r>
              <a:rPr lang="en-IN" dirty="0" smtClean="0">
                <a:solidFill>
                  <a:srgbClr val="FF0000"/>
                </a:solidFill>
              </a:rPr>
              <a:t>local </a:t>
            </a:r>
            <a:r>
              <a:rPr lang="en-IN" dirty="0" err="1" smtClean="0">
                <a:solidFill>
                  <a:srgbClr val="FF0000"/>
                </a:solidFill>
              </a:rPr>
              <a:t>anesthesia</a:t>
            </a:r>
            <a:r>
              <a:rPr lang="en-IN" dirty="0">
                <a:solidFill>
                  <a:srgbClr val="FF0000"/>
                </a:solidFill>
              </a:rPr>
              <a:t> </a:t>
            </a:r>
            <a:r>
              <a:rPr lang="en-IN" dirty="0" smtClean="0"/>
              <a:t>- </a:t>
            </a:r>
            <a:r>
              <a:rPr lang="en-IN" dirty="0"/>
              <a:t>induce the absence </a:t>
            </a:r>
            <a:r>
              <a:rPr lang="en-IN" dirty="0" smtClean="0"/>
              <a:t>of </a:t>
            </a:r>
            <a:r>
              <a:rPr lang="en-IN" dirty="0"/>
              <a:t>sensation </a:t>
            </a:r>
            <a:r>
              <a:rPr lang="en-IN" dirty="0" smtClean="0"/>
              <a:t>in a specific area.Eg; Dental procedures</a:t>
            </a:r>
          </a:p>
          <a:p>
            <a:r>
              <a:rPr lang="en-IN" dirty="0" smtClean="0">
                <a:solidFill>
                  <a:srgbClr val="FF0000"/>
                </a:solidFill>
              </a:rPr>
              <a:t>regional </a:t>
            </a:r>
            <a:r>
              <a:rPr lang="en-IN" dirty="0" err="1" smtClean="0">
                <a:solidFill>
                  <a:srgbClr val="FF0000"/>
                </a:solidFill>
              </a:rPr>
              <a:t>anesthesia</a:t>
            </a:r>
            <a:r>
              <a:rPr lang="en-IN" dirty="0">
                <a:solidFill>
                  <a:srgbClr val="FF0000"/>
                </a:solidFill>
              </a:rPr>
              <a:t> </a:t>
            </a:r>
            <a:r>
              <a:rPr lang="en-IN" dirty="0"/>
              <a:t>- affecting only a large part of the </a:t>
            </a:r>
            <a:r>
              <a:rPr lang="en-IN" dirty="0" smtClean="0"/>
              <a:t>body. E.g.; </a:t>
            </a:r>
            <a:r>
              <a:rPr lang="en-IN" dirty="0"/>
              <a:t>limb or the lower half of the </a:t>
            </a:r>
            <a:r>
              <a:rPr lang="en-IN" dirty="0" smtClean="0"/>
              <a:t>body. (Spinal and Epidural)</a:t>
            </a:r>
          </a:p>
          <a:p>
            <a:r>
              <a:rPr lang="en-IN" dirty="0" smtClean="0">
                <a:solidFill>
                  <a:srgbClr val="FF0000"/>
                </a:solidFill>
              </a:rPr>
              <a:t>general </a:t>
            </a:r>
            <a:r>
              <a:rPr lang="en-IN" dirty="0" err="1" smtClean="0">
                <a:solidFill>
                  <a:srgbClr val="FF0000"/>
                </a:solidFill>
              </a:rPr>
              <a:t>anesthesia</a:t>
            </a:r>
            <a:r>
              <a:rPr lang="en-IN" dirty="0">
                <a:solidFill>
                  <a:srgbClr val="FF0000"/>
                </a:solidFill>
              </a:rPr>
              <a:t> </a:t>
            </a:r>
            <a:r>
              <a:rPr lang="en-IN" dirty="0"/>
              <a:t>- medically induced coma and loss of protective reflexes resulting from the administration of one or more general </a:t>
            </a:r>
            <a:r>
              <a:rPr lang="en-IN" dirty="0" smtClean="0"/>
              <a:t>anaesthetic agents. </a:t>
            </a:r>
            <a:r>
              <a:rPr lang="en-IN" dirty="0" err="1" smtClean="0"/>
              <a:t>E.g</a:t>
            </a:r>
            <a:r>
              <a:rPr lang="en-IN" dirty="0" smtClean="0"/>
              <a:t>; </a:t>
            </a:r>
          </a:p>
          <a:p>
            <a:r>
              <a:rPr lang="en-IN" dirty="0" smtClean="0"/>
              <a:t> </a:t>
            </a:r>
            <a:r>
              <a:rPr lang="en-IN" dirty="0">
                <a:solidFill>
                  <a:srgbClr val="FF0000"/>
                </a:solidFill>
              </a:rPr>
              <a:t>Topical (surface) </a:t>
            </a:r>
            <a:r>
              <a:rPr lang="en-IN" dirty="0" err="1" smtClean="0">
                <a:solidFill>
                  <a:srgbClr val="FF0000"/>
                </a:solidFill>
              </a:rPr>
              <a:t>Anesthesia</a:t>
            </a:r>
            <a:r>
              <a:rPr lang="en-IN" dirty="0" smtClean="0">
                <a:solidFill>
                  <a:srgbClr val="FF0000"/>
                </a:solidFill>
              </a:rPr>
              <a:t> </a:t>
            </a:r>
            <a:r>
              <a:rPr lang="en-IN" b="1" dirty="0" smtClean="0"/>
              <a:t>- </a:t>
            </a:r>
            <a:r>
              <a:rPr lang="en-IN" dirty="0"/>
              <a:t>applied directly to the skin and mucous membranes, open skin surfaces, wounds, and </a:t>
            </a:r>
            <a:r>
              <a:rPr lang="en-IN" dirty="0" smtClean="0"/>
              <a:t>burns.</a:t>
            </a:r>
            <a:endParaRPr lang="en-IN" dirty="0"/>
          </a:p>
        </p:txBody>
      </p:sp>
    </p:spTree>
    <p:extLst>
      <p:ext uri="{BB962C8B-B14F-4D97-AF65-F5344CB8AC3E}">
        <p14:creationId xmlns:p14="http://schemas.microsoft.com/office/powerpoint/2010/main" xmlns="" val="36344872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685800"/>
            <a:ext cx="8229600" cy="838200"/>
          </a:xfrm>
        </p:spPr>
        <p:txBody>
          <a:bodyPr>
            <a:normAutofit fontScale="90000"/>
          </a:bodyPr>
          <a:lstStyle/>
          <a:p>
            <a:pPr eaLnBrk="1" hangingPunct="1"/>
            <a:r>
              <a:rPr lang="en-US" dirty="0" smtClean="0"/>
              <a:t>Nursing Care for Client Who is Receiving Anesthesia</a:t>
            </a:r>
          </a:p>
        </p:txBody>
      </p:sp>
      <p:sp>
        <p:nvSpPr>
          <p:cNvPr id="18435" name="Rectangle 3"/>
          <p:cNvSpPr>
            <a:spLocks noGrp="1" noChangeArrowheads="1"/>
          </p:cNvSpPr>
          <p:nvPr>
            <p:ph idx="1"/>
          </p:nvPr>
        </p:nvSpPr>
        <p:spPr>
          <a:xfrm>
            <a:off x="457200" y="1905000"/>
            <a:ext cx="8229600" cy="4669536"/>
          </a:xfrm>
        </p:spPr>
        <p:txBody>
          <a:bodyPr/>
          <a:lstStyle/>
          <a:p>
            <a:pPr marL="609600" indent="-609600" eaLnBrk="1" hangingPunct="1">
              <a:buFont typeface="Wingdings" pitchFamily="2" charset="2"/>
              <a:buNone/>
            </a:pPr>
            <a:endParaRPr lang="en-US" dirty="0" smtClean="0"/>
          </a:p>
          <a:p>
            <a:pPr marL="609600" indent="-609600" eaLnBrk="1" hangingPunct="1"/>
            <a:r>
              <a:rPr lang="en-US" dirty="0" smtClean="0"/>
              <a:t>Check for allergies</a:t>
            </a:r>
          </a:p>
          <a:p>
            <a:pPr marL="609600" indent="-609600" eaLnBrk="1" hangingPunct="1"/>
            <a:r>
              <a:rPr lang="en-US" dirty="0" smtClean="0"/>
              <a:t>Abnormal Lab. Results</a:t>
            </a:r>
          </a:p>
          <a:p>
            <a:pPr marL="609600" indent="-609600" eaLnBrk="1" hangingPunct="1"/>
            <a:r>
              <a:rPr lang="en-US" dirty="0" smtClean="0"/>
              <a:t>Extreme apprehension post induction</a:t>
            </a:r>
          </a:p>
          <a:p>
            <a:pPr marL="609600" indent="-609600" eaLnBrk="1" hangingPunct="1"/>
            <a:r>
              <a:rPr lang="en-US" dirty="0" smtClean="0"/>
              <a:t>Keep client flat until worn off</a:t>
            </a:r>
          </a:p>
          <a:p>
            <a:pPr marL="609600" indent="-609600" eaLnBrk="1" hangingPunct="1"/>
            <a:r>
              <a:rPr lang="en-US" dirty="0" smtClean="0"/>
              <a:t>Monitor urine output</a:t>
            </a:r>
          </a:p>
          <a:p>
            <a:pPr marL="609600" indent="-609600" eaLnBrk="1" hangingPunct="1"/>
            <a:r>
              <a:rPr lang="en-US" dirty="0" smtClean="0"/>
              <a:t>Observe sign of resp. distress</a:t>
            </a:r>
          </a:p>
          <a:p>
            <a:pPr marL="609600" indent="-609600" eaLnBrk="1" hangingPunct="1">
              <a:buFont typeface="Wingdings" pitchFamily="2" charset="2"/>
              <a:buNone/>
            </a:pPr>
            <a:endParaRPr lang="en-US" dirty="0" smtClean="0"/>
          </a:p>
        </p:txBody>
      </p:sp>
    </p:spTree>
    <p:extLst>
      <p:ext uri="{BB962C8B-B14F-4D97-AF65-F5344CB8AC3E}">
        <p14:creationId xmlns:p14="http://schemas.microsoft.com/office/powerpoint/2010/main" xmlns="" val="241698135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457200" y="1143000"/>
            <a:ext cx="8229600" cy="5431536"/>
          </a:xfrm>
        </p:spPr>
        <p:txBody>
          <a:bodyPr>
            <a:normAutofit/>
          </a:bodyPr>
          <a:lstStyle/>
          <a:p>
            <a:pPr marL="609600" indent="-609600" eaLnBrk="1" hangingPunct="1"/>
            <a:r>
              <a:rPr lang="en-US" sz="2800" dirty="0" smtClean="0"/>
              <a:t>Watch for sign of circulatory depression</a:t>
            </a:r>
          </a:p>
          <a:p>
            <a:pPr marL="609600" indent="-609600" eaLnBrk="1" hangingPunct="1"/>
            <a:r>
              <a:rPr lang="en-US" sz="2800" dirty="0" smtClean="0"/>
              <a:t>Careful use of neuromuscular blockers</a:t>
            </a:r>
          </a:p>
          <a:p>
            <a:pPr marL="609600" indent="-609600" eaLnBrk="1" hangingPunct="1"/>
            <a:r>
              <a:rPr lang="en-US" sz="2800" dirty="0" smtClean="0"/>
              <a:t>Keep </a:t>
            </a:r>
            <a:r>
              <a:rPr lang="en-US" sz="2800" dirty="0" err="1" smtClean="0"/>
              <a:t>Narcan</a:t>
            </a:r>
            <a:r>
              <a:rPr lang="en-US" sz="2800" dirty="0" smtClean="0"/>
              <a:t> or naloxone at an easy access</a:t>
            </a:r>
          </a:p>
          <a:p>
            <a:pPr marL="609600" indent="-609600" eaLnBrk="1" hangingPunct="1"/>
            <a:r>
              <a:rPr lang="en-US" sz="2800" dirty="0" smtClean="0"/>
              <a:t>Watch skin irritation with use of topical </a:t>
            </a:r>
            <a:r>
              <a:rPr lang="en-US" sz="2800" dirty="0" err="1" smtClean="0"/>
              <a:t>ansthetics</a:t>
            </a:r>
            <a:endParaRPr lang="en-US" sz="2800" dirty="0" smtClean="0"/>
          </a:p>
          <a:p>
            <a:pPr marL="609600" indent="-609600" eaLnBrk="1" hangingPunct="1"/>
            <a:r>
              <a:rPr lang="en-US" sz="2800" dirty="0" smtClean="0"/>
              <a:t>Anticipate need for pain medication early after recovery from anesthesia</a:t>
            </a:r>
          </a:p>
        </p:txBody>
      </p:sp>
    </p:spTree>
    <p:extLst>
      <p:ext uri="{BB962C8B-B14F-4D97-AF65-F5344CB8AC3E}">
        <p14:creationId xmlns:p14="http://schemas.microsoft.com/office/powerpoint/2010/main" xmlns="" val="371497018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838200"/>
          </a:xfrm>
        </p:spPr>
        <p:txBody>
          <a:bodyPr>
            <a:normAutofit/>
          </a:bodyPr>
          <a:lstStyle/>
          <a:p>
            <a:r>
              <a:rPr lang="en-US" sz="3600" dirty="0" smtClean="0"/>
              <a:t>    Perioperative </a:t>
            </a:r>
            <a:r>
              <a:rPr lang="en-US" sz="3600" dirty="0"/>
              <a:t>Management </a:t>
            </a:r>
            <a:r>
              <a:rPr lang="en-US" sz="3600" dirty="0" smtClean="0"/>
              <a:t>of </a:t>
            </a:r>
            <a:r>
              <a:rPr lang="en-US" sz="3600" dirty="0"/>
              <a:t>Care</a:t>
            </a:r>
            <a:endParaRPr lang="en-IN" sz="3600" dirty="0"/>
          </a:p>
        </p:txBody>
      </p:sp>
      <p:sp>
        <p:nvSpPr>
          <p:cNvPr id="3" name="Content Placeholder 2"/>
          <p:cNvSpPr>
            <a:spLocks noGrp="1"/>
          </p:cNvSpPr>
          <p:nvPr>
            <p:ph idx="1"/>
          </p:nvPr>
        </p:nvSpPr>
        <p:spPr>
          <a:xfrm>
            <a:off x="457200" y="1600200"/>
            <a:ext cx="8229600" cy="4974336"/>
          </a:xfrm>
        </p:spPr>
        <p:txBody>
          <a:bodyPr>
            <a:normAutofit fontScale="92500"/>
          </a:bodyPr>
          <a:lstStyle/>
          <a:p>
            <a:r>
              <a:rPr lang="en-US" u="sng" dirty="0">
                <a:solidFill>
                  <a:srgbClr val="0070C0"/>
                </a:solidFill>
              </a:rPr>
              <a:t>Surgeon responsibilities</a:t>
            </a:r>
          </a:p>
          <a:p>
            <a:pPr lvl="1"/>
            <a:r>
              <a:rPr lang="en-US" dirty="0">
                <a:solidFill>
                  <a:schemeClr val="tx1"/>
                </a:solidFill>
              </a:rPr>
              <a:t>Determine the need for the surgical intervention.</a:t>
            </a:r>
          </a:p>
          <a:p>
            <a:pPr lvl="1"/>
            <a:r>
              <a:rPr lang="en-US" dirty="0">
                <a:solidFill>
                  <a:schemeClr val="tx1"/>
                </a:solidFill>
              </a:rPr>
              <a:t>Determine the surgical setting in collaboration with the client.</a:t>
            </a:r>
          </a:p>
          <a:p>
            <a:pPr lvl="1"/>
            <a:r>
              <a:rPr lang="en-US" dirty="0">
                <a:solidFill>
                  <a:schemeClr val="tx1"/>
                </a:solidFill>
              </a:rPr>
              <a:t>Order diagnostic tests</a:t>
            </a:r>
            <a:r>
              <a:rPr lang="en-US" dirty="0" smtClean="0">
                <a:solidFill>
                  <a:schemeClr val="tx1"/>
                </a:solidFill>
              </a:rPr>
              <a:t>.</a:t>
            </a:r>
          </a:p>
          <a:p>
            <a:pPr lvl="1"/>
            <a:r>
              <a:rPr lang="en-US" dirty="0">
                <a:solidFill>
                  <a:schemeClr val="tx1"/>
                </a:solidFill>
              </a:rPr>
              <a:t>Obtain client’s </a:t>
            </a:r>
            <a:r>
              <a:rPr lang="en-US" dirty="0" smtClean="0">
                <a:solidFill>
                  <a:schemeClr val="tx1"/>
                </a:solidFill>
              </a:rPr>
              <a:t>(Informed) consent </a:t>
            </a:r>
            <a:r>
              <a:rPr lang="en-US" dirty="0">
                <a:solidFill>
                  <a:schemeClr val="tx1"/>
                </a:solidFill>
              </a:rPr>
              <a:t>for the surgical procedure.</a:t>
            </a:r>
          </a:p>
          <a:p>
            <a:pPr lvl="1"/>
            <a:r>
              <a:rPr lang="en-US" dirty="0">
                <a:solidFill>
                  <a:schemeClr val="tx1"/>
                </a:solidFill>
              </a:rPr>
              <a:t>Teach the client about the outcomes and risks of the procedure.</a:t>
            </a:r>
          </a:p>
          <a:p>
            <a:pPr lvl="1"/>
            <a:r>
              <a:rPr lang="en-US" i="1" dirty="0">
                <a:solidFill>
                  <a:schemeClr val="tx1"/>
                </a:solidFill>
              </a:rPr>
              <a:t>Explain and document evidence that the client understands the nature of the surgical procedure, the risk factors, and expected outcomes of the surgery.</a:t>
            </a:r>
            <a:endParaRPr lang="en-IN" dirty="0">
              <a:solidFill>
                <a:schemeClr val="tx1"/>
              </a:solidFill>
            </a:endParaRPr>
          </a:p>
          <a:p>
            <a:pPr lvl="1"/>
            <a:endParaRPr lang="en-US" dirty="0">
              <a:solidFill>
                <a:schemeClr val="tx1"/>
              </a:solidFill>
            </a:endParaRPr>
          </a:p>
          <a:p>
            <a:pPr marL="109728" indent="0">
              <a:buNone/>
            </a:pPr>
            <a:endParaRPr lang="en-IN" dirty="0"/>
          </a:p>
        </p:txBody>
      </p:sp>
    </p:spTree>
    <p:extLst>
      <p:ext uri="{BB962C8B-B14F-4D97-AF65-F5344CB8AC3E}">
        <p14:creationId xmlns:p14="http://schemas.microsoft.com/office/powerpoint/2010/main" xmlns="" val="3397542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867400"/>
          </a:xfrm>
        </p:spPr>
        <p:txBody>
          <a:bodyPr>
            <a:normAutofit/>
          </a:bodyPr>
          <a:lstStyle/>
          <a:p>
            <a:pPr marL="109728" indent="0">
              <a:lnSpc>
                <a:spcPct val="90000"/>
              </a:lnSpc>
              <a:buNone/>
            </a:pPr>
            <a:r>
              <a:rPr lang="en-US" u="sng" dirty="0">
                <a:solidFill>
                  <a:srgbClr val="0070C0"/>
                </a:solidFill>
              </a:rPr>
              <a:t>Anesthesia provider </a:t>
            </a:r>
            <a:r>
              <a:rPr lang="en-US" u="sng" dirty="0" smtClean="0">
                <a:solidFill>
                  <a:srgbClr val="0070C0"/>
                </a:solidFill>
              </a:rPr>
              <a:t>responsibilities</a:t>
            </a:r>
          </a:p>
          <a:p>
            <a:pPr marL="109728" indent="0">
              <a:lnSpc>
                <a:spcPct val="90000"/>
              </a:lnSpc>
              <a:buNone/>
            </a:pPr>
            <a:endParaRPr lang="en-US" u="sng" dirty="0">
              <a:solidFill>
                <a:srgbClr val="0070C0"/>
              </a:solidFill>
            </a:endParaRPr>
          </a:p>
          <a:p>
            <a:pPr lvl="1">
              <a:lnSpc>
                <a:spcPct val="90000"/>
              </a:lnSpc>
            </a:pPr>
            <a:r>
              <a:rPr lang="en-US" sz="3000" dirty="0">
                <a:solidFill>
                  <a:schemeClr val="tx1"/>
                </a:solidFill>
              </a:rPr>
              <a:t>Obtain informed consent for anesthesia.</a:t>
            </a:r>
          </a:p>
          <a:p>
            <a:pPr lvl="1">
              <a:lnSpc>
                <a:spcPct val="90000"/>
              </a:lnSpc>
            </a:pPr>
            <a:r>
              <a:rPr lang="en-US" sz="3000" dirty="0">
                <a:solidFill>
                  <a:schemeClr val="tx1"/>
                </a:solidFill>
              </a:rPr>
              <a:t>Perform a </a:t>
            </a:r>
            <a:r>
              <a:rPr lang="en-US" sz="3000" dirty="0" err="1">
                <a:solidFill>
                  <a:schemeClr val="tx1"/>
                </a:solidFill>
              </a:rPr>
              <a:t>preanesthesia</a:t>
            </a:r>
            <a:r>
              <a:rPr lang="en-US" sz="3000" dirty="0">
                <a:solidFill>
                  <a:schemeClr val="tx1"/>
                </a:solidFill>
              </a:rPr>
              <a:t> evaluation that includes a thorough history.</a:t>
            </a:r>
          </a:p>
          <a:p>
            <a:pPr lvl="1">
              <a:lnSpc>
                <a:spcPct val="90000"/>
              </a:lnSpc>
            </a:pPr>
            <a:r>
              <a:rPr lang="en-US" sz="3000" dirty="0">
                <a:solidFill>
                  <a:schemeClr val="tx1"/>
                </a:solidFill>
              </a:rPr>
              <a:t>Select anesthetic agents.</a:t>
            </a:r>
          </a:p>
          <a:p>
            <a:pPr lvl="1">
              <a:lnSpc>
                <a:spcPct val="90000"/>
              </a:lnSpc>
            </a:pPr>
            <a:r>
              <a:rPr lang="en-US" sz="3000" dirty="0">
                <a:solidFill>
                  <a:schemeClr val="tx1"/>
                </a:solidFill>
              </a:rPr>
              <a:t>Teach the client regarding the anesthetic medications, their side effects, and risk factors.</a:t>
            </a:r>
          </a:p>
          <a:p>
            <a:pPr marL="342900" lvl="1" indent="-342900">
              <a:buFont typeface="Arial" pitchFamily="34" charset="0"/>
              <a:buChar char="•"/>
            </a:pPr>
            <a:r>
              <a:rPr lang="en-US" dirty="0">
                <a:solidFill>
                  <a:schemeClr val="tx1"/>
                </a:solidFill>
              </a:rPr>
              <a:t>Perform </a:t>
            </a:r>
            <a:r>
              <a:rPr lang="en-US" b="1" i="1" dirty="0">
                <a:solidFill>
                  <a:schemeClr val="tx1"/>
                </a:solidFill>
              </a:rPr>
              <a:t>intubation </a:t>
            </a:r>
            <a:r>
              <a:rPr lang="en-US" dirty="0">
                <a:solidFill>
                  <a:schemeClr val="tx1"/>
                </a:solidFill>
              </a:rPr>
              <a:t>(the insertion of an endotracheal tube into the bronchus through the nose or mouth to ensure an airway) and </a:t>
            </a:r>
            <a:r>
              <a:rPr lang="en-US" b="1" i="1" dirty="0" err="1">
                <a:solidFill>
                  <a:schemeClr val="tx1"/>
                </a:solidFill>
              </a:rPr>
              <a:t>extubation</a:t>
            </a:r>
            <a:r>
              <a:rPr lang="en-US" b="1" i="1" dirty="0">
                <a:solidFill>
                  <a:schemeClr val="tx1"/>
                </a:solidFill>
              </a:rPr>
              <a:t> </a:t>
            </a:r>
            <a:r>
              <a:rPr lang="en-US" dirty="0">
                <a:solidFill>
                  <a:schemeClr val="tx1"/>
                </a:solidFill>
              </a:rPr>
              <a:t>(the removal of an endotracheal tube).</a:t>
            </a:r>
          </a:p>
          <a:p>
            <a:endParaRPr lang="en-IN" dirty="0"/>
          </a:p>
        </p:txBody>
      </p:sp>
    </p:spTree>
    <p:extLst>
      <p:ext uri="{BB962C8B-B14F-4D97-AF65-F5344CB8AC3E}">
        <p14:creationId xmlns:p14="http://schemas.microsoft.com/office/powerpoint/2010/main" xmlns="" val="5576112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109728" indent="0">
              <a:lnSpc>
                <a:spcPct val="90000"/>
              </a:lnSpc>
              <a:buNone/>
            </a:pPr>
            <a:r>
              <a:rPr lang="en-US" u="sng" dirty="0">
                <a:solidFill>
                  <a:srgbClr val="0070C0"/>
                </a:solidFill>
              </a:rPr>
              <a:t>Nurse </a:t>
            </a:r>
            <a:r>
              <a:rPr lang="en-US" u="sng" dirty="0" smtClean="0">
                <a:solidFill>
                  <a:srgbClr val="0070C0"/>
                </a:solidFill>
              </a:rPr>
              <a:t>responsibilities</a:t>
            </a:r>
          </a:p>
          <a:p>
            <a:pPr marL="109728" indent="0">
              <a:lnSpc>
                <a:spcPct val="90000"/>
              </a:lnSpc>
              <a:buNone/>
            </a:pPr>
            <a:endParaRPr lang="en-US" u="sng" dirty="0">
              <a:solidFill>
                <a:srgbClr val="0070C0"/>
              </a:solidFill>
            </a:endParaRPr>
          </a:p>
          <a:p>
            <a:pPr lvl="1">
              <a:lnSpc>
                <a:spcPct val="90000"/>
              </a:lnSpc>
            </a:pPr>
            <a:r>
              <a:rPr lang="en-US" dirty="0">
                <a:solidFill>
                  <a:schemeClr val="tx1"/>
                </a:solidFill>
              </a:rPr>
              <a:t>Schedule the diagnostic tests.</a:t>
            </a:r>
          </a:p>
          <a:p>
            <a:pPr lvl="1">
              <a:lnSpc>
                <a:spcPct val="90000"/>
              </a:lnSpc>
            </a:pPr>
            <a:r>
              <a:rPr lang="en-US" dirty="0">
                <a:solidFill>
                  <a:schemeClr val="tx1"/>
                </a:solidFill>
              </a:rPr>
              <a:t>Verify that all the necessary documents are on the client’s medical record.</a:t>
            </a:r>
          </a:p>
          <a:p>
            <a:pPr lvl="1">
              <a:lnSpc>
                <a:spcPct val="90000"/>
              </a:lnSpc>
            </a:pPr>
            <a:r>
              <a:rPr lang="en-US" dirty="0">
                <a:solidFill>
                  <a:schemeClr val="tx1"/>
                </a:solidFill>
              </a:rPr>
              <a:t>Report abnormal diagnostic results to the surgeon.</a:t>
            </a:r>
          </a:p>
          <a:p>
            <a:pPr lvl="1">
              <a:lnSpc>
                <a:spcPct val="90000"/>
              </a:lnSpc>
            </a:pPr>
            <a:r>
              <a:rPr lang="en-US" dirty="0">
                <a:solidFill>
                  <a:schemeClr val="tx1"/>
                </a:solidFill>
              </a:rPr>
              <a:t>Prepare and teach the client.</a:t>
            </a:r>
          </a:p>
          <a:p>
            <a:endParaRPr lang="en-IN" dirty="0"/>
          </a:p>
        </p:txBody>
      </p:sp>
    </p:spTree>
    <p:extLst>
      <p:ext uri="{BB962C8B-B14F-4D97-AF65-F5344CB8AC3E}">
        <p14:creationId xmlns:p14="http://schemas.microsoft.com/office/powerpoint/2010/main" xmlns="" val="28903599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33400" y="609600"/>
            <a:ext cx="8229600" cy="1066800"/>
          </a:xfrm>
        </p:spPr>
        <p:txBody>
          <a:bodyPr/>
          <a:lstStyle/>
          <a:p>
            <a:r>
              <a:rPr lang="en-US" sz="4800"/>
              <a:t>Preoperative Phase</a:t>
            </a:r>
          </a:p>
        </p:txBody>
      </p:sp>
      <p:sp>
        <p:nvSpPr>
          <p:cNvPr id="27651" name="Rectangle 3"/>
          <p:cNvSpPr>
            <a:spLocks noGrp="1" noChangeArrowheads="1"/>
          </p:cNvSpPr>
          <p:nvPr>
            <p:ph idx="1"/>
          </p:nvPr>
        </p:nvSpPr>
        <p:spPr>
          <a:xfrm>
            <a:off x="457200" y="1905000"/>
            <a:ext cx="8229600" cy="4669536"/>
          </a:xfrm>
        </p:spPr>
        <p:txBody>
          <a:bodyPr/>
          <a:lstStyle/>
          <a:p>
            <a:pPr algn="l" rtl="0"/>
            <a:r>
              <a:rPr lang="en-US" dirty="0"/>
              <a:t>Begins with decision to proceed with surgical intervention</a:t>
            </a:r>
          </a:p>
          <a:p>
            <a:pPr algn="l" rtl="0"/>
            <a:r>
              <a:rPr lang="en-US" dirty="0"/>
              <a:t>Baseline evaluation</a:t>
            </a:r>
          </a:p>
          <a:p>
            <a:pPr algn="l" rtl="0"/>
            <a:r>
              <a:rPr lang="en-US" dirty="0"/>
              <a:t>Preparatory education</a:t>
            </a:r>
          </a:p>
          <a:p>
            <a:pPr marL="109728" indent="0" algn="l" rtl="0">
              <a:buNone/>
            </a:pPr>
            <a:endParaRPr lang="en-US" dirty="0"/>
          </a:p>
        </p:txBody>
      </p:sp>
    </p:spTree>
    <p:extLst>
      <p:ext uri="{BB962C8B-B14F-4D97-AF65-F5344CB8AC3E}">
        <p14:creationId xmlns:p14="http://schemas.microsoft.com/office/powerpoint/2010/main" xmlns="" val="23903587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6019800"/>
          </a:xfrm>
        </p:spPr>
        <p:txBody>
          <a:bodyPr>
            <a:normAutofit lnSpcReduction="10000"/>
          </a:bodyPr>
          <a:lstStyle/>
          <a:p>
            <a:r>
              <a:rPr lang="en-US" dirty="0">
                <a:solidFill>
                  <a:srgbClr val="0070C0"/>
                </a:solidFill>
              </a:rPr>
              <a:t>Assessment</a:t>
            </a:r>
          </a:p>
          <a:p>
            <a:pPr lvl="1"/>
            <a:r>
              <a:rPr lang="en-US" dirty="0">
                <a:solidFill>
                  <a:schemeClr val="tx1"/>
                </a:solidFill>
              </a:rPr>
              <a:t>Nursing history</a:t>
            </a:r>
          </a:p>
          <a:p>
            <a:pPr lvl="2"/>
            <a:r>
              <a:rPr lang="en-US" dirty="0">
                <a:solidFill>
                  <a:schemeClr val="tx1"/>
                </a:solidFill>
              </a:rPr>
              <a:t>Medical history</a:t>
            </a:r>
          </a:p>
          <a:p>
            <a:pPr lvl="2"/>
            <a:r>
              <a:rPr lang="en-US" dirty="0">
                <a:solidFill>
                  <a:schemeClr val="tx1"/>
                </a:solidFill>
              </a:rPr>
              <a:t>Medications</a:t>
            </a:r>
          </a:p>
          <a:p>
            <a:pPr lvl="2"/>
            <a:r>
              <a:rPr lang="en-US" dirty="0">
                <a:solidFill>
                  <a:schemeClr val="tx1"/>
                </a:solidFill>
              </a:rPr>
              <a:t>Allergies</a:t>
            </a:r>
          </a:p>
          <a:p>
            <a:pPr lvl="2"/>
            <a:r>
              <a:rPr lang="en-US" dirty="0">
                <a:solidFill>
                  <a:schemeClr val="tx1"/>
                </a:solidFill>
              </a:rPr>
              <a:t>Age-related </a:t>
            </a:r>
            <a:r>
              <a:rPr lang="en-US" dirty="0" smtClean="0">
                <a:solidFill>
                  <a:schemeClr val="tx1"/>
                </a:solidFill>
              </a:rPr>
              <a:t>considerations</a:t>
            </a:r>
          </a:p>
          <a:p>
            <a:pPr lvl="2"/>
            <a:r>
              <a:rPr lang="en-US" dirty="0">
                <a:solidFill>
                  <a:schemeClr val="tx1"/>
                </a:solidFill>
              </a:rPr>
              <a:t>Social and cultural considerations</a:t>
            </a:r>
          </a:p>
          <a:p>
            <a:pPr lvl="2"/>
            <a:r>
              <a:rPr lang="en-US" dirty="0">
                <a:solidFill>
                  <a:schemeClr val="tx1"/>
                </a:solidFill>
              </a:rPr>
              <a:t>Spiritual considerations</a:t>
            </a:r>
          </a:p>
          <a:p>
            <a:pPr lvl="2"/>
            <a:r>
              <a:rPr lang="en-US" dirty="0">
                <a:solidFill>
                  <a:schemeClr val="tx1"/>
                </a:solidFill>
              </a:rPr>
              <a:t>Psychosocial status</a:t>
            </a:r>
          </a:p>
          <a:p>
            <a:pPr lvl="1"/>
            <a:r>
              <a:rPr lang="en-US" dirty="0">
                <a:solidFill>
                  <a:srgbClr val="0070C0"/>
                </a:solidFill>
              </a:rPr>
              <a:t>Physical assessment</a:t>
            </a:r>
          </a:p>
          <a:p>
            <a:pPr lvl="2"/>
            <a:r>
              <a:rPr lang="en-US" dirty="0">
                <a:solidFill>
                  <a:schemeClr val="tx1"/>
                </a:solidFill>
              </a:rPr>
              <a:t>General survey</a:t>
            </a:r>
          </a:p>
          <a:p>
            <a:pPr lvl="2"/>
            <a:r>
              <a:rPr lang="en-US" dirty="0">
                <a:solidFill>
                  <a:schemeClr val="tx1"/>
                </a:solidFill>
              </a:rPr>
              <a:t>Head and neck</a:t>
            </a:r>
          </a:p>
          <a:p>
            <a:pPr lvl="2"/>
            <a:r>
              <a:rPr lang="en-US" dirty="0">
                <a:solidFill>
                  <a:schemeClr val="tx1"/>
                </a:solidFill>
              </a:rPr>
              <a:t>Upper extremities</a:t>
            </a:r>
          </a:p>
          <a:p>
            <a:pPr lvl="2"/>
            <a:r>
              <a:rPr lang="en-US" dirty="0">
                <a:solidFill>
                  <a:schemeClr val="tx1"/>
                </a:solidFill>
              </a:rPr>
              <a:t>Anterior and posterior chest and abdomen</a:t>
            </a:r>
          </a:p>
          <a:p>
            <a:pPr lvl="2"/>
            <a:r>
              <a:rPr lang="en-US" dirty="0">
                <a:solidFill>
                  <a:schemeClr val="tx1"/>
                </a:solidFill>
              </a:rPr>
              <a:t>Lower extremities</a:t>
            </a:r>
          </a:p>
          <a:p>
            <a:pPr lvl="2"/>
            <a:endParaRPr lang="en-US" dirty="0"/>
          </a:p>
          <a:p>
            <a:endParaRPr lang="en-IN" dirty="0"/>
          </a:p>
        </p:txBody>
      </p:sp>
    </p:spTree>
    <p:extLst>
      <p:ext uri="{BB962C8B-B14F-4D97-AF65-F5344CB8AC3E}">
        <p14:creationId xmlns:p14="http://schemas.microsoft.com/office/powerpoint/2010/main" xmlns="" val="4763595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534400" cy="6172200"/>
          </a:xfrm>
        </p:spPr>
        <p:txBody>
          <a:bodyPr>
            <a:normAutofit lnSpcReduction="10000"/>
          </a:bodyPr>
          <a:lstStyle/>
          <a:p>
            <a:r>
              <a:rPr lang="en-US" dirty="0">
                <a:solidFill>
                  <a:srgbClr val="0070C0"/>
                </a:solidFill>
              </a:rPr>
              <a:t>Nursing diagnosis</a:t>
            </a:r>
          </a:p>
          <a:p>
            <a:pPr lvl="1"/>
            <a:r>
              <a:rPr lang="en-US" dirty="0">
                <a:solidFill>
                  <a:schemeClr val="tx1"/>
                </a:solidFill>
              </a:rPr>
              <a:t>Common nursing diagnoses for the preoperative client are </a:t>
            </a:r>
            <a:r>
              <a:rPr lang="en-US" i="1" dirty="0">
                <a:solidFill>
                  <a:schemeClr val="tx1"/>
                </a:solidFill>
              </a:rPr>
              <a:t>Deficient</a:t>
            </a:r>
            <a:r>
              <a:rPr lang="en-US" dirty="0">
                <a:solidFill>
                  <a:schemeClr val="tx1"/>
                </a:solidFill>
              </a:rPr>
              <a:t> </a:t>
            </a:r>
            <a:r>
              <a:rPr lang="en-US" i="1" dirty="0">
                <a:solidFill>
                  <a:schemeClr val="tx1"/>
                </a:solidFill>
              </a:rPr>
              <a:t>Knowledge </a:t>
            </a:r>
            <a:r>
              <a:rPr lang="en-US" dirty="0">
                <a:solidFill>
                  <a:schemeClr val="tx1"/>
                </a:solidFill>
              </a:rPr>
              <a:t>related to surgery, and </a:t>
            </a:r>
            <a:r>
              <a:rPr lang="en-US" i="1" dirty="0">
                <a:solidFill>
                  <a:schemeClr val="tx1"/>
                </a:solidFill>
              </a:rPr>
              <a:t>Anxiety</a:t>
            </a:r>
            <a:r>
              <a:rPr lang="en-US" dirty="0">
                <a:solidFill>
                  <a:schemeClr val="tx1"/>
                </a:solidFill>
              </a:rPr>
              <a:t> and </a:t>
            </a:r>
            <a:r>
              <a:rPr lang="en-US" i="1" dirty="0">
                <a:solidFill>
                  <a:schemeClr val="tx1"/>
                </a:solidFill>
              </a:rPr>
              <a:t>Fear</a:t>
            </a:r>
            <a:r>
              <a:rPr lang="en-US" i="1" dirty="0" smtClean="0">
                <a:solidFill>
                  <a:schemeClr val="tx1"/>
                </a:solidFill>
              </a:rPr>
              <a:t>.</a:t>
            </a:r>
          </a:p>
          <a:p>
            <a:pPr marL="411480" lvl="1" indent="0">
              <a:buNone/>
            </a:pPr>
            <a:endParaRPr lang="en-US" dirty="0">
              <a:solidFill>
                <a:schemeClr val="tx1"/>
              </a:solidFill>
            </a:endParaRPr>
          </a:p>
          <a:p>
            <a:pPr>
              <a:lnSpc>
                <a:spcPct val="90000"/>
              </a:lnSpc>
            </a:pPr>
            <a:r>
              <a:rPr lang="en-US" dirty="0">
                <a:solidFill>
                  <a:srgbClr val="0070C0"/>
                </a:solidFill>
              </a:rPr>
              <a:t>Outcome identification and planning</a:t>
            </a:r>
          </a:p>
          <a:p>
            <a:pPr lvl="1">
              <a:lnSpc>
                <a:spcPct val="90000"/>
              </a:lnSpc>
            </a:pPr>
            <a:r>
              <a:rPr lang="en-US" dirty="0">
                <a:solidFill>
                  <a:schemeClr val="tx1"/>
                </a:solidFill>
              </a:rPr>
              <a:t>The overall goal is to protect the client from injury related to anesthesia and surgery. </a:t>
            </a:r>
          </a:p>
          <a:p>
            <a:pPr lvl="1">
              <a:lnSpc>
                <a:spcPct val="90000"/>
              </a:lnSpc>
            </a:pPr>
            <a:r>
              <a:rPr lang="en-US" dirty="0">
                <a:solidFill>
                  <a:schemeClr val="tx1"/>
                </a:solidFill>
              </a:rPr>
              <a:t>Discharge planning considerations include</a:t>
            </a:r>
          </a:p>
          <a:p>
            <a:pPr lvl="2">
              <a:lnSpc>
                <a:spcPct val="90000"/>
              </a:lnSpc>
            </a:pPr>
            <a:r>
              <a:rPr lang="en-US" dirty="0">
                <a:solidFill>
                  <a:schemeClr val="tx1"/>
                </a:solidFill>
              </a:rPr>
              <a:t>Psychosocial and spiritual support systems and community resources</a:t>
            </a:r>
          </a:p>
          <a:p>
            <a:pPr lvl="2"/>
            <a:r>
              <a:rPr lang="en-US" dirty="0">
                <a:solidFill>
                  <a:schemeClr val="tx1"/>
                </a:solidFill>
              </a:rPr>
              <a:t>Financial aspects of the illness</a:t>
            </a:r>
          </a:p>
          <a:p>
            <a:pPr lvl="2"/>
            <a:r>
              <a:rPr lang="en-US" dirty="0">
                <a:solidFill>
                  <a:schemeClr val="tx1"/>
                </a:solidFill>
              </a:rPr>
              <a:t>Degree of illness or disability</a:t>
            </a:r>
          </a:p>
          <a:p>
            <a:pPr lvl="2"/>
            <a:r>
              <a:rPr lang="en-US" dirty="0">
                <a:solidFill>
                  <a:schemeClr val="tx1"/>
                </a:solidFill>
              </a:rPr>
              <a:t>Rehabilitation</a:t>
            </a:r>
          </a:p>
          <a:p>
            <a:pPr lvl="2"/>
            <a:r>
              <a:rPr lang="en-US" dirty="0">
                <a:solidFill>
                  <a:schemeClr val="tx1"/>
                </a:solidFill>
              </a:rPr>
              <a:t>Preventive care</a:t>
            </a:r>
          </a:p>
          <a:p>
            <a:pPr lvl="2"/>
            <a:r>
              <a:rPr lang="en-US" dirty="0">
                <a:solidFill>
                  <a:schemeClr val="tx1"/>
                </a:solidFill>
              </a:rPr>
              <a:t>Client teaching needs</a:t>
            </a:r>
          </a:p>
          <a:p>
            <a:endParaRPr lang="en-IN" dirty="0"/>
          </a:p>
        </p:txBody>
      </p:sp>
    </p:spTree>
    <p:extLst>
      <p:ext uri="{BB962C8B-B14F-4D97-AF65-F5344CB8AC3E}">
        <p14:creationId xmlns:p14="http://schemas.microsoft.com/office/powerpoint/2010/main" xmlns="" val="31958811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888736"/>
          </a:xfrm>
        </p:spPr>
        <p:txBody>
          <a:bodyPr/>
          <a:lstStyle/>
          <a:p>
            <a:r>
              <a:rPr lang="en-US" dirty="0">
                <a:solidFill>
                  <a:srgbClr val="0070C0"/>
                </a:solidFill>
              </a:rPr>
              <a:t>Implementation</a:t>
            </a:r>
          </a:p>
          <a:p>
            <a:pPr lvl="1"/>
            <a:r>
              <a:rPr lang="en-US" dirty="0">
                <a:solidFill>
                  <a:schemeClr val="tx1"/>
                </a:solidFill>
              </a:rPr>
              <a:t>Surgical consent form</a:t>
            </a:r>
          </a:p>
          <a:p>
            <a:pPr lvl="1"/>
            <a:r>
              <a:rPr lang="en-US" dirty="0">
                <a:solidFill>
                  <a:schemeClr val="tx1"/>
                </a:solidFill>
              </a:rPr>
              <a:t>Preoperative checklist</a:t>
            </a:r>
          </a:p>
          <a:p>
            <a:pPr lvl="1"/>
            <a:r>
              <a:rPr lang="en-US" dirty="0">
                <a:solidFill>
                  <a:schemeClr val="tx1"/>
                </a:solidFill>
              </a:rPr>
              <a:t>Client teaching about interventions to prevent postoperative complications</a:t>
            </a:r>
          </a:p>
          <a:p>
            <a:pPr lvl="2"/>
            <a:r>
              <a:rPr lang="en-US" dirty="0">
                <a:solidFill>
                  <a:schemeClr val="tx1"/>
                </a:solidFill>
              </a:rPr>
              <a:t>Postoperative exercises</a:t>
            </a:r>
          </a:p>
          <a:p>
            <a:pPr lvl="2"/>
            <a:r>
              <a:rPr lang="en-US" dirty="0">
                <a:solidFill>
                  <a:schemeClr val="tx1"/>
                </a:solidFill>
              </a:rPr>
              <a:t>Incentive spirometer</a:t>
            </a:r>
          </a:p>
          <a:p>
            <a:pPr lvl="2"/>
            <a:r>
              <a:rPr lang="en-US" dirty="0" err="1">
                <a:solidFill>
                  <a:schemeClr val="tx1"/>
                </a:solidFill>
              </a:rPr>
              <a:t>Antiembolism</a:t>
            </a:r>
            <a:r>
              <a:rPr lang="en-US" dirty="0">
                <a:solidFill>
                  <a:schemeClr val="tx1"/>
                </a:solidFill>
              </a:rPr>
              <a:t> stockings</a:t>
            </a:r>
          </a:p>
          <a:p>
            <a:pPr lvl="2"/>
            <a:r>
              <a:rPr lang="en-US" dirty="0" smtClean="0">
                <a:solidFill>
                  <a:schemeClr val="tx1"/>
                </a:solidFill>
              </a:rPr>
              <a:t>Transcutaneous </a:t>
            </a:r>
            <a:r>
              <a:rPr lang="en-US" dirty="0">
                <a:solidFill>
                  <a:schemeClr val="tx1"/>
                </a:solidFill>
              </a:rPr>
              <a:t>electrical nerve </a:t>
            </a:r>
            <a:r>
              <a:rPr lang="en-US" dirty="0" smtClean="0">
                <a:solidFill>
                  <a:schemeClr val="tx1"/>
                </a:solidFill>
              </a:rPr>
              <a:t>stimulation</a:t>
            </a:r>
            <a:endParaRPr lang="en-IN" dirty="0">
              <a:solidFill>
                <a:schemeClr val="tx1"/>
              </a:solidFill>
            </a:endParaRPr>
          </a:p>
        </p:txBody>
      </p:sp>
    </p:spTree>
    <p:extLst>
      <p:ext uri="{BB962C8B-B14F-4D97-AF65-F5344CB8AC3E}">
        <p14:creationId xmlns:p14="http://schemas.microsoft.com/office/powerpoint/2010/main" xmlns="" val="39584017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229600" cy="792162"/>
          </a:xfrm>
        </p:spPr>
        <p:txBody>
          <a:bodyPr/>
          <a:lstStyle/>
          <a:p>
            <a:r>
              <a:rPr lang="en-US" b="1" dirty="0"/>
              <a:t>Perioperative Nursing Care</a:t>
            </a:r>
            <a:endParaRPr lang="en-IN" b="1" dirty="0"/>
          </a:p>
        </p:txBody>
      </p:sp>
      <p:sp>
        <p:nvSpPr>
          <p:cNvPr id="3" name="Content Placeholder 2"/>
          <p:cNvSpPr>
            <a:spLocks noGrp="1"/>
          </p:cNvSpPr>
          <p:nvPr>
            <p:ph idx="1"/>
          </p:nvPr>
        </p:nvSpPr>
        <p:spPr>
          <a:xfrm>
            <a:off x="457200" y="1752600"/>
            <a:ext cx="8229600" cy="4800600"/>
          </a:xfrm>
        </p:spPr>
        <p:txBody>
          <a:bodyPr>
            <a:normAutofit/>
          </a:bodyPr>
          <a:lstStyle/>
          <a:p>
            <a:pPr marL="0" indent="0">
              <a:buNone/>
            </a:pPr>
            <a:endParaRPr lang="en-US" u="sng" dirty="0" smtClean="0"/>
          </a:p>
          <a:p>
            <a:r>
              <a:rPr lang="en-US" b="1" i="1" dirty="0"/>
              <a:t>Perioperative </a:t>
            </a:r>
            <a:r>
              <a:rPr lang="en-US" dirty="0"/>
              <a:t>refers to the management and treatment of the client during the three phases of surgery</a:t>
            </a:r>
            <a:r>
              <a:rPr lang="en-US" dirty="0" smtClean="0"/>
              <a:t>:</a:t>
            </a:r>
            <a:endParaRPr lang="en-US" u="sng" dirty="0" smtClean="0"/>
          </a:p>
          <a:p>
            <a:r>
              <a:rPr lang="en-US" b="1" i="1" dirty="0">
                <a:solidFill>
                  <a:srgbClr val="00B050"/>
                </a:solidFill>
              </a:rPr>
              <a:t>Preoperative </a:t>
            </a:r>
            <a:r>
              <a:rPr lang="en-US" b="1" i="1" dirty="0" smtClean="0">
                <a:solidFill>
                  <a:srgbClr val="00B050"/>
                </a:solidFill>
              </a:rPr>
              <a:t>Phase</a:t>
            </a:r>
          </a:p>
          <a:p>
            <a:r>
              <a:rPr lang="en-US" b="1" i="1" dirty="0" smtClean="0">
                <a:solidFill>
                  <a:srgbClr val="00B050"/>
                </a:solidFill>
              </a:rPr>
              <a:t>Intraoperative Phase</a:t>
            </a:r>
          </a:p>
          <a:p>
            <a:r>
              <a:rPr lang="en-US" b="1" i="1" dirty="0">
                <a:solidFill>
                  <a:srgbClr val="00B050"/>
                </a:solidFill>
              </a:rPr>
              <a:t>Postoperative Phase</a:t>
            </a:r>
            <a:endParaRPr lang="en-US" b="1" i="1" dirty="0" smtClean="0">
              <a:solidFill>
                <a:srgbClr val="00B050"/>
              </a:solidFill>
            </a:endParaRPr>
          </a:p>
          <a:p>
            <a:endParaRPr lang="en-US" b="1" i="1" dirty="0" smtClean="0"/>
          </a:p>
          <a:p>
            <a:endParaRPr lang="en-IN" dirty="0"/>
          </a:p>
        </p:txBody>
      </p:sp>
    </p:spTree>
    <p:extLst>
      <p:ext uri="{BB962C8B-B14F-4D97-AF65-F5344CB8AC3E}">
        <p14:creationId xmlns:p14="http://schemas.microsoft.com/office/powerpoint/2010/main" xmlns="" val="37498140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812536"/>
          </a:xfrm>
        </p:spPr>
        <p:txBody>
          <a:bodyPr/>
          <a:lstStyle/>
          <a:p>
            <a:pPr lvl="1"/>
            <a:r>
              <a:rPr lang="en-US" dirty="0">
                <a:solidFill>
                  <a:srgbClr val="0070C0"/>
                </a:solidFill>
              </a:rPr>
              <a:t>Physical preparation</a:t>
            </a:r>
          </a:p>
          <a:p>
            <a:pPr lvl="2"/>
            <a:r>
              <a:rPr lang="en-US" dirty="0">
                <a:solidFill>
                  <a:schemeClr val="tx1"/>
                </a:solidFill>
              </a:rPr>
              <a:t>Skin preparation</a:t>
            </a:r>
          </a:p>
          <a:p>
            <a:pPr lvl="2"/>
            <a:r>
              <a:rPr lang="en-US" dirty="0">
                <a:solidFill>
                  <a:schemeClr val="tx1"/>
                </a:solidFill>
              </a:rPr>
              <a:t>Nutrition</a:t>
            </a:r>
          </a:p>
          <a:p>
            <a:pPr lvl="2"/>
            <a:r>
              <a:rPr lang="en-US" dirty="0">
                <a:solidFill>
                  <a:schemeClr val="tx1"/>
                </a:solidFill>
              </a:rPr>
              <a:t>Gastrointestinal preparation</a:t>
            </a:r>
          </a:p>
          <a:p>
            <a:pPr lvl="2"/>
            <a:r>
              <a:rPr lang="en-US" dirty="0">
                <a:solidFill>
                  <a:schemeClr val="tx1"/>
                </a:solidFill>
              </a:rPr>
              <a:t>Nasogastric tube</a:t>
            </a:r>
          </a:p>
          <a:p>
            <a:pPr lvl="2"/>
            <a:r>
              <a:rPr lang="en-US" dirty="0">
                <a:solidFill>
                  <a:schemeClr val="tx1"/>
                </a:solidFill>
              </a:rPr>
              <a:t>Bowel </a:t>
            </a:r>
            <a:r>
              <a:rPr lang="en-US" dirty="0" smtClean="0">
                <a:solidFill>
                  <a:schemeClr val="tx1"/>
                </a:solidFill>
              </a:rPr>
              <a:t>preparation</a:t>
            </a:r>
          </a:p>
          <a:p>
            <a:pPr lvl="2"/>
            <a:r>
              <a:rPr lang="en-US" dirty="0">
                <a:solidFill>
                  <a:schemeClr val="tx1"/>
                </a:solidFill>
              </a:rPr>
              <a:t>Urinary elimination</a:t>
            </a:r>
          </a:p>
          <a:p>
            <a:pPr lvl="2"/>
            <a:r>
              <a:rPr lang="en-US" dirty="0">
                <a:solidFill>
                  <a:schemeClr val="tx1"/>
                </a:solidFill>
              </a:rPr>
              <a:t>Safety precautions</a:t>
            </a:r>
          </a:p>
          <a:p>
            <a:pPr lvl="2"/>
            <a:r>
              <a:rPr lang="en-US" dirty="0">
                <a:solidFill>
                  <a:schemeClr val="tx1"/>
                </a:solidFill>
              </a:rPr>
              <a:t>Medications</a:t>
            </a:r>
          </a:p>
          <a:p>
            <a:pPr lvl="2"/>
            <a:endParaRPr lang="en-US" dirty="0">
              <a:solidFill>
                <a:schemeClr val="accent3"/>
              </a:solidFill>
            </a:endParaRPr>
          </a:p>
          <a:p>
            <a:endParaRPr lang="en-IN" dirty="0"/>
          </a:p>
        </p:txBody>
      </p:sp>
    </p:spTree>
    <p:extLst>
      <p:ext uri="{BB962C8B-B14F-4D97-AF65-F5344CB8AC3E}">
        <p14:creationId xmlns:p14="http://schemas.microsoft.com/office/powerpoint/2010/main" xmlns="" val="8666243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964936"/>
          </a:xfrm>
        </p:spPr>
        <p:txBody>
          <a:bodyPr/>
          <a:lstStyle/>
          <a:p>
            <a:r>
              <a:rPr lang="en-US" dirty="0"/>
              <a:t>Evaluation</a:t>
            </a:r>
          </a:p>
          <a:p>
            <a:pPr lvl="1"/>
            <a:r>
              <a:rPr lang="en-US" dirty="0">
                <a:solidFill>
                  <a:schemeClr val="tx1"/>
                </a:solidFill>
              </a:rPr>
              <a:t>Preoperative evaluation focuses on the client’s ability to verbalize and demonstrate the exercises.</a:t>
            </a:r>
          </a:p>
          <a:p>
            <a:pPr lvl="1">
              <a:lnSpc>
                <a:spcPct val="90000"/>
              </a:lnSpc>
            </a:pPr>
            <a:r>
              <a:rPr lang="en-US" sz="2400" dirty="0" smtClean="0">
                <a:solidFill>
                  <a:schemeClr val="tx1"/>
                </a:solidFill>
              </a:rPr>
              <a:t>The </a:t>
            </a:r>
            <a:r>
              <a:rPr lang="en-US" sz="2400" dirty="0">
                <a:solidFill>
                  <a:schemeClr val="tx1"/>
                </a:solidFill>
              </a:rPr>
              <a:t>evaluation of a client’s preoperative preparation for surgery should include understanding of the procedure, verbalization and return demonstration of postoperative exercises, and postoperative expectations resulting from the surgery.</a:t>
            </a:r>
          </a:p>
          <a:p>
            <a:pPr lvl="1">
              <a:lnSpc>
                <a:spcPct val="90000"/>
              </a:lnSpc>
            </a:pPr>
            <a:r>
              <a:rPr lang="en-US" sz="2400" dirty="0">
                <a:solidFill>
                  <a:schemeClr val="tx1"/>
                </a:solidFill>
              </a:rPr>
              <a:t>Documentation of preoperative activities must be entered in the client’s record.</a:t>
            </a:r>
          </a:p>
          <a:p>
            <a:endParaRPr lang="en-IN" dirty="0"/>
          </a:p>
        </p:txBody>
      </p:sp>
    </p:spTree>
    <p:extLst>
      <p:ext uri="{BB962C8B-B14F-4D97-AF65-F5344CB8AC3E}">
        <p14:creationId xmlns:p14="http://schemas.microsoft.com/office/powerpoint/2010/main" xmlns="" val="22212092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 name="Picture 3" descr="18_00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4800" y="0"/>
            <a:ext cx="8534400" cy="6858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17881675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33400" y="685800"/>
            <a:ext cx="8229600" cy="1066800"/>
          </a:xfrm>
        </p:spPr>
        <p:txBody>
          <a:bodyPr/>
          <a:lstStyle/>
          <a:p>
            <a:r>
              <a:rPr lang="en-US" sz="4800"/>
              <a:t>Intraoperative Phase</a:t>
            </a:r>
          </a:p>
        </p:txBody>
      </p:sp>
      <p:sp>
        <p:nvSpPr>
          <p:cNvPr id="31747" name="Rectangle 3"/>
          <p:cNvSpPr>
            <a:spLocks noGrp="1" noChangeArrowheads="1"/>
          </p:cNvSpPr>
          <p:nvPr>
            <p:ph idx="1"/>
          </p:nvPr>
        </p:nvSpPr>
        <p:spPr/>
        <p:txBody>
          <a:bodyPr/>
          <a:lstStyle/>
          <a:p>
            <a:pPr algn="l" rtl="0">
              <a:lnSpc>
                <a:spcPct val="90000"/>
              </a:lnSpc>
            </a:pPr>
            <a:r>
              <a:rPr lang="en-US"/>
              <a:t>Begins when patient is transferred to operating room table</a:t>
            </a:r>
          </a:p>
          <a:p>
            <a:pPr algn="l" rtl="0">
              <a:lnSpc>
                <a:spcPct val="90000"/>
              </a:lnSpc>
            </a:pPr>
            <a:r>
              <a:rPr lang="en-US"/>
              <a:t>Provide for patient safety</a:t>
            </a:r>
          </a:p>
          <a:p>
            <a:pPr algn="l" rtl="0">
              <a:lnSpc>
                <a:spcPct val="90000"/>
              </a:lnSpc>
            </a:pPr>
            <a:r>
              <a:rPr lang="en-US"/>
              <a:t>Maintain aseptic environment</a:t>
            </a:r>
          </a:p>
          <a:p>
            <a:pPr algn="l" rtl="0">
              <a:lnSpc>
                <a:spcPct val="90000"/>
              </a:lnSpc>
            </a:pPr>
            <a:r>
              <a:rPr lang="en-US"/>
              <a:t>Provide surgeon with supplies and instruments</a:t>
            </a:r>
          </a:p>
          <a:p>
            <a:pPr algn="l" rtl="0">
              <a:lnSpc>
                <a:spcPct val="90000"/>
              </a:lnSpc>
            </a:pPr>
            <a:r>
              <a:rPr lang="en-US"/>
              <a:t>Documentation</a:t>
            </a:r>
          </a:p>
          <a:p>
            <a:pPr algn="l" rtl="0">
              <a:lnSpc>
                <a:spcPct val="90000"/>
              </a:lnSpc>
            </a:pPr>
            <a:endParaRPr lang="en-US"/>
          </a:p>
        </p:txBody>
      </p:sp>
    </p:spTree>
    <p:extLst>
      <p:ext uri="{BB962C8B-B14F-4D97-AF65-F5344CB8AC3E}">
        <p14:creationId xmlns:p14="http://schemas.microsoft.com/office/powerpoint/2010/main" xmlns="" val="16123401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xfrm>
            <a:off x="609600" y="609600"/>
            <a:ext cx="8229600" cy="762000"/>
          </a:xfrm>
        </p:spPr>
        <p:txBody>
          <a:bodyPr/>
          <a:lstStyle/>
          <a:p>
            <a:r>
              <a:rPr lang="en-US" dirty="0"/>
              <a:t>Intraoperative Phase</a:t>
            </a:r>
          </a:p>
        </p:txBody>
      </p:sp>
      <p:sp>
        <p:nvSpPr>
          <p:cNvPr id="204803" name="Rectangle 3"/>
          <p:cNvSpPr>
            <a:spLocks noGrp="1" noChangeArrowheads="1"/>
          </p:cNvSpPr>
          <p:nvPr>
            <p:ph idx="1"/>
          </p:nvPr>
        </p:nvSpPr>
        <p:spPr>
          <a:xfrm>
            <a:off x="457200" y="1371600"/>
            <a:ext cx="8229600" cy="5486400"/>
          </a:xfrm>
        </p:spPr>
        <p:txBody>
          <a:bodyPr>
            <a:normAutofit/>
          </a:bodyPr>
          <a:lstStyle/>
          <a:p>
            <a:r>
              <a:rPr lang="en-US" dirty="0">
                <a:solidFill>
                  <a:srgbClr val="0070C0"/>
                </a:solidFill>
              </a:rPr>
              <a:t>Surgical environment</a:t>
            </a:r>
          </a:p>
          <a:p>
            <a:pPr lvl="1"/>
            <a:r>
              <a:rPr lang="en-US" u="sng" dirty="0">
                <a:solidFill>
                  <a:schemeClr val="tx1"/>
                </a:solidFill>
              </a:rPr>
              <a:t>Unrestricted zone</a:t>
            </a:r>
          </a:p>
          <a:p>
            <a:pPr lvl="2"/>
            <a:r>
              <a:rPr lang="en-US" dirty="0">
                <a:solidFill>
                  <a:schemeClr val="tx1"/>
                </a:solidFill>
              </a:rPr>
              <a:t>Can enter in street clothes</a:t>
            </a:r>
          </a:p>
          <a:p>
            <a:pPr lvl="2"/>
            <a:r>
              <a:rPr lang="en-US" dirty="0">
                <a:solidFill>
                  <a:schemeClr val="tx1"/>
                </a:solidFill>
              </a:rPr>
              <a:t>Receiving desk, locker rooms</a:t>
            </a:r>
          </a:p>
          <a:p>
            <a:pPr lvl="1"/>
            <a:r>
              <a:rPr lang="en-US" u="sng" dirty="0" smtClean="0">
                <a:solidFill>
                  <a:schemeClr val="tx1"/>
                </a:solidFill>
              </a:rPr>
              <a:t>Semi restricted </a:t>
            </a:r>
            <a:r>
              <a:rPr lang="en-US" u="sng" dirty="0">
                <a:solidFill>
                  <a:schemeClr val="tx1"/>
                </a:solidFill>
              </a:rPr>
              <a:t>zone</a:t>
            </a:r>
          </a:p>
          <a:p>
            <a:pPr lvl="2"/>
            <a:r>
              <a:rPr lang="en-US" dirty="0">
                <a:solidFill>
                  <a:schemeClr val="tx1"/>
                </a:solidFill>
              </a:rPr>
              <a:t>Surgical attire required</a:t>
            </a:r>
          </a:p>
          <a:p>
            <a:pPr lvl="2"/>
            <a:r>
              <a:rPr lang="en-US" dirty="0">
                <a:solidFill>
                  <a:schemeClr val="tx1"/>
                </a:solidFill>
              </a:rPr>
              <a:t>Hallways, storage areas</a:t>
            </a:r>
          </a:p>
          <a:p>
            <a:pPr lvl="1"/>
            <a:r>
              <a:rPr lang="en-US" u="sng" dirty="0">
                <a:solidFill>
                  <a:schemeClr val="tx1"/>
                </a:solidFill>
              </a:rPr>
              <a:t>Restricted zone</a:t>
            </a:r>
          </a:p>
          <a:p>
            <a:pPr lvl="2"/>
            <a:r>
              <a:rPr lang="en-US" dirty="0">
                <a:solidFill>
                  <a:schemeClr val="tx1"/>
                </a:solidFill>
              </a:rPr>
              <a:t>Controlled and germ-free</a:t>
            </a:r>
          </a:p>
          <a:p>
            <a:pPr lvl="2"/>
            <a:r>
              <a:rPr lang="en-US" dirty="0">
                <a:solidFill>
                  <a:schemeClr val="tx1"/>
                </a:solidFill>
              </a:rPr>
              <a:t>Scrub attire required</a:t>
            </a:r>
          </a:p>
          <a:p>
            <a:pPr lvl="2"/>
            <a:r>
              <a:rPr lang="en-US" dirty="0">
                <a:solidFill>
                  <a:schemeClr val="tx1"/>
                </a:solidFill>
              </a:rPr>
              <a:t>OR and rooms where sterile instruments are prepared</a:t>
            </a:r>
          </a:p>
          <a:p>
            <a:pPr lvl="1">
              <a:buFont typeface="Symbol" pitchFamily="18" charset="2"/>
              <a:buChar char="°"/>
            </a:pPr>
            <a:endParaRPr lang="en-US" sz="2800" dirty="0"/>
          </a:p>
        </p:txBody>
      </p:sp>
    </p:spTree>
    <p:extLst>
      <p:ext uri="{BB962C8B-B14F-4D97-AF65-F5344CB8AC3E}">
        <p14:creationId xmlns:p14="http://schemas.microsoft.com/office/powerpoint/2010/main" xmlns="" val="3758385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5" name="Rectangle 3"/>
          <p:cNvSpPr>
            <a:spLocks noGrp="1" noChangeArrowheads="1"/>
          </p:cNvSpPr>
          <p:nvPr>
            <p:ph idx="1"/>
          </p:nvPr>
        </p:nvSpPr>
        <p:spPr>
          <a:xfrm>
            <a:off x="457200" y="838200"/>
            <a:ext cx="8229600" cy="5736336"/>
          </a:xfrm>
        </p:spPr>
        <p:txBody>
          <a:bodyPr>
            <a:normAutofit/>
          </a:bodyPr>
          <a:lstStyle/>
          <a:p>
            <a:pPr>
              <a:lnSpc>
                <a:spcPct val="90000"/>
              </a:lnSpc>
            </a:pPr>
            <a:r>
              <a:rPr lang="en-US" sz="3400" dirty="0">
                <a:solidFill>
                  <a:srgbClr val="0070C0"/>
                </a:solidFill>
              </a:rPr>
              <a:t>Occupational hazards</a:t>
            </a:r>
          </a:p>
          <a:p>
            <a:pPr lvl="1">
              <a:lnSpc>
                <a:spcPct val="90000"/>
              </a:lnSpc>
            </a:pPr>
            <a:r>
              <a:rPr lang="en-US" sz="3000" dirty="0">
                <a:solidFill>
                  <a:schemeClr val="tx1"/>
                </a:solidFill>
              </a:rPr>
              <a:t>There is a risk of exposure to harmful pathogens.</a:t>
            </a:r>
          </a:p>
          <a:p>
            <a:pPr lvl="1">
              <a:lnSpc>
                <a:spcPct val="90000"/>
              </a:lnSpc>
            </a:pPr>
            <a:r>
              <a:rPr lang="en-US" sz="3000" dirty="0">
                <a:solidFill>
                  <a:schemeClr val="tx1"/>
                </a:solidFill>
              </a:rPr>
              <a:t>Latex allergies, </a:t>
            </a:r>
            <a:r>
              <a:rPr lang="en-US" sz="3000" dirty="0" err="1">
                <a:solidFill>
                  <a:schemeClr val="tx1"/>
                </a:solidFill>
              </a:rPr>
              <a:t>needlesticks</a:t>
            </a:r>
            <a:r>
              <a:rPr lang="en-US" sz="3000" dirty="0">
                <a:solidFill>
                  <a:schemeClr val="tx1"/>
                </a:solidFill>
              </a:rPr>
              <a:t>, eye splashes, back injuries, and indoor pollution are of particular concern.</a:t>
            </a:r>
          </a:p>
          <a:p>
            <a:pPr lvl="1">
              <a:lnSpc>
                <a:spcPct val="90000"/>
              </a:lnSpc>
            </a:pPr>
            <a:r>
              <a:rPr lang="en-US" sz="3000" dirty="0">
                <a:solidFill>
                  <a:schemeClr val="tx1"/>
                </a:solidFill>
              </a:rPr>
              <a:t>Precautions should be in place that are in </a:t>
            </a:r>
            <a:r>
              <a:rPr lang="en-US" sz="3000" dirty="0" smtClean="0">
                <a:solidFill>
                  <a:schemeClr val="tx1"/>
                </a:solidFill>
              </a:rPr>
              <a:t>compliance to particular authority.</a:t>
            </a:r>
            <a:endParaRPr lang="en-US" sz="3000" dirty="0">
              <a:solidFill>
                <a:schemeClr val="tx1"/>
              </a:solidFill>
            </a:endParaRPr>
          </a:p>
        </p:txBody>
      </p:sp>
    </p:spTree>
    <p:extLst>
      <p:ext uri="{BB962C8B-B14F-4D97-AF65-F5344CB8AC3E}">
        <p14:creationId xmlns:p14="http://schemas.microsoft.com/office/powerpoint/2010/main" xmlns="" val="14483987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6096000"/>
          </a:xfrm>
        </p:spPr>
        <p:txBody>
          <a:bodyPr/>
          <a:lstStyle/>
          <a:p>
            <a:pPr>
              <a:lnSpc>
                <a:spcPct val="90000"/>
              </a:lnSpc>
            </a:pPr>
            <a:r>
              <a:rPr lang="en-US" dirty="0">
                <a:solidFill>
                  <a:srgbClr val="0070C0"/>
                </a:solidFill>
              </a:rPr>
              <a:t>Assessment</a:t>
            </a:r>
          </a:p>
          <a:p>
            <a:pPr lvl="1">
              <a:lnSpc>
                <a:spcPct val="90000"/>
              </a:lnSpc>
            </a:pPr>
            <a:r>
              <a:rPr lang="en-US" dirty="0">
                <a:solidFill>
                  <a:schemeClr val="tx1"/>
                </a:solidFill>
              </a:rPr>
              <a:t>Check the client’s identification band and confirm the surgical site.</a:t>
            </a:r>
          </a:p>
          <a:p>
            <a:pPr lvl="1">
              <a:lnSpc>
                <a:spcPct val="90000"/>
              </a:lnSpc>
            </a:pPr>
            <a:r>
              <a:rPr lang="en-US" dirty="0">
                <a:solidFill>
                  <a:schemeClr val="tx1"/>
                </a:solidFill>
              </a:rPr>
              <a:t>Check for client alterations that can affect positioning during the procedure.</a:t>
            </a:r>
          </a:p>
          <a:p>
            <a:pPr lvl="1">
              <a:lnSpc>
                <a:spcPct val="90000"/>
              </a:lnSpc>
            </a:pPr>
            <a:r>
              <a:rPr lang="en-US" dirty="0">
                <a:solidFill>
                  <a:schemeClr val="tx1"/>
                </a:solidFill>
              </a:rPr>
              <a:t>Make sure the OR bed is prepared to receive the client and that accessories are available for a specific position.</a:t>
            </a:r>
            <a:endParaRPr lang="en-US" sz="3600" dirty="0">
              <a:solidFill>
                <a:schemeClr val="tx1"/>
              </a:solidFill>
            </a:endParaRPr>
          </a:p>
          <a:p>
            <a:pPr>
              <a:lnSpc>
                <a:spcPct val="90000"/>
              </a:lnSpc>
            </a:pPr>
            <a:r>
              <a:rPr lang="en-US" dirty="0">
                <a:solidFill>
                  <a:srgbClr val="0070C0"/>
                </a:solidFill>
              </a:rPr>
              <a:t>Nursing diagnosis</a:t>
            </a:r>
          </a:p>
          <a:p>
            <a:pPr lvl="1">
              <a:lnSpc>
                <a:spcPct val="90000"/>
              </a:lnSpc>
            </a:pPr>
            <a:r>
              <a:rPr lang="en-US" dirty="0">
                <a:solidFill>
                  <a:schemeClr val="tx1"/>
                </a:solidFill>
              </a:rPr>
              <a:t>Common intraoperative nursing diagnoses promote client comfort, </a:t>
            </a:r>
            <a:r>
              <a:rPr lang="en-US" dirty="0" smtClean="0">
                <a:solidFill>
                  <a:schemeClr val="tx1"/>
                </a:solidFill>
              </a:rPr>
              <a:t>safety, and </a:t>
            </a:r>
            <a:r>
              <a:rPr lang="en-US" dirty="0">
                <a:solidFill>
                  <a:schemeClr val="tx1"/>
                </a:solidFill>
              </a:rPr>
              <a:t>support during the surgical procedure.</a:t>
            </a:r>
          </a:p>
          <a:p>
            <a:pPr lvl="1">
              <a:lnSpc>
                <a:spcPct val="90000"/>
              </a:lnSpc>
            </a:pPr>
            <a:r>
              <a:rPr lang="en-US" dirty="0">
                <a:solidFill>
                  <a:schemeClr val="tx1"/>
                </a:solidFill>
              </a:rPr>
              <a:t>Risk for perioperative positioning injury, Risk for injury, Risk for infection, Hypothermia.</a:t>
            </a:r>
            <a:endParaRPr lang="en-US" sz="3600" dirty="0">
              <a:solidFill>
                <a:schemeClr val="tx1"/>
              </a:solidFill>
            </a:endParaRPr>
          </a:p>
          <a:p>
            <a:endParaRPr lang="en-IN" dirty="0"/>
          </a:p>
        </p:txBody>
      </p:sp>
    </p:spTree>
    <p:extLst>
      <p:ext uri="{BB962C8B-B14F-4D97-AF65-F5344CB8AC3E}">
        <p14:creationId xmlns:p14="http://schemas.microsoft.com/office/powerpoint/2010/main" xmlns="" val="4693865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888736"/>
          </a:xfrm>
        </p:spPr>
        <p:txBody>
          <a:bodyPr/>
          <a:lstStyle/>
          <a:p>
            <a:pPr>
              <a:lnSpc>
                <a:spcPct val="90000"/>
              </a:lnSpc>
            </a:pPr>
            <a:r>
              <a:rPr lang="en-US" sz="3400" dirty="0">
                <a:solidFill>
                  <a:srgbClr val="0070C0"/>
                </a:solidFill>
              </a:rPr>
              <a:t>Outcome identification and planning</a:t>
            </a:r>
          </a:p>
          <a:p>
            <a:pPr lvl="1">
              <a:lnSpc>
                <a:spcPct val="90000"/>
              </a:lnSpc>
            </a:pPr>
            <a:r>
              <a:rPr lang="en-US" sz="3000" dirty="0">
                <a:solidFill>
                  <a:schemeClr val="tx1"/>
                </a:solidFill>
              </a:rPr>
              <a:t>Specific nursing care is planned to encompass the surgeon’s specifications for positioning and to alleviate or prevent any individual client problem.</a:t>
            </a:r>
          </a:p>
          <a:p>
            <a:pPr lvl="1">
              <a:lnSpc>
                <a:spcPct val="90000"/>
              </a:lnSpc>
            </a:pPr>
            <a:r>
              <a:rPr lang="en-US" sz="3000" dirty="0">
                <a:solidFill>
                  <a:schemeClr val="tx1"/>
                </a:solidFill>
              </a:rPr>
              <a:t>Determine the appropriate mode of client transfer, equipment and positioning aids, as well as the need for ancillary personnel to accomplish positioning .</a:t>
            </a:r>
          </a:p>
          <a:p>
            <a:endParaRPr lang="en-IN" dirty="0"/>
          </a:p>
        </p:txBody>
      </p:sp>
    </p:spTree>
    <p:extLst>
      <p:ext uri="{BB962C8B-B14F-4D97-AF65-F5344CB8AC3E}">
        <p14:creationId xmlns:p14="http://schemas.microsoft.com/office/powerpoint/2010/main" xmlns="" val="17285059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812536"/>
          </a:xfrm>
        </p:spPr>
        <p:txBody>
          <a:bodyPr/>
          <a:lstStyle/>
          <a:p>
            <a:r>
              <a:rPr lang="en-US" dirty="0">
                <a:solidFill>
                  <a:srgbClr val="0070C0"/>
                </a:solidFill>
              </a:rPr>
              <a:t>Interventions</a:t>
            </a:r>
          </a:p>
          <a:p>
            <a:pPr lvl="1"/>
            <a:r>
              <a:rPr lang="en-US" dirty="0">
                <a:solidFill>
                  <a:schemeClr val="tx1"/>
                </a:solidFill>
              </a:rPr>
              <a:t>Surgical asepsis</a:t>
            </a:r>
          </a:p>
          <a:p>
            <a:pPr lvl="1"/>
            <a:r>
              <a:rPr lang="en-US" dirty="0">
                <a:solidFill>
                  <a:schemeClr val="tx1"/>
                </a:solidFill>
              </a:rPr>
              <a:t>Skin preparation</a:t>
            </a:r>
          </a:p>
          <a:p>
            <a:pPr lvl="1"/>
            <a:r>
              <a:rPr lang="en-US" dirty="0">
                <a:solidFill>
                  <a:schemeClr val="tx1"/>
                </a:solidFill>
              </a:rPr>
              <a:t>Positioning and draping</a:t>
            </a:r>
          </a:p>
          <a:p>
            <a:pPr lvl="1"/>
            <a:r>
              <a:rPr lang="en-US" dirty="0">
                <a:solidFill>
                  <a:schemeClr val="tx1"/>
                </a:solidFill>
              </a:rPr>
              <a:t>Electrical hazards</a:t>
            </a:r>
          </a:p>
          <a:p>
            <a:pPr lvl="1"/>
            <a:r>
              <a:rPr lang="en-US" dirty="0">
                <a:solidFill>
                  <a:schemeClr val="tx1"/>
                </a:solidFill>
              </a:rPr>
              <a:t>Heat loss</a:t>
            </a:r>
          </a:p>
          <a:p>
            <a:pPr lvl="1"/>
            <a:r>
              <a:rPr lang="en-US" dirty="0">
                <a:solidFill>
                  <a:schemeClr val="tx1"/>
                </a:solidFill>
              </a:rPr>
              <a:t>Monitoring physiological functioning</a:t>
            </a:r>
            <a:endParaRPr lang="en-US" sz="3600" dirty="0">
              <a:solidFill>
                <a:schemeClr val="tx1"/>
              </a:solidFill>
            </a:endParaRPr>
          </a:p>
          <a:p>
            <a:endParaRPr lang="en-IN" dirty="0"/>
          </a:p>
        </p:txBody>
      </p:sp>
    </p:spTree>
    <p:extLst>
      <p:ext uri="{BB962C8B-B14F-4D97-AF65-F5344CB8AC3E}">
        <p14:creationId xmlns:p14="http://schemas.microsoft.com/office/powerpoint/2010/main" xmlns="" val="31296288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812536"/>
          </a:xfrm>
        </p:spPr>
        <p:txBody>
          <a:bodyPr/>
          <a:lstStyle/>
          <a:p>
            <a:r>
              <a:rPr lang="en-US" dirty="0">
                <a:solidFill>
                  <a:srgbClr val="0070C0"/>
                </a:solidFill>
              </a:rPr>
              <a:t>Evaluation</a:t>
            </a:r>
          </a:p>
          <a:p>
            <a:pPr lvl="1"/>
            <a:r>
              <a:rPr lang="en-US" dirty="0">
                <a:solidFill>
                  <a:schemeClr val="tx1"/>
                </a:solidFill>
              </a:rPr>
              <a:t>Before the client is transferred to the recovery room, the OR nurse evaluates and documents achievement of client outcomes.</a:t>
            </a:r>
          </a:p>
          <a:p>
            <a:pPr lvl="1"/>
            <a:r>
              <a:rPr lang="en-US" dirty="0">
                <a:solidFill>
                  <a:schemeClr val="tx1"/>
                </a:solidFill>
              </a:rPr>
              <a:t>The nurse documents the specific data on the OR record.</a:t>
            </a:r>
          </a:p>
          <a:p>
            <a:endParaRPr lang="en-IN" dirty="0"/>
          </a:p>
        </p:txBody>
      </p:sp>
    </p:spTree>
    <p:extLst>
      <p:ext uri="{BB962C8B-B14F-4D97-AF65-F5344CB8AC3E}">
        <p14:creationId xmlns:p14="http://schemas.microsoft.com/office/powerpoint/2010/main" xmlns="" val="4054440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305800" cy="5562600"/>
          </a:xfrm>
        </p:spPr>
        <p:txBody>
          <a:bodyPr>
            <a:normAutofit/>
          </a:bodyPr>
          <a:lstStyle/>
          <a:p>
            <a:pPr>
              <a:lnSpc>
                <a:spcPct val="80000"/>
              </a:lnSpc>
            </a:pPr>
            <a:r>
              <a:rPr lang="en-US" dirty="0"/>
              <a:t> </a:t>
            </a:r>
            <a:r>
              <a:rPr lang="en-US" b="1" i="1" dirty="0" smtClean="0"/>
              <a:t>Preoperative Phase:</a:t>
            </a:r>
            <a:r>
              <a:rPr lang="en-US" dirty="0" smtClean="0"/>
              <a:t> The period of time from when decision for surgical intervention is made to when the patient is transferred to the operating room table.</a:t>
            </a:r>
          </a:p>
          <a:p>
            <a:pPr>
              <a:lnSpc>
                <a:spcPct val="80000"/>
              </a:lnSpc>
            </a:pPr>
            <a:endParaRPr lang="en-US" b="1" i="1" dirty="0" smtClean="0"/>
          </a:p>
          <a:p>
            <a:pPr>
              <a:lnSpc>
                <a:spcPct val="80000"/>
              </a:lnSpc>
            </a:pPr>
            <a:r>
              <a:rPr lang="en-US" b="1" i="1" dirty="0" smtClean="0"/>
              <a:t>Intraoperative Phase:</a:t>
            </a:r>
            <a:r>
              <a:rPr lang="en-US" dirty="0" smtClean="0"/>
              <a:t> Period of time from when the patient is transferred to the operating room table to when he or she is admitted to the post anesthesia care unit.</a:t>
            </a:r>
          </a:p>
          <a:p>
            <a:pPr marL="109728" indent="0">
              <a:lnSpc>
                <a:spcPct val="80000"/>
              </a:lnSpc>
              <a:buNone/>
            </a:pPr>
            <a:endParaRPr lang="en-US" b="1" i="1" dirty="0" smtClean="0"/>
          </a:p>
          <a:p>
            <a:pPr>
              <a:lnSpc>
                <a:spcPct val="80000"/>
              </a:lnSpc>
            </a:pPr>
            <a:r>
              <a:rPr lang="en-US" b="1" i="1" dirty="0" smtClean="0"/>
              <a:t>Postoperative Phase:</a:t>
            </a:r>
            <a:r>
              <a:rPr lang="en-US" dirty="0" smtClean="0"/>
              <a:t> Period of time that begins with the admission of the patient to the post anesthesia care unit and ends after follow-up evaluation in the clinical setting or home.</a:t>
            </a:r>
            <a:endParaRPr lang="en-US" b="1" i="1" dirty="0" smtClean="0"/>
          </a:p>
        </p:txBody>
      </p:sp>
    </p:spTree>
    <p:extLst>
      <p:ext uri="{BB962C8B-B14F-4D97-AF65-F5344CB8AC3E}">
        <p14:creationId xmlns:p14="http://schemas.microsoft.com/office/powerpoint/2010/main" xmlns="" val="35280863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33400" y="762000"/>
            <a:ext cx="8229600" cy="1066800"/>
          </a:xfrm>
        </p:spPr>
        <p:txBody>
          <a:bodyPr/>
          <a:lstStyle/>
          <a:p>
            <a:pPr algn="l" rtl="0"/>
            <a:r>
              <a:rPr lang="en-US" sz="4800" dirty="0"/>
              <a:t>Postoperative Phase</a:t>
            </a:r>
          </a:p>
        </p:txBody>
      </p:sp>
      <p:sp>
        <p:nvSpPr>
          <p:cNvPr id="33795" name="Rectangle 3"/>
          <p:cNvSpPr>
            <a:spLocks noGrp="1" noChangeArrowheads="1"/>
          </p:cNvSpPr>
          <p:nvPr>
            <p:ph idx="1"/>
          </p:nvPr>
        </p:nvSpPr>
        <p:spPr>
          <a:xfrm>
            <a:off x="457200" y="1752600"/>
            <a:ext cx="8229600" cy="4325112"/>
          </a:xfrm>
        </p:spPr>
        <p:txBody>
          <a:bodyPr>
            <a:normAutofit/>
          </a:bodyPr>
          <a:lstStyle/>
          <a:p>
            <a:pPr algn="l" rtl="0">
              <a:lnSpc>
                <a:spcPct val="90000"/>
              </a:lnSpc>
            </a:pPr>
            <a:r>
              <a:rPr lang="en-US" sz="3400" dirty="0"/>
              <a:t>Admission to PACU</a:t>
            </a:r>
          </a:p>
          <a:p>
            <a:pPr algn="l" rtl="0">
              <a:lnSpc>
                <a:spcPct val="90000"/>
              </a:lnSpc>
            </a:pPr>
            <a:r>
              <a:rPr lang="en-US" sz="3400" dirty="0"/>
              <a:t>Maintain airway</a:t>
            </a:r>
          </a:p>
          <a:p>
            <a:pPr algn="l" rtl="0">
              <a:lnSpc>
                <a:spcPct val="90000"/>
              </a:lnSpc>
            </a:pPr>
            <a:r>
              <a:rPr lang="en-US" sz="3400" dirty="0"/>
              <a:t>Monitor vital signs</a:t>
            </a:r>
          </a:p>
          <a:p>
            <a:pPr algn="l" rtl="0">
              <a:lnSpc>
                <a:spcPct val="90000"/>
              </a:lnSpc>
            </a:pPr>
            <a:r>
              <a:rPr lang="en-US" sz="3400" dirty="0"/>
              <a:t>Assess effects of anesthesia</a:t>
            </a:r>
          </a:p>
          <a:p>
            <a:pPr algn="l" rtl="0">
              <a:lnSpc>
                <a:spcPct val="90000"/>
              </a:lnSpc>
            </a:pPr>
            <a:r>
              <a:rPr lang="en-US" sz="3400" dirty="0"/>
              <a:t>Assess for complications of surgery</a:t>
            </a:r>
          </a:p>
          <a:p>
            <a:pPr algn="l" rtl="0">
              <a:lnSpc>
                <a:spcPct val="90000"/>
              </a:lnSpc>
            </a:pPr>
            <a:r>
              <a:rPr lang="en-US" sz="3400" dirty="0"/>
              <a:t>Provide comfort and pain relief</a:t>
            </a:r>
          </a:p>
          <a:p>
            <a:pPr algn="l" rtl="0">
              <a:lnSpc>
                <a:spcPct val="90000"/>
              </a:lnSpc>
            </a:pPr>
            <a:r>
              <a:rPr lang="en-US" sz="3400" dirty="0"/>
              <a:t>Ends with follow-up evaluation in clinical setting or home</a:t>
            </a:r>
          </a:p>
          <a:p>
            <a:pPr algn="l" rtl="0">
              <a:lnSpc>
                <a:spcPct val="90000"/>
              </a:lnSpc>
            </a:pPr>
            <a:endParaRPr lang="en-US" sz="2800" dirty="0"/>
          </a:p>
        </p:txBody>
      </p:sp>
    </p:spTree>
    <p:extLst>
      <p:ext uri="{BB962C8B-B14F-4D97-AF65-F5344CB8AC3E}">
        <p14:creationId xmlns:p14="http://schemas.microsoft.com/office/powerpoint/2010/main" xmlns="" val="27341639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964936"/>
          </a:xfrm>
        </p:spPr>
        <p:txBody>
          <a:bodyPr/>
          <a:lstStyle/>
          <a:p>
            <a:r>
              <a:rPr lang="en-US" dirty="0"/>
              <a:t>The primary goal of nursing care during the immediate postoperative phase is to maintain </a:t>
            </a:r>
            <a:r>
              <a:rPr lang="en-US" dirty="0" smtClean="0"/>
              <a:t>the</a:t>
            </a:r>
          </a:p>
          <a:p>
            <a:pPr marL="109728" indent="0">
              <a:buNone/>
            </a:pPr>
            <a:r>
              <a:rPr lang="en-US" dirty="0" smtClean="0"/>
              <a:t> </a:t>
            </a:r>
            <a:r>
              <a:rPr lang="en-US" dirty="0">
                <a:solidFill>
                  <a:schemeClr val="tx2"/>
                </a:solidFill>
              </a:rPr>
              <a:t>“A-B-Cs”: airway, breathing, and circulation</a:t>
            </a:r>
            <a:r>
              <a:rPr lang="en-US" dirty="0" smtClean="0">
                <a:solidFill>
                  <a:schemeClr val="tx2"/>
                </a:solidFill>
              </a:rPr>
              <a:t>.</a:t>
            </a:r>
          </a:p>
          <a:p>
            <a:pPr marL="109728" indent="0">
              <a:buNone/>
            </a:pPr>
            <a:endParaRPr lang="en-US" dirty="0"/>
          </a:p>
          <a:p>
            <a:r>
              <a:rPr lang="en-US" dirty="0"/>
              <a:t>Ongoing care is directed toward restoring the client to the preoperative health status.</a:t>
            </a:r>
          </a:p>
          <a:p>
            <a:endParaRPr lang="en-IN" dirty="0"/>
          </a:p>
        </p:txBody>
      </p:sp>
    </p:spTree>
    <p:extLst>
      <p:ext uri="{BB962C8B-B14F-4D97-AF65-F5344CB8AC3E}">
        <p14:creationId xmlns:p14="http://schemas.microsoft.com/office/powerpoint/2010/main" xmlns="" val="8717712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888736"/>
          </a:xfrm>
        </p:spPr>
        <p:txBody>
          <a:bodyPr/>
          <a:lstStyle/>
          <a:p>
            <a:r>
              <a:rPr lang="en-US" dirty="0" smtClean="0">
                <a:solidFill>
                  <a:srgbClr val="0070C0"/>
                </a:solidFill>
              </a:rPr>
              <a:t>Assessment</a:t>
            </a:r>
          </a:p>
          <a:p>
            <a:pPr marL="109728" indent="0">
              <a:buNone/>
            </a:pPr>
            <a:endParaRPr lang="en-US" dirty="0">
              <a:solidFill>
                <a:srgbClr val="0070C0"/>
              </a:solidFill>
            </a:endParaRPr>
          </a:p>
          <a:p>
            <a:pPr lvl="1"/>
            <a:r>
              <a:rPr lang="en-US" dirty="0">
                <a:solidFill>
                  <a:schemeClr val="tx1"/>
                </a:solidFill>
              </a:rPr>
              <a:t>Following the initial assessment of the client’s respiratory status, the nurse performs a total assessment</a:t>
            </a:r>
          </a:p>
          <a:p>
            <a:pPr lvl="2"/>
            <a:r>
              <a:rPr lang="en-US" dirty="0">
                <a:solidFill>
                  <a:schemeClr val="tx1"/>
                </a:solidFill>
              </a:rPr>
              <a:t>Airway and respiratory status</a:t>
            </a:r>
          </a:p>
          <a:p>
            <a:pPr lvl="2"/>
            <a:r>
              <a:rPr lang="en-US" dirty="0">
                <a:solidFill>
                  <a:schemeClr val="tx1"/>
                </a:solidFill>
              </a:rPr>
              <a:t>Circulatory status</a:t>
            </a:r>
          </a:p>
          <a:p>
            <a:pPr lvl="2"/>
            <a:r>
              <a:rPr lang="en-US" dirty="0">
                <a:solidFill>
                  <a:schemeClr val="tx1"/>
                </a:solidFill>
              </a:rPr>
              <a:t>Neurologic </a:t>
            </a:r>
            <a:r>
              <a:rPr lang="en-US" dirty="0" smtClean="0">
                <a:solidFill>
                  <a:schemeClr val="tx1"/>
                </a:solidFill>
              </a:rPr>
              <a:t>status</a:t>
            </a:r>
          </a:p>
          <a:p>
            <a:pPr lvl="2"/>
            <a:r>
              <a:rPr lang="en-US" dirty="0">
                <a:solidFill>
                  <a:schemeClr val="tx1"/>
                </a:solidFill>
              </a:rPr>
              <a:t>Fluid and metabolic status</a:t>
            </a:r>
          </a:p>
          <a:p>
            <a:pPr lvl="2"/>
            <a:r>
              <a:rPr lang="en-US" dirty="0">
                <a:solidFill>
                  <a:schemeClr val="tx1"/>
                </a:solidFill>
              </a:rPr>
              <a:t>Level of discomfort or pain</a:t>
            </a:r>
          </a:p>
          <a:p>
            <a:pPr lvl="2"/>
            <a:r>
              <a:rPr lang="en-US" dirty="0">
                <a:solidFill>
                  <a:schemeClr val="tx1"/>
                </a:solidFill>
              </a:rPr>
              <a:t>Wound management</a:t>
            </a:r>
          </a:p>
          <a:p>
            <a:pPr marL="704088" lvl="2" indent="0">
              <a:buNone/>
            </a:pPr>
            <a:endParaRPr lang="en-US" dirty="0">
              <a:solidFill>
                <a:schemeClr val="tx1"/>
              </a:solidFill>
            </a:endParaRPr>
          </a:p>
          <a:p>
            <a:endParaRPr lang="en-IN" dirty="0"/>
          </a:p>
        </p:txBody>
      </p:sp>
    </p:spTree>
    <p:extLst>
      <p:ext uri="{BB962C8B-B14F-4D97-AF65-F5344CB8AC3E}">
        <p14:creationId xmlns:p14="http://schemas.microsoft.com/office/powerpoint/2010/main" xmlns="" val="36495433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888736"/>
          </a:xfrm>
        </p:spPr>
        <p:txBody>
          <a:bodyPr/>
          <a:lstStyle/>
          <a:p>
            <a:r>
              <a:rPr lang="en-US" dirty="0">
                <a:solidFill>
                  <a:srgbClr val="0070C0"/>
                </a:solidFill>
              </a:rPr>
              <a:t>Nursing diagnoses</a:t>
            </a:r>
          </a:p>
          <a:p>
            <a:pPr lvl="1"/>
            <a:r>
              <a:rPr lang="en-US" dirty="0">
                <a:solidFill>
                  <a:schemeClr val="tx1"/>
                </a:solidFill>
              </a:rPr>
              <a:t>Ineffective airway clearance</a:t>
            </a:r>
          </a:p>
          <a:p>
            <a:pPr lvl="1"/>
            <a:r>
              <a:rPr lang="en-US" dirty="0">
                <a:solidFill>
                  <a:schemeClr val="tx1"/>
                </a:solidFill>
              </a:rPr>
              <a:t>Ineffective breathing pattern</a:t>
            </a:r>
          </a:p>
          <a:p>
            <a:pPr lvl="1"/>
            <a:r>
              <a:rPr lang="en-US" dirty="0">
                <a:solidFill>
                  <a:schemeClr val="tx1"/>
                </a:solidFill>
              </a:rPr>
              <a:t>Ineffective tissue </a:t>
            </a:r>
            <a:r>
              <a:rPr lang="en-US" dirty="0" smtClean="0">
                <a:solidFill>
                  <a:schemeClr val="tx1"/>
                </a:solidFill>
              </a:rPr>
              <a:t>perfusion</a:t>
            </a:r>
          </a:p>
          <a:p>
            <a:pPr lvl="1"/>
            <a:r>
              <a:rPr lang="en-US" dirty="0">
                <a:solidFill>
                  <a:schemeClr val="tx1"/>
                </a:solidFill>
              </a:rPr>
              <a:t>Deficient fluid volume </a:t>
            </a:r>
          </a:p>
          <a:p>
            <a:pPr lvl="1"/>
            <a:r>
              <a:rPr lang="en-US" dirty="0">
                <a:solidFill>
                  <a:schemeClr val="tx1"/>
                </a:solidFill>
              </a:rPr>
              <a:t>Imbalanced nutrition: less than body requirements</a:t>
            </a:r>
          </a:p>
          <a:p>
            <a:pPr lvl="1"/>
            <a:r>
              <a:rPr lang="en-US" dirty="0">
                <a:solidFill>
                  <a:schemeClr val="tx1"/>
                </a:solidFill>
              </a:rPr>
              <a:t>Depending on the individual client’s needs, other nursing diagnoses can be included in the plan of care</a:t>
            </a:r>
            <a:endParaRPr lang="en-US" i="1" dirty="0">
              <a:solidFill>
                <a:schemeClr val="tx1"/>
              </a:solidFill>
            </a:endParaRPr>
          </a:p>
          <a:p>
            <a:pPr lvl="1"/>
            <a:endParaRPr lang="en-US" dirty="0">
              <a:solidFill>
                <a:schemeClr val="tx1"/>
              </a:solidFill>
            </a:endParaRPr>
          </a:p>
          <a:p>
            <a:endParaRPr lang="en-IN" dirty="0"/>
          </a:p>
        </p:txBody>
      </p:sp>
    </p:spTree>
    <p:extLst>
      <p:ext uri="{BB962C8B-B14F-4D97-AF65-F5344CB8AC3E}">
        <p14:creationId xmlns:p14="http://schemas.microsoft.com/office/powerpoint/2010/main" xmlns="" val="12741948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888736"/>
          </a:xfrm>
        </p:spPr>
        <p:txBody>
          <a:bodyPr/>
          <a:lstStyle/>
          <a:p>
            <a:r>
              <a:rPr lang="en-US" dirty="0">
                <a:solidFill>
                  <a:srgbClr val="0070C0"/>
                </a:solidFill>
              </a:rPr>
              <a:t>Outcome identification and planning</a:t>
            </a:r>
          </a:p>
          <a:p>
            <a:pPr lvl="1"/>
            <a:r>
              <a:rPr lang="en-US" dirty="0">
                <a:solidFill>
                  <a:schemeClr val="tx1"/>
                </a:solidFill>
              </a:rPr>
              <a:t>Care planning is done in two parts - immediate care rendered in the PACU area and ongoing post-PACU care.</a:t>
            </a:r>
          </a:p>
          <a:p>
            <a:pPr lvl="1"/>
            <a:r>
              <a:rPr lang="en-US" dirty="0">
                <a:solidFill>
                  <a:schemeClr val="tx1"/>
                </a:solidFill>
              </a:rPr>
              <a:t>Care is prioritized according to the type of anesthesia and surgical interventions. </a:t>
            </a:r>
            <a:endParaRPr lang="en-US" dirty="0" smtClean="0">
              <a:solidFill>
                <a:schemeClr val="tx1"/>
              </a:solidFill>
            </a:endParaRPr>
          </a:p>
          <a:p>
            <a:pPr lvl="1"/>
            <a:r>
              <a:rPr lang="en-US" dirty="0">
                <a:solidFill>
                  <a:schemeClr val="tx1"/>
                </a:solidFill>
              </a:rPr>
              <a:t>After discharge, the nurse ensures that the client is knowledgeable about home care.</a:t>
            </a:r>
          </a:p>
          <a:p>
            <a:pPr lvl="1"/>
            <a:r>
              <a:rPr lang="en-US" dirty="0">
                <a:solidFill>
                  <a:schemeClr val="tx1"/>
                </a:solidFill>
              </a:rPr>
              <a:t>For clients who are hospitalized postoperatively, the nursing care plan encompasses both inpatient and discharge needs .</a:t>
            </a:r>
            <a:endParaRPr lang="en-US" sz="3200" dirty="0">
              <a:solidFill>
                <a:schemeClr val="tx1"/>
              </a:solidFill>
            </a:endParaRPr>
          </a:p>
          <a:p>
            <a:pPr lvl="1"/>
            <a:endParaRPr lang="en-US" dirty="0">
              <a:solidFill>
                <a:schemeClr val="tx1"/>
              </a:solidFill>
            </a:endParaRPr>
          </a:p>
          <a:p>
            <a:endParaRPr lang="en-IN" dirty="0"/>
          </a:p>
        </p:txBody>
      </p:sp>
    </p:spTree>
    <p:extLst>
      <p:ext uri="{BB962C8B-B14F-4D97-AF65-F5344CB8AC3E}">
        <p14:creationId xmlns:p14="http://schemas.microsoft.com/office/powerpoint/2010/main" xmlns="" val="21111137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964936"/>
          </a:xfrm>
        </p:spPr>
        <p:txBody>
          <a:bodyPr/>
          <a:lstStyle/>
          <a:p>
            <a:r>
              <a:rPr lang="en-US" dirty="0" smtClean="0">
                <a:solidFill>
                  <a:srgbClr val="0070C0"/>
                </a:solidFill>
              </a:rPr>
              <a:t>Interventions</a:t>
            </a:r>
          </a:p>
          <a:p>
            <a:pPr marL="109728" indent="0">
              <a:buNone/>
            </a:pPr>
            <a:endParaRPr lang="en-US" dirty="0">
              <a:solidFill>
                <a:srgbClr val="0070C0"/>
              </a:solidFill>
            </a:endParaRPr>
          </a:p>
          <a:p>
            <a:pPr lvl="1"/>
            <a:r>
              <a:rPr lang="en-US" dirty="0">
                <a:solidFill>
                  <a:schemeClr val="tx1"/>
                </a:solidFill>
              </a:rPr>
              <a:t>Maintaining respiratory status</a:t>
            </a:r>
          </a:p>
          <a:p>
            <a:pPr lvl="1"/>
            <a:r>
              <a:rPr lang="en-US" dirty="0">
                <a:solidFill>
                  <a:schemeClr val="tx1"/>
                </a:solidFill>
              </a:rPr>
              <a:t>Maintaining circulatory status</a:t>
            </a:r>
          </a:p>
          <a:p>
            <a:pPr lvl="1"/>
            <a:r>
              <a:rPr lang="en-US" dirty="0">
                <a:solidFill>
                  <a:schemeClr val="tx1"/>
                </a:solidFill>
              </a:rPr>
              <a:t>Maintaining neurologic status</a:t>
            </a:r>
          </a:p>
          <a:p>
            <a:pPr lvl="1"/>
            <a:r>
              <a:rPr lang="en-US" dirty="0">
                <a:solidFill>
                  <a:schemeClr val="tx1"/>
                </a:solidFill>
              </a:rPr>
              <a:t>Maintaining fluid and metabolic status</a:t>
            </a:r>
          </a:p>
          <a:p>
            <a:pPr lvl="1"/>
            <a:r>
              <a:rPr lang="en-US" dirty="0">
                <a:solidFill>
                  <a:schemeClr val="tx1"/>
                </a:solidFill>
              </a:rPr>
              <a:t>Managing pain</a:t>
            </a:r>
            <a:endParaRPr lang="en-US" sz="3600" dirty="0">
              <a:solidFill>
                <a:schemeClr val="tx1"/>
              </a:solidFill>
            </a:endParaRPr>
          </a:p>
          <a:p>
            <a:endParaRPr lang="en-IN" dirty="0"/>
          </a:p>
        </p:txBody>
      </p:sp>
    </p:spTree>
    <p:extLst>
      <p:ext uri="{BB962C8B-B14F-4D97-AF65-F5344CB8AC3E}">
        <p14:creationId xmlns:p14="http://schemas.microsoft.com/office/powerpoint/2010/main" xmlns="" val="12695095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964936"/>
          </a:xfrm>
        </p:spPr>
        <p:txBody>
          <a:bodyPr/>
          <a:lstStyle/>
          <a:p>
            <a:r>
              <a:rPr lang="en-US" dirty="0">
                <a:solidFill>
                  <a:srgbClr val="0070C0"/>
                </a:solidFill>
              </a:rPr>
              <a:t>Discharge from the PACU</a:t>
            </a:r>
          </a:p>
          <a:p>
            <a:pPr lvl="1"/>
            <a:r>
              <a:rPr lang="en-US" sz="3600" dirty="0">
                <a:solidFill>
                  <a:schemeClr val="tx1"/>
                </a:solidFill>
              </a:rPr>
              <a:t>Specific client outcomes include</a:t>
            </a:r>
          </a:p>
          <a:p>
            <a:pPr lvl="2"/>
            <a:r>
              <a:rPr lang="en-US" dirty="0">
                <a:solidFill>
                  <a:schemeClr val="tx1"/>
                </a:solidFill>
              </a:rPr>
              <a:t>The client is conscious, oriented, and can move all extremities.</a:t>
            </a:r>
          </a:p>
          <a:p>
            <a:pPr lvl="2"/>
            <a:r>
              <a:rPr lang="en-US" dirty="0">
                <a:solidFill>
                  <a:schemeClr val="tx1"/>
                </a:solidFill>
              </a:rPr>
              <a:t>The client demonstrates full return of reflexes.</a:t>
            </a:r>
          </a:p>
          <a:p>
            <a:pPr lvl="2"/>
            <a:r>
              <a:rPr lang="en-US" dirty="0">
                <a:solidFill>
                  <a:schemeClr val="tx1"/>
                </a:solidFill>
              </a:rPr>
              <a:t>The client can clear the airway and cough effectively</a:t>
            </a:r>
            <a:r>
              <a:rPr lang="en-US" dirty="0" smtClean="0">
                <a:solidFill>
                  <a:schemeClr val="tx1"/>
                </a:solidFill>
              </a:rPr>
              <a:t>.</a:t>
            </a:r>
          </a:p>
          <a:p>
            <a:pPr lvl="2">
              <a:lnSpc>
                <a:spcPct val="90000"/>
              </a:lnSpc>
            </a:pPr>
            <a:r>
              <a:rPr lang="en-US" dirty="0">
                <a:solidFill>
                  <a:schemeClr val="tx1"/>
                </a:solidFill>
              </a:rPr>
              <a:t>Vital signs have been stable or within baseline ranges for 30 minutes.</a:t>
            </a:r>
          </a:p>
          <a:p>
            <a:pPr lvl="2">
              <a:lnSpc>
                <a:spcPct val="90000"/>
              </a:lnSpc>
            </a:pPr>
            <a:r>
              <a:rPr lang="en-US" dirty="0">
                <a:solidFill>
                  <a:schemeClr val="tx1"/>
                </a:solidFill>
              </a:rPr>
              <a:t>Intake and urinary output are adequate to maintain the circulating blood volume.</a:t>
            </a:r>
          </a:p>
          <a:p>
            <a:pPr lvl="2">
              <a:lnSpc>
                <a:spcPct val="90000"/>
              </a:lnSpc>
            </a:pPr>
            <a:r>
              <a:rPr lang="en-US" dirty="0">
                <a:solidFill>
                  <a:schemeClr val="tx1"/>
                </a:solidFill>
              </a:rPr>
              <a:t>The client is afebrile or a febrile condition has been treated accordingly.</a:t>
            </a:r>
          </a:p>
          <a:p>
            <a:pPr lvl="2">
              <a:lnSpc>
                <a:spcPct val="90000"/>
              </a:lnSpc>
            </a:pPr>
            <a:r>
              <a:rPr lang="en-US" dirty="0">
                <a:solidFill>
                  <a:schemeClr val="tx1"/>
                </a:solidFill>
              </a:rPr>
              <a:t>Dressings are dry or have only minimal drainage.</a:t>
            </a:r>
          </a:p>
          <a:p>
            <a:pPr lvl="2"/>
            <a:endParaRPr lang="en-US" dirty="0">
              <a:solidFill>
                <a:schemeClr val="tx1"/>
              </a:solidFill>
            </a:endParaRPr>
          </a:p>
          <a:p>
            <a:endParaRPr lang="en-IN" dirty="0"/>
          </a:p>
        </p:txBody>
      </p:sp>
    </p:spTree>
    <p:extLst>
      <p:ext uri="{BB962C8B-B14F-4D97-AF65-F5344CB8AC3E}">
        <p14:creationId xmlns:p14="http://schemas.microsoft.com/office/powerpoint/2010/main" xmlns="" val="6346173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964936"/>
          </a:xfrm>
        </p:spPr>
        <p:txBody>
          <a:bodyPr/>
          <a:lstStyle/>
          <a:p>
            <a:pPr>
              <a:lnSpc>
                <a:spcPct val="90000"/>
              </a:lnSpc>
            </a:pPr>
            <a:r>
              <a:rPr lang="en-US" sz="3400" dirty="0">
                <a:solidFill>
                  <a:srgbClr val="0070C0"/>
                </a:solidFill>
              </a:rPr>
              <a:t>Ongoing postoperative care</a:t>
            </a:r>
          </a:p>
          <a:p>
            <a:pPr lvl="1">
              <a:lnSpc>
                <a:spcPct val="90000"/>
              </a:lnSpc>
            </a:pPr>
            <a:r>
              <a:rPr lang="en-US" sz="3000" dirty="0">
                <a:solidFill>
                  <a:schemeClr val="tx1"/>
                </a:solidFill>
              </a:rPr>
              <a:t>Ineffective airway clearance</a:t>
            </a:r>
          </a:p>
          <a:p>
            <a:pPr lvl="1">
              <a:lnSpc>
                <a:spcPct val="90000"/>
              </a:lnSpc>
            </a:pPr>
            <a:r>
              <a:rPr lang="en-US" sz="3000" dirty="0">
                <a:solidFill>
                  <a:schemeClr val="tx1"/>
                </a:solidFill>
              </a:rPr>
              <a:t>Ineffective tissue perfusion</a:t>
            </a:r>
          </a:p>
          <a:p>
            <a:pPr lvl="1">
              <a:lnSpc>
                <a:spcPct val="90000"/>
              </a:lnSpc>
            </a:pPr>
            <a:r>
              <a:rPr lang="en-US" sz="3000" dirty="0">
                <a:solidFill>
                  <a:schemeClr val="tx1"/>
                </a:solidFill>
              </a:rPr>
              <a:t>Deficient fluid volume </a:t>
            </a:r>
          </a:p>
          <a:p>
            <a:pPr lvl="1">
              <a:lnSpc>
                <a:spcPct val="90000"/>
              </a:lnSpc>
            </a:pPr>
            <a:r>
              <a:rPr lang="en-US" sz="3000" dirty="0">
                <a:solidFill>
                  <a:schemeClr val="tx1"/>
                </a:solidFill>
              </a:rPr>
              <a:t>Imbalanced nutrition</a:t>
            </a:r>
          </a:p>
          <a:p>
            <a:pPr lvl="1">
              <a:lnSpc>
                <a:spcPct val="90000"/>
              </a:lnSpc>
            </a:pPr>
            <a:r>
              <a:rPr lang="en-US" sz="3000" dirty="0">
                <a:solidFill>
                  <a:schemeClr val="tx1"/>
                </a:solidFill>
              </a:rPr>
              <a:t>Urinary retention</a:t>
            </a:r>
          </a:p>
          <a:p>
            <a:pPr lvl="1">
              <a:lnSpc>
                <a:spcPct val="90000"/>
              </a:lnSpc>
            </a:pPr>
            <a:r>
              <a:rPr lang="en-US" sz="3000" dirty="0">
                <a:solidFill>
                  <a:schemeClr val="tx1"/>
                </a:solidFill>
              </a:rPr>
              <a:t>Pain</a:t>
            </a:r>
          </a:p>
          <a:p>
            <a:pPr lvl="1">
              <a:lnSpc>
                <a:spcPct val="90000"/>
              </a:lnSpc>
            </a:pPr>
            <a:r>
              <a:rPr lang="en-US" sz="3000" dirty="0">
                <a:solidFill>
                  <a:schemeClr val="tx1"/>
                </a:solidFill>
              </a:rPr>
              <a:t>Risk for infection</a:t>
            </a:r>
          </a:p>
          <a:p>
            <a:endParaRPr lang="en-IN" dirty="0"/>
          </a:p>
        </p:txBody>
      </p:sp>
    </p:spTree>
    <p:extLst>
      <p:ext uri="{BB962C8B-B14F-4D97-AF65-F5344CB8AC3E}">
        <p14:creationId xmlns:p14="http://schemas.microsoft.com/office/powerpoint/2010/main" xmlns="" val="20797344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812536"/>
          </a:xfrm>
        </p:spPr>
        <p:txBody>
          <a:bodyPr/>
          <a:lstStyle/>
          <a:p>
            <a:pPr>
              <a:lnSpc>
                <a:spcPct val="90000"/>
              </a:lnSpc>
            </a:pPr>
            <a:r>
              <a:rPr lang="en-US" dirty="0">
                <a:solidFill>
                  <a:srgbClr val="0070C0"/>
                </a:solidFill>
              </a:rPr>
              <a:t>Evaluation</a:t>
            </a:r>
          </a:p>
          <a:p>
            <a:pPr lvl="1">
              <a:lnSpc>
                <a:spcPct val="90000"/>
              </a:lnSpc>
            </a:pPr>
            <a:r>
              <a:rPr lang="en-US" dirty="0">
                <a:solidFill>
                  <a:schemeClr val="tx1"/>
                </a:solidFill>
              </a:rPr>
              <a:t>Based on client-specific postoperative nursing diagnoses and achievement of outcomes</a:t>
            </a:r>
          </a:p>
          <a:p>
            <a:pPr lvl="1">
              <a:lnSpc>
                <a:spcPct val="90000"/>
              </a:lnSpc>
            </a:pPr>
            <a:r>
              <a:rPr lang="en-US" dirty="0">
                <a:solidFill>
                  <a:schemeClr val="tx1"/>
                </a:solidFill>
              </a:rPr>
              <a:t>The time frame for achieving the outcomes can vary with the client’s health status, surgical procedure, and other factors such as age.</a:t>
            </a:r>
          </a:p>
          <a:p>
            <a:endParaRPr lang="en-IN" dirty="0"/>
          </a:p>
        </p:txBody>
      </p:sp>
    </p:spTree>
    <p:extLst>
      <p:ext uri="{BB962C8B-B14F-4D97-AF65-F5344CB8AC3E}">
        <p14:creationId xmlns:p14="http://schemas.microsoft.com/office/powerpoint/2010/main" xmlns="" val="13258966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33400" y="609600"/>
            <a:ext cx="8229600" cy="1066800"/>
          </a:xfrm>
        </p:spPr>
        <p:txBody>
          <a:bodyPr>
            <a:normAutofit fontScale="90000"/>
          </a:bodyPr>
          <a:lstStyle/>
          <a:p>
            <a:pPr rtl="0"/>
            <a:r>
              <a:rPr lang="en-US" sz="4000"/>
              <a:t> </a:t>
            </a:r>
            <a:r>
              <a:rPr lang="en-US" sz="4000" b="1" i="1"/>
              <a:t>Preoperative Nursing Management:</a:t>
            </a:r>
            <a:r>
              <a:rPr lang="en-US" sz="4000"/>
              <a:t> </a:t>
            </a:r>
          </a:p>
        </p:txBody>
      </p:sp>
      <p:sp>
        <p:nvSpPr>
          <p:cNvPr id="7171" name="Rectangle 3"/>
          <p:cNvSpPr>
            <a:spLocks noGrp="1" noChangeArrowheads="1"/>
          </p:cNvSpPr>
          <p:nvPr>
            <p:ph idx="1"/>
          </p:nvPr>
        </p:nvSpPr>
        <p:spPr>
          <a:xfrm>
            <a:off x="457200" y="1676400"/>
            <a:ext cx="8229600" cy="4898136"/>
          </a:xfrm>
        </p:spPr>
        <p:txBody>
          <a:bodyPr>
            <a:normAutofit/>
          </a:bodyPr>
          <a:lstStyle/>
          <a:p>
            <a:pPr algn="l" rtl="0">
              <a:lnSpc>
                <a:spcPct val="90000"/>
              </a:lnSpc>
              <a:buFontTx/>
              <a:buNone/>
            </a:pPr>
            <a:r>
              <a:rPr lang="en-US" dirty="0"/>
              <a:t> </a:t>
            </a:r>
            <a:r>
              <a:rPr lang="en-US" b="1" i="1" dirty="0" smtClean="0"/>
              <a:t> </a:t>
            </a:r>
            <a:r>
              <a:rPr lang="en-US" b="1" i="1" dirty="0"/>
              <a:t>Patient Education:</a:t>
            </a:r>
            <a:endParaRPr lang="en-US" dirty="0"/>
          </a:p>
          <a:p>
            <a:pPr algn="l" rtl="0">
              <a:lnSpc>
                <a:spcPct val="90000"/>
              </a:lnSpc>
              <a:buFontTx/>
              <a:buNone/>
            </a:pPr>
            <a:r>
              <a:rPr lang="en-US" dirty="0"/>
              <a:t>* Teaching deep breathing and coughing exercises.</a:t>
            </a:r>
          </a:p>
          <a:p>
            <a:pPr algn="l" rtl="0">
              <a:lnSpc>
                <a:spcPct val="90000"/>
              </a:lnSpc>
              <a:buFontTx/>
              <a:buNone/>
            </a:pPr>
            <a:r>
              <a:rPr lang="en-US" dirty="0"/>
              <a:t>* Encouraging mobility and active body movement.</a:t>
            </a:r>
          </a:p>
          <a:p>
            <a:pPr algn="l" rtl="0">
              <a:lnSpc>
                <a:spcPct val="90000"/>
              </a:lnSpc>
              <a:buFontTx/>
              <a:buNone/>
            </a:pPr>
            <a:r>
              <a:rPr lang="en-US" dirty="0"/>
              <a:t>    </a:t>
            </a:r>
            <a:r>
              <a:rPr lang="en-US" dirty="0" smtClean="0"/>
              <a:t>e.g. </a:t>
            </a:r>
            <a:r>
              <a:rPr lang="en-US" dirty="0"/>
              <a:t>Turning(change position),foot and leg exercise.</a:t>
            </a:r>
          </a:p>
          <a:p>
            <a:pPr algn="l" rtl="0">
              <a:lnSpc>
                <a:spcPct val="90000"/>
              </a:lnSpc>
              <a:buFontTx/>
              <a:buNone/>
            </a:pPr>
            <a:r>
              <a:rPr lang="en-US" dirty="0"/>
              <a:t>* Explaining pain management. </a:t>
            </a:r>
          </a:p>
          <a:p>
            <a:pPr algn="l" rtl="0">
              <a:lnSpc>
                <a:spcPct val="90000"/>
              </a:lnSpc>
              <a:buFontTx/>
              <a:buNone/>
            </a:pPr>
            <a:r>
              <a:rPr lang="en-US" dirty="0"/>
              <a:t>* Teaching cognitive coping strategies.</a:t>
            </a:r>
          </a:p>
        </p:txBody>
      </p:sp>
    </p:spTree>
    <p:extLst>
      <p:ext uri="{BB962C8B-B14F-4D97-AF65-F5344CB8AC3E}">
        <p14:creationId xmlns:p14="http://schemas.microsoft.com/office/powerpoint/2010/main" xmlns="" val="2808769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Surgery</a:t>
            </a:r>
            <a:endParaRPr lang="en-IN" dirty="0"/>
          </a:p>
        </p:txBody>
      </p:sp>
      <p:sp>
        <p:nvSpPr>
          <p:cNvPr id="3" name="Content Placeholder 2"/>
          <p:cNvSpPr>
            <a:spLocks noGrp="1"/>
          </p:cNvSpPr>
          <p:nvPr>
            <p:ph idx="1"/>
          </p:nvPr>
        </p:nvSpPr>
        <p:spPr>
          <a:xfrm>
            <a:off x="457200" y="1143000"/>
            <a:ext cx="8229600" cy="4983163"/>
          </a:xfrm>
        </p:spPr>
        <p:txBody>
          <a:bodyPr/>
          <a:lstStyle/>
          <a:p>
            <a:r>
              <a:rPr lang="en-IN" dirty="0"/>
              <a:t>A</a:t>
            </a:r>
            <a:r>
              <a:rPr lang="en-IN" dirty="0" smtClean="0"/>
              <a:t>n </a:t>
            </a:r>
            <a:r>
              <a:rPr lang="en-IN" dirty="0"/>
              <a:t>ancient medical specialty that uses operative manual and instrumental techniques on a patient to investigate and/or treat a pathological condition such as disease or injury, or to help improve bodily function or appearance.</a:t>
            </a:r>
          </a:p>
        </p:txBody>
      </p:sp>
    </p:spTree>
    <p:extLst>
      <p:ext uri="{BB962C8B-B14F-4D97-AF65-F5344CB8AC3E}">
        <p14:creationId xmlns:p14="http://schemas.microsoft.com/office/powerpoint/2010/main" xmlns="" val="37387533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33400" y="609600"/>
            <a:ext cx="8229600" cy="1066800"/>
          </a:xfrm>
        </p:spPr>
        <p:txBody>
          <a:bodyPr>
            <a:normAutofit fontScale="90000"/>
          </a:bodyPr>
          <a:lstStyle/>
          <a:p>
            <a:r>
              <a:rPr lang="en-US" sz="4000" b="1" i="1" dirty="0"/>
              <a:t>Preoperative Nursing Management:</a:t>
            </a:r>
            <a:r>
              <a:rPr lang="en-US" sz="4000" dirty="0"/>
              <a:t> </a:t>
            </a:r>
          </a:p>
        </p:txBody>
      </p:sp>
      <p:sp>
        <p:nvSpPr>
          <p:cNvPr id="9219" name="Rectangle 3"/>
          <p:cNvSpPr>
            <a:spLocks noGrp="1" noChangeArrowheads="1"/>
          </p:cNvSpPr>
          <p:nvPr>
            <p:ph idx="1"/>
          </p:nvPr>
        </p:nvSpPr>
        <p:spPr>
          <a:xfrm>
            <a:off x="457200" y="1676400"/>
            <a:ext cx="8229600" cy="4876800"/>
          </a:xfrm>
        </p:spPr>
        <p:txBody>
          <a:bodyPr>
            <a:normAutofit fontScale="77500" lnSpcReduction="20000"/>
          </a:bodyPr>
          <a:lstStyle/>
          <a:p>
            <a:pPr algn="l">
              <a:lnSpc>
                <a:spcPct val="80000"/>
              </a:lnSpc>
              <a:buFont typeface="Arial" charset="0"/>
              <a:buChar char="•"/>
            </a:pPr>
            <a:r>
              <a:rPr lang="en-US" sz="2800" dirty="0" smtClean="0"/>
              <a:t>Managing </a:t>
            </a:r>
            <a:r>
              <a:rPr lang="en-US" sz="2800" dirty="0"/>
              <a:t>nutrition and fluids</a:t>
            </a:r>
            <a:r>
              <a:rPr lang="en-US" sz="2800" dirty="0" smtClean="0"/>
              <a:t>.</a:t>
            </a:r>
          </a:p>
          <a:p>
            <a:pPr marL="109728" indent="0" algn="l">
              <a:lnSpc>
                <a:spcPct val="80000"/>
              </a:lnSpc>
              <a:buNone/>
            </a:pPr>
            <a:endParaRPr lang="en-US" sz="2800" dirty="0"/>
          </a:p>
          <a:p>
            <a:pPr>
              <a:lnSpc>
                <a:spcPct val="80000"/>
              </a:lnSpc>
              <a:buNone/>
            </a:pPr>
            <a:r>
              <a:rPr lang="en-US" sz="2800" dirty="0"/>
              <a:t>               − The major purpose of withholding food </a:t>
            </a:r>
            <a:r>
              <a:rPr lang="en-US" sz="2800" dirty="0" smtClean="0"/>
              <a:t>and</a:t>
            </a:r>
          </a:p>
          <a:p>
            <a:pPr>
              <a:lnSpc>
                <a:spcPct val="80000"/>
              </a:lnSpc>
              <a:buNone/>
            </a:pPr>
            <a:r>
              <a:rPr lang="en-US" sz="2800" dirty="0" smtClean="0"/>
              <a:t> </a:t>
            </a:r>
            <a:r>
              <a:rPr lang="en-US" sz="2800" dirty="0"/>
              <a:t>fluid before surgery is to prevent aspiration.</a:t>
            </a:r>
          </a:p>
          <a:p>
            <a:pPr algn="l">
              <a:lnSpc>
                <a:spcPct val="80000"/>
              </a:lnSpc>
              <a:buFontTx/>
              <a:buNone/>
            </a:pPr>
            <a:endParaRPr lang="en-US" sz="2800" dirty="0" smtClean="0"/>
          </a:p>
          <a:p>
            <a:pPr algn="l">
              <a:lnSpc>
                <a:spcPct val="80000"/>
              </a:lnSpc>
              <a:buFontTx/>
              <a:buNone/>
            </a:pPr>
            <a:r>
              <a:rPr lang="en-US" sz="2800" dirty="0" smtClean="0"/>
              <a:t>− </a:t>
            </a:r>
            <a:r>
              <a:rPr lang="en-US" sz="2800" dirty="0"/>
              <a:t>A fasting period of 8hours or more </a:t>
            </a:r>
            <a:r>
              <a:rPr lang="en-US" sz="2800" dirty="0" smtClean="0"/>
              <a:t>is recommended.</a:t>
            </a:r>
          </a:p>
          <a:p>
            <a:pPr algn="l">
              <a:lnSpc>
                <a:spcPct val="80000"/>
              </a:lnSpc>
              <a:buFontTx/>
              <a:buNone/>
            </a:pPr>
            <a:endParaRPr lang="en-US" sz="2800" dirty="0" smtClean="0"/>
          </a:p>
          <a:p>
            <a:pPr>
              <a:lnSpc>
                <a:spcPct val="80000"/>
              </a:lnSpc>
            </a:pPr>
            <a:r>
              <a:rPr lang="en-US" sz="2800" dirty="0" smtClean="0"/>
              <a:t>Preparing </a:t>
            </a:r>
            <a:r>
              <a:rPr lang="en-US" sz="2800" dirty="0"/>
              <a:t>the bowel for surgery. </a:t>
            </a:r>
            <a:endParaRPr lang="en-US" dirty="0"/>
          </a:p>
          <a:p>
            <a:pPr algn="l">
              <a:lnSpc>
                <a:spcPct val="80000"/>
              </a:lnSpc>
              <a:buFontTx/>
              <a:buNone/>
            </a:pPr>
            <a:endParaRPr lang="en-US" sz="2800" dirty="0"/>
          </a:p>
          <a:p>
            <a:pPr>
              <a:lnSpc>
                <a:spcPct val="80000"/>
              </a:lnSpc>
              <a:buNone/>
            </a:pPr>
            <a:r>
              <a:rPr lang="en-US" sz="2800" dirty="0"/>
              <a:t>             − Enema is not commonly ordered, unless </a:t>
            </a:r>
            <a:r>
              <a:rPr lang="en-US" sz="2800" dirty="0" smtClean="0"/>
              <a:t>the</a:t>
            </a:r>
          </a:p>
          <a:p>
            <a:pPr>
              <a:lnSpc>
                <a:spcPct val="80000"/>
              </a:lnSpc>
              <a:buNone/>
            </a:pPr>
            <a:r>
              <a:rPr lang="en-US" sz="2800" dirty="0" smtClean="0"/>
              <a:t> </a:t>
            </a:r>
            <a:r>
              <a:rPr lang="en-US" sz="2800" dirty="0"/>
              <a:t>patient is  undergoing abdomen or pelvic surgery</a:t>
            </a:r>
            <a:r>
              <a:rPr lang="en-US" sz="2800" dirty="0" smtClean="0"/>
              <a:t>. </a:t>
            </a:r>
          </a:p>
          <a:p>
            <a:pPr>
              <a:lnSpc>
                <a:spcPct val="80000"/>
              </a:lnSpc>
              <a:buNone/>
            </a:pPr>
            <a:r>
              <a:rPr lang="en-US" sz="2800" dirty="0" smtClean="0"/>
              <a:t>e.g. </a:t>
            </a:r>
            <a:r>
              <a:rPr lang="en-US" sz="2800" dirty="0"/>
              <a:t>(cleansing </a:t>
            </a:r>
            <a:r>
              <a:rPr lang="en-US" sz="2800" dirty="0" smtClean="0"/>
              <a:t>enema</a:t>
            </a:r>
            <a:r>
              <a:rPr lang="en-US" sz="2800" dirty="0"/>
              <a:t>, laxative</a:t>
            </a:r>
            <a:r>
              <a:rPr lang="en-US" sz="2800" dirty="0" smtClean="0"/>
              <a:t>).</a:t>
            </a:r>
          </a:p>
          <a:p>
            <a:pPr>
              <a:lnSpc>
                <a:spcPct val="80000"/>
              </a:lnSpc>
              <a:buNone/>
            </a:pPr>
            <a:endParaRPr lang="en-US" sz="2800" dirty="0"/>
          </a:p>
          <a:p>
            <a:pPr algn="l">
              <a:lnSpc>
                <a:spcPct val="80000"/>
              </a:lnSpc>
              <a:buFont typeface="Arial" charset="0"/>
              <a:buChar char="•"/>
            </a:pPr>
            <a:r>
              <a:rPr lang="en-US" sz="2800" dirty="0" smtClean="0"/>
              <a:t>Preparing </a:t>
            </a:r>
            <a:r>
              <a:rPr lang="en-US" sz="2800" dirty="0"/>
              <a:t>the skin</a:t>
            </a:r>
            <a:r>
              <a:rPr lang="en-US" sz="2800" dirty="0" smtClean="0"/>
              <a:t>.</a:t>
            </a:r>
          </a:p>
          <a:p>
            <a:pPr marL="109728" indent="0" algn="l">
              <a:lnSpc>
                <a:spcPct val="80000"/>
              </a:lnSpc>
              <a:buNone/>
            </a:pPr>
            <a:endParaRPr lang="en-US" sz="2800" dirty="0"/>
          </a:p>
          <a:p>
            <a:pPr>
              <a:lnSpc>
                <a:spcPct val="80000"/>
              </a:lnSpc>
              <a:buNone/>
            </a:pPr>
            <a:r>
              <a:rPr lang="en-US" sz="2800" dirty="0"/>
              <a:t>             −The goal of preoperative skin preparation is </a:t>
            </a:r>
            <a:r>
              <a:rPr lang="en-US" sz="2800" dirty="0" smtClean="0"/>
              <a:t>to</a:t>
            </a:r>
          </a:p>
          <a:p>
            <a:pPr>
              <a:lnSpc>
                <a:spcPct val="80000"/>
              </a:lnSpc>
              <a:buNone/>
            </a:pPr>
            <a:r>
              <a:rPr lang="en-US" sz="2800" dirty="0" smtClean="0"/>
              <a:t> </a:t>
            </a:r>
            <a:r>
              <a:rPr lang="en-US" sz="2800" dirty="0"/>
              <a:t>decrease bacteria without injuring the skin</a:t>
            </a:r>
            <a:r>
              <a:rPr lang="en-US" sz="2800" dirty="0" smtClean="0"/>
              <a:t>. (Shaving according to the site of surgery)</a:t>
            </a:r>
            <a:endParaRPr lang="en-US" sz="2800" dirty="0"/>
          </a:p>
          <a:p>
            <a:pPr algn="l">
              <a:lnSpc>
                <a:spcPct val="80000"/>
              </a:lnSpc>
              <a:buFontTx/>
              <a:buNone/>
            </a:pPr>
            <a:endParaRPr lang="en-US" sz="2800" dirty="0"/>
          </a:p>
          <a:p>
            <a:pPr algn="l">
              <a:lnSpc>
                <a:spcPct val="80000"/>
              </a:lnSpc>
              <a:buFontTx/>
              <a:buNone/>
            </a:pPr>
            <a:r>
              <a:rPr lang="en-US" sz="2800" dirty="0"/>
              <a:t>                </a:t>
            </a:r>
          </a:p>
        </p:txBody>
      </p:sp>
    </p:spTree>
    <p:extLst>
      <p:ext uri="{BB962C8B-B14F-4D97-AF65-F5344CB8AC3E}">
        <p14:creationId xmlns:p14="http://schemas.microsoft.com/office/powerpoint/2010/main" xmlns="" val="15515329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3400" y="685800"/>
            <a:ext cx="8229600" cy="1066800"/>
          </a:xfrm>
        </p:spPr>
        <p:txBody>
          <a:bodyPr>
            <a:normAutofit fontScale="90000"/>
          </a:bodyPr>
          <a:lstStyle/>
          <a:p>
            <a:r>
              <a:rPr lang="en-US" sz="4000" b="1" i="1" dirty="0"/>
              <a:t>Preoperative Nursing Management:</a:t>
            </a:r>
            <a:r>
              <a:rPr lang="en-US" sz="4000" dirty="0"/>
              <a:t> </a:t>
            </a:r>
          </a:p>
        </p:txBody>
      </p:sp>
      <p:sp>
        <p:nvSpPr>
          <p:cNvPr id="11267" name="Rectangle 3"/>
          <p:cNvSpPr>
            <a:spLocks noGrp="1" noChangeArrowheads="1"/>
          </p:cNvSpPr>
          <p:nvPr>
            <p:ph idx="1"/>
          </p:nvPr>
        </p:nvSpPr>
        <p:spPr>
          <a:xfrm>
            <a:off x="457200" y="1828800"/>
            <a:ext cx="8229600" cy="4745736"/>
          </a:xfrm>
        </p:spPr>
        <p:txBody>
          <a:bodyPr>
            <a:normAutofit/>
          </a:bodyPr>
          <a:lstStyle/>
          <a:p>
            <a:pPr algn="l" rtl="0">
              <a:buFontTx/>
              <a:buNone/>
            </a:pPr>
            <a:r>
              <a:rPr lang="en-US" sz="2800" b="1" i="1" dirty="0" smtClean="0"/>
              <a:t>Immediate </a:t>
            </a:r>
            <a:r>
              <a:rPr lang="en-US" sz="2800" b="1" i="1" dirty="0"/>
              <a:t>preoperative nursing intervention:</a:t>
            </a:r>
          </a:p>
          <a:p>
            <a:pPr algn="l" rtl="0">
              <a:buFontTx/>
              <a:buNone/>
            </a:pPr>
            <a:r>
              <a:rPr lang="en-US" sz="2800" b="1" i="1" dirty="0"/>
              <a:t>         </a:t>
            </a:r>
            <a:r>
              <a:rPr lang="en-US" sz="2800" dirty="0"/>
              <a:t>* Administering </a:t>
            </a:r>
            <a:r>
              <a:rPr lang="en-US" sz="2800" dirty="0" err="1"/>
              <a:t>preanesthetic</a:t>
            </a:r>
            <a:r>
              <a:rPr lang="en-US" sz="2800" dirty="0"/>
              <a:t> medication.</a:t>
            </a:r>
          </a:p>
          <a:p>
            <a:pPr algn="l" rtl="0">
              <a:buFontTx/>
              <a:buNone/>
            </a:pPr>
            <a:r>
              <a:rPr lang="en-US" sz="2800" dirty="0"/>
              <a:t>         * Maintaining the preoperative record.</a:t>
            </a:r>
          </a:p>
          <a:p>
            <a:pPr algn="l" rtl="0">
              <a:buFontTx/>
              <a:buNone/>
            </a:pPr>
            <a:r>
              <a:rPr lang="en-US" sz="2800" dirty="0"/>
              <a:t>    e.g. Final checklist, consent form, identification.</a:t>
            </a:r>
          </a:p>
        </p:txBody>
      </p:sp>
    </p:spTree>
    <p:extLst>
      <p:ext uri="{BB962C8B-B14F-4D97-AF65-F5344CB8AC3E}">
        <p14:creationId xmlns:p14="http://schemas.microsoft.com/office/powerpoint/2010/main" xmlns="" val="37279066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533400" y="609600"/>
            <a:ext cx="8229600" cy="1066800"/>
          </a:xfrm>
        </p:spPr>
        <p:txBody>
          <a:bodyPr>
            <a:normAutofit fontScale="90000"/>
          </a:bodyPr>
          <a:lstStyle/>
          <a:p>
            <a:pPr algn="l"/>
            <a:r>
              <a:rPr lang="en-GB" sz="4000"/>
              <a:t>Potential Intraoperative complication:</a:t>
            </a:r>
            <a:endParaRPr lang="en-US" sz="4000"/>
          </a:p>
        </p:txBody>
      </p:sp>
      <p:sp>
        <p:nvSpPr>
          <p:cNvPr id="37891" name="Rectangle 3"/>
          <p:cNvSpPr>
            <a:spLocks noGrp="1" noChangeArrowheads="1"/>
          </p:cNvSpPr>
          <p:nvPr>
            <p:ph idx="1"/>
          </p:nvPr>
        </p:nvSpPr>
        <p:spPr>
          <a:xfrm>
            <a:off x="457200" y="1752600"/>
            <a:ext cx="8229600" cy="4821936"/>
          </a:xfrm>
        </p:spPr>
        <p:txBody>
          <a:bodyPr/>
          <a:lstStyle/>
          <a:p>
            <a:pPr lvl="1" algn="l" rtl="0"/>
            <a:r>
              <a:rPr lang="en-GB" sz="3600" dirty="0">
                <a:solidFill>
                  <a:schemeClr val="tx1"/>
                </a:solidFill>
              </a:rPr>
              <a:t>Nausea and vomiting</a:t>
            </a:r>
          </a:p>
          <a:p>
            <a:pPr lvl="1" algn="l" rtl="0"/>
            <a:r>
              <a:rPr lang="en-GB" sz="3600" dirty="0">
                <a:solidFill>
                  <a:schemeClr val="tx1"/>
                </a:solidFill>
              </a:rPr>
              <a:t>Anaphylaxis  </a:t>
            </a:r>
          </a:p>
          <a:p>
            <a:pPr lvl="1" algn="l" rtl="0"/>
            <a:r>
              <a:rPr lang="en-GB" sz="3600" dirty="0">
                <a:solidFill>
                  <a:schemeClr val="tx1"/>
                </a:solidFill>
              </a:rPr>
              <a:t>Hypoxia and other respiratory complication</a:t>
            </a:r>
          </a:p>
          <a:p>
            <a:pPr lvl="1" algn="l" rtl="0"/>
            <a:r>
              <a:rPr lang="en-GB" sz="3600" dirty="0">
                <a:solidFill>
                  <a:schemeClr val="tx1"/>
                </a:solidFill>
              </a:rPr>
              <a:t>Hypothermia</a:t>
            </a:r>
            <a:endParaRPr lang="en-US" sz="3600" dirty="0">
              <a:solidFill>
                <a:schemeClr val="tx1"/>
              </a:solidFill>
            </a:endParaRPr>
          </a:p>
          <a:p>
            <a:endParaRPr lang="en-US" dirty="0"/>
          </a:p>
        </p:txBody>
      </p:sp>
    </p:spTree>
    <p:extLst>
      <p:ext uri="{BB962C8B-B14F-4D97-AF65-F5344CB8AC3E}">
        <p14:creationId xmlns:p14="http://schemas.microsoft.com/office/powerpoint/2010/main" xmlns="" val="13696670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fontScale="90000"/>
          </a:bodyPr>
          <a:lstStyle/>
          <a:p>
            <a:r>
              <a:rPr lang="en-US" sz="4000" b="1" i="1"/>
              <a:t>Nursing management in the post anesthesia care unit:</a:t>
            </a:r>
            <a:r>
              <a:rPr lang="en-US" sz="4000"/>
              <a:t> </a:t>
            </a:r>
          </a:p>
        </p:txBody>
      </p:sp>
      <p:sp>
        <p:nvSpPr>
          <p:cNvPr id="15363" name="Rectangle 3"/>
          <p:cNvSpPr>
            <a:spLocks noGrp="1" noChangeArrowheads="1"/>
          </p:cNvSpPr>
          <p:nvPr>
            <p:ph idx="1"/>
          </p:nvPr>
        </p:nvSpPr>
        <p:spPr/>
        <p:txBody>
          <a:bodyPr>
            <a:normAutofit/>
          </a:bodyPr>
          <a:lstStyle/>
          <a:p>
            <a:pPr algn="l" rtl="0">
              <a:buFontTx/>
              <a:buNone/>
            </a:pPr>
            <a:r>
              <a:rPr lang="en-US" sz="2800" b="1" i="1"/>
              <a:t>I-Assessing the patient:</a:t>
            </a:r>
            <a:endParaRPr lang="en-US" sz="2800"/>
          </a:p>
          <a:p>
            <a:pPr algn="l" rtl="0">
              <a:buFontTx/>
              <a:buNone/>
            </a:pPr>
            <a:r>
              <a:rPr lang="en-US" sz="2800"/>
              <a:t>    </a:t>
            </a:r>
            <a:r>
              <a:rPr lang="en-US" sz="2400"/>
              <a:t>Frequent assessment of the patient oxygen saturation, pulse volume and regularity, depth and nature of respiration, skin color ,depth of consciousness.</a:t>
            </a:r>
            <a:endParaRPr lang="en-US" sz="2400" b="1" i="1"/>
          </a:p>
          <a:p>
            <a:pPr algn="l" rtl="0">
              <a:buFontTx/>
              <a:buNone/>
            </a:pPr>
            <a:r>
              <a:rPr lang="en-US" sz="2800" b="1" i="1"/>
              <a:t>II- Maintaining a patent airway:</a:t>
            </a:r>
            <a:endParaRPr lang="en-US" sz="2800"/>
          </a:p>
          <a:p>
            <a:pPr algn="l" rtl="0">
              <a:buFontTx/>
              <a:buNone/>
            </a:pPr>
            <a:r>
              <a:rPr lang="en-US" sz="2800"/>
              <a:t>     </a:t>
            </a:r>
            <a:r>
              <a:rPr lang="en-US" sz="2400"/>
              <a:t>− The primary objectives are to maintain pulmonary ventilation and prevent hypoxia and hypercapenia.</a:t>
            </a:r>
          </a:p>
          <a:p>
            <a:pPr algn="l" rtl="0">
              <a:buFontTx/>
              <a:buNone/>
            </a:pPr>
            <a:r>
              <a:rPr lang="en-US" sz="2400"/>
              <a:t>     − The nurse applies oxygen, and assesses respiratory rate and  depth, oxygen saturation.</a:t>
            </a:r>
          </a:p>
        </p:txBody>
      </p:sp>
    </p:spTree>
    <p:extLst>
      <p:ext uri="{BB962C8B-B14F-4D97-AF65-F5344CB8AC3E}">
        <p14:creationId xmlns:p14="http://schemas.microsoft.com/office/powerpoint/2010/main" xmlns="" val="1337552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r>
              <a:rPr lang="en-US" sz="4000" b="1" i="1"/>
              <a:t>Nursing management in the post anesthesia care unit:</a:t>
            </a:r>
          </a:p>
        </p:txBody>
      </p:sp>
      <p:sp>
        <p:nvSpPr>
          <p:cNvPr id="17411" name="Rectangle 3"/>
          <p:cNvSpPr>
            <a:spLocks noGrp="1" noChangeArrowheads="1"/>
          </p:cNvSpPr>
          <p:nvPr>
            <p:ph idx="1"/>
          </p:nvPr>
        </p:nvSpPr>
        <p:spPr/>
        <p:txBody>
          <a:bodyPr>
            <a:normAutofit/>
          </a:bodyPr>
          <a:lstStyle/>
          <a:p>
            <a:pPr algn="l" rtl="0">
              <a:buFontTx/>
              <a:buNone/>
            </a:pPr>
            <a:r>
              <a:rPr lang="en-US" b="1" i="1"/>
              <a:t>III- Maintaining cardiovascular stability:</a:t>
            </a:r>
            <a:endParaRPr lang="en-US"/>
          </a:p>
          <a:p>
            <a:pPr algn="l" rtl="0">
              <a:buFontTx/>
              <a:buNone/>
            </a:pPr>
            <a:r>
              <a:rPr lang="en-US"/>
              <a:t>      </a:t>
            </a:r>
            <a:r>
              <a:rPr lang="en-US" sz="2800"/>
              <a:t>− The nurse assesses the patient’s mental status, vital signs,  cardiac rhythm, skin temperature, color and urine output.</a:t>
            </a:r>
          </a:p>
          <a:p>
            <a:pPr algn="l" rtl="0">
              <a:buFontTx/>
              <a:buNone/>
            </a:pPr>
            <a:r>
              <a:rPr lang="en-US" sz="2800"/>
              <a:t>      − Central venous pressure, arterial lines and pulmonary artery pressure.</a:t>
            </a:r>
          </a:p>
          <a:p>
            <a:pPr algn="l" rtl="0">
              <a:buFontTx/>
              <a:buNone/>
            </a:pPr>
            <a:r>
              <a:rPr lang="en-US" sz="2800"/>
              <a:t>      − The primary cardiovascular complications include hypotension, shock, hemorrhage, hypertension and dysarrythmias.</a:t>
            </a:r>
          </a:p>
        </p:txBody>
      </p:sp>
    </p:spTree>
    <p:extLst>
      <p:ext uri="{BB962C8B-B14F-4D97-AF65-F5344CB8AC3E}">
        <p14:creationId xmlns:p14="http://schemas.microsoft.com/office/powerpoint/2010/main" xmlns="" val="11596306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33400" y="838200"/>
            <a:ext cx="8229600" cy="1066800"/>
          </a:xfrm>
        </p:spPr>
        <p:txBody>
          <a:bodyPr>
            <a:normAutofit fontScale="90000"/>
          </a:bodyPr>
          <a:lstStyle/>
          <a:p>
            <a:r>
              <a:rPr lang="en-US" sz="4000" b="1" i="1" dirty="0"/>
              <a:t>Nursing management in the post anesthesia care unit:</a:t>
            </a:r>
          </a:p>
        </p:txBody>
      </p:sp>
      <p:sp>
        <p:nvSpPr>
          <p:cNvPr id="21507" name="Rectangle 3"/>
          <p:cNvSpPr>
            <a:spLocks noGrp="1" noChangeArrowheads="1"/>
          </p:cNvSpPr>
          <p:nvPr>
            <p:ph idx="1"/>
          </p:nvPr>
        </p:nvSpPr>
        <p:spPr>
          <a:xfrm>
            <a:off x="457200" y="2057400"/>
            <a:ext cx="8229600" cy="4648200"/>
          </a:xfrm>
        </p:spPr>
        <p:txBody>
          <a:bodyPr>
            <a:normAutofit/>
          </a:bodyPr>
          <a:lstStyle/>
          <a:p>
            <a:pPr algn="l" rtl="0">
              <a:lnSpc>
                <a:spcPct val="80000"/>
              </a:lnSpc>
              <a:buFontTx/>
              <a:buNone/>
            </a:pPr>
            <a:r>
              <a:rPr lang="en-US" sz="2400" b="1" i="1" dirty="0"/>
              <a:t>VII- Assessing and managing voluntary voiding:</a:t>
            </a:r>
            <a:endParaRPr lang="en-US" sz="2400" dirty="0"/>
          </a:p>
          <a:p>
            <a:pPr algn="l" rtl="0">
              <a:lnSpc>
                <a:spcPct val="80000"/>
              </a:lnSpc>
              <a:buFontTx/>
              <a:buNone/>
            </a:pPr>
            <a:r>
              <a:rPr lang="en-US" sz="2400" dirty="0"/>
              <a:t>       − Urine retention after surgery can occur for a verity of reasons.</a:t>
            </a:r>
          </a:p>
          <a:p>
            <a:pPr algn="l" rtl="0">
              <a:lnSpc>
                <a:spcPct val="80000"/>
              </a:lnSpc>
              <a:buFontTx/>
              <a:buNone/>
            </a:pPr>
            <a:r>
              <a:rPr lang="en-US" sz="2400" dirty="0"/>
              <a:t>    Opioids and anesthesia interfere with the perception of bladder fullness.</a:t>
            </a:r>
          </a:p>
          <a:p>
            <a:pPr algn="l" rtl="0">
              <a:lnSpc>
                <a:spcPct val="80000"/>
              </a:lnSpc>
              <a:buFontTx/>
              <a:buNone/>
            </a:pPr>
            <a:r>
              <a:rPr lang="en-US" sz="2400" dirty="0"/>
              <a:t>       - Abdominal, pelvic ,hip may increase the </a:t>
            </a:r>
            <a:r>
              <a:rPr lang="en-US" sz="2400" dirty="0" smtClean="0"/>
              <a:t>likelihood </a:t>
            </a:r>
            <a:r>
              <a:rPr lang="en-US" sz="2400" dirty="0"/>
              <a:t>of retention secondary to pain.</a:t>
            </a:r>
          </a:p>
          <a:p>
            <a:pPr algn="l" rtl="0">
              <a:lnSpc>
                <a:spcPct val="80000"/>
              </a:lnSpc>
              <a:buFontTx/>
              <a:buNone/>
            </a:pPr>
            <a:r>
              <a:rPr lang="en-US" sz="2400" dirty="0"/>
              <a:t> </a:t>
            </a:r>
            <a:r>
              <a:rPr lang="en-US" sz="2400" b="1" i="1" dirty="0"/>
              <a:t>VIII- Encourage activity:</a:t>
            </a:r>
            <a:endParaRPr lang="en-US" sz="2400" dirty="0"/>
          </a:p>
          <a:p>
            <a:pPr algn="l" rtl="0">
              <a:lnSpc>
                <a:spcPct val="80000"/>
              </a:lnSpc>
              <a:buFontTx/>
              <a:buNone/>
            </a:pPr>
            <a:r>
              <a:rPr lang="en-US" sz="2400" dirty="0"/>
              <a:t>          − Most </a:t>
            </a:r>
            <a:r>
              <a:rPr lang="en-US" sz="2400" dirty="0" smtClean="0"/>
              <a:t>surgical patients </a:t>
            </a:r>
            <a:r>
              <a:rPr lang="en-US" sz="2400" dirty="0"/>
              <a:t>are encouraged to be out of bed as </a:t>
            </a:r>
            <a:r>
              <a:rPr lang="en-US" sz="2400" dirty="0" smtClean="0"/>
              <a:t>soon     	as </a:t>
            </a:r>
            <a:r>
              <a:rPr lang="en-US" sz="2400" dirty="0"/>
              <a:t>possible. Early ambulation reduces the incidence of post </a:t>
            </a:r>
          </a:p>
          <a:p>
            <a:pPr algn="l" rtl="0">
              <a:lnSpc>
                <a:spcPct val="80000"/>
              </a:lnSpc>
              <a:buFontTx/>
              <a:buNone/>
            </a:pPr>
            <a:r>
              <a:rPr lang="en-US" sz="2400" dirty="0"/>
              <a:t>             </a:t>
            </a:r>
            <a:r>
              <a:rPr lang="en-US" sz="2400" dirty="0" smtClean="0"/>
              <a:t>operative </a:t>
            </a:r>
            <a:r>
              <a:rPr lang="en-US" sz="2400" dirty="0"/>
              <a:t>complication </a:t>
            </a:r>
            <a:r>
              <a:rPr lang="en-US" sz="2400" dirty="0" smtClean="0"/>
              <a:t>as, atelectasis, pneumonia</a:t>
            </a:r>
            <a:r>
              <a:rPr lang="en-US" sz="2400" dirty="0"/>
              <a:t>, </a:t>
            </a:r>
          </a:p>
          <a:p>
            <a:pPr algn="l" rtl="0">
              <a:lnSpc>
                <a:spcPct val="80000"/>
              </a:lnSpc>
              <a:buFontTx/>
              <a:buNone/>
            </a:pPr>
            <a:r>
              <a:rPr lang="en-US" sz="2400" dirty="0"/>
              <a:t>             gastrointestinal discomfort and circulatory problem.</a:t>
            </a:r>
          </a:p>
        </p:txBody>
      </p:sp>
    </p:spTree>
    <p:extLst>
      <p:ext uri="{BB962C8B-B14F-4D97-AF65-F5344CB8AC3E}">
        <p14:creationId xmlns:p14="http://schemas.microsoft.com/office/powerpoint/2010/main" xmlns="" val="42123612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t> </a:t>
            </a:r>
            <a:r>
              <a:rPr lang="en-US" b="1" i="1"/>
              <a:t>Post Operative Complication:</a:t>
            </a:r>
          </a:p>
        </p:txBody>
      </p:sp>
      <p:sp>
        <p:nvSpPr>
          <p:cNvPr id="23555" name="Rectangle 3"/>
          <p:cNvSpPr>
            <a:spLocks noGrp="1" noChangeArrowheads="1"/>
          </p:cNvSpPr>
          <p:nvPr>
            <p:ph idx="1"/>
          </p:nvPr>
        </p:nvSpPr>
        <p:spPr/>
        <p:txBody>
          <a:bodyPr>
            <a:normAutofit/>
          </a:bodyPr>
          <a:lstStyle/>
          <a:p>
            <a:pPr algn="l" rtl="0">
              <a:buFontTx/>
              <a:buNone/>
            </a:pPr>
            <a:r>
              <a:rPr lang="en-US"/>
              <a:t>   </a:t>
            </a:r>
            <a:r>
              <a:rPr lang="en-US" sz="2800" b="1" i="1"/>
              <a:t>1- Shock: </a:t>
            </a:r>
            <a:endParaRPr lang="en-US" sz="2800"/>
          </a:p>
          <a:p>
            <a:pPr algn="l" rtl="0">
              <a:buFontTx/>
              <a:buNone/>
            </a:pPr>
            <a:r>
              <a:rPr lang="en-US" sz="2000"/>
              <a:t>  Is the response of the body to a decrease in the circulating volume of blood, tissue perfusion impaired, cellular hypoxia and death.</a:t>
            </a:r>
          </a:p>
          <a:p>
            <a:pPr algn="l" rtl="0">
              <a:buFontTx/>
              <a:buNone/>
            </a:pPr>
            <a:r>
              <a:rPr lang="en-US" sz="2800"/>
              <a:t>    </a:t>
            </a:r>
            <a:r>
              <a:rPr lang="en-US" sz="2800" b="1" i="1"/>
              <a:t>2- Hemorrhage:</a:t>
            </a:r>
            <a:endParaRPr lang="en-US" sz="2800"/>
          </a:p>
          <a:p>
            <a:pPr algn="l" rtl="0">
              <a:buFontTx/>
              <a:buNone/>
            </a:pPr>
            <a:r>
              <a:rPr lang="en-US" sz="2000"/>
              <a:t>         Is the escape of blood from a blood vessel.</a:t>
            </a:r>
          </a:p>
          <a:p>
            <a:pPr algn="l" rtl="0">
              <a:buFontTx/>
              <a:buNone/>
            </a:pPr>
            <a:r>
              <a:rPr lang="en-US" sz="2800"/>
              <a:t>    </a:t>
            </a:r>
            <a:r>
              <a:rPr lang="en-US" sz="2800" b="1" i="1"/>
              <a:t>3- Deep vein thrombosis. (DVT).</a:t>
            </a:r>
            <a:endParaRPr lang="en-US" sz="2800"/>
          </a:p>
          <a:p>
            <a:pPr algn="l" rtl="0">
              <a:buFontTx/>
              <a:buNone/>
            </a:pPr>
            <a:r>
              <a:rPr lang="en-US" sz="2000"/>
              <a:t>        Occur in pelvic vein or in lower extremities, and it’s common </a:t>
            </a:r>
          </a:p>
          <a:p>
            <a:pPr algn="l" rtl="0">
              <a:buFontTx/>
              <a:buNone/>
            </a:pPr>
            <a:r>
              <a:rPr lang="en-US" sz="2000"/>
              <a:t>        after hip surgery.</a:t>
            </a:r>
          </a:p>
        </p:txBody>
      </p:sp>
    </p:spTree>
    <p:extLst>
      <p:ext uri="{BB962C8B-B14F-4D97-AF65-F5344CB8AC3E}">
        <p14:creationId xmlns:p14="http://schemas.microsoft.com/office/powerpoint/2010/main" xmlns="" val="9607399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t> </a:t>
            </a:r>
            <a:r>
              <a:rPr lang="en-US" b="1" i="1"/>
              <a:t>Post Operative Complication:</a:t>
            </a:r>
          </a:p>
        </p:txBody>
      </p:sp>
      <p:sp>
        <p:nvSpPr>
          <p:cNvPr id="25603" name="Rectangle 3"/>
          <p:cNvSpPr>
            <a:spLocks noGrp="1" noChangeArrowheads="1"/>
          </p:cNvSpPr>
          <p:nvPr>
            <p:ph idx="1"/>
          </p:nvPr>
        </p:nvSpPr>
        <p:spPr/>
        <p:txBody>
          <a:bodyPr>
            <a:normAutofit/>
          </a:bodyPr>
          <a:lstStyle/>
          <a:p>
            <a:pPr algn="l" rtl="0">
              <a:buFontTx/>
              <a:buNone/>
            </a:pPr>
            <a:r>
              <a:rPr lang="en-US" sz="2800" b="1" i="1"/>
              <a:t>4- Pulmonary embolism.</a:t>
            </a:r>
            <a:endParaRPr lang="en-US" sz="2800"/>
          </a:p>
          <a:p>
            <a:pPr algn="l" rtl="0">
              <a:buFontTx/>
              <a:buNone/>
            </a:pPr>
            <a:r>
              <a:rPr lang="en-US"/>
              <a:t>      </a:t>
            </a:r>
            <a:r>
              <a:rPr lang="en-US" sz="2400"/>
              <a:t>It’s the obstruction of one or more pulmonary arterioles by an embolus originating some where in the venous system or in the right side of heart.</a:t>
            </a:r>
          </a:p>
          <a:p>
            <a:pPr algn="l" rtl="0">
              <a:buFontTx/>
              <a:buNone/>
            </a:pPr>
            <a:r>
              <a:rPr lang="en-US" sz="2800"/>
              <a:t>    </a:t>
            </a:r>
            <a:r>
              <a:rPr lang="en-US" sz="2800" b="1" i="1"/>
              <a:t>5- Urinary Retention.</a:t>
            </a:r>
          </a:p>
          <a:p>
            <a:pPr algn="l" rtl="0">
              <a:buFontTx/>
              <a:buNone/>
            </a:pPr>
            <a:r>
              <a:rPr lang="en-US" sz="2800" b="1" i="1"/>
              <a:t>    6- Intestinal obstruction.</a:t>
            </a:r>
            <a:endParaRPr lang="en-US" sz="2800"/>
          </a:p>
          <a:p>
            <a:pPr algn="l" rtl="0">
              <a:buFontTx/>
              <a:buNone/>
            </a:pPr>
            <a:r>
              <a:rPr lang="en-US"/>
              <a:t>    </a:t>
            </a:r>
            <a:r>
              <a:rPr lang="en-US" sz="2400"/>
              <a:t>Result in partial or complete impairment to the forward flow of intestinal content.</a:t>
            </a:r>
          </a:p>
          <a:p>
            <a:pPr algn="l" rtl="0">
              <a:buFontTx/>
              <a:buNone/>
            </a:pPr>
            <a:r>
              <a:rPr lang="en-US" sz="2800"/>
              <a:t> </a:t>
            </a:r>
          </a:p>
        </p:txBody>
      </p:sp>
    </p:spTree>
    <p:extLst>
      <p:ext uri="{BB962C8B-B14F-4D97-AF65-F5344CB8AC3E}">
        <p14:creationId xmlns:p14="http://schemas.microsoft.com/office/powerpoint/2010/main" xmlns="" val="425549312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dirty="0" smtClean="0"/>
              <a:t>Types of surgery</a:t>
            </a:r>
            <a:endParaRPr lang="en-IN" dirty="0"/>
          </a:p>
        </p:txBody>
      </p:sp>
      <p:sp>
        <p:nvSpPr>
          <p:cNvPr id="3" name="Content Placeholder 2"/>
          <p:cNvSpPr>
            <a:spLocks noGrp="1"/>
          </p:cNvSpPr>
          <p:nvPr>
            <p:ph idx="1"/>
          </p:nvPr>
        </p:nvSpPr>
        <p:spPr>
          <a:xfrm>
            <a:off x="457200" y="1600200"/>
            <a:ext cx="8229600" cy="5105400"/>
          </a:xfrm>
        </p:spPr>
        <p:txBody>
          <a:bodyPr>
            <a:normAutofit fontScale="62500" lnSpcReduction="20000"/>
          </a:bodyPr>
          <a:lstStyle/>
          <a:p>
            <a:r>
              <a:rPr lang="en-IN" b="1" dirty="0" smtClean="0"/>
              <a:t>(Based </a:t>
            </a:r>
            <a:r>
              <a:rPr lang="en-IN" b="1" dirty="0"/>
              <a:t>on </a:t>
            </a:r>
            <a:r>
              <a:rPr lang="en-IN" b="1" dirty="0" smtClean="0"/>
              <a:t>timing): </a:t>
            </a:r>
            <a:r>
              <a:rPr lang="en-IN" b="1" dirty="0">
                <a:hlinkClick r:id="rId2" action="ppaction://hlinkfile" tooltip="Elective surgery"/>
              </a:rPr>
              <a:t>Elective surgery</a:t>
            </a:r>
            <a:r>
              <a:rPr lang="en-IN" b="1" dirty="0"/>
              <a:t> </a:t>
            </a:r>
            <a:r>
              <a:rPr lang="en-IN" dirty="0"/>
              <a:t>is done to correct a non-life-threatening condition, and is carried out at the patient's request, subject to the surgeon's and the surgical facility's availability. </a:t>
            </a:r>
            <a:r>
              <a:rPr lang="en-IN" b="1" dirty="0">
                <a:hlinkClick r:id="rId3" action="ppaction://hlinkfile" tooltip="Emergency medicine"/>
              </a:rPr>
              <a:t>Emergency surgery</a:t>
            </a:r>
            <a:r>
              <a:rPr lang="en-IN" dirty="0"/>
              <a:t> is surgery which must be done promptly to save life, limb, or functional capacity. A </a:t>
            </a:r>
            <a:r>
              <a:rPr lang="en-IN" b="1" dirty="0">
                <a:hlinkClick r:id="rId4" action="ppaction://hlinkfile" tooltip="Semi-elective surgery"/>
              </a:rPr>
              <a:t>semi-elective surgery</a:t>
            </a:r>
            <a:r>
              <a:rPr lang="en-IN" b="1" dirty="0"/>
              <a:t> </a:t>
            </a:r>
            <a:r>
              <a:rPr lang="en-IN" dirty="0"/>
              <a:t>is one that must be done to avoid permanent disability or death, but can be postponed for a short time</a:t>
            </a:r>
            <a:r>
              <a:rPr lang="en-IN" dirty="0" smtClean="0"/>
              <a:t>.</a:t>
            </a:r>
          </a:p>
          <a:p>
            <a:pPr marL="109728" indent="0">
              <a:buNone/>
            </a:pPr>
            <a:endParaRPr lang="en-IN" dirty="0"/>
          </a:p>
          <a:p>
            <a:r>
              <a:rPr lang="en-IN" b="1" dirty="0" smtClean="0"/>
              <a:t>(Based </a:t>
            </a:r>
            <a:r>
              <a:rPr lang="en-IN" b="1" dirty="0"/>
              <a:t>on </a:t>
            </a:r>
            <a:r>
              <a:rPr lang="en-IN" b="1" dirty="0" smtClean="0"/>
              <a:t>purpose):</a:t>
            </a:r>
            <a:r>
              <a:rPr lang="en-IN" dirty="0" smtClean="0"/>
              <a:t> </a:t>
            </a:r>
            <a:r>
              <a:rPr lang="en-IN" b="1" dirty="0">
                <a:hlinkClick r:id="rId5" action="ppaction://hlinkfile" tooltip="Exploratory surgery"/>
              </a:rPr>
              <a:t>Exploratory surgery</a:t>
            </a:r>
            <a:r>
              <a:rPr lang="en-IN" b="1" dirty="0"/>
              <a:t> </a:t>
            </a:r>
            <a:r>
              <a:rPr lang="en-IN" dirty="0"/>
              <a:t>is performed to aid or confirm a diagnosis. Therapeutic surgery treats a previously diagnosed condition.</a:t>
            </a:r>
          </a:p>
          <a:p>
            <a:r>
              <a:rPr lang="en-IN" b="1" dirty="0" smtClean="0"/>
              <a:t>(By </a:t>
            </a:r>
            <a:r>
              <a:rPr lang="en-IN" b="1" dirty="0"/>
              <a:t>type of </a:t>
            </a:r>
            <a:r>
              <a:rPr lang="en-IN" b="1" dirty="0" smtClean="0"/>
              <a:t>procedure): </a:t>
            </a:r>
            <a:r>
              <a:rPr lang="en-IN" dirty="0">
                <a:hlinkClick r:id="rId6" action="ppaction://hlinkfile" tooltip="Amputation"/>
              </a:rPr>
              <a:t>Amputation</a:t>
            </a:r>
            <a:r>
              <a:rPr lang="en-IN" dirty="0"/>
              <a:t> involves cutting off a body part, usually a limb or digit; castration is also an example. </a:t>
            </a:r>
            <a:r>
              <a:rPr lang="en-IN" dirty="0">
                <a:hlinkClick r:id="rId7" action="ppaction://hlinkfile" tooltip="Replantation"/>
              </a:rPr>
              <a:t>Replantation</a:t>
            </a:r>
            <a:r>
              <a:rPr lang="en-IN" dirty="0"/>
              <a:t> involves reattaching a severed body part. </a:t>
            </a:r>
            <a:r>
              <a:rPr lang="en-IN" b="1" dirty="0">
                <a:hlinkClick r:id="rId8" action="ppaction://hlinkfile" tooltip="Reconstructive surgery"/>
              </a:rPr>
              <a:t>Reconstructive surgery</a:t>
            </a:r>
            <a:r>
              <a:rPr lang="en-IN" b="1" dirty="0"/>
              <a:t> </a:t>
            </a:r>
            <a:r>
              <a:rPr lang="en-IN" dirty="0"/>
              <a:t>involves reconstruction of an injured, mutilated, or deformed part of the body. </a:t>
            </a:r>
            <a:r>
              <a:rPr lang="en-IN" b="1" dirty="0">
                <a:hlinkClick r:id="rId9" action="ppaction://hlinkfile" tooltip="Cosmetic surgery"/>
              </a:rPr>
              <a:t>Cosmetic surgery</a:t>
            </a:r>
            <a:r>
              <a:rPr lang="en-IN" b="1" dirty="0"/>
              <a:t> </a:t>
            </a:r>
            <a:r>
              <a:rPr lang="en-IN" dirty="0"/>
              <a:t>is done to improve the appearance of an otherwise normal structure. Excision is the cutting out or removal of an organ, tissue, or other body part from the patient. </a:t>
            </a:r>
            <a:r>
              <a:rPr lang="en-IN" b="1" dirty="0">
                <a:solidFill>
                  <a:schemeClr val="accent2"/>
                </a:solidFill>
                <a:hlinkClick r:id="rId10" action="ppaction://hlinkfile" tooltip="Organ transplant"/>
              </a:rPr>
              <a:t>Transplant</a:t>
            </a:r>
            <a:r>
              <a:rPr lang="en-IN" b="1" dirty="0">
                <a:solidFill>
                  <a:schemeClr val="accent2"/>
                </a:solidFill>
              </a:rPr>
              <a:t> surgery </a:t>
            </a:r>
            <a:r>
              <a:rPr lang="en-IN" dirty="0"/>
              <a:t>is the replacement of an organ or body part by insertion of another from different human (or animal) into the patient. Removing an organ or body part from a live human or animal for use in transplant is also a type of surgery.</a:t>
            </a:r>
          </a:p>
          <a:p>
            <a:endParaRPr lang="en-IN" dirty="0"/>
          </a:p>
        </p:txBody>
      </p:sp>
    </p:spTree>
    <p:extLst>
      <p:ext uri="{BB962C8B-B14F-4D97-AF65-F5344CB8AC3E}">
        <p14:creationId xmlns:p14="http://schemas.microsoft.com/office/powerpoint/2010/main" xmlns="" val="40490703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888736"/>
          </a:xfrm>
        </p:spPr>
        <p:txBody>
          <a:bodyPr>
            <a:normAutofit/>
          </a:bodyPr>
          <a:lstStyle/>
          <a:p>
            <a:r>
              <a:rPr lang="en-IN" sz="2400" b="1" dirty="0"/>
              <a:t>By body part: </a:t>
            </a:r>
            <a:r>
              <a:rPr lang="en-IN" sz="2400" dirty="0"/>
              <a:t>When surgery is performed on one organ system or structure, it may be classed by the organ, organ system or tissue involved. Examples include cardiac surgery (performed on the heart), gastrointestinal surgery (performed within the digestive tract and its accessory organs), and </a:t>
            </a:r>
            <a:r>
              <a:rPr lang="en-IN" sz="2400" dirty="0" err="1"/>
              <a:t>orthopedic</a:t>
            </a:r>
            <a:r>
              <a:rPr lang="en-IN" sz="2400" dirty="0"/>
              <a:t> surgery (performed on bones and/or muscles</a:t>
            </a:r>
            <a:r>
              <a:rPr lang="en-IN" sz="2400" dirty="0" smtClean="0"/>
              <a:t>).</a:t>
            </a:r>
          </a:p>
          <a:p>
            <a:r>
              <a:rPr lang="en-IN" sz="2400" b="1" dirty="0"/>
              <a:t>By degree of invasiveness</a:t>
            </a:r>
            <a:r>
              <a:rPr lang="en-IN" sz="2400" dirty="0"/>
              <a:t>: </a:t>
            </a:r>
            <a:r>
              <a:rPr lang="en-IN" sz="2400" b="1" dirty="0">
                <a:hlinkClick r:id="rId2" action="ppaction://hlinkfile" tooltip="Minimally invasive surgery"/>
              </a:rPr>
              <a:t>Minimally invasive surgery</a:t>
            </a:r>
            <a:r>
              <a:rPr lang="en-IN" sz="2400" b="1" dirty="0"/>
              <a:t> </a:t>
            </a:r>
            <a:r>
              <a:rPr lang="en-IN" sz="2400" dirty="0"/>
              <a:t>involves smaller outer incision(s) to insert miniaturized instruments within a body cavity or structure, as in laparoscopic surgery or angioplasty. By contrast, an open surgical procedure or laparotomy requires a large incision to access the area of interest.</a:t>
            </a:r>
          </a:p>
          <a:p>
            <a:pPr marL="109728" indent="0">
              <a:buNone/>
            </a:pPr>
            <a:endParaRPr lang="en-IN" sz="2400" dirty="0"/>
          </a:p>
          <a:p>
            <a:endParaRPr lang="en-IN" sz="2400" dirty="0"/>
          </a:p>
          <a:p>
            <a:endParaRPr lang="en-IN" sz="2400" dirty="0"/>
          </a:p>
        </p:txBody>
      </p:sp>
    </p:spTree>
    <p:extLst>
      <p:ext uri="{BB962C8B-B14F-4D97-AF65-F5344CB8AC3E}">
        <p14:creationId xmlns:p14="http://schemas.microsoft.com/office/powerpoint/2010/main" xmlns="" val="22767643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Surgical Scrub, Gowning, and Gloving</a:t>
            </a:r>
            <a:endParaRPr lang="en-IN" dirty="0"/>
          </a:p>
        </p:txBody>
      </p:sp>
      <p:sp>
        <p:nvSpPr>
          <p:cNvPr id="3" name="Content Placeholder 2"/>
          <p:cNvSpPr>
            <a:spLocks noGrp="1"/>
          </p:cNvSpPr>
          <p:nvPr>
            <p:ph idx="1"/>
          </p:nvPr>
        </p:nvSpPr>
        <p:spPr/>
        <p:txBody>
          <a:bodyPr/>
          <a:lstStyle/>
          <a:p>
            <a:endParaRPr lang="en-IN"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7200" y="685800"/>
            <a:ext cx="8229600" cy="594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8191500" y="6077589"/>
            <a:ext cx="228600" cy="369332"/>
          </a:xfrm>
          <a:prstGeom prst="rect">
            <a:avLst/>
          </a:prstGeom>
          <a:solidFill>
            <a:srgbClr val="2516EC"/>
          </a:solidFill>
        </p:spPr>
        <p:txBody>
          <a:bodyPr wrap="square" rtlCol="0">
            <a:spAutoFit/>
          </a:bodyPr>
          <a:lstStyle/>
          <a:p>
            <a:endParaRPr lang="en-IN" dirty="0"/>
          </a:p>
        </p:txBody>
      </p:sp>
    </p:spTree>
    <p:extLst>
      <p:ext uri="{BB962C8B-B14F-4D97-AF65-F5344CB8AC3E}">
        <p14:creationId xmlns:p14="http://schemas.microsoft.com/office/powerpoint/2010/main" xmlns="" val="2583125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Rectangle 3"/>
          <p:cNvSpPr>
            <a:spLocks noGrp="1" noChangeArrowheads="1"/>
          </p:cNvSpPr>
          <p:nvPr>
            <p:ph idx="1"/>
          </p:nvPr>
        </p:nvSpPr>
        <p:spPr>
          <a:xfrm>
            <a:off x="457200" y="914400"/>
            <a:ext cx="8229600" cy="5660136"/>
          </a:xfrm>
        </p:spPr>
        <p:txBody>
          <a:bodyPr/>
          <a:lstStyle/>
          <a:p>
            <a:pPr marL="109728" indent="0">
              <a:buNone/>
            </a:pPr>
            <a:r>
              <a:rPr lang="en-US" dirty="0">
                <a:solidFill>
                  <a:schemeClr val="tx2"/>
                </a:solidFill>
              </a:rPr>
              <a:t>Surgical team</a:t>
            </a:r>
          </a:p>
          <a:p>
            <a:pPr lvl="1"/>
            <a:r>
              <a:rPr lang="en-US" dirty="0" smtClean="0">
                <a:solidFill>
                  <a:schemeClr val="tx1"/>
                </a:solidFill>
              </a:rPr>
              <a:t>Surgeon and surgical assistant(s)</a:t>
            </a:r>
            <a:endParaRPr lang="en-US" dirty="0">
              <a:solidFill>
                <a:schemeClr val="tx1"/>
              </a:solidFill>
            </a:endParaRPr>
          </a:p>
          <a:p>
            <a:pPr lvl="1"/>
            <a:r>
              <a:rPr lang="en-US" dirty="0">
                <a:solidFill>
                  <a:schemeClr val="tx1"/>
                </a:solidFill>
              </a:rPr>
              <a:t>Anesthesia provider</a:t>
            </a:r>
          </a:p>
          <a:p>
            <a:pPr lvl="1"/>
            <a:r>
              <a:rPr lang="en-US" dirty="0">
                <a:solidFill>
                  <a:schemeClr val="tx1"/>
                </a:solidFill>
              </a:rPr>
              <a:t>Surgical assistant</a:t>
            </a:r>
          </a:p>
          <a:p>
            <a:pPr lvl="1"/>
            <a:r>
              <a:rPr lang="en-US" dirty="0">
                <a:solidFill>
                  <a:schemeClr val="tx1"/>
                </a:solidFill>
              </a:rPr>
              <a:t>Scrub nurse </a:t>
            </a:r>
          </a:p>
          <a:p>
            <a:pPr lvl="1"/>
            <a:r>
              <a:rPr lang="en-US" dirty="0" smtClean="0">
                <a:solidFill>
                  <a:schemeClr val="tx1"/>
                </a:solidFill>
              </a:rPr>
              <a:t>Theatre </a:t>
            </a:r>
            <a:r>
              <a:rPr lang="en-US" dirty="0">
                <a:solidFill>
                  <a:schemeClr val="tx1"/>
                </a:solidFill>
              </a:rPr>
              <a:t>technician</a:t>
            </a:r>
          </a:p>
          <a:p>
            <a:pPr lvl="1"/>
            <a:r>
              <a:rPr lang="en-US" dirty="0">
                <a:solidFill>
                  <a:schemeClr val="tx1"/>
                </a:solidFill>
              </a:rPr>
              <a:t>Circulating nurse</a:t>
            </a:r>
          </a:p>
          <a:p>
            <a:endParaRPr lang="en-US" dirty="0"/>
          </a:p>
        </p:txBody>
      </p:sp>
    </p:spTree>
    <p:extLst>
      <p:ext uri="{BB962C8B-B14F-4D97-AF65-F5344CB8AC3E}">
        <p14:creationId xmlns:p14="http://schemas.microsoft.com/office/powerpoint/2010/main" xmlns="" val="21406557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Surgical Positions </a:t>
            </a:r>
            <a:endParaRPr lang="en-IN"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tretch>
            <a:fillRect/>
          </a:stretch>
        </p:blipFill>
        <p:spPr bwMode="auto">
          <a:xfrm>
            <a:off x="1171298" y="2249488"/>
            <a:ext cx="6801404" cy="4324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580761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1354</TotalTime>
  <Words>2356</Words>
  <Application>Microsoft Office PowerPoint</Application>
  <PresentationFormat>On-screen Show (4:3)</PresentationFormat>
  <Paragraphs>313</Paragraphs>
  <Slides>47</Slides>
  <Notes>15</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Urban</vt:lpstr>
      <vt:lpstr>Perioperative Nursing Care</vt:lpstr>
      <vt:lpstr>Perioperative Nursing Care</vt:lpstr>
      <vt:lpstr>Slide 3</vt:lpstr>
      <vt:lpstr>Surgery</vt:lpstr>
      <vt:lpstr>Types of surgery</vt:lpstr>
      <vt:lpstr>Slide 6</vt:lpstr>
      <vt:lpstr>Surgical Scrub, Gowning, and Gloving</vt:lpstr>
      <vt:lpstr>Slide 8</vt:lpstr>
      <vt:lpstr>Surgical Positions </vt:lpstr>
      <vt:lpstr>Anesthesia</vt:lpstr>
      <vt:lpstr>Nursing Care for Client Who is Receiving Anesthesia</vt:lpstr>
      <vt:lpstr>Slide 12</vt:lpstr>
      <vt:lpstr>    Perioperative Management of Care</vt:lpstr>
      <vt:lpstr>Slide 14</vt:lpstr>
      <vt:lpstr>Slide 15</vt:lpstr>
      <vt:lpstr>Preoperative Phase</vt:lpstr>
      <vt:lpstr>Slide 17</vt:lpstr>
      <vt:lpstr>Slide 18</vt:lpstr>
      <vt:lpstr>Slide 19</vt:lpstr>
      <vt:lpstr>Slide 20</vt:lpstr>
      <vt:lpstr>Slide 21</vt:lpstr>
      <vt:lpstr>Slide 22</vt:lpstr>
      <vt:lpstr>Intraoperative Phase</vt:lpstr>
      <vt:lpstr>Intraoperative Phase</vt:lpstr>
      <vt:lpstr>Slide 25</vt:lpstr>
      <vt:lpstr>Slide 26</vt:lpstr>
      <vt:lpstr>Slide 27</vt:lpstr>
      <vt:lpstr>Slide 28</vt:lpstr>
      <vt:lpstr>Slide 29</vt:lpstr>
      <vt:lpstr>Postoperative Phase</vt:lpstr>
      <vt:lpstr>Slide 31</vt:lpstr>
      <vt:lpstr>Slide 32</vt:lpstr>
      <vt:lpstr>Slide 33</vt:lpstr>
      <vt:lpstr>Slide 34</vt:lpstr>
      <vt:lpstr>Slide 35</vt:lpstr>
      <vt:lpstr>Slide 36</vt:lpstr>
      <vt:lpstr>Slide 37</vt:lpstr>
      <vt:lpstr>Slide 38</vt:lpstr>
      <vt:lpstr> Preoperative Nursing Management: </vt:lpstr>
      <vt:lpstr>Preoperative Nursing Management: </vt:lpstr>
      <vt:lpstr>Preoperative Nursing Management: </vt:lpstr>
      <vt:lpstr>Potential Intraoperative complication:</vt:lpstr>
      <vt:lpstr>Nursing management in the post anesthesia care unit: </vt:lpstr>
      <vt:lpstr>Nursing management in the post anesthesia care unit:</vt:lpstr>
      <vt:lpstr>Nursing management in the post anesthesia care unit:</vt:lpstr>
      <vt:lpstr> Post Operative Complication:</vt:lpstr>
      <vt:lpstr> Post Operative Complication: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Perioperative Nursing Care</dc:title>
  <dc:creator>AKSHARA</dc:creator>
  <cp:lastModifiedBy>Guest</cp:lastModifiedBy>
  <cp:revision>103</cp:revision>
  <dcterms:created xsi:type="dcterms:W3CDTF">2006-08-16T00:00:00Z</dcterms:created>
  <dcterms:modified xsi:type="dcterms:W3CDTF">2012-10-11T21:20:14Z</dcterms:modified>
</cp:coreProperties>
</file>