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59" r:id="rId6"/>
    <p:sldId id="261" r:id="rId7"/>
    <p:sldId id="270" r:id="rId8"/>
    <p:sldId id="262" r:id="rId9"/>
    <p:sldId id="263" r:id="rId10"/>
    <p:sldId id="264" r:id="rId11"/>
    <p:sldId id="265" r:id="rId12"/>
    <p:sldId id="266" r:id="rId13"/>
    <p:sldId id="309" r:id="rId14"/>
    <p:sldId id="272" r:id="rId15"/>
    <p:sldId id="273" r:id="rId16"/>
    <p:sldId id="274" r:id="rId17"/>
    <p:sldId id="275" r:id="rId18"/>
    <p:sldId id="308" r:id="rId19"/>
    <p:sldId id="276" r:id="rId20"/>
    <p:sldId id="307" r:id="rId21"/>
    <p:sldId id="277" r:id="rId22"/>
    <p:sldId id="278" r:id="rId23"/>
    <p:sldId id="310" r:id="rId24"/>
    <p:sldId id="267" r:id="rId25"/>
    <p:sldId id="268" r:id="rId26"/>
    <p:sldId id="271" r:id="rId27"/>
    <p:sldId id="282" r:id="rId28"/>
    <p:sldId id="269"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1" r:id="rId42"/>
    <p:sldId id="296" r:id="rId43"/>
    <p:sldId id="304" r:id="rId44"/>
    <p:sldId id="303" r:id="rId45"/>
    <p:sldId id="297" r:id="rId46"/>
    <p:sldId id="302" r:id="rId47"/>
    <p:sldId id="298" r:id="rId48"/>
    <p:sldId id="305" r:id="rId49"/>
    <p:sldId id="299" r:id="rId50"/>
    <p:sldId id="312" r:id="rId51"/>
    <p:sldId id="300" r:id="rId52"/>
    <p:sldId id="313" r:id="rId53"/>
    <p:sldId id="314" r:id="rId54"/>
    <p:sldId id="315" r:id="rId55"/>
    <p:sldId id="316" r:id="rId56"/>
    <p:sldId id="317" r:id="rId57"/>
    <p:sldId id="31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254FF4-CDE6-4129-98C0-E24ABD60EC07}">
          <p14:sldIdLst>
            <p14:sldId id="256"/>
            <p14:sldId id="257"/>
            <p14:sldId id="258"/>
            <p14:sldId id="260"/>
            <p14:sldId id="259"/>
          </p14:sldIdLst>
        </p14:section>
        <p14:section name="Untitled Section" id="{6A456BA6-79D1-47BF-A5B5-110B94CA548F}">
          <p14:sldIdLst>
            <p14:sldId id="261"/>
            <p14:sldId id="270"/>
            <p14:sldId id="262"/>
            <p14:sldId id="263"/>
            <p14:sldId id="264"/>
            <p14:sldId id="265"/>
            <p14:sldId id="266"/>
            <p14:sldId id="309"/>
            <p14:sldId id="272"/>
            <p14:sldId id="273"/>
            <p14:sldId id="274"/>
            <p14:sldId id="275"/>
            <p14:sldId id="308"/>
            <p14:sldId id="276"/>
            <p14:sldId id="307"/>
            <p14:sldId id="277"/>
            <p14:sldId id="278"/>
            <p14:sldId id="310"/>
            <p14:sldId id="267"/>
            <p14:sldId id="268"/>
            <p14:sldId id="271"/>
            <p14:sldId id="282"/>
            <p14:sldId id="269"/>
            <p14:sldId id="284"/>
            <p14:sldId id="285"/>
            <p14:sldId id="286"/>
            <p14:sldId id="287"/>
            <p14:sldId id="288"/>
            <p14:sldId id="289"/>
            <p14:sldId id="290"/>
            <p14:sldId id="291"/>
            <p14:sldId id="292"/>
            <p14:sldId id="293"/>
            <p14:sldId id="294"/>
            <p14:sldId id="295"/>
            <p14:sldId id="301"/>
            <p14:sldId id="296"/>
            <p14:sldId id="304"/>
            <p14:sldId id="303"/>
            <p14:sldId id="297"/>
            <p14:sldId id="302"/>
            <p14:sldId id="298"/>
            <p14:sldId id="305"/>
            <p14:sldId id="299"/>
            <p14:sldId id="312"/>
            <p14:sldId id="300"/>
            <p14:sldId id="313"/>
            <p14:sldId id="314"/>
            <p14:sldId id="315"/>
            <p14:sldId id="316"/>
            <p14:sldId id="317"/>
            <p14:sldId id="3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9/28/2012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Bowel Elimination</a:t>
            </a:r>
            <a:endParaRPr lang="en-IN" dirty="0">
              <a:solidFill>
                <a:srgbClr val="C00000"/>
              </a:solidFill>
            </a:endParaRPr>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1905660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Pregnancy</a:t>
            </a:r>
          </a:p>
          <a:p>
            <a:r>
              <a:rPr lang="en-US" dirty="0"/>
              <a:t>Diagnostic GI </a:t>
            </a:r>
            <a:r>
              <a:rPr lang="en-US" dirty="0" smtClean="0"/>
              <a:t>tests</a:t>
            </a:r>
          </a:p>
          <a:p>
            <a:pPr>
              <a:defRPr/>
            </a:pPr>
            <a:r>
              <a:rPr lang="en-US" dirty="0"/>
              <a:t>Surgery and Anesthesia</a:t>
            </a:r>
          </a:p>
          <a:p>
            <a:pPr>
              <a:defRPr/>
            </a:pPr>
            <a:r>
              <a:rPr lang="en-US" dirty="0" smtClean="0"/>
              <a:t>Medications</a:t>
            </a:r>
          </a:p>
          <a:p>
            <a:pPr>
              <a:defRPr/>
            </a:pPr>
            <a:endParaRPr lang="en-US" dirty="0"/>
          </a:p>
          <a:p>
            <a:pPr>
              <a:defRPr/>
            </a:pPr>
            <a:endParaRPr lang="en-US" dirty="0"/>
          </a:p>
          <a:p>
            <a:endParaRPr lang="en-US" dirty="0"/>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74129"/>
            <a:ext cx="3267075"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541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990600"/>
          </a:xfrm>
        </p:spPr>
        <p:txBody>
          <a:bodyPr>
            <a:normAutofit fontScale="90000"/>
          </a:bodyPr>
          <a:lstStyle/>
          <a:p>
            <a:r>
              <a:rPr lang="en-US" dirty="0">
                <a:solidFill>
                  <a:srgbClr val="C00000"/>
                </a:solidFill>
              </a:rPr>
              <a:t>Common </a:t>
            </a:r>
            <a:r>
              <a:rPr lang="en-US" dirty="0" smtClean="0">
                <a:solidFill>
                  <a:srgbClr val="C00000"/>
                </a:solidFill>
              </a:rPr>
              <a:t>problems </a:t>
            </a:r>
            <a:r>
              <a:rPr lang="en-US" dirty="0">
                <a:solidFill>
                  <a:srgbClr val="C00000"/>
                </a:solidFill>
              </a:rPr>
              <a:t>associated with elimination of </a:t>
            </a:r>
            <a:r>
              <a:rPr lang="en-US" dirty="0" err="1">
                <a:solidFill>
                  <a:srgbClr val="C00000"/>
                </a:solidFill>
              </a:rPr>
              <a:t>faeces</a:t>
            </a:r>
            <a:endParaRPr lang="en-IN" dirty="0">
              <a:solidFill>
                <a:srgbClr val="C00000"/>
              </a:solidFill>
            </a:endParaRPr>
          </a:p>
        </p:txBody>
      </p:sp>
      <p:sp>
        <p:nvSpPr>
          <p:cNvPr id="3" name="Content Placeholder 2"/>
          <p:cNvSpPr>
            <a:spLocks noGrp="1"/>
          </p:cNvSpPr>
          <p:nvPr>
            <p:ph idx="1"/>
          </p:nvPr>
        </p:nvSpPr>
        <p:spPr/>
        <p:txBody>
          <a:bodyPr/>
          <a:lstStyle/>
          <a:p>
            <a:r>
              <a:rPr lang="en-US" dirty="0"/>
              <a:t>Constipation</a:t>
            </a:r>
          </a:p>
          <a:p>
            <a:r>
              <a:rPr lang="en-US" dirty="0"/>
              <a:t>Fecal Impaction</a:t>
            </a:r>
          </a:p>
          <a:p>
            <a:r>
              <a:rPr lang="en-US" dirty="0"/>
              <a:t>Diarrhea</a:t>
            </a:r>
          </a:p>
          <a:p>
            <a:r>
              <a:rPr lang="en-US" dirty="0"/>
              <a:t>Incontinence</a:t>
            </a:r>
          </a:p>
          <a:p>
            <a:r>
              <a:rPr lang="en-US" dirty="0"/>
              <a:t>Flatulence</a:t>
            </a:r>
          </a:p>
          <a:p>
            <a:r>
              <a:rPr lang="en-US" dirty="0"/>
              <a:t>Hemorrhoids</a:t>
            </a:r>
          </a:p>
          <a:p>
            <a:endParaRPr lang="en-IN" dirty="0"/>
          </a:p>
        </p:txBody>
      </p:sp>
    </p:spTree>
    <p:extLst>
      <p:ext uri="{BB962C8B-B14F-4D97-AF65-F5344CB8AC3E}">
        <p14:creationId xmlns:p14="http://schemas.microsoft.com/office/powerpoint/2010/main" val="1774503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a:solidFill>
                  <a:srgbClr val="C00000"/>
                </a:solidFill>
              </a:rPr>
              <a:t>Constipation</a:t>
            </a:r>
            <a:endParaRPr lang="en-IN" dirty="0">
              <a:solidFill>
                <a:srgbClr val="C00000"/>
              </a:solidFill>
            </a:endParaRPr>
          </a:p>
        </p:txBody>
      </p:sp>
      <p:sp>
        <p:nvSpPr>
          <p:cNvPr id="3" name="Content Placeholder 2"/>
          <p:cNvSpPr>
            <a:spLocks noGrp="1"/>
          </p:cNvSpPr>
          <p:nvPr>
            <p:ph idx="1"/>
          </p:nvPr>
        </p:nvSpPr>
        <p:spPr>
          <a:xfrm>
            <a:off x="457200" y="1219200"/>
            <a:ext cx="4114800" cy="5257800"/>
          </a:xfrm>
        </p:spPr>
        <p:txBody>
          <a:bodyPr/>
          <a:lstStyle/>
          <a:p>
            <a:pPr>
              <a:lnSpc>
                <a:spcPct val="90000"/>
              </a:lnSpc>
              <a:defRPr/>
            </a:pPr>
            <a:r>
              <a:rPr lang="en-US" dirty="0"/>
              <a:t>More of a symptom than a disorder</a:t>
            </a:r>
          </a:p>
          <a:p>
            <a:pPr>
              <a:lnSpc>
                <a:spcPct val="90000"/>
              </a:lnSpc>
              <a:defRPr/>
            </a:pPr>
            <a:r>
              <a:rPr lang="en-US" dirty="0" smtClean="0"/>
              <a:t>Straining </a:t>
            </a:r>
            <a:r>
              <a:rPr lang="en-US" dirty="0"/>
              <a:t>&amp; pain on defecation is associated </a:t>
            </a:r>
            <a:r>
              <a:rPr lang="en-US" dirty="0" smtClean="0"/>
              <a:t>symptoms</a:t>
            </a:r>
            <a:endParaRPr lang="en-US" dirty="0"/>
          </a:p>
          <a:p>
            <a:pPr>
              <a:lnSpc>
                <a:spcPct val="90000"/>
              </a:lnSpc>
              <a:defRPr/>
            </a:pPr>
            <a:r>
              <a:rPr lang="en-US" dirty="0"/>
              <a:t>Can be significant heath </a:t>
            </a:r>
            <a:r>
              <a:rPr lang="en-US" dirty="0" smtClean="0"/>
              <a:t>hazard</a:t>
            </a:r>
          </a:p>
          <a:p>
            <a:pPr marL="0" indent="0">
              <a:lnSpc>
                <a:spcPct val="90000"/>
              </a:lnSpc>
              <a:buNone/>
              <a:defRPr/>
            </a:pPr>
            <a:r>
              <a:rPr lang="en-US" dirty="0" smtClean="0"/>
              <a:t> </a:t>
            </a:r>
            <a:r>
              <a:rPr lang="en-US" dirty="0"/>
              <a:t>(increase ICP, IOP, reopen surgical wounds, cause trauma, cardiac arrhythmias)</a:t>
            </a:r>
          </a:p>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4855"/>
            <a:ext cx="2743200" cy="62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71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nSpc>
                <a:spcPct val="90000"/>
              </a:lnSpc>
              <a:buFont typeface="Wingdings" pitchFamily="2" charset="2"/>
              <a:buNone/>
              <a:defRPr/>
            </a:pPr>
            <a:r>
              <a:rPr lang="en-US" b="1" dirty="0"/>
              <a:t>NURSING INTERVENTIONS</a:t>
            </a:r>
          </a:p>
          <a:p>
            <a:pPr>
              <a:lnSpc>
                <a:spcPct val="90000"/>
              </a:lnSpc>
              <a:defRPr/>
            </a:pPr>
            <a:r>
              <a:rPr lang="en-US" dirty="0"/>
              <a:t>1. Assist physician in treating the underlying cause of constipation</a:t>
            </a:r>
          </a:p>
          <a:p>
            <a:pPr>
              <a:lnSpc>
                <a:spcPct val="90000"/>
              </a:lnSpc>
              <a:defRPr/>
            </a:pPr>
            <a:r>
              <a:rPr lang="en-US" dirty="0"/>
              <a:t>2. Encourage to eat HIGH fiber diet to increase the bulk</a:t>
            </a:r>
          </a:p>
          <a:p>
            <a:pPr>
              <a:lnSpc>
                <a:spcPct val="90000"/>
              </a:lnSpc>
              <a:defRPr/>
            </a:pPr>
            <a:r>
              <a:rPr lang="en-US" dirty="0"/>
              <a:t>3. Increase fluid intake</a:t>
            </a:r>
          </a:p>
          <a:p>
            <a:pPr>
              <a:lnSpc>
                <a:spcPct val="90000"/>
              </a:lnSpc>
              <a:defRPr/>
            </a:pPr>
            <a:r>
              <a:rPr lang="en-US" dirty="0"/>
              <a:t>4. Administer prescribed laxatives, stool softeners</a:t>
            </a:r>
          </a:p>
          <a:p>
            <a:pPr>
              <a:lnSpc>
                <a:spcPct val="90000"/>
              </a:lnSpc>
              <a:defRPr/>
            </a:pPr>
            <a:r>
              <a:rPr lang="en-US" dirty="0"/>
              <a:t>5. Assist in relieving stress</a:t>
            </a:r>
          </a:p>
          <a:p>
            <a:endParaRPr lang="en-IN" dirty="0"/>
          </a:p>
        </p:txBody>
      </p:sp>
    </p:spTree>
    <p:extLst>
      <p:ext uri="{BB962C8B-B14F-4D97-AF65-F5344CB8AC3E}">
        <p14:creationId xmlns:p14="http://schemas.microsoft.com/office/powerpoint/2010/main" val="1030774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a:solidFill>
                  <a:srgbClr val="C00000"/>
                </a:solidFill>
              </a:rPr>
              <a:t>Impaction</a:t>
            </a:r>
            <a:endParaRPr lang="en-IN" dirty="0">
              <a:solidFill>
                <a:srgbClr val="C00000"/>
              </a:solidFill>
            </a:endParaRPr>
          </a:p>
        </p:txBody>
      </p:sp>
      <p:sp>
        <p:nvSpPr>
          <p:cNvPr id="3" name="Content Placeholder 2"/>
          <p:cNvSpPr>
            <a:spLocks noGrp="1"/>
          </p:cNvSpPr>
          <p:nvPr>
            <p:ph idx="1"/>
          </p:nvPr>
        </p:nvSpPr>
        <p:spPr>
          <a:xfrm>
            <a:off x="457200" y="1295400"/>
            <a:ext cx="8229600" cy="5181600"/>
          </a:xfrm>
        </p:spPr>
        <p:txBody>
          <a:bodyPr/>
          <a:lstStyle/>
          <a:p>
            <a:pPr>
              <a:lnSpc>
                <a:spcPct val="90000"/>
              </a:lnSpc>
              <a:defRPr/>
            </a:pPr>
            <a:r>
              <a:rPr lang="en-US" dirty="0"/>
              <a:t>Results from unrelieved constipation</a:t>
            </a:r>
          </a:p>
          <a:p>
            <a:pPr>
              <a:lnSpc>
                <a:spcPct val="90000"/>
              </a:lnSpc>
              <a:defRPr/>
            </a:pPr>
            <a:r>
              <a:rPr lang="en-US" dirty="0"/>
              <a:t>Collection of hardened feces wedged into rectum</a:t>
            </a:r>
          </a:p>
          <a:p>
            <a:pPr>
              <a:lnSpc>
                <a:spcPct val="90000"/>
              </a:lnSpc>
              <a:defRPr/>
            </a:pPr>
            <a:r>
              <a:rPr lang="en-US" dirty="0"/>
              <a:t>Can extend up to sigmoid colon</a:t>
            </a:r>
          </a:p>
          <a:p>
            <a:pPr>
              <a:lnSpc>
                <a:spcPct val="90000"/>
              </a:lnSpc>
              <a:defRPr/>
            </a:pPr>
            <a:r>
              <a:rPr lang="en-US" dirty="0"/>
              <a:t>Most at risk: depilated, confused, unconscious (all are at risk for dehydration)</a:t>
            </a:r>
          </a:p>
          <a:p>
            <a:pPr>
              <a:defRPr/>
            </a:pPr>
            <a:r>
              <a:rPr lang="en-US" dirty="0"/>
              <a:t>When a continuous ooze of diarrheal stool develops, impaction should be suspected</a:t>
            </a:r>
          </a:p>
          <a:p>
            <a:pPr>
              <a:defRPr/>
            </a:pPr>
            <a:r>
              <a:rPr lang="en-US" dirty="0"/>
              <a:t>Associated S/S: Loss of appetite, abdominal distention, cramping, rectal pain</a:t>
            </a:r>
          </a:p>
          <a:p>
            <a:endParaRPr lang="en-IN" dirty="0"/>
          </a:p>
        </p:txBody>
      </p:sp>
    </p:spTree>
    <p:extLst>
      <p:ext uri="{BB962C8B-B14F-4D97-AF65-F5344CB8AC3E}">
        <p14:creationId xmlns:p14="http://schemas.microsoft.com/office/powerpoint/2010/main" val="398663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solidFill>
                  <a:srgbClr val="C00000"/>
                </a:solidFill>
              </a:rPr>
              <a:t>Diarrhea</a:t>
            </a:r>
            <a:endParaRPr lang="en-IN" dirty="0">
              <a:solidFill>
                <a:srgbClr val="C00000"/>
              </a:solidFill>
            </a:endParaRPr>
          </a:p>
        </p:txBody>
      </p:sp>
      <p:sp>
        <p:nvSpPr>
          <p:cNvPr id="3" name="Content Placeholder 2"/>
          <p:cNvSpPr>
            <a:spLocks noGrp="1"/>
          </p:cNvSpPr>
          <p:nvPr>
            <p:ph idx="1"/>
          </p:nvPr>
        </p:nvSpPr>
        <p:spPr>
          <a:xfrm>
            <a:off x="457200" y="1371600"/>
            <a:ext cx="8229600" cy="5105400"/>
          </a:xfrm>
        </p:spPr>
        <p:txBody>
          <a:bodyPr/>
          <a:lstStyle/>
          <a:p>
            <a:pPr>
              <a:defRPr/>
            </a:pPr>
            <a:r>
              <a:rPr lang="en-US" dirty="0"/>
              <a:t>Increase in number of stools &amp; the passage of liquid, unformed </a:t>
            </a:r>
            <a:r>
              <a:rPr lang="en-US" dirty="0" smtClean="0"/>
              <a:t>stool (more than 3times/day)</a:t>
            </a:r>
            <a:endParaRPr lang="en-US" dirty="0"/>
          </a:p>
          <a:p>
            <a:pPr>
              <a:defRPr/>
            </a:pPr>
            <a:r>
              <a:rPr lang="en-US" dirty="0"/>
              <a:t>Symptom of disorders affecting digestion, absorption, &amp; secretion of GI tract</a:t>
            </a:r>
          </a:p>
          <a:p>
            <a:pPr>
              <a:defRPr/>
            </a:pPr>
            <a:r>
              <a:rPr lang="en-US" dirty="0"/>
              <a:t>Intestinal contents pass through small &amp; large intestines too quickly to allow for usual absorption of water &amp; nutrients</a:t>
            </a:r>
          </a:p>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0"/>
            <a:ext cx="35845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533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a:defRPr/>
            </a:pPr>
            <a:r>
              <a:rPr lang="en-US" dirty="0"/>
              <a:t>Irritation can result in increased mucus secretion, feces become too watery, unable to control defecation</a:t>
            </a:r>
          </a:p>
          <a:p>
            <a:pPr>
              <a:defRPr/>
            </a:pPr>
            <a:r>
              <a:rPr lang="en-US" dirty="0"/>
              <a:t>Excess loss of colonic fluid can result in acid-base imbalances or fluid/electrolyte imbalances</a:t>
            </a:r>
          </a:p>
          <a:p>
            <a:pPr>
              <a:defRPr/>
            </a:pPr>
            <a:r>
              <a:rPr lang="en-US" dirty="0"/>
              <a:t>Can also result in skin breakdown</a:t>
            </a:r>
          </a:p>
          <a:p>
            <a:endParaRPr lang="en-IN" dirty="0"/>
          </a:p>
        </p:txBody>
      </p:sp>
    </p:spTree>
    <p:extLst>
      <p:ext uri="{BB962C8B-B14F-4D97-AF65-F5344CB8AC3E}">
        <p14:creationId xmlns:p14="http://schemas.microsoft.com/office/powerpoint/2010/main" val="1022799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a:solidFill>
                  <a:srgbClr val="C00000"/>
                </a:solidFill>
              </a:rPr>
              <a:t>Conditions that cause Diarrhea</a:t>
            </a:r>
            <a:endParaRPr lang="en-IN" dirty="0">
              <a:solidFill>
                <a:srgbClr val="C00000"/>
              </a:solidFill>
            </a:endParaRPr>
          </a:p>
        </p:txBody>
      </p:sp>
      <p:sp>
        <p:nvSpPr>
          <p:cNvPr id="3" name="Content Placeholder 2"/>
          <p:cNvSpPr>
            <a:spLocks noGrp="1"/>
          </p:cNvSpPr>
          <p:nvPr>
            <p:ph idx="1"/>
          </p:nvPr>
        </p:nvSpPr>
        <p:spPr>
          <a:xfrm>
            <a:off x="457200" y="1219200"/>
            <a:ext cx="8229600" cy="5257800"/>
          </a:xfrm>
        </p:spPr>
        <p:txBody>
          <a:bodyPr/>
          <a:lstStyle/>
          <a:p>
            <a:pPr>
              <a:lnSpc>
                <a:spcPct val="90000"/>
              </a:lnSpc>
              <a:defRPr/>
            </a:pPr>
            <a:r>
              <a:rPr lang="en-US" dirty="0"/>
              <a:t>Emotional Stress</a:t>
            </a:r>
          </a:p>
          <a:p>
            <a:pPr>
              <a:lnSpc>
                <a:spcPct val="90000"/>
              </a:lnSpc>
              <a:defRPr/>
            </a:pPr>
            <a:r>
              <a:rPr lang="en-US" dirty="0"/>
              <a:t>Intestinal Infection </a:t>
            </a:r>
          </a:p>
          <a:p>
            <a:pPr>
              <a:lnSpc>
                <a:spcPct val="90000"/>
              </a:lnSpc>
              <a:defRPr/>
            </a:pPr>
            <a:r>
              <a:rPr lang="en-US" dirty="0"/>
              <a:t>Food Allergies</a:t>
            </a:r>
          </a:p>
          <a:p>
            <a:pPr>
              <a:lnSpc>
                <a:spcPct val="90000"/>
              </a:lnSpc>
              <a:defRPr/>
            </a:pPr>
            <a:r>
              <a:rPr lang="en-US" dirty="0"/>
              <a:t>Food Intolerance</a:t>
            </a:r>
          </a:p>
          <a:p>
            <a:pPr>
              <a:lnSpc>
                <a:spcPct val="90000"/>
              </a:lnSpc>
              <a:defRPr/>
            </a:pPr>
            <a:r>
              <a:rPr lang="en-US" dirty="0"/>
              <a:t>Tube Feedings (Enteral)</a:t>
            </a:r>
          </a:p>
          <a:p>
            <a:pPr>
              <a:lnSpc>
                <a:spcPct val="90000"/>
              </a:lnSpc>
              <a:defRPr/>
            </a:pPr>
            <a:r>
              <a:rPr lang="en-US" dirty="0"/>
              <a:t>Medications</a:t>
            </a:r>
          </a:p>
          <a:p>
            <a:pPr>
              <a:lnSpc>
                <a:spcPct val="90000"/>
              </a:lnSpc>
              <a:defRPr/>
            </a:pPr>
            <a:r>
              <a:rPr lang="en-US" dirty="0"/>
              <a:t>Laxatives</a:t>
            </a:r>
          </a:p>
          <a:p>
            <a:pPr>
              <a:lnSpc>
                <a:spcPct val="90000"/>
              </a:lnSpc>
              <a:defRPr/>
            </a:pPr>
            <a:r>
              <a:rPr lang="en-US" dirty="0"/>
              <a:t>Colon Disease</a:t>
            </a:r>
          </a:p>
          <a:p>
            <a:pPr>
              <a:lnSpc>
                <a:spcPct val="90000"/>
              </a:lnSpc>
              <a:defRPr/>
            </a:pPr>
            <a:r>
              <a:rPr lang="en-US" dirty="0"/>
              <a:t>Surgery</a:t>
            </a:r>
          </a:p>
          <a:p>
            <a:endParaRPr lang="en-IN" dirty="0"/>
          </a:p>
        </p:txBody>
      </p:sp>
    </p:spTree>
    <p:extLst>
      <p:ext uri="{BB962C8B-B14F-4D97-AF65-F5344CB8AC3E}">
        <p14:creationId xmlns:p14="http://schemas.microsoft.com/office/powerpoint/2010/main" val="4234114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lstStyle/>
          <a:p>
            <a:pPr marL="609600" indent="-609600">
              <a:lnSpc>
                <a:spcPct val="90000"/>
              </a:lnSpc>
            </a:pPr>
            <a:r>
              <a:rPr lang="en-US" b="1" dirty="0"/>
              <a:t>Medical Management</a:t>
            </a:r>
          </a:p>
          <a:p>
            <a:pPr marL="609600" indent="-609600">
              <a:lnSpc>
                <a:spcPct val="90000"/>
              </a:lnSpc>
              <a:buFont typeface="Wingdings" pitchFamily="2" charset="2"/>
              <a:buAutoNum type="arabicPeriod"/>
            </a:pPr>
            <a:r>
              <a:rPr lang="en-US" dirty="0"/>
              <a:t>Treatment of underlying cause </a:t>
            </a:r>
          </a:p>
          <a:p>
            <a:pPr marL="609600" indent="-609600">
              <a:lnSpc>
                <a:spcPct val="90000"/>
              </a:lnSpc>
              <a:buFont typeface="Wingdings" pitchFamily="2" charset="2"/>
              <a:buAutoNum type="arabicPeriod"/>
            </a:pPr>
            <a:r>
              <a:rPr lang="en-US" dirty="0"/>
              <a:t>Controlling symptoms &amp; preventing complications</a:t>
            </a:r>
          </a:p>
          <a:p>
            <a:pPr marL="609600" indent="-609600">
              <a:lnSpc>
                <a:spcPct val="90000"/>
              </a:lnSpc>
              <a:buFont typeface="Wingdings" pitchFamily="2" charset="2"/>
              <a:buAutoNum type="arabicPeriod"/>
            </a:pPr>
            <a:r>
              <a:rPr lang="en-US" dirty="0"/>
              <a:t>Antibiotics &amp; </a:t>
            </a:r>
            <a:r>
              <a:rPr lang="en-US" dirty="0" smtClean="0"/>
              <a:t>anti </a:t>
            </a:r>
            <a:r>
              <a:rPr lang="en-US" dirty="0" err="1" smtClean="0"/>
              <a:t>nflammatory</a:t>
            </a:r>
            <a:r>
              <a:rPr lang="en-US" dirty="0" smtClean="0"/>
              <a:t> </a:t>
            </a:r>
            <a:r>
              <a:rPr lang="en-US" dirty="0"/>
              <a:t>agents</a:t>
            </a:r>
          </a:p>
          <a:p>
            <a:pPr marL="609600" indent="-609600">
              <a:lnSpc>
                <a:spcPct val="90000"/>
              </a:lnSpc>
              <a:buFont typeface="Wingdings" pitchFamily="2" charset="2"/>
              <a:buAutoNum type="arabicPeriod"/>
            </a:pPr>
            <a:r>
              <a:rPr lang="en-US" dirty="0"/>
              <a:t>Antidiarrheal &amp; </a:t>
            </a:r>
            <a:r>
              <a:rPr lang="en-US" dirty="0" smtClean="0"/>
              <a:t>antispasmodic </a:t>
            </a:r>
            <a:r>
              <a:rPr lang="en-US" dirty="0"/>
              <a:t>agents</a:t>
            </a:r>
            <a:r>
              <a:rPr lang="en-US" sz="2000" dirty="0"/>
              <a:t> </a:t>
            </a:r>
            <a:endParaRPr lang="en-US" sz="2000" dirty="0" smtClean="0"/>
          </a:p>
          <a:p>
            <a:pPr marL="0" indent="0">
              <a:lnSpc>
                <a:spcPct val="90000"/>
              </a:lnSpc>
              <a:buNone/>
            </a:pPr>
            <a:endParaRPr lang="en-US" sz="2000" dirty="0"/>
          </a:p>
          <a:p>
            <a:pPr marL="609600" indent="-609600">
              <a:lnSpc>
                <a:spcPct val="90000"/>
              </a:lnSpc>
            </a:pPr>
            <a:r>
              <a:rPr lang="en-US" b="1" dirty="0"/>
              <a:t>Nursing </a:t>
            </a:r>
            <a:r>
              <a:rPr lang="en-US" b="1" dirty="0" smtClean="0"/>
              <a:t>Management</a:t>
            </a:r>
            <a:endParaRPr lang="en-US" b="1" dirty="0"/>
          </a:p>
          <a:p>
            <a:pPr marL="609600" indent="-609600">
              <a:lnSpc>
                <a:spcPct val="90000"/>
              </a:lnSpc>
              <a:buFont typeface="Wingdings" pitchFamily="2" charset="2"/>
              <a:buAutoNum type="arabicPeriod"/>
            </a:pPr>
            <a:r>
              <a:rPr lang="en-US" dirty="0"/>
              <a:t>Assessment </a:t>
            </a:r>
            <a:r>
              <a:rPr lang="en-US" dirty="0" smtClean="0"/>
              <a:t> </a:t>
            </a:r>
            <a:r>
              <a:rPr lang="en-US" dirty="0"/>
              <a:t>&amp; pattern of diarrhea</a:t>
            </a:r>
          </a:p>
          <a:p>
            <a:pPr marL="609600" indent="-609600">
              <a:lnSpc>
                <a:spcPct val="90000"/>
              </a:lnSpc>
              <a:buFont typeface="Wingdings" pitchFamily="2" charset="2"/>
              <a:buAutoNum type="arabicPeriod"/>
            </a:pPr>
            <a:r>
              <a:rPr lang="en-US" dirty="0"/>
              <a:t>Bed rest &amp; monitoring of fluid status </a:t>
            </a:r>
          </a:p>
          <a:p>
            <a:pPr marL="609600" indent="-609600">
              <a:lnSpc>
                <a:spcPct val="90000"/>
              </a:lnSpc>
              <a:buFont typeface="Wingdings" pitchFamily="2" charset="2"/>
              <a:buAutoNum type="arabicPeriod"/>
            </a:pPr>
            <a:r>
              <a:rPr lang="en-US" dirty="0"/>
              <a:t>Serum electrolytes (K)</a:t>
            </a:r>
          </a:p>
          <a:p>
            <a:pPr marL="609600" indent="-609600">
              <a:lnSpc>
                <a:spcPct val="90000"/>
              </a:lnSpc>
              <a:buFont typeface="Wingdings" pitchFamily="2" charset="2"/>
              <a:buAutoNum type="arabicPeriod"/>
            </a:pPr>
            <a:r>
              <a:rPr lang="en-US" dirty="0" err="1"/>
              <a:t>Perenial</a:t>
            </a:r>
            <a:r>
              <a:rPr lang="en-US" dirty="0"/>
              <a:t> care </a:t>
            </a:r>
          </a:p>
          <a:p>
            <a:endParaRPr lang="en-IN" dirty="0"/>
          </a:p>
        </p:txBody>
      </p:sp>
    </p:spTree>
    <p:extLst>
      <p:ext uri="{BB962C8B-B14F-4D97-AF65-F5344CB8AC3E}">
        <p14:creationId xmlns:p14="http://schemas.microsoft.com/office/powerpoint/2010/main" val="1659618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solidFill>
                  <a:srgbClr val="C00000"/>
                </a:solidFill>
              </a:rPr>
              <a:t>Incontinence</a:t>
            </a:r>
            <a:endParaRPr lang="en-IN" dirty="0">
              <a:solidFill>
                <a:srgbClr val="C00000"/>
              </a:solidFill>
            </a:endParaRPr>
          </a:p>
        </p:txBody>
      </p:sp>
      <p:sp>
        <p:nvSpPr>
          <p:cNvPr id="3" name="Content Placeholder 2"/>
          <p:cNvSpPr>
            <a:spLocks noGrp="1"/>
          </p:cNvSpPr>
          <p:nvPr>
            <p:ph idx="1"/>
          </p:nvPr>
        </p:nvSpPr>
        <p:spPr>
          <a:xfrm>
            <a:off x="457200" y="1295400"/>
            <a:ext cx="8229600" cy="5181600"/>
          </a:xfrm>
        </p:spPr>
        <p:txBody>
          <a:bodyPr/>
          <a:lstStyle/>
          <a:p>
            <a:pPr>
              <a:buNone/>
              <a:defRPr/>
            </a:pPr>
            <a:r>
              <a:rPr lang="en-US" dirty="0"/>
              <a:t>Inability to control passage of feces and gas from the anus</a:t>
            </a:r>
          </a:p>
          <a:p>
            <a:pPr>
              <a:defRPr/>
            </a:pPr>
            <a:r>
              <a:rPr lang="en-US" dirty="0"/>
              <a:t>Caused by conditions that create frequent, loose, large volume, watery stools or conditions that impair sphincter control or function</a:t>
            </a:r>
          </a:p>
          <a:p>
            <a:endParaRPr lang="en-IN" dirty="0"/>
          </a:p>
        </p:txBody>
      </p:sp>
    </p:spTree>
    <p:extLst>
      <p:ext uri="{BB962C8B-B14F-4D97-AF65-F5344CB8AC3E}">
        <p14:creationId xmlns:p14="http://schemas.microsoft.com/office/powerpoint/2010/main" val="288653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US" sz="3200" dirty="0"/>
              <a:t>Function- excrete/eliminate waste products of digestion.</a:t>
            </a:r>
          </a:p>
          <a:p>
            <a:r>
              <a:rPr lang="en-US" sz="3200" dirty="0"/>
              <a:t>Maintaining normal bowel elimination is essential to health and efficient body functions</a:t>
            </a:r>
            <a:endParaRPr lang="en-IN" sz="3200" dirty="0"/>
          </a:p>
        </p:txBody>
      </p:sp>
    </p:spTree>
    <p:extLst>
      <p:ext uri="{BB962C8B-B14F-4D97-AF65-F5344CB8AC3E}">
        <p14:creationId xmlns:p14="http://schemas.microsoft.com/office/powerpoint/2010/main" val="3577931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marL="609600" indent="-609600">
              <a:lnSpc>
                <a:spcPct val="90000"/>
              </a:lnSpc>
            </a:pPr>
            <a:r>
              <a:rPr lang="en-US" b="1" dirty="0"/>
              <a:t>Medical Management</a:t>
            </a:r>
          </a:p>
          <a:p>
            <a:pPr marL="609600" indent="-609600">
              <a:lnSpc>
                <a:spcPct val="90000"/>
              </a:lnSpc>
              <a:buFont typeface="Wingdings" pitchFamily="2" charset="2"/>
              <a:buAutoNum type="arabicPeriod"/>
            </a:pPr>
            <a:r>
              <a:rPr lang="en-US" dirty="0"/>
              <a:t>Bowel training program</a:t>
            </a:r>
          </a:p>
          <a:p>
            <a:pPr marL="609600" indent="-609600">
              <a:lnSpc>
                <a:spcPct val="90000"/>
              </a:lnSpc>
              <a:buFont typeface="Wingdings" pitchFamily="2" charset="2"/>
              <a:buAutoNum type="arabicPeriod"/>
            </a:pPr>
            <a:r>
              <a:rPr lang="en-US" dirty="0"/>
              <a:t>Surgical reconstruction</a:t>
            </a:r>
          </a:p>
          <a:p>
            <a:pPr marL="609600" indent="-609600">
              <a:lnSpc>
                <a:spcPct val="90000"/>
              </a:lnSpc>
              <a:buFont typeface="Wingdings" pitchFamily="2" charset="2"/>
              <a:buAutoNum type="arabicPeriod"/>
            </a:pPr>
            <a:r>
              <a:rPr lang="en-US" dirty="0"/>
              <a:t>Sphincter repair </a:t>
            </a:r>
          </a:p>
          <a:p>
            <a:pPr marL="609600" indent="-609600">
              <a:lnSpc>
                <a:spcPct val="90000"/>
              </a:lnSpc>
              <a:buFont typeface="Wingdings" pitchFamily="2" charset="2"/>
              <a:buAutoNum type="arabicPeriod"/>
            </a:pPr>
            <a:r>
              <a:rPr lang="en-US" dirty="0"/>
              <a:t>Fecal diversion</a:t>
            </a:r>
          </a:p>
          <a:p>
            <a:pPr marL="609600" indent="-609600">
              <a:lnSpc>
                <a:spcPct val="90000"/>
              </a:lnSpc>
            </a:pPr>
            <a:r>
              <a:rPr lang="en-US" b="1" dirty="0"/>
              <a:t>Nursing Management</a:t>
            </a:r>
          </a:p>
          <a:p>
            <a:pPr marL="609600" indent="-609600">
              <a:lnSpc>
                <a:spcPct val="90000"/>
              </a:lnSpc>
              <a:buFont typeface="Wingdings" pitchFamily="2" charset="2"/>
              <a:buAutoNum type="arabicPeriod"/>
            </a:pPr>
            <a:r>
              <a:rPr lang="en-US" dirty="0"/>
              <a:t>Assessment &amp; Health History</a:t>
            </a:r>
          </a:p>
          <a:p>
            <a:pPr marL="609600" indent="-609600">
              <a:lnSpc>
                <a:spcPct val="90000"/>
              </a:lnSpc>
              <a:buFont typeface="Wingdings" pitchFamily="2" charset="2"/>
              <a:buAutoNum type="arabicPeriod"/>
            </a:pPr>
            <a:r>
              <a:rPr lang="en-US" dirty="0"/>
              <a:t>Bowel Training program</a:t>
            </a:r>
          </a:p>
          <a:p>
            <a:pPr marL="609600" indent="-609600">
              <a:lnSpc>
                <a:spcPct val="90000"/>
              </a:lnSpc>
              <a:buFont typeface="Wingdings" pitchFamily="2" charset="2"/>
              <a:buAutoNum type="arabicPeriod"/>
            </a:pPr>
            <a:r>
              <a:rPr lang="en-US" dirty="0"/>
              <a:t>Maintain skin integrity</a:t>
            </a:r>
          </a:p>
          <a:p>
            <a:pPr marL="609600" indent="-609600">
              <a:lnSpc>
                <a:spcPct val="90000"/>
              </a:lnSpc>
              <a:buFont typeface="Wingdings" pitchFamily="2" charset="2"/>
              <a:buAutoNum type="arabicPeriod"/>
            </a:pPr>
            <a:r>
              <a:rPr lang="en-US" dirty="0"/>
              <a:t>Assist patient &amp; family to cope with illness</a:t>
            </a:r>
          </a:p>
          <a:p>
            <a:endParaRPr lang="en-IN" dirty="0"/>
          </a:p>
        </p:txBody>
      </p:sp>
    </p:spTree>
    <p:extLst>
      <p:ext uri="{BB962C8B-B14F-4D97-AF65-F5344CB8AC3E}">
        <p14:creationId xmlns:p14="http://schemas.microsoft.com/office/powerpoint/2010/main" val="2402982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Flatulence</a:t>
            </a:r>
            <a:endParaRPr lang="en-IN" dirty="0">
              <a:solidFill>
                <a:srgbClr val="C00000"/>
              </a:solidFill>
            </a:endParaRPr>
          </a:p>
        </p:txBody>
      </p:sp>
      <p:sp>
        <p:nvSpPr>
          <p:cNvPr id="3" name="Content Placeholder 2"/>
          <p:cNvSpPr>
            <a:spLocks noGrp="1"/>
          </p:cNvSpPr>
          <p:nvPr>
            <p:ph idx="1"/>
          </p:nvPr>
        </p:nvSpPr>
        <p:spPr/>
        <p:txBody>
          <a:bodyPr/>
          <a:lstStyle/>
          <a:p>
            <a:pPr>
              <a:lnSpc>
                <a:spcPct val="90000"/>
              </a:lnSpc>
              <a:defRPr/>
            </a:pPr>
            <a:r>
              <a:rPr lang="en-US" dirty="0"/>
              <a:t>Gas accumulation in the lumen of intestines</a:t>
            </a:r>
          </a:p>
          <a:p>
            <a:pPr>
              <a:lnSpc>
                <a:spcPct val="90000"/>
              </a:lnSpc>
              <a:defRPr/>
            </a:pPr>
            <a:r>
              <a:rPr lang="en-US" dirty="0"/>
              <a:t>Bowel wall stretches and distends</a:t>
            </a:r>
          </a:p>
          <a:p>
            <a:pPr>
              <a:lnSpc>
                <a:spcPct val="90000"/>
              </a:lnSpc>
              <a:defRPr/>
            </a:pPr>
            <a:r>
              <a:rPr lang="en-US" dirty="0"/>
              <a:t>Common cause of abdominal fullness, pain, &amp; cramping</a:t>
            </a:r>
          </a:p>
          <a:p>
            <a:pPr>
              <a:lnSpc>
                <a:spcPct val="90000"/>
              </a:lnSpc>
              <a:defRPr/>
            </a:pPr>
            <a:r>
              <a:rPr lang="en-US" dirty="0"/>
              <a:t>Gas escapes through mouth (belching), or anus (flatus)</a:t>
            </a:r>
          </a:p>
          <a:p>
            <a:endParaRPr lang="en-IN" dirty="0"/>
          </a:p>
        </p:txBody>
      </p:sp>
    </p:spTree>
    <p:extLst>
      <p:ext uri="{BB962C8B-B14F-4D97-AF65-F5344CB8AC3E}">
        <p14:creationId xmlns:p14="http://schemas.microsoft.com/office/powerpoint/2010/main" val="88815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solidFill>
                  <a:srgbClr val="C00000"/>
                </a:solidFill>
              </a:rPr>
              <a:t>Hemorrhoids</a:t>
            </a:r>
            <a:endParaRPr lang="en-IN" dirty="0">
              <a:solidFill>
                <a:srgbClr val="C00000"/>
              </a:solidFill>
            </a:endParaRPr>
          </a:p>
        </p:txBody>
      </p:sp>
      <p:sp>
        <p:nvSpPr>
          <p:cNvPr id="3" name="Content Placeholder 2"/>
          <p:cNvSpPr>
            <a:spLocks noGrp="1"/>
          </p:cNvSpPr>
          <p:nvPr>
            <p:ph idx="1"/>
          </p:nvPr>
        </p:nvSpPr>
        <p:spPr>
          <a:xfrm>
            <a:off x="457200" y="1295400"/>
            <a:ext cx="8229600" cy="5181600"/>
          </a:xfrm>
        </p:spPr>
        <p:txBody>
          <a:bodyPr/>
          <a:lstStyle/>
          <a:p>
            <a:pPr>
              <a:defRPr/>
            </a:pPr>
            <a:r>
              <a:rPr lang="en-US" dirty="0"/>
              <a:t>Dilated, engorged veins in the lining of the rectum</a:t>
            </a:r>
          </a:p>
          <a:p>
            <a:pPr>
              <a:defRPr/>
            </a:pPr>
            <a:r>
              <a:rPr lang="en-US" dirty="0"/>
              <a:t>External (Clearly visible) or Internal</a:t>
            </a:r>
          </a:p>
          <a:p>
            <a:pPr>
              <a:defRPr/>
            </a:pPr>
            <a:r>
              <a:rPr lang="en-US" dirty="0"/>
              <a:t>Caused by straining, pregnancy, CHF, chronic liver disease</a:t>
            </a:r>
          </a:p>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00"/>
            <a:ext cx="282892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034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Font typeface="Wingdings" pitchFamily="2" charset="2"/>
              <a:buNone/>
              <a:defRPr/>
            </a:pPr>
            <a:r>
              <a:rPr lang="en-US" b="1" dirty="0"/>
              <a:t>NURSING INTERVENTIONS</a:t>
            </a:r>
          </a:p>
          <a:p>
            <a:pPr>
              <a:defRPr/>
            </a:pPr>
            <a:r>
              <a:rPr lang="en-US" dirty="0"/>
              <a:t>1. Advise patient to apply cold packs to the anal/rectal area followed by a SITZ bath</a:t>
            </a:r>
          </a:p>
          <a:p>
            <a:pPr>
              <a:defRPr/>
            </a:pPr>
            <a:r>
              <a:rPr lang="en-US" dirty="0"/>
              <a:t>2. Encourage HIGH-fiber diet and </a:t>
            </a:r>
            <a:r>
              <a:rPr lang="en-US" dirty="0" smtClean="0"/>
              <a:t>fluids</a:t>
            </a:r>
          </a:p>
          <a:p>
            <a:pPr>
              <a:defRPr/>
            </a:pPr>
            <a:r>
              <a:rPr lang="en-US" dirty="0" smtClean="0"/>
              <a:t>3. Administer </a:t>
            </a:r>
            <a:r>
              <a:rPr lang="en-US" dirty="0"/>
              <a:t>stool softener as prescribed </a:t>
            </a:r>
            <a:endParaRPr lang="en-US" dirty="0" smtClean="0"/>
          </a:p>
          <a:p>
            <a:pPr marL="0" indent="0">
              <a:buNone/>
              <a:defRPr/>
            </a:pPr>
            <a:endParaRPr lang="en-US" dirty="0" smtClean="0"/>
          </a:p>
          <a:p>
            <a:pPr>
              <a:buFont typeface="Wingdings" pitchFamily="2" charset="2"/>
              <a:buNone/>
              <a:defRPr/>
            </a:pPr>
            <a:r>
              <a:rPr lang="en-US" u="sng" dirty="0"/>
              <a:t>Post-operative care for </a:t>
            </a:r>
            <a:r>
              <a:rPr lang="en-US" u="sng" dirty="0" err="1"/>
              <a:t>hemorrhoidectomy</a:t>
            </a:r>
            <a:endParaRPr lang="en-US" u="sng" dirty="0"/>
          </a:p>
          <a:p>
            <a:pPr>
              <a:defRPr/>
            </a:pPr>
            <a:r>
              <a:rPr lang="en-US" dirty="0"/>
              <a:t>1. Position: </a:t>
            </a:r>
            <a:r>
              <a:rPr lang="en-US" i="1" u="sng" dirty="0"/>
              <a:t>Prone or Side-lying</a:t>
            </a:r>
          </a:p>
          <a:p>
            <a:pPr>
              <a:defRPr/>
            </a:pPr>
            <a:r>
              <a:rPr lang="en-US" dirty="0"/>
              <a:t>2. Maintain dressing over the surgical </a:t>
            </a:r>
            <a:r>
              <a:rPr lang="en-US" dirty="0" smtClean="0"/>
              <a:t>site</a:t>
            </a:r>
          </a:p>
          <a:p>
            <a:pPr>
              <a:defRPr/>
            </a:pPr>
            <a:r>
              <a:rPr lang="en-US" dirty="0" smtClean="0"/>
              <a:t>3. Monitor </a:t>
            </a:r>
            <a:r>
              <a:rPr lang="en-US" dirty="0"/>
              <a:t>for bleeding</a:t>
            </a:r>
          </a:p>
          <a:p>
            <a:pPr>
              <a:defRPr/>
            </a:pPr>
            <a:r>
              <a:rPr lang="en-US" dirty="0"/>
              <a:t>4. Administer analgesics and stool softeners</a:t>
            </a:r>
          </a:p>
          <a:p>
            <a:pPr>
              <a:defRPr/>
            </a:pPr>
            <a:r>
              <a:rPr lang="en-US" dirty="0"/>
              <a:t>5. Advise  the use of SITZ bath 3-4 times a day</a:t>
            </a:r>
          </a:p>
          <a:p>
            <a:pPr>
              <a:defRPr/>
            </a:pPr>
            <a:endParaRPr lang="en-US" b="1" dirty="0"/>
          </a:p>
          <a:p>
            <a:pPr>
              <a:defRPr/>
            </a:pPr>
            <a:endParaRPr lang="en-US" b="1" dirty="0"/>
          </a:p>
          <a:p>
            <a:pPr>
              <a:defRPr/>
            </a:pPr>
            <a:endParaRPr lang="en-IN" dirty="0"/>
          </a:p>
        </p:txBody>
      </p:sp>
    </p:spTree>
    <p:extLst>
      <p:ext uri="{BB962C8B-B14F-4D97-AF65-F5344CB8AC3E}">
        <p14:creationId xmlns:p14="http://schemas.microsoft.com/office/powerpoint/2010/main" val="4225062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solidFill>
                  <a:srgbClr val="C00000"/>
                </a:solidFill>
              </a:rPr>
              <a:t>Nursing </a:t>
            </a:r>
            <a:r>
              <a:rPr lang="en-US" dirty="0">
                <a:solidFill>
                  <a:srgbClr val="C00000"/>
                </a:solidFill>
              </a:rPr>
              <a:t>interventions to maintain normal bowel elimination </a:t>
            </a:r>
            <a:r>
              <a:rPr lang="en-US" dirty="0" smtClean="0">
                <a:solidFill>
                  <a:srgbClr val="C00000"/>
                </a:solidFill>
              </a:rPr>
              <a:t>pattern</a:t>
            </a:r>
            <a:r>
              <a:rPr lang="en-IN" dirty="0"/>
              <a:t/>
            </a:r>
            <a:br>
              <a:rPr lang="en-IN" dirty="0"/>
            </a:br>
            <a:endParaRPr lang="en-IN" dirty="0"/>
          </a:p>
        </p:txBody>
      </p:sp>
      <p:sp>
        <p:nvSpPr>
          <p:cNvPr id="9" name="Content Placeholder 2"/>
          <p:cNvSpPr>
            <a:spLocks noGrp="1"/>
          </p:cNvSpPr>
          <p:nvPr>
            <p:ph idx="1"/>
          </p:nvPr>
        </p:nvSpPr>
        <p:spPr>
          <a:xfrm>
            <a:off x="457200" y="1905000"/>
            <a:ext cx="8229600" cy="4572000"/>
          </a:xfrm>
        </p:spPr>
        <p:txBody>
          <a:bodyPr>
            <a:normAutofit/>
          </a:bodyPr>
          <a:lstStyle/>
          <a:p>
            <a:r>
              <a:rPr lang="en-US" b="1" dirty="0" smtClean="0"/>
              <a:t>Routine</a:t>
            </a:r>
            <a:r>
              <a:rPr lang="en-US" dirty="0" smtClean="0"/>
              <a:t>- Establish regular </a:t>
            </a:r>
            <a:r>
              <a:rPr lang="en-US" dirty="0"/>
              <a:t>pattern of elimination at </a:t>
            </a:r>
            <a:r>
              <a:rPr lang="en-US" dirty="0" smtClean="0"/>
              <a:t>		       regular times. Pt</a:t>
            </a:r>
            <a:r>
              <a:rPr lang="en-US" dirty="0"/>
              <a:t>. </a:t>
            </a:r>
            <a:r>
              <a:rPr lang="en-US" dirty="0" smtClean="0"/>
              <a:t>needs</a:t>
            </a:r>
            <a:r>
              <a:rPr lang="en-US" dirty="0"/>
              <a:t> </a:t>
            </a:r>
            <a:r>
              <a:rPr lang="en-US" dirty="0" smtClean="0"/>
              <a:t>10-15min 			       (uninterrupted time). If urge </a:t>
            </a:r>
            <a:r>
              <a:rPr lang="en-US" dirty="0"/>
              <a:t>to defecate is </a:t>
            </a:r>
            <a:r>
              <a:rPr lang="en-US" dirty="0" smtClean="0"/>
              <a:t>		       constantly </a:t>
            </a:r>
            <a:r>
              <a:rPr lang="en-US" dirty="0"/>
              <a:t>ignored </a:t>
            </a:r>
            <a:r>
              <a:rPr lang="en-US" dirty="0" smtClean="0"/>
              <a:t>the defecation </a:t>
            </a:r>
            <a:r>
              <a:rPr lang="en-US" dirty="0"/>
              <a:t>reflex will be </a:t>
            </a:r>
            <a:r>
              <a:rPr lang="en-US" dirty="0" smtClean="0"/>
              <a:t>	       lost</a:t>
            </a:r>
            <a:r>
              <a:rPr lang="en-US" dirty="0"/>
              <a:t>, causing feces </a:t>
            </a:r>
            <a:r>
              <a:rPr lang="en-US" dirty="0" smtClean="0"/>
              <a:t>to remain </a:t>
            </a:r>
            <a:r>
              <a:rPr lang="en-US" dirty="0"/>
              <a:t>longer in </a:t>
            </a:r>
            <a:r>
              <a:rPr lang="en-US" dirty="0" smtClean="0"/>
              <a:t>intestine, 	       increased water absorption</a:t>
            </a:r>
            <a:r>
              <a:rPr lang="en-US" dirty="0"/>
              <a:t>, making feces hard </a:t>
            </a:r>
            <a:r>
              <a:rPr lang="en-US" dirty="0" smtClean="0"/>
              <a:t>	       and </a:t>
            </a:r>
            <a:r>
              <a:rPr lang="en-US" dirty="0"/>
              <a:t>difficult </a:t>
            </a:r>
            <a:r>
              <a:rPr lang="en-US" dirty="0" smtClean="0"/>
              <a:t>to pass</a:t>
            </a:r>
            <a:r>
              <a:rPr lang="en-US" dirty="0"/>
              <a:t>. Use communication skills to </a:t>
            </a:r>
            <a:r>
              <a:rPr lang="en-US" dirty="0" smtClean="0"/>
              <a:t>	       discuss bowel </a:t>
            </a:r>
            <a:r>
              <a:rPr lang="en-US" dirty="0"/>
              <a:t>patterns. </a:t>
            </a:r>
          </a:p>
          <a:p>
            <a:r>
              <a:rPr lang="en-US" b="1" dirty="0"/>
              <a:t>Positioning</a:t>
            </a:r>
            <a:r>
              <a:rPr lang="en-US" dirty="0"/>
              <a:t>- </a:t>
            </a:r>
            <a:r>
              <a:rPr lang="en-US" dirty="0" smtClean="0"/>
              <a:t>Comfortable </a:t>
            </a:r>
            <a:r>
              <a:rPr lang="en-US" dirty="0"/>
              <a:t>position needed. Squatting </a:t>
            </a:r>
            <a:r>
              <a:rPr lang="en-US" dirty="0" smtClean="0"/>
              <a:t>	             position </a:t>
            </a:r>
            <a:r>
              <a:rPr lang="en-US" dirty="0"/>
              <a:t>common. Assess need for elevated </a:t>
            </a:r>
            <a:r>
              <a:rPr lang="en-US" dirty="0" smtClean="0"/>
              <a:t>	             toilet</a:t>
            </a:r>
            <a:r>
              <a:rPr lang="en-US" dirty="0"/>
              <a:t>, </a:t>
            </a:r>
            <a:r>
              <a:rPr lang="en-US" dirty="0" smtClean="0"/>
              <a:t>commode</a:t>
            </a:r>
            <a:r>
              <a:rPr lang="en-US" dirty="0"/>
              <a:t>.</a:t>
            </a:r>
          </a:p>
          <a:p>
            <a:endParaRPr lang="en-IN" dirty="0"/>
          </a:p>
        </p:txBody>
      </p:sp>
    </p:spTree>
    <p:extLst>
      <p:ext uri="{BB962C8B-B14F-4D97-AF65-F5344CB8AC3E}">
        <p14:creationId xmlns:p14="http://schemas.microsoft.com/office/powerpoint/2010/main" val="2099572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914400"/>
            <a:ext cx="8229600" cy="4876800"/>
          </a:xfrm>
        </p:spPr>
        <p:txBody>
          <a:bodyPr/>
          <a:lstStyle/>
          <a:p>
            <a:r>
              <a:rPr lang="en-US" b="1" dirty="0"/>
              <a:t>Privacy</a:t>
            </a:r>
            <a:r>
              <a:rPr lang="en-US" dirty="0"/>
              <a:t>- considered a very private act. Use BR if possible, pull drapes close doors. </a:t>
            </a:r>
          </a:p>
          <a:p>
            <a:r>
              <a:rPr lang="en-US" b="1" dirty="0" smtClean="0"/>
              <a:t>Comfort</a:t>
            </a:r>
            <a:r>
              <a:rPr lang="en-US" dirty="0" smtClean="0"/>
              <a:t>- </a:t>
            </a:r>
            <a:r>
              <a:rPr lang="en-US" dirty="0"/>
              <a:t>provide quiet, comfortable as possible place.</a:t>
            </a:r>
          </a:p>
          <a:p>
            <a:r>
              <a:rPr lang="en-US" dirty="0"/>
              <a:t> </a:t>
            </a:r>
            <a:r>
              <a:rPr lang="en-US" b="1" dirty="0"/>
              <a:t>Activity</a:t>
            </a:r>
            <a:r>
              <a:rPr lang="en-US" dirty="0"/>
              <a:t>- needed to promote GI activity and maintain reg. </a:t>
            </a:r>
            <a:r>
              <a:rPr lang="en-US" dirty="0" smtClean="0"/>
              <a:t>  	       frequency. Teaching </a:t>
            </a:r>
            <a:r>
              <a:rPr lang="en-US" dirty="0"/>
              <a:t>related to inactivity and </a:t>
            </a:r>
            <a:r>
              <a:rPr lang="en-US" dirty="0" smtClean="0"/>
              <a:t>	       constipation</a:t>
            </a:r>
            <a:r>
              <a:rPr lang="en-US" dirty="0"/>
              <a:t>. Exercises for immobile client. </a:t>
            </a:r>
            <a:r>
              <a:rPr lang="en-US" dirty="0" smtClean="0"/>
              <a:t>	       Exercises </a:t>
            </a:r>
            <a:r>
              <a:rPr lang="en-US" dirty="0"/>
              <a:t>to strengthen </a:t>
            </a:r>
            <a:r>
              <a:rPr lang="en-US" dirty="0" err="1"/>
              <a:t>abd</a:t>
            </a:r>
            <a:r>
              <a:rPr lang="en-US" dirty="0"/>
              <a:t>. and </a:t>
            </a:r>
            <a:r>
              <a:rPr lang="en-US" dirty="0" err="1"/>
              <a:t>perineal</a:t>
            </a:r>
            <a:r>
              <a:rPr lang="en-US" dirty="0"/>
              <a:t> </a:t>
            </a:r>
            <a:r>
              <a:rPr lang="en-US" dirty="0" smtClean="0"/>
              <a:t>	       	       muscles </a:t>
            </a:r>
            <a:r>
              <a:rPr lang="en-US" dirty="0"/>
              <a:t>used for </a:t>
            </a:r>
            <a:r>
              <a:rPr lang="en-US" dirty="0" err="1"/>
              <a:t>defecation.T</a:t>
            </a:r>
            <a:r>
              <a:rPr lang="en-US" dirty="0"/>
              <a:t> &amp; P   ROM</a:t>
            </a:r>
          </a:p>
          <a:p>
            <a:r>
              <a:rPr lang="en-US" b="1" dirty="0"/>
              <a:t>Diet</a:t>
            </a:r>
            <a:r>
              <a:rPr lang="en-US" dirty="0"/>
              <a:t>/</a:t>
            </a:r>
            <a:r>
              <a:rPr lang="en-US" b="1" dirty="0"/>
              <a:t>Fluids</a:t>
            </a:r>
            <a:r>
              <a:rPr lang="en-US" dirty="0"/>
              <a:t> - High fiber foods, 2000cc fluids/day</a:t>
            </a:r>
          </a:p>
          <a:p>
            <a:endParaRPr lang="en-IN" dirty="0"/>
          </a:p>
        </p:txBody>
      </p:sp>
    </p:spTree>
    <p:extLst>
      <p:ext uri="{BB962C8B-B14F-4D97-AF65-F5344CB8AC3E}">
        <p14:creationId xmlns:p14="http://schemas.microsoft.com/office/powerpoint/2010/main" val="2689618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81000"/>
            <a:ext cx="8229600" cy="6096000"/>
          </a:xfrm>
        </p:spPr>
        <p:txBody>
          <a:bodyPr/>
          <a:lstStyle/>
          <a:p>
            <a:r>
              <a:rPr lang="en-US" b="1" dirty="0" smtClean="0"/>
              <a:t>Diet</a:t>
            </a:r>
          </a:p>
          <a:p>
            <a:pPr marL="0" indent="0">
              <a:buNone/>
            </a:pPr>
            <a:r>
              <a:rPr lang="en-US" dirty="0" smtClean="0"/>
              <a:t> </a:t>
            </a:r>
          </a:p>
          <a:p>
            <a:endParaRPr lang="en-IN" dirty="0"/>
          </a:p>
        </p:txBody>
      </p:sp>
      <p:sp>
        <p:nvSpPr>
          <p:cNvPr id="5" name="Rectangle 4"/>
          <p:cNvSpPr>
            <a:spLocks noGrp="1" noChangeArrowheads="1"/>
          </p:cNvSpPr>
          <p:nvPr/>
        </p:nvSpPr>
        <p:spPr bwMode="auto">
          <a:xfrm>
            <a:off x="609600" y="1219200"/>
            <a:ext cx="3810000" cy="4114800"/>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FontTx/>
              <a:buNone/>
            </a:pPr>
            <a:r>
              <a:rPr lang="en-US" sz="3200" dirty="0"/>
              <a:t>High fiber foods:</a:t>
            </a:r>
          </a:p>
          <a:p>
            <a:r>
              <a:rPr lang="en-US" dirty="0"/>
              <a:t>Legumes (beans)</a:t>
            </a:r>
          </a:p>
          <a:p>
            <a:r>
              <a:rPr lang="en-US" dirty="0"/>
              <a:t>Cereals</a:t>
            </a:r>
          </a:p>
          <a:p>
            <a:r>
              <a:rPr lang="en-US" dirty="0"/>
              <a:t>Whole grains </a:t>
            </a:r>
          </a:p>
          <a:p>
            <a:r>
              <a:rPr lang="en-US" dirty="0"/>
              <a:t>Raw Fruits </a:t>
            </a:r>
          </a:p>
          <a:p>
            <a:r>
              <a:rPr lang="en-US" dirty="0"/>
              <a:t>Vegetables</a:t>
            </a:r>
          </a:p>
        </p:txBody>
      </p:sp>
      <p:sp>
        <p:nvSpPr>
          <p:cNvPr id="6" name="Rectangle 5"/>
          <p:cNvSpPr>
            <a:spLocks noGrp="1" noChangeArrowheads="1"/>
          </p:cNvSpPr>
          <p:nvPr/>
        </p:nvSpPr>
        <p:spPr bwMode="auto">
          <a:xfrm>
            <a:off x="4267200" y="1219200"/>
            <a:ext cx="4191000" cy="4246418"/>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buFontTx/>
              <a:buNone/>
            </a:pPr>
            <a:r>
              <a:rPr lang="en-US" sz="3200" dirty="0"/>
              <a:t>Laxative effect foods:</a:t>
            </a:r>
          </a:p>
          <a:p>
            <a:r>
              <a:rPr lang="en-US" dirty="0"/>
              <a:t>Spicy &amp; greasy</a:t>
            </a:r>
          </a:p>
          <a:p>
            <a:r>
              <a:rPr lang="en-US" dirty="0"/>
              <a:t>Bran/Chocolate</a:t>
            </a:r>
          </a:p>
          <a:p>
            <a:r>
              <a:rPr lang="en-US" dirty="0"/>
              <a:t>Coffee/Alcohol</a:t>
            </a:r>
          </a:p>
          <a:p>
            <a:r>
              <a:rPr lang="en-US" dirty="0"/>
              <a:t>Raw fruits &amp; vegetables</a:t>
            </a:r>
          </a:p>
        </p:txBody>
      </p:sp>
    </p:spTree>
    <p:extLst>
      <p:ext uri="{BB962C8B-B14F-4D97-AF65-F5344CB8AC3E}">
        <p14:creationId xmlns:p14="http://schemas.microsoft.com/office/powerpoint/2010/main" val="2266983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Assessment of Bowel Function</a:t>
            </a:r>
            <a:endParaRPr lang="en-IN" dirty="0">
              <a:solidFill>
                <a:srgbClr val="C00000"/>
              </a:solidFill>
            </a:endParaRPr>
          </a:p>
        </p:txBody>
      </p:sp>
      <p:sp>
        <p:nvSpPr>
          <p:cNvPr id="3" name="Content Placeholder 2"/>
          <p:cNvSpPr>
            <a:spLocks noGrp="1"/>
          </p:cNvSpPr>
          <p:nvPr>
            <p:ph idx="1"/>
          </p:nvPr>
        </p:nvSpPr>
        <p:spPr/>
        <p:txBody>
          <a:bodyPr/>
          <a:lstStyle/>
          <a:p>
            <a:r>
              <a:rPr lang="en-US" sz="2800" dirty="0"/>
              <a:t>Nursing History</a:t>
            </a:r>
          </a:p>
          <a:p>
            <a:r>
              <a:rPr lang="en-US" sz="2800" dirty="0"/>
              <a:t>Physical Assessment</a:t>
            </a:r>
          </a:p>
          <a:p>
            <a:r>
              <a:rPr lang="en-US" sz="2800" dirty="0"/>
              <a:t>Fecal Characteristics</a:t>
            </a:r>
          </a:p>
          <a:p>
            <a:r>
              <a:rPr lang="en-US" sz="2800" dirty="0"/>
              <a:t>Laboratory/ Diagnostic Tests</a:t>
            </a:r>
          </a:p>
          <a:p>
            <a:pPr lvl="1"/>
            <a:r>
              <a:rPr lang="en-US" sz="2400" dirty="0"/>
              <a:t>Fecal specimens</a:t>
            </a:r>
          </a:p>
          <a:p>
            <a:pPr lvl="1"/>
            <a:r>
              <a:rPr lang="en-US" sz="2400" dirty="0"/>
              <a:t>Guaiac test</a:t>
            </a:r>
          </a:p>
          <a:p>
            <a:pPr lvl="1"/>
            <a:r>
              <a:rPr lang="en-US" sz="2400" dirty="0"/>
              <a:t>Diagnostic tests</a:t>
            </a:r>
          </a:p>
          <a:p>
            <a:pPr lvl="2"/>
            <a:r>
              <a:rPr lang="en-US" sz="2000" dirty="0"/>
              <a:t>Direct visualization</a:t>
            </a:r>
          </a:p>
          <a:p>
            <a:pPr lvl="2"/>
            <a:r>
              <a:rPr lang="en-US" sz="2000" dirty="0"/>
              <a:t>Indirect visualization</a:t>
            </a:r>
          </a:p>
          <a:p>
            <a:endParaRPr lang="en-IN" dirty="0"/>
          </a:p>
        </p:txBody>
      </p:sp>
    </p:spTree>
    <p:extLst>
      <p:ext uri="{BB962C8B-B14F-4D97-AF65-F5344CB8AC3E}">
        <p14:creationId xmlns:p14="http://schemas.microsoft.com/office/powerpoint/2010/main" val="2136433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371600"/>
          </a:xfrm>
        </p:spPr>
        <p:txBody>
          <a:bodyPr>
            <a:normAutofit fontScale="90000"/>
          </a:bodyPr>
          <a:lstStyle/>
          <a:p>
            <a:pPr lvl="0" algn="ctr"/>
            <a:r>
              <a:rPr lang="en-US" dirty="0" smtClean="0"/>
              <a:t/>
            </a:r>
            <a:br>
              <a:rPr lang="en-US" dirty="0" smtClean="0"/>
            </a:br>
            <a:r>
              <a:rPr lang="en-US" dirty="0" smtClean="0">
                <a:solidFill>
                  <a:srgbClr val="C00000"/>
                </a:solidFill>
                <a:latin typeface="Bodoni MT Black" pitchFamily="18" charset="0"/>
              </a:rPr>
              <a:t>Nursing </a:t>
            </a:r>
            <a:r>
              <a:rPr lang="en-US" dirty="0">
                <a:solidFill>
                  <a:srgbClr val="C00000"/>
                </a:solidFill>
                <a:latin typeface="Bodoni MT Black" pitchFamily="18" charset="0"/>
              </a:rPr>
              <a:t>care of the individual with </a:t>
            </a:r>
            <a:r>
              <a:rPr lang="en-US" dirty="0" smtClean="0">
                <a:solidFill>
                  <a:srgbClr val="C00000"/>
                </a:solidFill>
                <a:latin typeface="Bodoni MT Black" pitchFamily="18" charset="0"/>
              </a:rPr>
              <a:t> </a:t>
            </a:r>
            <a:r>
              <a:rPr lang="en-US" dirty="0">
                <a:solidFill>
                  <a:srgbClr val="C00000"/>
                </a:solidFill>
                <a:latin typeface="Bodoni MT Black" pitchFamily="18" charset="0"/>
              </a:rPr>
              <a:t>D</a:t>
            </a:r>
            <a:r>
              <a:rPr lang="en-US" dirty="0" smtClean="0">
                <a:solidFill>
                  <a:srgbClr val="C00000"/>
                </a:solidFill>
                <a:latin typeface="Bodoni MT Black" pitchFamily="18" charset="0"/>
              </a:rPr>
              <a:t>igestive </a:t>
            </a:r>
            <a:r>
              <a:rPr lang="en-US" dirty="0">
                <a:solidFill>
                  <a:srgbClr val="C00000"/>
                </a:solidFill>
                <a:latin typeface="Bodoni MT Black" pitchFamily="18" charset="0"/>
              </a:rPr>
              <a:t>S</a:t>
            </a:r>
            <a:r>
              <a:rPr lang="en-US" dirty="0" smtClean="0">
                <a:solidFill>
                  <a:srgbClr val="C00000"/>
                </a:solidFill>
                <a:latin typeface="Bodoni MT Black" pitchFamily="18" charset="0"/>
              </a:rPr>
              <a:t>ystem Disorders</a:t>
            </a:r>
            <a:r>
              <a:rPr lang="en-IN" dirty="0">
                <a:solidFill>
                  <a:srgbClr val="C00000"/>
                </a:solidFill>
                <a:latin typeface="Bodoni MT Black" pitchFamily="18" charset="0"/>
              </a:rPr>
              <a:t/>
            </a:r>
            <a:br>
              <a:rPr lang="en-IN" dirty="0">
                <a:solidFill>
                  <a:srgbClr val="C00000"/>
                </a:solidFill>
                <a:latin typeface="Bodoni MT Black" pitchFamily="18" charset="0"/>
              </a:rPr>
            </a:br>
            <a:endParaRPr lang="en-IN" dirty="0">
              <a:solidFill>
                <a:srgbClr val="C00000"/>
              </a:solidFill>
              <a:latin typeface="Bodoni MT Black" pitchFamily="18" charset="0"/>
            </a:endParaRPr>
          </a:p>
        </p:txBody>
      </p:sp>
    </p:spTree>
    <p:extLst>
      <p:ext uri="{BB962C8B-B14F-4D97-AF65-F5344CB8AC3E}">
        <p14:creationId xmlns:p14="http://schemas.microsoft.com/office/powerpoint/2010/main" val="1638044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IN" b="1" dirty="0">
                <a:solidFill>
                  <a:srgbClr val="C00000"/>
                </a:solidFill>
              </a:rPr>
              <a:t>GASTRITIS/GASTROENTERITIS </a:t>
            </a:r>
            <a:endParaRPr lang="en-IN" dirty="0">
              <a:solidFill>
                <a:srgbClr val="C00000"/>
              </a:solidFill>
            </a:endParaRPr>
          </a:p>
        </p:txBody>
      </p:sp>
      <p:sp>
        <p:nvSpPr>
          <p:cNvPr id="3" name="Content Placeholder 2"/>
          <p:cNvSpPr>
            <a:spLocks noGrp="1"/>
          </p:cNvSpPr>
          <p:nvPr>
            <p:ph idx="1"/>
          </p:nvPr>
        </p:nvSpPr>
        <p:spPr>
          <a:xfrm>
            <a:off x="457200" y="1143000"/>
            <a:ext cx="8229600" cy="5334000"/>
          </a:xfrm>
        </p:spPr>
        <p:txBody>
          <a:bodyPr/>
          <a:lstStyle/>
          <a:p>
            <a:r>
              <a:rPr lang="en-IN" dirty="0"/>
              <a:t>Acute gastritis is the irritation and inflammation of the stomach's mucous lining</a:t>
            </a:r>
            <a:r>
              <a:rPr lang="en-IN" dirty="0" smtClean="0"/>
              <a:t>.</a:t>
            </a:r>
          </a:p>
          <a:p>
            <a:r>
              <a:rPr lang="en-IN" dirty="0" smtClean="0"/>
              <a:t> </a:t>
            </a:r>
            <a:r>
              <a:rPr lang="en-IN" dirty="0"/>
              <a:t>Gastritis may be caused by a chemical, thermal, or bacterial insult</a:t>
            </a:r>
            <a:r>
              <a:rPr lang="en-IN" dirty="0" smtClean="0"/>
              <a:t>.</a:t>
            </a:r>
          </a:p>
          <a:p>
            <a:r>
              <a:rPr lang="en-IN" dirty="0" smtClean="0"/>
              <a:t> </a:t>
            </a:r>
            <a:r>
              <a:rPr lang="en-IN" dirty="0" err="1" smtClean="0"/>
              <a:t>Eg</a:t>
            </a:r>
            <a:r>
              <a:rPr lang="en-IN" dirty="0" smtClean="0"/>
              <a:t>: Drugs </a:t>
            </a:r>
            <a:r>
              <a:rPr lang="en-IN" dirty="0"/>
              <a:t>such as alcohol, aspirin, and chemotherapeutic </a:t>
            </a:r>
            <a:r>
              <a:rPr lang="en-IN" dirty="0" smtClean="0"/>
              <a:t>agents.</a:t>
            </a:r>
          </a:p>
          <a:p>
            <a:r>
              <a:rPr lang="en-IN" dirty="0"/>
              <a:t>H</a:t>
            </a:r>
            <a:r>
              <a:rPr lang="en-IN" dirty="0" smtClean="0"/>
              <a:t>ot</a:t>
            </a:r>
            <a:r>
              <a:rPr lang="en-IN" dirty="0"/>
              <a:t>, spicy, rough, or contaminated foods </a:t>
            </a:r>
            <a:r>
              <a:rPr lang="en-IN" dirty="0" smtClean="0"/>
              <a:t>.</a:t>
            </a:r>
          </a:p>
          <a:p>
            <a:r>
              <a:rPr lang="en-IN" dirty="0" smtClean="0"/>
              <a:t>Management </a:t>
            </a:r>
            <a:r>
              <a:rPr lang="en-IN" dirty="0"/>
              <a:t>involves symptomatic treatment measures after removal of the causative agent. </a:t>
            </a:r>
          </a:p>
        </p:txBody>
      </p:sp>
    </p:spTree>
    <p:extLst>
      <p:ext uri="{BB962C8B-B14F-4D97-AF65-F5344CB8AC3E}">
        <p14:creationId xmlns:p14="http://schemas.microsoft.com/office/powerpoint/2010/main" val="3288239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solidFill>
                  <a:srgbClr val="C00000"/>
                </a:solidFill>
              </a:rPr>
              <a:t>GI System &amp; Functions</a:t>
            </a:r>
            <a:endParaRPr lang="en-IN" dirty="0">
              <a:solidFill>
                <a:srgbClr val="C00000"/>
              </a:solidFill>
            </a:endParaRPr>
          </a:p>
        </p:txBody>
      </p:sp>
      <p:sp>
        <p:nvSpPr>
          <p:cNvPr id="3" name="Content Placeholder 2"/>
          <p:cNvSpPr>
            <a:spLocks noGrp="1"/>
          </p:cNvSpPr>
          <p:nvPr>
            <p:ph idx="1"/>
          </p:nvPr>
        </p:nvSpPr>
        <p:spPr>
          <a:xfrm>
            <a:off x="457200" y="1524000"/>
            <a:ext cx="4191000" cy="4724400"/>
          </a:xfrm>
        </p:spPr>
        <p:txBody>
          <a:bodyPr>
            <a:normAutofit lnSpcReduction="10000"/>
          </a:bodyPr>
          <a:lstStyle/>
          <a:p>
            <a:r>
              <a:rPr lang="en-US" dirty="0">
                <a:solidFill>
                  <a:srgbClr val="7030A0"/>
                </a:solidFill>
              </a:rPr>
              <a:t>Mouth:</a:t>
            </a:r>
            <a:r>
              <a:rPr lang="en-US" dirty="0"/>
              <a:t> mostly mechanical </a:t>
            </a:r>
            <a:r>
              <a:rPr lang="en-US" dirty="0" smtClean="0"/>
              <a:t>digestion (</a:t>
            </a:r>
            <a:r>
              <a:rPr lang="en-US" dirty="0" smtClean="0">
                <a:sym typeface="Wingdings" pitchFamily="2" charset="2"/>
              </a:rPr>
              <a:t>mastication)</a:t>
            </a:r>
          </a:p>
          <a:p>
            <a:pPr marL="0" indent="0">
              <a:buNone/>
            </a:pPr>
            <a:r>
              <a:rPr lang="en-US" dirty="0" smtClean="0">
                <a:sym typeface="Wingdings" pitchFamily="2" charset="2"/>
              </a:rPr>
              <a:t> </a:t>
            </a:r>
          </a:p>
          <a:p>
            <a:r>
              <a:rPr lang="en-US" dirty="0" smtClean="0">
                <a:solidFill>
                  <a:srgbClr val="7030A0"/>
                </a:solidFill>
              </a:rPr>
              <a:t>Pharynx, Esophagus</a:t>
            </a:r>
            <a:r>
              <a:rPr lang="en-US" dirty="0">
                <a:solidFill>
                  <a:srgbClr val="7030A0"/>
                </a:solidFill>
              </a:rPr>
              <a:t>:</a:t>
            </a:r>
            <a:r>
              <a:rPr lang="en-US" dirty="0"/>
              <a:t> passageway for food </a:t>
            </a:r>
            <a:endParaRPr lang="en-US" dirty="0" smtClean="0"/>
          </a:p>
          <a:p>
            <a:pPr marL="0" indent="0">
              <a:buNone/>
            </a:pPr>
            <a:r>
              <a:rPr lang="en-US" dirty="0"/>
              <a:t> </a:t>
            </a:r>
            <a:r>
              <a:rPr lang="en-US" dirty="0" smtClean="0"/>
              <a:t>  (</a:t>
            </a:r>
            <a:r>
              <a:rPr lang="en-US" dirty="0"/>
              <a:t>from mouth to stomach</a:t>
            </a:r>
            <a:r>
              <a:rPr lang="en-US" dirty="0" smtClean="0"/>
              <a:t>)</a:t>
            </a:r>
          </a:p>
          <a:p>
            <a:pPr marL="0" indent="0">
              <a:buNone/>
            </a:pPr>
            <a:endParaRPr lang="en-US" dirty="0"/>
          </a:p>
          <a:p>
            <a:r>
              <a:rPr lang="en-US" dirty="0">
                <a:solidFill>
                  <a:srgbClr val="7030A0"/>
                </a:solidFill>
              </a:rPr>
              <a:t>Stomach:</a:t>
            </a:r>
            <a:r>
              <a:rPr lang="en-US" dirty="0"/>
              <a:t> bolus is mixed with gastric juice </a:t>
            </a:r>
            <a:r>
              <a:rPr lang="en-US" dirty="0" smtClean="0"/>
              <a:t>for </a:t>
            </a:r>
            <a:r>
              <a:rPr lang="en-US" dirty="0"/>
              <a:t>digestion</a:t>
            </a:r>
          </a:p>
          <a:p>
            <a:pPr marL="0" indent="0">
              <a:buNone/>
            </a:pPr>
            <a:r>
              <a:rPr lang="en-US" dirty="0" smtClean="0"/>
              <a:t>(</a:t>
            </a:r>
            <a:r>
              <a:rPr lang="en-US" dirty="0"/>
              <a:t>liquid, mucus and enzymes) </a:t>
            </a:r>
            <a:r>
              <a:rPr lang="en-US" dirty="0">
                <a:sym typeface="Wingdings" pitchFamily="2" charset="2"/>
              </a:rPr>
              <a:t> </a:t>
            </a:r>
            <a:r>
              <a:rPr lang="en-US" dirty="0" err="1" smtClean="0">
                <a:sym typeface="Wingdings" pitchFamily="2" charset="2"/>
              </a:rPr>
              <a:t>chyme</a:t>
            </a:r>
            <a:endParaRPr lang="en-US" dirty="0" smtClean="0">
              <a:sym typeface="Wingdings" pitchFamily="2" charset="2"/>
            </a:endParaRPr>
          </a:p>
          <a:p>
            <a:pPr marL="0" indent="0">
              <a:buNone/>
            </a:pPr>
            <a:endParaRPr lang="en-US" dirty="0">
              <a:sym typeface="Wingdings" pitchFamily="2" charset="2"/>
            </a:endParaRPr>
          </a:p>
          <a:p>
            <a:pPr marL="0" indent="0">
              <a:buNone/>
            </a:pPr>
            <a:endParaRPr lang="en-US" dirty="0" smtClean="0">
              <a:sym typeface="Wingdings" pitchFamily="2" charset="2"/>
            </a:endParaRPr>
          </a:p>
          <a:p>
            <a:pPr marL="0" indent="0">
              <a:buNone/>
            </a:pPr>
            <a:endParaRPr lang="en-US" dirty="0">
              <a:sym typeface="Wingdings" pitchFamily="2" charset="2"/>
            </a:endParaRP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4419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48838" y="6479554"/>
            <a:ext cx="3537961"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14674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r>
              <a:rPr lang="en-IN" dirty="0"/>
              <a:t>Gastroenteritis, or inflammation of the stomach and intestines, is generally caused by bacteria and viruses. </a:t>
            </a:r>
            <a:endParaRPr lang="en-IN" dirty="0" smtClean="0"/>
          </a:p>
          <a:p>
            <a:r>
              <a:rPr lang="en-IN" dirty="0" smtClean="0"/>
              <a:t>Other </a:t>
            </a:r>
            <a:r>
              <a:rPr lang="en-IN" dirty="0"/>
              <a:t>causes include parasites, food allergens, drug reactions to antibiotics, and ingestion of toxic plants. </a:t>
            </a:r>
            <a:endParaRPr lang="en-IN" dirty="0" smtClean="0"/>
          </a:p>
          <a:p>
            <a:r>
              <a:rPr lang="en-IN" dirty="0" smtClean="0"/>
              <a:t>Treatment </a:t>
            </a:r>
            <a:r>
              <a:rPr lang="en-IN" dirty="0"/>
              <a:t>is the same as for gastritis, with the addition of anti-microbial drugs for severe cases. </a:t>
            </a:r>
            <a:endParaRPr lang="en-IN" dirty="0" smtClean="0"/>
          </a:p>
          <a:p>
            <a:r>
              <a:rPr lang="en-IN" b="1" dirty="0" smtClean="0"/>
              <a:t>S&amp;S:</a:t>
            </a:r>
          </a:p>
          <a:p>
            <a:r>
              <a:rPr lang="en-IN" dirty="0" smtClean="0"/>
              <a:t> </a:t>
            </a:r>
            <a:r>
              <a:rPr lang="en-IN" dirty="0"/>
              <a:t>P</a:t>
            </a:r>
            <a:r>
              <a:rPr lang="en-IN" dirty="0" smtClean="0"/>
              <a:t>ain</a:t>
            </a:r>
            <a:r>
              <a:rPr lang="en-IN" dirty="0"/>
              <a:t>, cramping, belching, nausea, and vomiting. Severe cases may include hematemesis</a:t>
            </a:r>
            <a:r>
              <a:rPr lang="en-IN" dirty="0" smtClean="0"/>
              <a:t>.</a:t>
            </a:r>
          </a:p>
          <a:p>
            <a:r>
              <a:rPr lang="en-IN" dirty="0" smtClean="0"/>
              <a:t> </a:t>
            </a:r>
            <a:r>
              <a:rPr lang="en-IN" dirty="0" err="1"/>
              <a:t>Diarrhea</a:t>
            </a:r>
            <a:r>
              <a:rPr lang="en-IN" dirty="0"/>
              <a:t> may occur with gastroenteritis. </a:t>
            </a:r>
          </a:p>
          <a:p>
            <a:endParaRPr lang="en-IN" dirty="0"/>
          </a:p>
        </p:txBody>
      </p:sp>
    </p:spTree>
    <p:extLst>
      <p:ext uri="{BB962C8B-B14F-4D97-AF65-F5344CB8AC3E}">
        <p14:creationId xmlns:p14="http://schemas.microsoft.com/office/powerpoint/2010/main" val="4235637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r>
              <a:rPr lang="en-IN" dirty="0" smtClean="0"/>
              <a:t>. </a:t>
            </a:r>
            <a:r>
              <a:rPr lang="en-IN" b="1" dirty="0"/>
              <a:t>Nursing implications</a:t>
            </a:r>
          </a:p>
          <a:p>
            <a:r>
              <a:rPr lang="en-IN" dirty="0"/>
              <a:t>(1) Stop all P.O. intakes until symptoms subside</a:t>
            </a:r>
            <a:r>
              <a:rPr lang="en-IN" dirty="0" smtClean="0"/>
              <a:t>.</a:t>
            </a:r>
          </a:p>
          <a:p>
            <a:r>
              <a:rPr lang="en-IN" dirty="0" smtClean="0"/>
              <a:t> </a:t>
            </a:r>
            <a:r>
              <a:rPr lang="en-IN" dirty="0"/>
              <a:t>(2) Assess the patient's symptoms and administer the prescribed symptomatic relief medications such as antacids and </a:t>
            </a:r>
            <a:r>
              <a:rPr lang="en-IN" dirty="0" err="1"/>
              <a:t>antiemetics</a:t>
            </a:r>
            <a:r>
              <a:rPr lang="en-IN" dirty="0"/>
              <a:t>. </a:t>
            </a:r>
            <a:endParaRPr lang="en-IN" dirty="0" smtClean="0"/>
          </a:p>
          <a:p>
            <a:r>
              <a:rPr lang="en-IN" dirty="0" smtClean="0"/>
              <a:t>(</a:t>
            </a:r>
            <a:r>
              <a:rPr lang="en-IN" dirty="0"/>
              <a:t>3) Monitor intake and output closely</a:t>
            </a:r>
            <a:r>
              <a:rPr lang="en-IN" dirty="0" smtClean="0"/>
              <a:t>.</a:t>
            </a:r>
          </a:p>
          <a:p>
            <a:r>
              <a:rPr lang="en-IN" dirty="0" smtClean="0"/>
              <a:t> </a:t>
            </a:r>
            <a:r>
              <a:rPr lang="en-IN" dirty="0"/>
              <a:t>Excessive vomiting or </a:t>
            </a:r>
            <a:r>
              <a:rPr lang="en-IN" dirty="0" err="1"/>
              <a:t>diarrhea</a:t>
            </a:r>
            <a:r>
              <a:rPr lang="en-IN" dirty="0"/>
              <a:t> may result in severe electrolyte depletion that will require replacement therapy</a:t>
            </a:r>
            <a:r>
              <a:rPr lang="en-IN" dirty="0" smtClean="0"/>
              <a:t>.</a:t>
            </a:r>
          </a:p>
          <a:p>
            <a:r>
              <a:rPr lang="en-IN" dirty="0" smtClean="0"/>
              <a:t> </a:t>
            </a:r>
            <a:r>
              <a:rPr lang="en-IN" dirty="0"/>
              <a:t>(4) Administer and monitor IV therapy when ordered to replace lost fluids</a:t>
            </a:r>
            <a:r>
              <a:rPr lang="en-IN" dirty="0" smtClean="0"/>
              <a:t>.</a:t>
            </a:r>
          </a:p>
          <a:p>
            <a:r>
              <a:rPr lang="en-IN" dirty="0" smtClean="0"/>
              <a:t> </a:t>
            </a:r>
            <a:r>
              <a:rPr lang="en-IN" dirty="0"/>
              <a:t>(5) Weigh daily to monitor weight loss</a:t>
            </a:r>
            <a:r>
              <a:rPr lang="en-IN" dirty="0" smtClean="0"/>
              <a:t>.</a:t>
            </a:r>
          </a:p>
          <a:p>
            <a:r>
              <a:rPr lang="en-IN" dirty="0" smtClean="0"/>
              <a:t> </a:t>
            </a:r>
            <a:r>
              <a:rPr lang="en-IN" dirty="0"/>
              <a:t>(6) Encourage the prescribed diet to maintain nutrition. </a:t>
            </a:r>
          </a:p>
        </p:txBody>
      </p:sp>
    </p:spTree>
    <p:extLst>
      <p:ext uri="{BB962C8B-B14F-4D97-AF65-F5344CB8AC3E}">
        <p14:creationId xmlns:p14="http://schemas.microsoft.com/office/powerpoint/2010/main" val="360301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IN" b="1" dirty="0">
                <a:solidFill>
                  <a:srgbClr val="C00000"/>
                </a:solidFill>
              </a:rPr>
              <a:t>GASTROINTESTINAL ULCERS </a:t>
            </a:r>
            <a:endParaRPr lang="en-IN" dirty="0">
              <a:solidFill>
                <a:srgbClr val="C00000"/>
              </a:solidFill>
            </a:endParaRPr>
          </a:p>
        </p:txBody>
      </p:sp>
      <p:sp>
        <p:nvSpPr>
          <p:cNvPr id="3" name="Content Placeholder 2"/>
          <p:cNvSpPr>
            <a:spLocks noGrp="1"/>
          </p:cNvSpPr>
          <p:nvPr>
            <p:ph idx="1"/>
          </p:nvPr>
        </p:nvSpPr>
        <p:spPr>
          <a:xfrm>
            <a:off x="457200" y="990600"/>
            <a:ext cx="8229600" cy="5791200"/>
          </a:xfrm>
        </p:spPr>
        <p:txBody>
          <a:bodyPr>
            <a:normAutofit/>
          </a:bodyPr>
          <a:lstStyle/>
          <a:p>
            <a:r>
              <a:rPr lang="en-IN" dirty="0"/>
              <a:t>A gastrointestinal ulcer is a break in the continuity of the mucous lining. Ulcers may occur in any part of the GI tract that comes in contact with the gastric juices. (hydrochloric acid and pepsin </a:t>
            </a:r>
            <a:r>
              <a:rPr lang="en-IN" dirty="0" smtClean="0"/>
              <a:t>secretion) </a:t>
            </a:r>
          </a:p>
          <a:p>
            <a:r>
              <a:rPr lang="en-IN" dirty="0" smtClean="0"/>
              <a:t>Ulcers </a:t>
            </a:r>
            <a:r>
              <a:rPr lang="en-IN" dirty="0"/>
              <a:t>commonly occur in the lower </a:t>
            </a:r>
            <a:r>
              <a:rPr lang="en-IN" dirty="0" err="1"/>
              <a:t>esophagus</a:t>
            </a:r>
            <a:r>
              <a:rPr lang="en-IN" dirty="0"/>
              <a:t>, the stomach, and the duodenum. </a:t>
            </a:r>
            <a:endParaRPr lang="en-IN" dirty="0" smtClean="0"/>
          </a:p>
          <a:p>
            <a:r>
              <a:rPr lang="en-IN" dirty="0" smtClean="0"/>
              <a:t>Other </a:t>
            </a:r>
            <a:r>
              <a:rPr lang="en-IN" dirty="0"/>
              <a:t>factors </a:t>
            </a:r>
            <a:r>
              <a:rPr lang="en-IN" dirty="0" smtClean="0"/>
              <a:t> </a:t>
            </a:r>
            <a:r>
              <a:rPr lang="en-IN" dirty="0"/>
              <a:t>implicated in the development of ulcers. </a:t>
            </a:r>
          </a:p>
          <a:p>
            <a:r>
              <a:rPr lang="en-IN" dirty="0"/>
              <a:t>(1) Emotional stress. </a:t>
            </a:r>
            <a:endParaRPr lang="en-IN" dirty="0" smtClean="0"/>
          </a:p>
          <a:p>
            <a:r>
              <a:rPr lang="en-IN" dirty="0" smtClean="0"/>
              <a:t>(</a:t>
            </a:r>
            <a:r>
              <a:rPr lang="en-IN" dirty="0"/>
              <a:t>2) Prolonged physical stress associated with trauma, surgery, burns, and so forth</a:t>
            </a:r>
            <a:r>
              <a:rPr lang="en-IN" dirty="0" smtClean="0"/>
              <a:t>.</a:t>
            </a:r>
          </a:p>
          <a:p>
            <a:r>
              <a:rPr lang="en-IN" dirty="0" smtClean="0"/>
              <a:t> </a:t>
            </a:r>
            <a:r>
              <a:rPr lang="en-IN" dirty="0"/>
              <a:t>(3) Hereditary factors. </a:t>
            </a:r>
            <a:endParaRPr lang="en-IN" dirty="0" smtClean="0"/>
          </a:p>
          <a:p>
            <a:r>
              <a:rPr lang="en-IN" dirty="0" smtClean="0"/>
              <a:t>(</a:t>
            </a:r>
            <a:r>
              <a:rPr lang="en-IN" dirty="0"/>
              <a:t>4) Certain drugs and medications. </a:t>
            </a:r>
            <a:r>
              <a:rPr lang="en-IN" dirty="0" err="1" smtClean="0"/>
              <a:t>Eg</a:t>
            </a:r>
            <a:r>
              <a:rPr lang="en-IN" dirty="0" smtClean="0"/>
              <a:t>: </a:t>
            </a:r>
            <a:r>
              <a:rPr lang="en-IN" dirty="0"/>
              <a:t>alcohol, caffeine, aspirin, corticosteroids, and chemotherapeutic agents. </a:t>
            </a:r>
          </a:p>
        </p:txBody>
      </p:sp>
    </p:spTree>
    <p:extLst>
      <p:ext uri="{BB962C8B-B14F-4D97-AF65-F5344CB8AC3E}">
        <p14:creationId xmlns:p14="http://schemas.microsoft.com/office/powerpoint/2010/main" val="832658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r>
              <a:rPr lang="en-IN" dirty="0"/>
              <a:t>The primary symptom of ulcers is pain</a:t>
            </a:r>
            <a:r>
              <a:rPr lang="en-IN" dirty="0" smtClean="0"/>
              <a:t>.</a:t>
            </a:r>
          </a:p>
          <a:p>
            <a:pPr marL="0" indent="0">
              <a:buNone/>
            </a:pPr>
            <a:r>
              <a:rPr lang="en-IN" dirty="0"/>
              <a:t> </a:t>
            </a:r>
            <a:r>
              <a:rPr lang="en-IN" dirty="0" smtClean="0"/>
              <a:t>  (burning</a:t>
            </a:r>
            <a:r>
              <a:rPr lang="en-IN" dirty="0"/>
              <a:t>, cramping, aching, or gnawing pain in the </a:t>
            </a:r>
            <a:r>
              <a:rPr lang="en-IN" dirty="0" smtClean="0"/>
              <a:t>         stomach </a:t>
            </a:r>
            <a:r>
              <a:rPr lang="en-IN" dirty="0"/>
              <a:t>area between the xiphoid process and the </a:t>
            </a:r>
            <a:r>
              <a:rPr lang="en-IN" dirty="0" smtClean="0"/>
              <a:t>umbilicus.)</a:t>
            </a:r>
          </a:p>
          <a:p>
            <a:r>
              <a:rPr lang="en-IN" dirty="0" smtClean="0"/>
              <a:t>The </a:t>
            </a:r>
            <a:r>
              <a:rPr lang="en-IN" dirty="0"/>
              <a:t>severity of the pain is generally an indication of the extent of the ulceration</a:t>
            </a:r>
            <a:r>
              <a:rPr lang="en-IN" dirty="0" smtClean="0"/>
              <a:t>.</a:t>
            </a:r>
          </a:p>
          <a:p>
            <a:r>
              <a:rPr lang="en-IN" dirty="0"/>
              <a:t>P</a:t>
            </a:r>
            <a:r>
              <a:rPr lang="en-IN" dirty="0" smtClean="0"/>
              <a:t>ain </a:t>
            </a:r>
            <a:r>
              <a:rPr lang="en-IN" dirty="0"/>
              <a:t>is normally localized, the patient being able to indicate the area of the pain by pointing one finger. Radiating pain indicates a severe or perforated (ruptured) ulcer</a:t>
            </a:r>
            <a:r>
              <a:rPr lang="en-IN" dirty="0" smtClean="0"/>
              <a:t>.</a:t>
            </a:r>
          </a:p>
        </p:txBody>
      </p:sp>
    </p:spTree>
    <p:extLst>
      <p:ext uri="{BB962C8B-B14F-4D97-AF65-F5344CB8AC3E}">
        <p14:creationId xmlns:p14="http://schemas.microsoft.com/office/powerpoint/2010/main" val="75322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6019800"/>
          </a:xfrm>
        </p:spPr>
        <p:txBody>
          <a:bodyPr>
            <a:normAutofit fontScale="92500" lnSpcReduction="10000"/>
          </a:bodyPr>
          <a:lstStyle/>
          <a:p>
            <a:r>
              <a:rPr lang="en-IN" b="1" dirty="0"/>
              <a:t>Nursing </a:t>
            </a:r>
            <a:r>
              <a:rPr lang="en-IN" b="1" dirty="0" smtClean="0"/>
              <a:t>implications:</a:t>
            </a:r>
          </a:p>
          <a:p>
            <a:r>
              <a:rPr lang="en-IN" dirty="0" smtClean="0"/>
              <a:t>The </a:t>
            </a:r>
            <a:r>
              <a:rPr lang="en-IN" dirty="0"/>
              <a:t>first objective is to promote gastric rest. </a:t>
            </a:r>
            <a:endParaRPr lang="en-IN" dirty="0" smtClean="0"/>
          </a:p>
          <a:p>
            <a:r>
              <a:rPr lang="en-IN" dirty="0" smtClean="0"/>
              <a:t>The </a:t>
            </a:r>
            <a:r>
              <a:rPr lang="en-IN" dirty="0"/>
              <a:t>second objective is prevention of further ulceration. </a:t>
            </a:r>
            <a:endParaRPr lang="en-IN" dirty="0" smtClean="0"/>
          </a:p>
          <a:p>
            <a:r>
              <a:rPr lang="en-IN" dirty="0" smtClean="0"/>
              <a:t>(</a:t>
            </a:r>
            <a:r>
              <a:rPr lang="en-IN" dirty="0"/>
              <a:t>1) Encourage physical and emotional rest by using relaxation techniques and prescribed medications (such as sedatives and tranquilizers) to reduce anxiety, restlessness, and insomnia</a:t>
            </a:r>
            <a:r>
              <a:rPr lang="en-IN" dirty="0" smtClean="0"/>
              <a:t>.</a:t>
            </a:r>
          </a:p>
          <a:p>
            <a:r>
              <a:rPr lang="en-IN" dirty="0" smtClean="0"/>
              <a:t> </a:t>
            </a:r>
            <a:r>
              <a:rPr lang="en-IN" dirty="0"/>
              <a:t>(2) Practice prophylaxis (prevention) by use of </a:t>
            </a:r>
            <a:r>
              <a:rPr lang="en-IN" dirty="0" smtClean="0"/>
              <a:t>antacids. </a:t>
            </a:r>
            <a:r>
              <a:rPr lang="en-IN" dirty="0"/>
              <a:t>A</a:t>
            </a:r>
            <a:r>
              <a:rPr lang="en-IN" dirty="0" smtClean="0"/>
              <a:t>voidance </a:t>
            </a:r>
            <a:r>
              <a:rPr lang="en-IN" dirty="0"/>
              <a:t>of irritants such as aspirin, alcohol, caffeine, and spicy foods. </a:t>
            </a:r>
            <a:endParaRPr lang="en-IN" dirty="0" smtClean="0"/>
          </a:p>
          <a:p>
            <a:r>
              <a:rPr lang="en-IN" dirty="0" smtClean="0"/>
              <a:t>(</a:t>
            </a:r>
            <a:r>
              <a:rPr lang="en-IN" dirty="0"/>
              <a:t>3) Dietary management aids in control of pain and prevention of ulcers. Meals should be frequent, regular, and small to moderate in size. Foods not well tolerated should be eliminated. Daily intake should be of sufficient caloric and nutritive value to maintain health. (4) When ulceration is in the acute stage, diet should be modified to consist of bland, low-</a:t>
            </a:r>
            <a:r>
              <a:rPr lang="en-IN" dirty="0" err="1"/>
              <a:t>fiber</a:t>
            </a:r>
            <a:r>
              <a:rPr lang="en-IN" dirty="0"/>
              <a:t>, non-gas-producing foods. Foods that are mechanically, chemically, and thermally nonirritating to the stomach.  </a:t>
            </a:r>
          </a:p>
          <a:p>
            <a:endParaRPr lang="en-IN" dirty="0"/>
          </a:p>
        </p:txBody>
      </p:sp>
    </p:spTree>
    <p:extLst>
      <p:ext uri="{BB962C8B-B14F-4D97-AF65-F5344CB8AC3E}">
        <p14:creationId xmlns:p14="http://schemas.microsoft.com/office/powerpoint/2010/main" val="1853860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Observe for signs and symptoms such as nausea, vomiting, blood in emesis or stool, abdominal rigidity, or abdominal pain. These symptoms may indicate the presence of bleeding, rupture, or obstruction at the ulcer site. </a:t>
            </a:r>
          </a:p>
        </p:txBody>
      </p:sp>
    </p:spTree>
    <p:extLst>
      <p:ext uri="{BB962C8B-B14F-4D97-AF65-F5344CB8AC3E}">
        <p14:creationId xmlns:p14="http://schemas.microsoft.com/office/powerpoint/2010/main" val="2327011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normAutofit fontScale="90000"/>
          </a:bodyPr>
          <a:lstStyle/>
          <a:p>
            <a:r>
              <a:rPr lang="en-IN" b="1" dirty="0">
                <a:solidFill>
                  <a:srgbClr val="C00000"/>
                </a:solidFill>
              </a:rPr>
              <a:t>APPENDICITIS </a:t>
            </a:r>
            <a:endParaRPr lang="en-IN" dirty="0">
              <a:solidFill>
                <a:srgbClr val="C00000"/>
              </a:solidFill>
            </a:endParaRPr>
          </a:p>
        </p:txBody>
      </p:sp>
      <p:sp>
        <p:nvSpPr>
          <p:cNvPr id="3" name="Content Placeholder 2"/>
          <p:cNvSpPr>
            <a:spLocks noGrp="1"/>
          </p:cNvSpPr>
          <p:nvPr>
            <p:ph idx="1"/>
          </p:nvPr>
        </p:nvSpPr>
        <p:spPr>
          <a:xfrm>
            <a:off x="609600" y="990600"/>
            <a:ext cx="8229600" cy="5486400"/>
          </a:xfrm>
        </p:spPr>
        <p:txBody>
          <a:bodyPr>
            <a:normAutofit fontScale="92500"/>
          </a:bodyPr>
          <a:lstStyle/>
          <a:p>
            <a:r>
              <a:rPr lang="en-IN" dirty="0"/>
              <a:t>Appendicitis is the inflammation of the vermiform appendix. The appendix fills with food and empties regularly. Because its lumen is quite small, it empties irregularly and is prone to obstruction. The obstruction sets off an inflammatory process that may lead to infection, necrosis, and perforation. </a:t>
            </a:r>
          </a:p>
          <a:p>
            <a:r>
              <a:rPr lang="en-IN" dirty="0"/>
              <a:t>b. Signs and Symptoms. </a:t>
            </a:r>
          </a:p>
          <a:p>
            <a:r>
              <a:rPr lang="en-IN" dirty="0"/>
              <a:t>(1) Generalized abdominal pain that localizes in the right lower quadrant</a:t>
            </a:r>
            <a:r>
              <a:rPr lang="en-IN" dirty="0" smtClean="0"/>
              <a:t>.</a:t>
            </a:r>
          </a:p>
          <a:p>
            <a:r>
              <a:rPr lang="en-IN" dirty="0" smtClean="0"/>
              <a:t> </a:t>
            </a:r>
            <a:r>
              <a:rPr lang="en-IN" dirty="0"/>
              <a:t>(2) Anorexia</a:t>
            </a:r>
            <a:r>
              <a:rPr lang="en-IN" dirty="0" smtClean="0"/>
              <a:t>.</a:t>
            </a:r>
          </a:p>
          <a:p>
            <a:r>
              <a:rPr lang="en-IN" dirty="0" smtClean="0"/>
              <a:t> </a:t>
            </a:r>
            <a:r>
              <a:rPr lang="en-IN" dirty="0"/>
              <a:t>(3) Nausea and vomiting</a:t>
            </a:r>
            <a:r>
              <a:rPr lang="en-IN" dirty="0" smtClean="0"/>
              <a:t>.</a:t>
            </a:r>
          </a:p>
          <a:p>
            <a:r>
              <a:rPr lang="en-IN" dirty="0" smtClean="0"/>
              <a:t> </a:t>
            </a:r>
            <a:r>
              <a:rPr lang="en-IN" dirty="0"/>
              <a:t>(4) Abdominal rigidity or guarding. </a:t>
            </a:r>
            <a:endParaRPr lang="en-IN" dirty="0" smtClean="0"/>
          </a:p>
          <a:p>
            <a:r>
              <a:rPr lang="en-IN" dirty="0" smtClean="0"/>
              <a:t>(</a:t>
            </a:r>
            <a:r>
              <a:rPr lang="en-IN" dirty="0"/>
              <a:t>5) Rebound tenderness</a:t>
            </a:r>
            <a:r>
              <a:rPr lang="en-IN" dirty="0" smtClean="0"/>
              <a:t>.</a:t>
            </a:r>
          </a:p>
          <a:p>
            <a:r>
              <a:rPr lang="en-IN" dirty="0" smtClean="0"/>
              <a:t> </a:t>
            </a:r>
            <a:r>
              <a:rPr lang="en-IN" dirty="0"/>
              <a:t>(6) Fever</a:t>
            </a:r>
            <a:r>
              <a:rPr lang="en-IN" dirty="0" smtClean="0"/>
              <a:t>.</a:t>
            </a:r>
          </a:p>
          <a:p>
            <a:r>
              <a:rPr lang="en-IN" dirty="0" smtClean="0"/>
              <a:t> </a:t>
            </a:r>
            <a:r>
              <a:rPr lang="en-IN" dirty="0"/>
              <a:t>(7) Elevated white blood cell count. </a:t>
            </a:r>
          </a:p>
        </p:txBody>
      </p:sp>
    </p:spTree>
    <p:extLst>
      <p:ext uri="{BB962C8B-B14F-4D97-AF65-F5344CB8AC3E}">
        <p14:creationId xmlns:p14="http://schemas.microsoft.com/office/powerpoint/2010/main" val="3857025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943600"/>
          </a:xfrm>
        </p:spPr>
        <p:txBody>
          <a:bodyPr/>
          <a:lstStyle/>
          <a:p>
            <a:r>
              <a:rPr lang="en-IN" b="1" dirty="0"/>
              <a:t>Nursing Implications. </a:t>
            </a:r>
          </a:p>
          <a:p>
            <a:r>
              <a:rPr lang="en-IN" dirty="0"/>
              <a:t>(1) Administer IV fluids as ordered to maintain hydration</a:t>
            </a:r>
            <a:r>
              <a:rPr lang="en-IN" dirty="0" smtClean="0"/>
              <a:t>.</a:t>
            </a:r>
          </a:p>
          <a:p>
            <a:r>
              <a:rPr lang="en-IN" dirty="0" smtClean="0"/>
              <a:t> </a:t>
            </a:r>
            <a:r>
              <a:rPr lang="en-IN" dirty="0"/>
              <a:t>(2) Keep the patient NPO until symptoms subside and/or surgery is ruled out. </a:t>
            </a:r>
            <a:endParaRPr lang="en-IN" dirty="0" smtClean="0"/>
          </a:p>
          <a:p>
            <a:r>
              <a:rPr lang="en-IN" dirty="0" smtClean="0"/>
              <a:t>(</a:t>
            </a:r>
            <a:r>
              <a:rPr lang="en-IN" dirty="0"/>
              <a:t>3) Position the patient in Fowler's or semi-Fowler's position. This position relaxes the abdominal muscles and reduces pain</a:t>
            </a:r>
            <a:r>
              <a:rPr lang="en-IN" dirty="0" smtClean="0"/>
              <a:t>.</a:t>
            </a:r>
          </a:p>
          <a:p>
            <a:r>
              <a:rPr lang="en-IN" dirty="0" smtClean="0"/>
              <a:t> </a:t>
            </a:r>
            <a:r>
              <a:rPr lang="en-IN" dirty="0"/>
              <a:t>(4) Never apply heat to the abdomen, as this may cause the appendix to rupture</a:t>
            </a:r>
            <a:r>
              <a:rPr lang="en-IN" dirty="0" smtClean="0"/>
              <a:t>.</a:t>
            </a:r>
          </a:p>
          <a:p>
            <a:r>
              <a:rPr lang="en-IN" dirty="0" smtClean="0"/>
              <a:t> </a:t>
            </a:r>
            <a:r>
              <a:rPr lang="en-IN" dirty="0"/>
              <a:t>(5) Analgesics are normally withheld since they mask symptoms.</a:t>
            </a:r>
          </a:p>
        </p:txBody>
      </p:sp>
    </p:spTree>
    <p:extLst>
      <p:ext uri="{BB962C8B-B14F-4D97-AF65-F5344CB8AC3E}">
        <p14:creationId xmlns:p14="http://schemas.microsoft.com/office/powerpoint/2010/main" val="2406258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IN" b="1" dirty="0"/>
              <a:t>Treatment</a:t>
            </a:r>
            <a:r>
              <a:rPr lang="en-IN" b="1" dirty="0" smtClean="0"/>
              <a:t>.</a:t>
            </a:r>
          </a:p>
          <a:p>
            <a:r>
              <a:rPr lang="en-IN" dirty="0" smtClean="0"/>
              <a:t> </a:t>
            </a:r>
            <a:r>
              <a:rPr lang="en-IN" dirty="0"/>
              <a:t>Treatment of choice is surgical removal of the appendix, especially if rupture is suspected or imminent. </a:t>
            </a:r>
          </a:p>
          <a:p>
            <a:r>
              <a:rPr lang="en-IN" dirty="0"/>
              <a:t>(1) If the appendix can be removed before it ruptures, the post-op course is generally uncomplicated. The wound is closed and the patient is usually discharged within a week. (2) If rupture has occurred, the wound is often left open to drain. The patient must be observed for signs and symptoms of obstruction, peritonitis, </a:t>
            </a:r>
            <a:r>
              <a:rPr lang="en-IN" dirty="0" err="1"/>
              <a:t>hemorrhage</a:t>
            </a:r>
            <a:r>
              <a:rPr lang="en-IN" dirty="0"/>
              <a:t>, or abscess. </a:t>
            </a:r>
          </a:p>
        </p:txBody>
      </p:sp>
    </p:spTree>
    <p:extLst>
      <p:ext uri="{BB962C8B-B14F-4D97-AF65-F5344CB8AC3E}">
        <p14:creationId xmlns:p14="http://schemas.microsoft.com/office/powerpoint/2010/main" val="40088807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lstStyle/>
          <a:p>
            <a:r>
              <a:rPr lang="en-IN" b="1" dirty="0">
                <a:solidFill>
                  <a:srgbClr val="C00000"/>
                </a:solidFill>
              </a:rPr>
              <a:t>PERITONITIS </a:t>
            </a:r>
            <a:endParaRPr lang="en-IN" dirty="0">
              <a:solidFill>
                <a:srgbClr val="C00000"/>
              </a:solidFill>
            </a:endParaRPr>
          </a:p>
        </p:txBody>
      </p:sp>
      <p:sp>
        <p:nvSpPr>
          <p:cNvPr id="3" name="Content Placeholder 2"/>
          <p:cNvSpPr>
            <a:spLocks noGrp="1"/>
          </p:cNvSpPr>
          <p:nvPr>
            <p:ph idx="1"/>
          </p:nvPr>
        </p:nvSpPr>
        <p:spPr>
          <a:xfrm>
            <a:off x="457200" y="1219200"/>
            <a:ext cx="8229600" cy="5257800"/>
          </a:xfrm>
        </p:spPr>
        <p:txBody>
          <a:bodyPr/>
          <a:lstStyle/>
          <a:p>
            <a:r>
              <a:rPr lang="en-IN" dirty="0"/>
              <a:t>The peritoneum is the serous membrane that lines the abdominal cavity and covers the visceral organs. Peritonitis is inflammation of the peritoneum. Inflammation may be generalized throughout the peritoneum, affecting the visceral and parietal surfaces of the abdominal cavity, or may be localized in one area as an abscess. </a:t>
            </a:r>
          </a:p>
          <a:p>
            <a:r>
              <a:rPr lang="en-IN" dirty="0" smtClean="0"/>
              <a:t> </a:t>
            </a:r>
            <a:r>
              <a:rPr lang="en-IN" dirty="0"/>
              <a:t>Peritonitis occurs as a result of leakage of contents from an abdominal organ into the abdominal cavity. </a:t>
            </a:r>
            <a:endParaRPr lang="en-IN" dirty="0" smtClean="0"/>
          </a:p>
          <a:p>
            <a:r>
              <a:rPr lang="en-IN" dirty="0"/>
              <a:t>R</a:t>
            </a:r>
            <a:r>
              <a:rPr lang="en-IN" dirty="0" smtClean="0"/>
              <a:t>esults </a:t>
            </a:r>
            <a:r>
              <a:rPr lang="en-IN" dirty="0"/>
              <a:t>from perforation of the GI tract, allowing bacterial contamination of the peritoneum</a:t>
            </a:r>
            <a:r>
              <a:rPr lang="en-IN" dirty="0" smtClean="0"/>
              <a:t>.</a:t>
            </a:r>
          </a:p>
          <a:p>
            <a:r>
              <a:rPr lang="en-IN" dirty="0" smtClean="0"/>
              <a:t> </a:t>
            </a:r>
            <a:r>
              <a:rPr lang="en-IN" dirty="0"/>
              <a:t>R</a:t>
            </a:r>
            <a:r>
              <a:rPr lang="en-IN" dirty="0" smtClean="0"/>
              <a:t>esult </a:t>
            </a:r>
            <a:r>
              <a:rPr lang="en-IN" dirty="0"/>
              <a:t>of chemical irritation, and subsequent infection, caused by rupture of an organ</a:t>
            </a:r>
            <a:r>
              <a:rPr lang="en-IN" dirty="0" smtClean="0"/>
              <a:t>.</a:t>
            </a:r>
          </a:p>
          <a:p>
            <a:pPr marL="0" indent="0">
              <a:buNone/>
            </a:pPr>
            <a:r>
              <a:rPr lang="en-IN" dirty="0" smtClean="0"/>
              <a:t> </a:t>
            </a:r>
            <a:r>
              <a:rPr lang="en-IN" dirty="0"/>
              <a:t>(For example, the ovaries, spleen, or urinary bladder.) </a:t>
            </a:r>
          </a:p>
          <a:p>
            <a:endParaRPr lang="en-IN" dirty="0"/>
          </a:p>
        </p:txBody>
      </p:sp>
    </p:spTree>
    <p:extLst>
      <p:ext uri="{BB962C8B-B14F-4D97-AF65-F5344CB8AC3E}">
        <p14:creationId xmlns:p14="http://schemas.microsoft.com/office/powerpoint/2010/main" val="2073014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a:solidFill>
                  <a:srgbClr val="7030A0"/>
                </a:solidFill>
              </a:rPr>
              <a:t>L</a:t>
            </a:r>
            <a:r>
              <a:rPr lang="en-US" dirty="0" smtClean="0">
                <a:solidFill>
                  <a:srgbClr val="7030A0"/>
                </a:solidFill>
              </a:rPr>
              <a:t>iver</a:t>
            </a:r>
            <a:r>
              <a:rPr lang="en-US" dirty="0">
                <a:solidFill>
                  <a:srgbClr val="7030A0"/>
                </a:solidFill>
              </a:rPr>
              <a:t>:</a:t>
            </a:r>
          </a:p>
          <a:p>
            <a:pPr>
              <a:buFontTx/>
              <a:buNone/>
            </a:pPr>
            <a:r>
              <a:rPr lang="en-US" dirty="0"/>
              <a:t>	- Secretes bile</a:t>
            </a:r>
          </a:p>
          <a:p>
            <a:pPr>
              <a:buFontTx/>
              <a:buNone/>
            </a:pPr>
            <a:r>
              <a:rPr lang="en-US" dirty="0"/>
              <a:t>	- Processes nutrients</a:t>
            </a:r>
          </a:p>
          <a:p>
            <a:pPr>
              <a:buFontTx/>
              <a:buNone/>
            </a:pPr>
            <a:r>
              <a:rPr lang="en-US" dirty="0"/>
              <a:t>	- Remove wastes from the body (including old RBCs) </a:t>
            </a:r>
          </a:p>
          <a:p>
            <a:pPr>
              <a:buFontTx/>
              <a:buNone/>
            </a:pPr>
            <a:r>
              <a:rPr lang="en-US" dirty="0"/>
              <a:t>	- Detoxify </a:t>
            </a:r>
          </a:p>
          <a:p>
            <a:pPr>
              <a:buFontTx/>
              <a:buNone/>
            </a:pPr>
            <a:r>
              <a:rPr lang="en-US" dirty="0"/>
              <a:t>	- Secretes </a:t>
            </a:r>
            <a:r>
              <a:rPr lang="en-US" dirty="0" smtClean="0"/>
              <a:t>hormones</a:t>
            </a:r>
          </a:p>
          <a:p>
            <a:pPr>
              <a:buFontTx/>
              <a:buNone/>
            </a:pPr>
            <a:endParaRPr lang="en-US" dirty="0" smtClean="0"/>
          </a:p>
          <a:p>
            <a:pPr>
              <a:buNone/>
            </a:pPr>
            <a:r>
              <a:rPr lang="en-US" dirty="0">
                <a:solidFill>
                  <a:srgbClr val="7030A0"/>
                </a:solidFill>
              </a:rPr>
              <a:t>Pancreas</a:t>
            </a:r>
            <a:r>
              <a:rPr lang="en-US" dirty="0"/>
              <a:t> – </a:t>
            </a:r>
            <a:r>
              <a:rPr lang="en-US" dirty="0" smtClean="0"/>
              <a:t>Secretes </a:t>
            </a:r>
            <a:r>
              <a:rPr lang="en-US" dirty="0"/>
              <a:t>enzymes &amp; hormones </a:t>
            </a:r>
            <a:endParaRPr lang="en-US" dirty="0" smtClean="0"/>
          </a:p>
          <a:p>
            <a:pPr>
              <a:buNone/>
            </a:pPr>
            <a:endParaRPr lang="en-US" dirty="0"/>
          </a:p>
          <a:p>
            <a:pPr>
              <a:buNone/>
            </a:pPr>
            <a:r>
              <a:rPr lang="en-US" dirty="0" smtClean="0">
                <a:solidFill>
                  <a:srgbClr val="7030A0"/>
                </a:solidFill>
              </a:rPr>
              <a:t>Gallbladder</a:t>
            </a:r>
            <a:r>
              <a:rPr lang="en-US" dirty="0" smtClean="0"/>
              <a:t> – Stores bile</a:t>
            </a:r>
          </a:p>
          <a:p>
            <a:pPr>
              <a:buFontTx/>
              <a:buNone/>
            </a:pPr>
            <a:endParaRPr lang="en-US" dirty="0"/>
          </a:p>
          <a:p>
            <a:pPr>
              <a:buFontTx/>
              <a:buNone/>
            </a:pPr>
            <a:endParaRPr lang="en-US" dirty="0"/>
          </a:p>
          <a:p>
            <a:endParaRPr lang="en-IN" dirty="0"/>
          </a:p>
        </p:txBody>
      </p:sp>
    </p:spTree>
    <p:extLst>
      <p:ext uri="{BB962C8B-B14F-4D97-AF65-F5344CB8AC3E}">
        <p14:creationId xmlns:p14="http://schemas.microsoft.com/office/powerpoint/2010/main" val="3837117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IN" b="1" dirty="0"/>
              <a:t>Signs and symptoms. </a:t>
            </a:r>
          </a:p>
          <a:p>
            <a:r>
              <a:rPr lang="en-IN" dirty="0"/>
              <a:t>(1) Diffuse pain that eventually localizes in the area of the  </a:t>
            </a:r>
            <a:r>
              <a:rPr lang="en-IN" dirty="0" smtClean="0"/>
              <a:t> 	underlying </a:t>
            </a:r>
            <a:r>
              <a:rPr lang="en-IN" dirty="0"/>
              <a:t>process</a:t>
            </a:r>
            <a:r>
              <a:rPr lang="en-IN" dirty="0" smtClean="0"/>
              <a:t>.</a:t>
            </a:r>
          </a:p>
          <a:p>
            <a:r>
              <a:rPr lang="en-IN" dirty="0" smtClean="0"/>
              <a:t> </a:t>
            </a:r>
            <a:r>
              <a:rPr lang="en-IN" dirty="0"/>
              <a:t>(2) Abdominal tenderness</a:t>
            </a:r>
            <a:r>
              <a:rPr lang="en-IN" dirty="0" smtClean="0"/>
              <a:t>.</a:t>
            </a:r>
          </a:p>
          <a:p>
            <a:r>
              <a:rPr lang="en-IN" dirty="0" smtClean="0"/>
              <a:t> </a:t>
            </a:r>
            <a:r>
              <a:rPr lang="en-IN" dirty="0"/>
              <a:t>(3) Abdominal muscle rigidity. </a:t>
            </a:r>
          </a:p>
          <a:p>
            <a:r>
              <a:rPr lang="en-IN" dirty="0" smtClean="0"/>
              <a:t>(</a:t>
            </a:r>
            <a:r>
              <a:rPr lang="en-IN" dirty="0"/>
              <a:t>4</a:t>
            </a:r>
            <a:r>
              <a:rPr lang="en-IN" dirty="0" smtClean="0"/>
              <a:t>) </a:t>
            </a:r>
            <a:r>
              <a:rPr lang="en-IN" dirty="0"/>
              <a:t>Nausea and vomiting. </a:t>
            </a:r>
            <a:endParaRPr lang="en-IN" dirty="0" smtClean="0"/>
          </a:p>
          <a:p>
            <a:r>
              <a:rPr lang="en-IN" dirty="0" smtClean="0"/>
              <a:t>(</a:t>
            </a:r>
            <a:r>
              <a:rPr lang="en-IN" dirty="0"/>
              <a:t>5</a:t>
            </a:r>
            <a:r>
              <a:rPr lang="en-IN" dirty="0" smtClean="0"/>
              <a:t>) </a:t>
            </a:r>
            <a:r>
              <a:rPr lang="en-IN" dirty="0"/>
              <a:t>Paralytic ileus</a:t>
            </a:r>
            <a:r>
              <a:rPr lang="en-IN" dirty="0" smtClean="0"/>
              <a:t>.</a:t>
            </a:r>
          </a:p>
          <a:p>
            <a:r>
              <a:rPr lang="en-IN" dirty="0" smtClean="0"/>
              <a:t> (6) </a:t>
            </a:r>
            <a:r>
              <a:rPr lang="en-IN" dirty="0"/>
              <a:t>Fever</a:t>
            </a:r>
            <a:r>
              <a:rPr lang="en-IN" dirty="0" smtClean="0"/>
              <a:t>.</a:t>
            </a:r>
          </a:p>
          <a:p>
            <a:r>
              <a:rPr lang="en-IN" dirty="0" smtClean="0"/>
              <a:t> (7) </a:t>
            </a:r>
            <a:r>
              <a:rPr lang="en-IN" dirty="0"/>
              <a:t>Rapid pulse rate</a:t>
            </a:r>
            <a:r>
              <a:rPr lang="en-IN" dirty="0" smtClean="0"/>
              <a:t>.</a:t>
            </a:r>
          </a:p>
          <a:p>
            <a:r>
              <a:rPr lang="en-IN" dirty="0" smtClean="0"/>
              <a:t> (8) </a:t>
            </a:r>
            <a:r>
              <a:rPr lang="en-IN" dirty="0"/>
              <a:t>Elevated WBC. </a:t>
            </a:r>
            <a:endParaRPr lang="en-IN" dirty="0" smtClean="0"/>
          </a:p>
        </p:txBody>
      </p:sp>
    </p:spTree>
    <p:extLst>
      <p:ext uri="{BB962C8B-B14F-4D97-AF65-F5344CB8AC3E}">
        <p14:creationId xmlns:p14="http://schemas.microsoft.com/office/powerpoint/2010/main" val="3102561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IN" b="1" dirty="0"/>
              <a:t>Nursing implications</a:t>
            </a:r>
            <a:r>
              <a:rPr lang="en-IN" b="1" dirty="0" smtClean="0"/>
              <a:t>.</a:t>
            </a:r>
          </a:p>
          <a:p>
            <a:r>
              <a:rPr lang="en-IN" dirty="0" smtClean="0"/>
              <a:t> </a:t>
            </a:r>
            <a:r>
              <a:rPr lang="en-IN" dirty="0"/>
              <a:t>(1) Observe for signs of </a:t>
            </a:r>
            <a:r>
              <a:rPr lang="en-IN" dirty="0" err="1"/>
              <a:t>hypovolemia</a:t>
            </a:r>
            <a:r>
              <a:rPr lang="en-IN" dirty="0"/>
              <a:t> and shock. These conditions may result from loss of fluids and electrolytes into the abdominal cavity</a:t>
            </a:r>
            <a:r>
              <a:rPr lang="en-IN" dirty="0" smtClean="0"/>
              <a:t>.</a:t>
            </a:r>
          </a:p>
          <a:p>
            <a:r>
              <a:rPr lang="en-IN" dirty="0" smtClean="0"/>
              <a:t> </a:t>
            </a:r>
            <a:r>
              <a:rPr lang="en-IN" dirty="0"/>
              <a:t>(2) Strictly monitor I&amp;O and vital signs</a:t>
            </a:r>
            <a:r>
              <a:rPr lang="en-IN" dirty="0" smtClean="0"/>
              <a:t>.</a:t>
            </a:r>
          </a:p>
          <a:p>
            <a:r>
              <a:rPr lang="en-IN" dirty="0" smtClean="0"/>
              <a:t> </a:t>
            </a:r>
            <a:r>
              <a:rPr lang="en-IN" dirty="0"/>
              <a:t>(3) Observe safety precautions, since fever and pain may cause the patient to become disoriented. </a:t>
            </a:r>
            <a:endParaRPr lang="en-IN" dirty="0" smtClean="0"/>
          </a:p>
          <a:p>
            <a:r>
              <a:rPr lang="en-IN" dirty="0" smtClean="0"/>
              <a:t>(</a:t>
            </a:r>
            <a:r>
              <a:rPr lang="en-IN" dirty="0"/>
              <a:t>4) Administer prescribed medications and intravenous fluid replacement. </a:t>
            </a:r>
          </a:p>
          <a:p>
            <a:endParaRPr lang="en-IN" dirty="0"/>
          </a:p>
        </p:txBody>
      </p:sp>
    </p:spTree>
    <p:extLst>
      <p:ext uri="{BB962C8B-B14F-4D97-AF65-F5344CB8AC3E}">
        <p14:creationId xmlns:p14="http://schemas.microsoft.com/office/powerpoint/2010/main" val="145938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IN" b="1" dirty="0">
                <a:solidFill>
                  <a:srgbClr val="C00000"/>
                </a:solidFill>
              </a:rPr>
              <a:t>INTESTINAL OBSTRUCTION </a:t>
            </a:r>
            <a:endParaRPr lang="en-IN" dirty="0">
              <a:solidFill>
                <a:srgbClr val="C00000"/>
              </a:solidFill>
            </a:endParaRPr>
          </a:p>
        </p:txBody>
      </p:sp>
      <p:sp>
        <p:nvSpPr>
          <p:cNvPr id="3" name="Content Placeholder 2"/>
          <p:cNvSpPr>
            <a:spLocks noGrp="1"/>
          </p:cNvSpPr>
          <p:nvPr>
            <p:ph idx="1"/>
          </p:nvPr>
        </p:nvSpPr>
        <p:spPr>
          <a:xfrm>
            <a:off x="228600" y="1143000"/>
            <a:ext cx="8458200" cy="5562600"/>
          </a:xfrm>
        </p:spPr>
        <p:txBody>
          <a:bodyPr>
            <a:normAutofit/>
          </a:bodyPr>
          <a:lstStyle/>
          <a:p>
            <a:r>
              <a:rPr lang="en-IN" dirty="0"/>
              <a:t>Intestinal obstruction is defined as any hindrance to the passage of intestinal contents through the small and/or large bowel. </a:t>
            </a:r>
            <a:endParaRPr lang="en-IN" dirty="0" smtClean="0"/>
          </a:p>
          <a:p>
            <a:r>
              <a:rPr lang="en-IN" dirty="0" smtClean="0"/>
              <a:t>Obstruction </a:t>
            </a:r>
            <a:r>
              <a:rPr lang="en-IN" dirty="0"/>
              <a:t>may be partial or complete. Severity depends upon the area of bowel affected, the degree of blockage, and the degree of vascular impairment. </a:t>
            </a:r>
          </a:p>
          <a:p>
            <a:r>
              <a:rPr lang="en-IN" dirty="0" smtClean="0"/>
              <a:t>Intestinal </a:t>
            </a:r>
            <a:r>
              <a:rPr lang="en-IN" dirty="0"/>
              <a:t>obstruction is divided into two basic categories: mechanical and non-mechanical. </a:t>
            </a:r>
          </a:p>
          <a:p>
            <a:endParaRPr lang="en-IN" dirty="0"/>
          </a:p>
        </p:txBody>
      </p:sp>
    </p:spTree>
    <p:extLst>
      <p:ext uri="{BB962C8B-B14F-4D97-AF65-F5344CB8AC3E}">
        <p14:creationId xmlns:p14="http://schemas.microsoft.com/office/powerpoint/2010/main" val="975611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r>
              <a:rPr lang="en-IN" b="1" dirty="0" smtClean="0"/>
              <a:t>(1). Mechanical </a:t>
            </a:r>
            <a:r>
              <a:rPr lang="en-IN" b="1" dirty="0"/>
              <a:t>obstruction </a:t>
            </a:r>
            <a:r>
              <a:rPr lang="en-IN" dirty="0"/>
              <a:t>results from obstruction within the lumen of the intestine or mural obstruction from pressure on the walls of the intestines. Causes include: </a:t>
            </a:r>
          </a:p>
          <a:p>
            <a:pPr marL="0" indent="0">
              <a:buNone/>
            </a:pPr>
            <a:r>
              <a:rPr lang="en-IN" dirty="0"/>
              <a:t> (a) Foreign bodies such as fruit pits, parasitic worms, or gallstones</a:t>
            </a:r>
          </a:p>
          <a:p>
            <a:pPr marL="0" indent="0">
              <a:buNone/>
            </a:pPr>
            <a:r>
              <a:rPr lang="en-IN" dirty="0"/>
              <a:t> (b) Volvulus</a:t>
            </a:r>
          </a:p>
          <a:p>
            <a:pPr marL="0" indent="0">
              <a:buNone/>
            </a:pPr>
            <a:r>
              <a:rPr lang="en-IN" dirty="0"/>
              <a:t> (c) Intussusception.</a:t>
            </a:r>
          </a:p>
          <a:p>
            <a:pPr marL="0" indent="0">
              <a:buNone/>
            </a:pPr>
            <a:r>
              <a:rPr lang="en-IN" dirty="0"/>
              <a:t> (d) Hernia. </a:t>
            </a:r>
          </a:p>
          <a:p>
            <a:pPr marL="0" indent="0">
              <a:buNone/>
            </a:pPr>
            <a:r>
              <a:rPr lang="en-IN" dirty="0"/>
              <a:t>(e) Cancer.</a:t>
            </a:r>
          </a:p>
          <a:p>
            <a:pPr marL="0" indent="0">
              <a:buNone/>
            </a:pPr>
            <a:r>
              <a:rPr lang="en-IN" dirty="0"/>
              <a:t> (f) Adhesions. </a:t>
            </a:r>
          </a:p>
          <a:p>
            <a:pPr marL="0" indent="0">
              <a:buNone/>
            </a:pPr>
            <a:r>
              <a:rPr lang="en-IN" dirty="0"/>
              <a:t>(g) Strictures. </a:t>
            </a:r>
          </a:p>
          <a:p>
            <a:endParaRPr lang="en-IN" dirty="0"/>
          </a:p>
        </p:txBody>
      </p:sp>
    </p:spTree>
    <p:extLst>
      <p:ext uri="{BB962C8B-B14F-4D97-AF65-F5344CB8AC3E}">
        <p14:creationId xmlns:p14="http://schemas.microsoft.com/office/powerpoint/2010/main" val="1522898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IN" dirty="0"/>
              <a:t>(2</a:t>
            </a:r>
            <a:r>
              <a:rPr lang="en-IN" b="1" dirty="0"/>
              <a:t>) Non-mechanical obstruction </a:t>
            </a:r>
            <a:r>
              <a:rPr lang="en-IN" dirty="0"/>
              <a:t>is the result of physiological disturbances. Causes include: </a:t>
            </a:r>
          </a:p>
          <a:p>
            <a:r>
              <a:rPr lang="en-IN" dirty="0"/>
              <a:t>(a) Electrolyte imbalances</a:t>
            </a:r>
            <a:r>
              <a:rPr lang="en-IN" dirty="0" smtClean="0"/>
              <a:t>.</a:t>
            </a:r>
          </a:p>
          <a:p>
            <a:r>
              <a:rPr lang="en-IN" dirty="0" smtClean="0"/>
              <a:t> </a:t>
            </a:r>
            <a:r>
              <a:rPr lang="en-IN" dirty="0"/>
              <a:t>(b) Neurogenic disorders (such as spinal cord lesions). (c) Paralytic (</a:t>
            </a:r>
            <a:r>
              <a:rPr lang="en-IN" dirty="0" err="1"/>
              <a:t>adynamic</a:t>
            </a:r>
            <a:r>
              <a:rPr lang="en-IN" dirty="0"/>
              <a:t>) ileus, developing as a result of abdominal surgery, trauma, or infection. </a:t>
            </a:r>
          </a:p>
          <a:p>
            <a:endParaRPr lang="en-IN" dirty="0"/>
          </a:p>
        </p:txBody>
      </p:sp>
    </p:spTree>
    <p:extLst>
      <p:ext uri="{BB962C8B-B14F-4D97-AF65-F5344CB8AC3E}">
        <p14:creationId xmlns:p14="http://schemas.microsoft.com/office/powerpoint/2010/main" val="1771457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lnSpcReduction="10000"/>
          </a:bodyPr>
          <a:lstStyle/>
          <a:p>
            <a:r>
              <a:rPr lang="en-IN" b="1" dirty="0"/>
              <a:t>Signs and symptoms of large bowel obstruction. </a:t>
            </a:r>
          </a:p>
          <a:p>
            <a:r>
              <a:rPr lang="en-IN" dirty="0"/>
              <a:t>(1) Symptoms of large bowel obstruction differ from those of small bowel obstruction because the colon is able to absorb its fluid contents and distend well beyond normal size. </a:t>
            </a:r>
            <a:endParaRPr lang="en-IN" dirty="0" smtClean="0"/>
          </a:p>
          <a:p>
            <a:r>
              <a:rPr lang="en-IN" dirty="0" smtClean="0"/>
              <a:t>(</a:t>
            </a:r>
            <a:r>
              <a:rPr lang="en-IN" dirty="0"/>
              <a:t>2) Constipation may be the only symptom for several days. </a:t>
            </a:r>
            <a:endParaRPr lang="en-IN" dirty="0" smtClean="0"/>
          </a:p>
          <a:p>
            <a:r>
              <a:rPr lang="en-IN" dirty="0" smtClean="0"/>
              <a:t>(</a:t>
            </a:r>
            <a:r>
              <a:rPr lang="en-IN" dirty="0"/>
              <a:t>3) Eventually, the distended colon loops will be visible on the abdomen</a:t>
            </a:r>
            <a:r>
              <a:rPr lang="en-IN" dirty="0" smtClean="0"/>
              <a:t>.</a:t>
            </a:r>
          </a:p>
          <a:p>
            <a:r>
              <a:rPr lang="en-IN" dirty="0" smtClean="0"/>
              <a:t>(</a:t>
            </a:r>
            <a:r>
              <a:rPr lang="en-IN" dirty="0"/>
              <a:t>4) Nausea and cramps, abdominal pain will occur</a:t>
            </a:r>
            <a:r>
              <a:rPr lang="en-IN" dirty="0" smtClean="0"/>
              <a:t>.</a:t>
            </a:r>
          </a:p>
          <a:p>
            <a:r>
              <a:rPr lang="en-IN" dirty="0" smtClean="0"/>
              <a:t>(</a:t>
            </a:r>
            <a:r>
              <a:rPr lang="en-IN" dirty="0"/>
              <a:t>5) Vomiting is absent at first, but when obstruction becomes complete, </a:t>
            </a:r>
            <a:r>
              <a:rPr lang="en-IN" dirty="0" err="1"/>
              <a:t>fecal</a:t>
            </a:r>
            <a:r>
              <a:rPr lang="en-IN" dirty="0"/>
              <a:t> vomiting will occur. </a:t>
            </a:r>
            <a:endParaRPr lang="en-IN" dirty="0" smtClean="0"/>
          </a:p>
          <a:p>
            <a:r>
              <a:rPr lang="en-IN" dirty="0" smtClean="0"/>
              <a:t>(</a:t>
            </a:r>
            <a:r>
              <a:rPr lang="en-IN" dirty="0"/>
              <a:t>6) If the obstruction is only a partial one, any of the above symptoms may occur in a less severe form. Additionally, liquid stool may leak around the obstruction. </a:t>
            </a:r>
            <a:r>
              <a:rPr lang="en-IN" dirty="0" smtClean="0"/>
              <a:t> </a:t>
            </a:r>
            <a:endParaRPr lang="en-IN" dirty="0"/>
          </a:p>
        </p:txBody>
      </p:sp>
    </p:spTree>
    <p:extLst>
      <p:ext uri="{BB962C8B-B14F-4D97-AF65-F5344CB8AC3E}">
        <p14:creationId xmlns:p14="http://schemas.microsoft.com/office/powerpoint/2010/main" val="3282216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a:bodyPr>
          <a:lstStyle/>
          <a:p>
            <a:r>
              <a:rPr lang="en-IN" b="1" dirty="0"/>
              <a:t>Nursing </a:t>
            </a:r>
            <a:r>
              <a:rPr lang="en-IN" b="1" dirty="0" smtClean="0"/>
              <a:t>implications. </a:t>
            </a:r>
            <a:endParaRPr lang="en-IN" b="1" dirty="0"/>
          </a:p>
          <a:p>
            <a:r>
              <a:rPr lang="en-IN" b="1" dirty="0"/>
              <a:t>(1) </a:t>
            </a:r>
            <a:r>
              <a:rPr lang="en-IN" dirty="0"/>
              <a:t>Abdominal girths should be measured daily. </a:t>
            </a:r>
            <a:endParaRPr lang="en-IN" dirty="0" smtClean="0"/>
          </a:p>
          <a:p>
            <a:r>
              <a:rPr lang="en-IN" dirty="0" smtClean="0"/>
              <a:t>(</a:t>
            </a:r>
            <a:r>
              <a:rPr lang="en-IN" dirty="0"/>
              <a:t>a) Use the same measuring tape each time. </a:t>
            </a:r>
            <a:endParaRPr lang="en-IN" dirty="0" smtClean="0"/>
          </a:p>
          <a:p>
            <a:r>
              <a:rPr lang="en-IN" dirty="0" smtClean="0"/>
              <a:t>(</a:t>
            </a:r>
            <a:r>
              <a:rPr lang="en-IN" dirty="0"/>
              <a:t>b) Place the patient in the same position each time. </a:t>
            </a:r>
            <a:endParaRPr lang="en-IN" dirty="0" smtClean="0"/>
          </a:p>
          <a:p>
            <a:r>
              <a:rPr lang="en-IN" dirty="0" smtClean="0"/>
              <a:t>(</a:t>
            </a:r>
            <a:r>
              <a:rPr lang="en-IN" dirty="0"/>
              <a:t>c) Ensure that the tape measure is placed in the same position each </a:t>
            </a:r>
            <a:r>
              <a:rPr lang="en-IN" dirty="0" smtClean="0"/>
              <a:t>time. This </a:t>
            </a:r>
            <a:r>
              <a:rPr lang="en-IN" dirty="0"/>
              <a:t>can be done by drawing small tic marks on the patient's abdomen to indicate position for the tape. </a:t>
            </a:r>
            <a:endParaRPr lang="en-IN" dirty="0" smtClean="0"/>
          </a:p>
          <a:p>
            <a:r>
              <a:rPr lang="en-IN" dirty="0" smtClean="0"/>
              <a:t>(</a:t>
            </a:r>
            <a:r>
              <a:rPr lang="en-IN" dirty="0"/>
              <a:t>d) Measure the patient at the same time each day</a:t>
            </a:r>
            <a:r>
              <a:rPr lang="en-IN" dirty="0" smtClean="0"/>
              <a:t>.</a:t>
            </a:r>
          </a:p>
          <a:p>
            <a:r>
              <a:rPr lang="en-IN" dirty="0" smtClean="0"/>
              <a:t> </a:t>
            </a:r>
            <a:r>
              <a:rPr lang="en-IN" b="1" dirty="0"/>
              <a:t>(2)</a:t>
            </a:r>
            <a:r>
              <a:rPr lang="en-IN" dirty="0"/>
              <a:t> Note the </a:t>
            </a:r>
            <a:r>
              <a:rPr lang="en-IN" dirty="0" err="1"/>
              <a:t>color</a:t>
            </a:r>
            <a:r>
              <a:rPr lang="en-IN" dirty="0"/>
              <a:t> and character of all vomitus. Test for the presence of occult blood. </a:t>
            </a:r>
            <a:endParaRPr lang="en-IN" dirty="0" smtClean="0"/>
          </a:p>
          <a:p>
            <a:r>
              <a:rPr lang="en-IN" b="1" dirty="0" smtClean="0"/>
              <a:t>(</a:t>
            </a:r>
            <a:r>
              <a:rPr lang="en-IN" b="1" dirty="0"/>
              <a:t>3) </a:t>
            </a:r>
            <a:r>
              <a:rPr lang="en-IN" dirty="0"/>
              <a:t>Any stool passed should be tested for the presence of occult blood. </a:t>
            </a:r>
            <a:endParaRPr lang="en-IN" dirty="0" smtClean="0"/>
          </a:p>
          <a:p>
            <a:r>
              <a:rPr lang="en-IN" b="1" dirty="0" smtClean="0"/>
              <a:t>(</a:t>
            </a:r>
            <a:r>
              <a:rPr lang="en-IN" b="1" dirty="0"/>
              <a:t>4) </a:t>
            </a:r>
            <a:r>
              <a:rPr lang="en-IN" dirty="0"/>
              <a:t>Monitor vital signs closely. Elevations of temperature and pulse may indicate infection or necrosis</a:t>
            </a:r>
            <a:r>
              <a:rPr lang="en-IN" dirty="0" smtClean="0"/>
              <a:t>.</a:t>
            </a:r>
          </a:p>
          <a:p>
            <a:r>
              <a:rPr lang="en-IN" dirty="0" smtClean="0"/>
              <a:t> </a:t>
            </a:r>
            <a:r>
              <a:rPr lang="en-IN" b="1" dirty="0"/>
              <a:t>(5) </a:t>
            </a:r>
            <a:r>
              <a:rPr lang="en-IN" dirty="0"/>
              <a:t>Monitor I&amp;O closely. Fluid and electrolyte losses must be replaced. </a:t>
            </a:r>
          </a:p>
          <a:p>
            <a:endParaRPr lang="en-IN" dirty="0"/>
          </a:p>
        </p:txBody>
      </p:sp>
    </p:spTree>
    <p:extLst>
      <p:ext uri="{BB962C8B-B14F-4D97-AF65-F5344CB8AC3E}">
        <p14:creationId xmlns:p14="http://schemas.microsoft.com/office/powerpoint/2010/main" val="3937511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IN" b="1" dirty="0">
                <a:solidFill>
                  <a:srgbClr val="C00000"/>
                </a:solidFill>
              </a:rPr>
              <a:t>DIVERTICULAR DISEASE </a:t>
            </a:r>
            <a:endParaRPr lang="en-IN" dirty="0">
              <a:solidFill>
                <a:srgbClr val="C00000"/>
              </a:solidFill>
            </a:endParaRPr>
          </a:p>
        </p:txBody>
      </p:sp>
      <p:sp>
        <p:nvSpPr>
          <p:cNvPr id="3" name="Content Placeholder 2"/>
          <p:cNvSpPr>
            <a:spLocks noGrp="1"/>
          </p:cNvSpPr>
          <p:nvPr>
            <p:ph idx="1"/>
          </p:nvPr>
        </p:nvSpPr>
        <p:spPr>
          <a:xfrm>
            <a:off x="457200" y="1219200"/>
            <a:ext cx="8229600" cy="5257800"/>
          </a:xfrm>
        </p:spPr>
        <p:txBody>
          <a:bodyPr>
            <a:normAutofit/>
          </a:bodyPr>
          <a:lstStyle/>
          <a:p>
            <a:r>
              <a:rPr lang="en-IN" dirty="0"/>
              <a:t>Diverticula are bulging dilatations or "out-</a:t>
            </a:r>
            <a:r>
              <a:rPr lang="en-IN" dirty="0" err="1"/>
              <a:t>pouchings</a:t>
            </a:r>
            <a:r>
              <a:rPr lang="en-IN" dirty="0"/>
              <a:t>" of the gastrointestinal walls. Common sites are the sigmoid colon, duodenum, and the distal ileum. O</a:t>
            </a:r>
            <a:r>
              <a:rPr lang="en-IN" dirty="0" smtClean="0"/>
              <a:t>ccur </a:t>
            </a:r>
            <a:r>
              <a:rPr lang="en-IN" dirty="0"/>
              <a:t>anywhere along the GI tract, from the </a:t>
            </a:r>
            <a:r>
              <a:rPr lang="en-IN" dirty="0" err="1"/>
              <a:t>esophagus</a:t>
            </a:r>
            <a:r>
              <a:rPr lang="en-IN" dirty="0"/>
              <a:t> to the anus. </a:t>
            </a:r>
          </a:p>
          <a:p>
            <a:r>
              <a:rPr lang="en-IN" b="1" dirty="0" smtClean="0"/>
              <a:t>Diverticulosis</a:t>
            </a:r>
            <a:r>
              <a:rPr lang="en-IN" b="1" dirty="0"/>
              <a:t>. </a:t>
            </a:r>
            <a:r>
              <a:rPr lang="en-IN" dirty="0"/>
              <a:t>The presence of asymptomatic diverticula is called diverticulosis. </a:t>
            </a:r>
            <a:endParaRPr lang="en-IN" dirty="0" smtClean="0"/>
          </a:p>
          <a:p>
            <a:r>
              <a:rPr lang="en-IN" dirty="0" smtClean="0"/>
              <a:t>Diverticulosis pain that </a:t>
            </a:r>
            <a:r>
              <a:rPr lang="en-IN" dirty="0"/>
              <a:t>is relieved by defecation or flatulence. </a:t>
            </a:r>
            <a:endParaRPr lang="en-IN" dirty="0" smtClean="0"/>
          </a:p>
          <a:p>
            <a:r>
              <a:rPr lang="en-IN" dirty="0" smtClean="0"/>
              <a:t>Constipation </a:t>
            </a:r>
            <a:r>
              <a:rPr lang="en-IN" dirty="0"/>
              <a:t>or </a:t>
            </a:r>
            <a:r>
              <a:rPr lang="en-IN" dirty="0" err="1"/>
              <a:t>diarrhea</a:t>
            </a:r>
            <a:r>
              <a:rPr lang="en-IN" dirty="0"/>
              <a:t> may also occur</a:t>
            </a:r>
            <a:r>
              <a:rPr lang="en-IN" dirty="0" smtClean="0"/>
              <a:t>.</a:t>
            </a:r>
          </a:p>
          <a:p>
            <a:r>
              <a:rPr lang="en-IN" dirty="0" smtClean="0"/>
              <a:t> </a:t>
            </a:r>
            <a:r>
              <a:rPr lang="en-IN" dirty="0"/>
              <a:t>Diverticulosis generally requires no treatment other than dietary modification to prevent irritation of the bowel. </a:t>
            </a:r>
          </a:p>
        </p:txBody>
      </p:sp>
    </p:spTree>
    <p:extLst>
      <p:ext uri="{BB962C8B-B14F-4D97-AF65-F5344CB8AC3E}">
        <p14:creationId xmlns:p14="http://schemas.microsoft.com/office/powerpoint/2010/main" val="428967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r>
              <a:rPr lang="en-IN" dirty="0"/>
              <a:t>c. </a:t>
            </a:r>
            <a:r>
              <a:rPr lang="en-IN" dirty="0" smtClean="0"/>
              <a:t>Diverticulitis- </a:t>
            </a:r>
            <a:r>
              <a:rPr lang="en-IN" dirty="0"/>
              <a:t>inflamed or </a:t>
            </a:r>
            <a:r>
              <a:rPr lang="en-IN" dirty="0" smtClean="0"/>
              <a:t>infected diverticula. </a:t>
            </a:r>
            <a:r>
              <a:rPr lang="en-IN" dirty="0"/>
              <a:t>Food and bacteria lodge and harden in the diverticular sac. Inflammation results, followed by infection. </a:t>
            </a:r>
            <a:r>
              <a:rPr lang="en-IN" b="1" dirty="0"/>
              <a:t>Complications </a:t>
            </a:r>
            <a:r>
              <a:rPr lang="en-IN" dirty="0"/>
              <a:t>include abscess, obstruction, perforation, peritonitis, and </a:t>
            </a:r>
            <a:r>
              <a:rPr lang="en-IN" dirty="0" err="1"/>
              <a:t>hemorrhage</a:t>
            </a:r>
            <a:r>
              <a:rPr lang="en-IN" dirty="0"/>
              <a:t>. </a:t>
            </a:r>
          </a:p>
          <a:p>
            <a:r>
              <a:rPr lang="en-IN" b="1" dirty="0"/>
              <a:t>(1) </a:t>
            </a:r>
            <a:r>
              <a:rPr lang="en-IN" b="1" dirty="0" smtClean="0"/>
              <a:t>Symptoms</a:t>
            </a:r>
          </a:p>
          <a:p>
            <a:r>
              <a:rPr lang="en-IN" dirty="0" smtClean="0"/>
              <a:t> Low </a:t>
            </a:r>
            <a:r>
              <a:rPr lang="en-IN" dirty="0"/>
              <a:t>grade fever, nausea, gas, abdominal pain, and abdominal rigidity. </a:t>
            </a:r>
            <a:endParaRPr lang="en-IN" dirty="0" smtClean="0"/>
          </a:p>
          <a:p>
            <a:r>
              <a:rPr lang="en-IN" b="1" dirty="0" smtClean="0"/>
              <a:t>(</a:t>
            </a:r>
            <a:r>
              <a:rPr lang="en-IN" b="1" dirty="0"/>
              <a:t>2) Treatment </a:t>
            </a:r>
            <a:endParaRPr lang="en-IN" dirty="0"/>
          </a:p>
          <a:p>
            <a:r>
              <a:rPr lang="en-IN" dirty="0" smtClean="0"/>
              <a:t> Mild </a:t>
            </a:r>
            <a:r>
              <a:rPr lang="en-IN" dirty="0"/>
              <a:t>cases of diverticulitis includes antibiotics, antispasmodics, stool softeners, and liquid diet</a:t>
            </a:r>
            <a:r>
              <a:rPr lang="en-IN" dirty="0" smtClean="0"/>
              <a:t>.</a:t>
            </a:r>
          </a:p>
          <a:p>
            <a:r>
              <a:rPr lang="en-IN" dirty="0" smtClean="0"/>
              <a:t> </a:t>
            </a:r>
            <a:r>
              <a:rPr lang="en-IN" dirty="0"/>
              <a:t>Severe cases of diverticulitis, or cases that involve perforation, obstruction, fistula, or peritonitis may require surgical intervention. Colon resection may be necessary to remove the diseased portion of the bowel. A temporary or permanent colostomy may be indicated. </a:t>
            </a:r>
          </a:p>
          <a:p>
            <a:endParaRPr lang="en-IN" dirty="0"/>
          </a:p>
        </p:txBody>
      </p:sp>
    </p:spTree>
    <p:extLst>
      <p:ext uri="{BB962C8B-B14F-4D97-AF65-F5344CB8AC3E}">
        <p14:creationId xmlns:p14="http://schemas.microsoft.com/office/powerpoint/2010/main" val="253431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IN" b="1" dirty="0"/>
              <a:t>Nursing Implications. </a:t>
            </a:r>
          </a:p>
          <a:p>
            <a:r>
              <a:rPr lang="en-IN" dirty="0"/>
              <a:t>(1) Reinforce patient education regarding dietary modification. Increased roughage in the diet may prevent intestinal contents from lodging in the diverticula. Roughage includes grains, fruits, vegetables, and </a:t>
            </a:r>
            <a:r>
              <a:rPr lang="en-IN" dirty="0" err="1"/>
              <a:t>fiber</a:t>
            </a:r>
            <a:r>
              <a:rPr lang="en-IN" dirty="0"/>
              <a:t>. </a:t>
            </a:r>
            <a:endParaRPr lang="en-IN" dirty="0" smtClean="0"/>
          </a:p>
          <a:p>
            <a:r>
              <a:rPr lang="en-IN" dirty="0" smtClean="0"/>
              <a:t>(</a:t>
            </a:r>
            <a:r>
              <a:rPr lang="en-IN" dirty="0"/>
              <a:t>2) When symptoms occur, the patient should immediately alter his diet to one that is bland and </a:t>
            </a:r>
            <a:r>
              <a:rPr lang="en-IN" dirty="0" smtClean="0"/>
              <a:t>non irritating.</a:t>
            </a:r>
          </a:p>
          <a:p>
            <a:r>
              <a:rPr lang="en-IN" dirty="0" smtClean="0"/>
              <a:t> </a:t>
            </a:r>
            <a:r>
              <a:rPr lang="en-IN" dirty="0"/>
              <a:t>(3) Diet should include adequate fluid intake to avoid constipation. Constipation encourages inflammation of the bowel. </a:t>
            </a:r>
            <a:endParaRPr lang="en-IN" dirty="0" smtClean="0"/>
          </a:p>
          <a:p>
            <a:r>
              <a:rPr lang="en-IN" dirty="0" smtClean="0"/>
              <a:t>(</a:t>
            </a:r>
            <a:r>
              <a:rPr lang="en-IN" dirty="0"/>
              <a:t>4) Vital signs and I&amp;O should be monitored closely</a:t>
            </a:r>
            <a:r>
              <a:rPr lang="en-IN" dirty="0" smtClean="0"/>
              <a:t>.</a:t>
            </a:r>
          </a:p>
          <a:p>
            <a:r>
              <a:rPr lang="en-IN" dirty="0" smtClean="0"/>
              <a:t> </a:t>
            </a:r>
            <a:r>
              <a:rPr lang="en-IN" dirty="0"/>
              <a:t>(5) Observe stools for </a:t>
            </a:r>
            <a:r>
              <a:rPr lang="en-IN" dirty="0" err="1"/>
              <a:t>color</a:t>
            </a:r>
            <a:r>
              <a:rPr lang="en-IN" dirty="0"/>
              <a:t> and consistency</a:t>
            </a:r>
            <a:r>
              <a:rPr lang="en-IN" dirty="0" smtClean="0"/>
              <a:t>.</a:t>
            </a:r>
          </a:p>
          <a:p>
            <a:r>
              <a:rPr lang="en-IN" dirty="0" smtClean="0"/>
              <a:t> </a:t>
            </a:r>
            <a:r>
              <a:rPr lang="en-IN" dirty="0"/>
              <a:t>(6) If surgery becomes necessary, observe routine preoperative and postoperative nursing care procedures. </a:t>
            </a:r>
          </a:p>
        </p:txBody>
      </p:sp>
    </p:spTree>
    <p:extLst>
      <p:ext uri="{BB962C8B-B14F-4D97-AF65-F5344CB8AC3E}">
        <p14:creationId xmlns:p14="http://schemas.microsoft.com/office/powerpoint/2010/main" val="3625035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897563"/>
          </a:xfrm>
        </p:spPr>
        <p:txBody>
          <a:bodyPr/>
          <a:lstStyle/>
          <a:p>
            <a:r>
              <a:rPr lang="en-US" dirty="0" smtClean="0">
                <a:solidFill>
                  <a:srgbClr val="7030A0"/>
                </a:solidFill>
              </a:rPr>
              <a:t>Duodenum</a:t>
            </a:r>
            <a:r>
              <a:rPr lang="en-US" dirty="0" smtClean="0"/>
              <a:t> - </a:t>
            </a:r>
            <a:r>
              <a:rPr lang="en-US" dirty="0"/>
              <a:t>Receive juices from pancreas, liver and its own </a:t>
            </a:r>
            <a:r>
              <a:rPr lang="en-US" dirty="0" smtClean="0"/>
              <a:t>wall</a:t>
            </a:r>
          </a:p>
          <a:p>
            <a:pPr marL="0" indent="0">
              <a:buNone/>
            </a:pPr>
            <a:endParaRPr lang="en-US" dirty="0"/>
          </a:p>
          <a:p>
            <a:r>
              <a:rPr lang="en-US" dirty="0" smtClean="0">
                <a:solidFill>
                  <a:srgbClr val="7030A0"/>
                </a:solidFill>
              </a:rPr>
              <a:t>Jejunum-Ileum</a:t>
            </a:r>
            <a:r>
              <a:rPr lang="en-US" dirty="0" smtClean="0"/>
              <a:t> – Absorption of nutrients</a:t>
            </a:r>
          </a:p>
          <a:p>
            <a:pPr marL="0" indent="0">
              <a:buNone/>
            </a:pPr>
            <a:endParaRPr lang="en-US" dirty="0" smtClean="0"/>
          </a:p>
          <a:p>
            <a:r>
              <a:rPr lang="en-US" dirty="0" smtClean="0">
                <a:solidFill>
                  <a:srgbClr val="7030A0"/>
                </a:solidFill>
              </a:rPr>
              <a:t>Colon</a:t>
            </a:r>
            <a:r>
              <a:rPr lang="en-US" dirty="0" smtClean="0"/>
              <a:t> - </a:t>
            </a:r>
            <a:r>
              <a:rPr lang="en-US" dirty="0"/>
              <a:t>Reabsorb water from food and digestive </a:t>
            </a:r>
            <a:r>
              <a:rPr lang="en-US" dirty="0" smtClean="0"/>
              <a:t>juices</a:t>
            </a:r>
          </a:p>
          <a:p>
            <a:pPr marL="0" indent="0">
              <a:buNone/>
            </a:pPr>
            <a:endParaRPr lang="en-US" dirty="0" smtClean="0"/>
          </a:p>
          <a:p>
            <a:r>
              <a:rPr lang="en-US" dirty="0" smtClean="0">
                <a:solidFill>
                  <a:srgbClr val="7030A0"/>
                </a:solidFill>
              </a:rPr>
              <a:t>Rectum</a:t>
            </a:r>
            <a:r>
              <a:rPr lang="en-US" dirty="0" smtClean="0"/>
              <a:t> – Storage of feces</a:t>
            </a:r>
          </a:p>
          <a:p>
            <a:pPr marL="0" indent="0">
              <a:buNone/>
            </a:pPr>
            <a:endParaRPr lang="en-US" dirty="0" smtClean="0"/>
          </a:p>
          <a:p>
            <a:r>
              <a:rPr lang="en-US" dirty="0" smtClean="0">
                <a:solidFill>
                  <a:srgbClr val="7030A0"/>
                </a:solidFill>
                <a:cs typeface="Arial" charset="0"/>
              </a:rPr>
              <a:t>Anus</a:t>
            </a:r>
            <a:r>
              <a:rPr lang="en-US" dirty="0" smtClean="0">
                <a:cs typeface="Arial" charset="0"/>
              </a:rPr>
              <a:t> - Expels </a:t>
            </a:r>
            <a:r>
              <a:rPr lang="en-US" dirty="0">
                <a:cs typeface="Arial" charset="0"/>
              </a:rPr>
              <a:t>feces and flatus from the rectum</a:t>
            </a:r>
          </a:p>
          <a:p>
            <a:endParaRPr lang="en-US" dirty="0" smtClean="0"/>
          </a:p>
          <a:p>
            <a:endParaRPr lang="en-US" dirty="0"/>
          </a:p>
          <a:p>
            <a:endParaRPr lang="en-IN" dirty="0"/>
          </a:p>
        </p:txBody>
      </p:sp>
    </p:spTree>
    <p:extLst>
      <p:ext uri="{BB962C8B-B14F-4D97-AF65-F5344CB8AC3E}">
        <p14:creationId xmlns:p14="http://schemas.microsoft.com/office/powerpoint/2010/main" val="2652719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Autofit/>
          </a:bodyPr>
          <a:lstStyle/>
          <a:p>
            <a:r>
              <a:rPr lang="en-US" dirty="0" smtClean="0">
                <a:solidFill>
                  <a:srgbClr val="C00000"/>
                </a:solidFill>
              </a:rPr>
              <a:t/>
            </a:r>
            <a:br>
              <a:rPr lang="en-US" dirty="0" smtClean="0">
                <a:solidFill>
                  <a:srgbClr val="C00000"/>
                </a:solidFill>
              </a:rPr>
            </a:br>
            <a:r>
              <a:rPr lang="en-US" b="1" dirty="0" smtClean="0">
                <a:solidFill>
                  <a:srgbClr val="C00000"/>
                </a:solidFill>
              </a:rPr>
              <a:t>Liver </a:t>
            </a:r>
            <a:r>
              <a:rPr lang="en-US" b="1" dirty="0">
                <a:solidFill>
                  <a:srgbClr val="C00000"/>
                </a:solidFill>
              </a:rPr>
              <a:t>Cirrhosis</a:t>
            </a:r>
            <a:r>
              <a:rPr lang="en-US" dirty="0">
                <a:solidFill>
                  <a:srgbClr val="C00000"/>
                </a:solidFill>
              </a:rPr>
              <a:t/>
            </a:r>
            <a:br>
              <a:rPr lang="en-US" dirty="0">
                <a:solidFill>
                  <a:srgbClr val="C00000"/>
                </a:solidFill>
              </a:rPr>
            </a:br>
            <a:endParaRPr lang="en-IN" dirty="0">
              <a:solidFill>
                <a:srgbClr val="C00000"/>
              </a:solidFill>
            </a:endParaRPr>
          </a:p>
        </p:txBody>
      </p:sp>
      <p:sp>
        <p:nvSpPr>
          <p:cNvPr id="3" name="Content Placeholder 2"/>
          <p:cNvSpPr>
            <a:spLocks noGrp="1"/>
          </p:cNvSpPr>
          <p:nvPr>
            <p:ph idx="1"/>
          </p:nvPr>
        </p:nvSpPr>
        <p:spPr>
          <a:xfrm>
            <a:off x="457200" y="1295400"/>
            <a:ext cx="8229600" cy="5181600"/>
          </a:xfrm>
        </p:spPr>
        <p:txBody>
          <a:bodyPr/>
          <a:lstStyle/>
          <a:p>
            <a:pPr>
              <a:defRPr/>
            </a:pPr>
            <a:r>
              <a:rPr lang="en-US" dirty="0"/>
              <a:t>A chronic, progressive disease characterized by a diffuse damage to the hepatic cells</a:t>
            </a:r>
          </a:p>
          <a:p>
            <a:pPr>
              <a:defRPr/>
            </a:pPr>
            <a:r>
              <a:rPr lang="en-US" dirty="0"/>
              <a:t>The liver heals with scarring, fibrosis and nodular regeneration</a:t>
            </a:r>
          </a:p>
          <a:p>
            <a:pPr>
              <a:buFont typeface="Wingdings" pitchFamily="2" charset="2"/>
              <a:buNone/>
              <a:defRPr/>
            </a:pPr>
            <a:r>
              <a:rPr lang="en-US" b="1" dirty="0"/>
              <a:t>ETIOLOGY: </a:t>
            </a:r>
          </a:p>
          <a:p>
            <a:pPr>
              <a:buFont typeface="Wingdings" pitchFamily="2" charset="2"/>
              <a:buNone/>
              <a:defRPr/>
            </a:pPr>
            <a:r>
              <a:rPr lang="en-US" b="1" dirty="0"/>
              <a:t>	</a:t>
            </a:r>
            <a:r>
              <a:rPr lang="en-US" dirty="0"/>
              <a:t>Post-infection, Alcohol, Cardiac diseases, </a:t>
            </a:r>
            <a:r>
              <a:rPr lang="en-US" dirty="0" err="1"/>
              <a:t>Schisostoma</a:t>
            </a:r>
            <a:r>
              <a:rPr lang="en-US" dirty="0"/>
              <a:t>, Biliary obstruction</a:t>
            </a:r>
          </a:p>
          <a:p>
            <a:endParaRPr lang="en-IN" dirty="0"/>
          </a:p>
        </p:txBody>
      </p:sp>
    </p:spTree>
    <p:extLst>
      <p:ext uri="{BB962C8B-B14F-4D97-AF65-F5344CB8AC3E}">
        <p14:creationId xmlns:p14="http://schemas.microsoft.com/office/powerpoint/2010/main" val="2289100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707582" cy="5943600"/>
          </a:xfrm>
        </p:spPr>
        <p:txBody>
          <a:bodyPr>
            <a:normAutofit/>
          </a:bodyPr>
          <a:lstStyle/>
          <a:p>
            <a:pPr>
              <a:buFont typeface="Wingdings" pitchFamily="2" charset="2"/>
              <a:buNone/>
              <a:defRPr/>
            </a:pPr>
            <a:r>
              <a:rPr lang="en-US" b="1" dirty="0" smtClean="0"/>
              <a:t>ASSESSMENT </a:t>
            </a:r>
            <a:r>
              <a:rPr lang="en-US" b="1" dirty="0"/>
              <a:t>FINDINGS</a:t>
            </a:r>
          </a:p>
          <a:p>
            <a:pPr>
              <a:defRPr/>
            </a:pPr>
            <a:r>
              <a:rPr lang="en-US" dirty="0"/>
              <a:t>1. Anorexia and weight loss</a:t>
            </a:r>
          </a:p>
          <a:p>
            <a:pPr>
              <a:defRPr/>
            </a:pPr>
            <a:r>
              <a:rPr lang="en-US" dirty="0"/>
              <a:t>2. Jaundice</a:t>
            </a:r>
          </a:p>
          <a:p>
            <a:pPr>
              <a:defRPr/>
            </a:pPr>
            <a:r>
              <a:rPr lang="en-US" dirty="0"/>
              <a:t>3. Fatigue</a:t>
            </a:r>
          </a:p>
          <a:p>
            <a:pPr>
              <a:defRPr/>
            </a:pPr>
            <a:r>
              <a:rPr lang="en-US" dirty="0" smtClean="0"/>
              <a:t>4. Early </a:t>
            </a:r>
            <a:r>
              <a:rPr lang="en-US" dirty="0"/>
              <a:t>morning nausea and vomiting</a:t>
            </a:r>
          </a:p>
          <a:p>
            <a:pPr>
              <a:defRPr/>
            </a:pPr>
            <a:r>
              <a:rPr lang="en-US" dirty="0"/>
              <a:t>5. RUQ abdominal pain</a:t>
            </a:r>
          </a:p>
          <a:p>
            <a:pPr>
              <a:defRPr/>
            </a:pPr>
            <a:r>
              <a:rPr lang="en-US" dirty="0"/>
              <a:t>6. Ascites</a:t>
            </a:r>
          </a:p>
          <a:p>
            <a:pPr>
              <a:defRPr/>
            </a:pPr>
            <a:r>
              <a:rPr lang="en-US" dirty="0"/>
              <a:t>7. Signs of Portal hypertension</a:t>
            </a:r>
          </a:p>
          <a:p>
            <a:pPr>
              <a:defRPr/>
            </a:pPr>
            <a:endParaRPr lang="en-US" b="1" dirty="0"/>
          </a:p>
          <a:p>
            <a:pPr>
              <a:buFont typeface="Wingdings" pitchFamily="2" charset="2"/>
              <a:buNone/>
              <a:defRPr/>
            </a:pPr>
            <a:endParaRPr lang="en-US" b="1" dirty="0"/>
          </a:p>
          <a:p>
            <a:endParaRPr lang="en-IN" dirty="0"/>
          </a:p>
        </p:txBody>
      </p:sp>
    </p:spTree>
    <p:extLst>
      <p:ext uri="{BB962C8B-B14F-4D97-AF65-F5344CB8AC3E}">
        <p14:creationId xmlns:p14="http://schemas.microsoft.com/office/powerpoint/2010/main" val="1738829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99159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466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nSpc>
                <a:spcPct val="90000"/>
              </a:lnSpc>
              <a:buFont typeface="Wingdings" pitchFamily="2" charset="2"/>
              <a:buNone/>
              <a:defRPr/>
            </a:pPr>
            <a:r>
              <a:rPr lang="en-US" sz="1800" b="1" dirty="0"/>
              <a:t>NURSING INTERVENTIONS</a:t>
            </a:r>
          </a:p>
          <a:p>
            <a:pPr>
              <a:lnSpc>
                <a:spcPct val="90000"/>
              </a:lnSpc>
              <a:defRPr/>
            </a:pPr>
            <a:r>
              <a:rPr lang="en-US" dirty="0"/>
              <a:t>1. Monitor VS, I and O, Abdominal girth, weight, LOC and Bleeding</a:t>
            </a:r>
          </a:p>
          <a:p>
            <a:pPr>
              <a:lnSpc>
                <a:spcPct val="90000"/>
              </a:lnSpc>
              <a:defRPr/>
            </a:pPr>
            <a:r>
              <a:rPr lang="en-US" dirty="0"/>
              <a:t>2. Promote rest.  Elevated the head of  the bed to minimize </a:t>
            </a:r>
            <a:r>
              <a:rPr lang="en-US" dirty="0" smtClean="0"/>
              <a:t>dyspnea</a:t>
            </a:r>
          </a:p>
          <a:p>
            <a:pPr>
              <a:lnSpc>
                <a:spcPct val="80000"/>
              </a:lnSpc>
              <a:defRPr/>
            </a:pPr>
            <a:r>
              <a:rPr lang="en-US" dirty="0" smtClean="0"/>
              <a:t>3. </a:t>
            </a:r>
            <a:r>
              <a:rPr lang="en-US" dirty="0"/>
              <a:t>Provide Moderate to LOW-protein (1 g/kg/day) and LOW-sodium diet</a:t>
            </a:r>
          </a:p>
          <a:p>
            <a:pPr>
              <a:lnSpc>
                <a:spcPct val="80000"/>
              </a:lnSpc>
              <a:defRPr/>
            </a:pPr>
            <a:r>
              <a:rPr lang="en-US" dirty="0"/>
              <a:t>4. Provide supplemental vitamins (especially K) and </a:t>
            </a:r>
            <a:r>
              <a:rPr lang="en-US" dirty="0" smtClean="0"/>
              <a:t>minerals</a:t>
            </a:r>
          </a:p>
          <a:p>
            <a:pPr>
              <a:defRPr/>
            </a:pPr>
            <a:r>
              <a:rPr lang="en-US" sz="2600" dirty="0" smtClean="0"/>
              <a:t>5. Administer </a:t>
            </a:r>
            <a:r>
              <a:rPr lang="en-US" sz="2600" dirty="0"/>
              <a:t>prescribed</a:t>
            </a:r>
          </a:p>
          <a:p>
            <a:pPr>
              <a:buFont typeface="Wingdings" pitchFamily="2" charset="2"/>
              <a:buNone/>
              <a:defRPr/>
            </a:pPr>
            <a:r>
              <a:rPr lang="en-US" sz="2600" dirty="0"/>
              <a:t>Diuretics= to reduce ascites and edema</a:t>
            </a:r>
          </a:p>
          <a:p>
            <a:pPr>
              <a:buFont typeface="Wingdings" pitchFamily="2" charset="2"/>
              <a:buNone/>
              <a:defRPr/>
            </a:pPr>
            <a:r>
              <a:rPr lang="en-US" sz="2600" dirty="0"/>
              <a:t>Lactulose= to reduce NH4 in the bowel</a:t>
            </a:r>
          </a:p>
          <a:p>
            <a:pPr>
              <a:buFont typeface="Wingdings" pitchFamily="2" charset="2"/>
              <a:buNone/>
              <a:defRPr/>
            </a:pPr>
            <a:r>
              <a:rPr lang="en-US" sz="2600" dirty="0"/>
              <a:t>Antacids and Neomycin= to kill bacterial flora that cause NH production</a:t>
            </a:r>
          </a:p>
          <a:p>
            <a:pPr>
              <a:lnSpc>
                <a:spcPct val="80000"/>
              </a:lnSpc>
              <a:defRPr/>
            </a:pPr>
            <a:endParaRPr lang="en-US" dirty="0"/>
          </a:p>
          <a:p>
            <a:pPr>
              <a:lnSpc>
                <a:spcPct val="90000"/>
              </a:lnSpc>
              <a:defRPr/>
            </a:pPr>
            <a:endParaRPr lang="en-US" b="1" dirty="0"/>
          </a:p>
          <a:p>
            <a:endParaRPr lang="en-IN" dirty="0"/>
          </a:p>
        </p:txBody>
      </p:sp>
    </p:spTree>
    <p:extLst>
      <p:ext uri="{BB962C8B-B14F-4D97-AF65-F5344CB8AC3E}">
        <p14:creationId xmlns:p14="http://schemas.microsoft.com/office/powerpoint/2010/main" val="3378512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pPr>
              <a:defRPr/>
            </a:pPr>
            <a:r>
              <a:rPr lang="en-US" dirty="0" smtClean="0"/>
              <a:t>6. Avoid </a:t>
            </a:r>
            <a:r>
              <a:rPr lang="en-US" dirty="0"/>
              <a:t>hepatotoxic drugs</a:t>
            </a:r>
          </a:p>
          <a:p>
            <a:pPr lvl="2">
              <a:defRPr/>
            </a:pPr>
            <a:r>
              <a:rPr lang="en-US" sz="2400" dirty="0" err="1"/>
              <a:t>Paracetamol</a:t>
            </a:r>
            <a:endParaRPr lang="en-US" sz="2400" dirty="0"/>
          </a:p>
          <a:p>
            <a:pPr lvl="2">
              <a:defRPr/>
            </a:pPr>
            <a:r>
              <a:rPr lang="en-US" sz="2400" dirty="0"/>
              <a:t>Anti-tubercular </a:t>
            </a:r>
            <a:r>
              <a:rPr lang="en-US" sz="2400" dirty="0" smtClean="0"/>
              <a:t>drugs</a:t>
            </a:r>
          </a:p>
          <a:p>
            <a:pPr>
              <a:defRPr/>
            </a:pPr>
            <a:r>
              <a:rPr lang="en-US" sz="2400" dirty="0" smtClean="0"/>
              <a:t>7.</a:t>
            </a:r>
            <a:r>
              <a:rPr lang="en-US" sz="4400" b="1" dirty="0"/>
              <a:t> </a:t>
            </a:r>
            <a:r>
              <a:rPr lang="en-US" dirty="0"/>
              <a:t>Reduce the risk of injury </a:t>
            </a:r>
          </a:p>
          <a:p>
            <a:pPr lvl="1">
              <a:defRPr/>
            </a:pPr>
            <a:r>
              <a:rPr lang="en-US" sz="2400" dirty="0"/>
              <a:t>Side rails reorientation</a:t>
            </a:r>
          </a:p>
          <a:p>
            <a:pPr lvl="1">
              <a:defRPr/>
            </a:pPr>
            <a:r>
              <a:rPr lang="en-US" sz="2400" dirty="0"/>
              <a:t>Assistance in ambulation</a:t>
            </a:r>
          </a:p>
          <a:p>
            <a:pPr lvl="1">
              <a:defRPr/>
            </a:pPr>
            <a:r>
              <a:rPr lang="en-US" sz="2400" dirty="0"/>
              <a:t>Use of electric razor and soft-bristled toothbrush</a:t>
            </a:r>
          </a:p>
          <a:p>
            <a:pPr lvl="2">
              <a:defRPr/>
            </a:pPr>
            <a:r>
              <a:rPr lang="en-US" sz="2400" dirty="0" smtClean="0"/>
              <a:t> </a:t>
            </a:r>
            <a:endParaRPr lang="en-US" sz="2400" dirty="0"/>
          </a:p>
          <a:p>
            <a:endParaRPr lang="en-IN" dirty="0"/>
          </a:p>
        </p:txBody>
      </p:sp>
    </p:spTree>
    <p:extLst>
      <p:ext uri="{BB962C8B-B14F-4D97-AF65-F5344CB8AC3E}">
        <p14:creationId xmlns:p14="http://schemas.microsoft.com/office/powerpoint/2010/main" val="4194386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Autofit/>
          </a:bodyPr>
          <a:lstStyle/>
          <a:p>
            <a:r>
              <a:rPr lang="en-US" sz="3600" dirty="0" smtClean="0">
                <a:solidFill>
                  <a:srgbClr val="C00000"/>
                </a:solidFill>
              </a:rPr>
              <a:t/>
            </a:r>
            <a:br>
              <a:rPr lang="en-US" sz="3600" dirty="0" smtClean="0">
                <a:solidFill>
                  <a:srgbClr val="C00000"/>
                </a:solidFill>
              </a:rPr>
            </a:br>
            <a:r>
              <a:rPr lang="en-US" sz="3600" b="1" dirty="0" err="1" smtClean="0">
                <a:solidFill>
                  <a:srgbClr val="C00000"/>
                </a:solidFill>
              </a:rPr>
              <a:t>Cholecystitis</a:t>
            </a:r>
            <a:r>
              <a:rPr lang="en-US" sz="3600" b="1" dirty="0">
                <a:solidFill>
                  <a:srgbClr val="C00000"/>
                </a:solidFill>
              </a:rPr>
              <a:t/>
            </a:r>
            <a:br>
              <a:rPr lang="en-US" sz="3600" b="1" dirty="0">
                <a:solidFill>
                  <a:srgbClr val="C00000"/>
                </a:solidFill>
              </a:rPr>
            </a:br>
            <a:endParaRPr lang="en-IN" sz="3600" b="1" dirty="0">
              <a:solidFill>
                <a:srgbClr val="C00000"/>
              </a:solidFill>
            </a:endParaRPr>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pPr>
              <a:defRPr/>
            </a:pPr>
            <a:r>
              <a:rPr lang="en-US" dirty="0" smtClean="0"/>
              <a:t>Chronic </a:t>
            </a:r>
            <a:r>
              <a:rPr lang="en-US" dirty="0" err="1"/>
              <a:t>cholecystitis</a:t>
            </a:r>
            <a:r>
              <a:rPr lang="en-US" dirty="0"/>
              <a:t> is usually due to long standing gall bladder </a:t>
            </a:r>
            <a:r>
              <a:rPr lang="en-US" dirty="0" smtClean="0"/>
              <a:t>inflammation</a:t>
            </a:r>
          </a:p>
          <a:p>
            <a:pPr>
              <a:defRPr/>
            </a:pPr>
            <a:endParaRPr lang="en-US" dirty="0"/>
          </a:p>
          <a:p>
            <a:pPr>
              <a:defRPr/>
            </a:pPr>
            <a:r>
              <a:rPr lang="en-US" sz="3200" b="1" dirty="0" err="1" smtClean="0">
                <a:solidFill>
                  <a:srgbClr val="C00000"/>
                </a:solidFill>
              </a:rPr>
              <a:t>Cholelithiasis</a:t>
            </a:r>
            <a:endParaRPr lang="en-US" sz="3200" b="1" dirty="0" smtClean="0">
              <a:solidFill>
                <a:srgbClr val="C00000"/>
              </a:solidFill>
            </a:endParaRPr>
          </a:p>
          <a:p>
            <a:pPr>
              <a:defRPr/>
            </a:pPr>
            <a:r>
              <a:rPr lang="en-US" dirty="0"/>
              <a:t>Formation of GALLSTONES in the biliary apparatus</a:t>
            </a:r>
          </a:p>
          <a:p>
            <a:pPr>
              <a:defRPr/>
            </a:pPr>
            <a:r>
              <a:rPr lang="en-US" b="1" dirty="0" smtClean="0"/>
              <a:t>S&amp;S</a:t>
            </a:r>
          </a:p>
          <a:p>
            <a:pPr>
              <a:defRPr/>
            </a:pPr>
            <a:r>
              <a:rPr lang="en-US" dirty="0" smtClean="0"/>
              <a:t>1</a:t>
            </a:r>
            <a:r>
              <a:rPr lang="en-US" dirty="0"/>
              <a:t>. Indigestion, belching and flatulence</a:t>
            </a:r>
          </a:p>
          <a:p>
            <a:pPr>
              <a:defRPr/>
            </a:pPr>
            <a:r>
              <a:rPr lang="en-US" dirty="0"/>
              <a:t>2. Fatty food </a:t>
            </a:r>
            <a:r>
              <a:rPr lang="en-US" dirty="0" smtClean="0"/>
              <a:t>intolerance</a:t>
            </a:r>
          </a:p>
          <a:p>
            <a:pPr>
              <a:defRPr/>
            </a:pPr>
            <a:r>
              <a:rPr lang="en-US" dirty="0" smtClean="0"/>
              <a:t>3. </a:t>
            </a:r>
            <a:r>
              <a:rPr lang="en-US" dirty="0" err="1" smtClean="0"/>
              <a:t>Epigastric</a:t>
            </a:r>
            <a:r>
              <a:rPr lang="en-US" dirty="0" smtClean="0"/>
              <a:t> </a:t>
            </a:r>
            <a:r>
              <a:rPr lang="en-US" dirty="0"/>
              <a:t>pain that radiates to the scapula or localized at the RUQ</a:t>
            </a:r>
          </a:p>
          <a:p>
            <a:pPr>
              <a:defRPr/>
            </a:pPr>
            <a:r>
              <a:rPr lang="en-US" dirty="0"/>
              <a:t>4. Mass at the </a:t>
            </a:r>
            <a:r>
              <a:rPr lang="en-US" dirty="0" smtClean="0"/>
              <a:t>RUQ</a:t>
            </a:r>
          </a:p>
          <a:p>
            <a:r>
              <a:rPr lang="en-US" b="1" dirty="0" smtClean="0"/>
              <a:t>5. Jaundice</a:t>
            </a:r>
            <a:endParaRPr lang="en-US" b="1" dirty="0"/>
          </a:p>
          <a:p>
            <a:r>
              <a:rPr lang="en-US" b="1" dirty="0" smtClean="0"/>
              <a:t>6. </a:t>
            </a:r>
            <a:r>
              <a:rPr lang="en-US" b="1" dirty="0"/>
              <a:t>dark orange and foamy </a:t>
            </a:r>
            <a:r>
              <a:rPr lang="en-US" b="1" dirty="0" smtClean="0"/>
              <a:t>urine</a:t>
            </a:r>
          </a:p>
          <a:p>
            <a:endParaRPr lang="en-US" b="1" dirty="0"/>
          </a:p>
          <a:p>
            <a:pPr>
              <a:defRPr/>
            </a:pPr>
            <a:endParaRPr lang="en-US" dirty="0"/>
          </a:p>
          <a:p>
            <a:pPr>
              <a:defRPr/>
            </a:pPr>
            <a:endParaRPr lang="en-US" dirty="0" smtClean="0"/>
          </a:p>
          <a:p>
            <a:pPr>
              <a:defRPr/>
            </a:pPr>
            <a:endParaRPr lang="en-US" dirty="0"/>
          </a:p>
          <a:p>
            <a:pPr>
              <a:defRPr/>
            </a:pPr>
            <a:endParaRPr lang="en-US" sz="3200" dirty="0" smtClean="0">
              <a:solidFill>
                <a:srgbClr val="C00000"/>
              </a:solidFill>
            </a:endParaRPr>
          </a:p>
          <a:p>
            <a:endParaRPr lang="en-IN" dirty="0"/>
          </a:p>
        </p:txBody>
      </p:sp>
    </p:spTree>
    <p:extLst>
      <p:ext uri="{BB962C8B-B14F-4D97-AF65-F5344CB8AC3E}">
        <p14:creationId xmlns:p14="http://schemas.microsoft.com/office/powerpoint/2010/main" val="2758981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buFont typeface="Wingdings" pitchFamily="2" charset="2"/>
              <a:buNone/>
              <a:defRPr/>
            </a:pPr>
            <a:r>
              <a:rPr lang="en-US" b="1" dirty="0"/>
              <a:t>NURSING INTERVENTIONS</a:t>
            </a:r>
          </a:p>
          <a:p>
            <a:pPr>
              <a:defRPr/>
            </a:pPr>
            <a:r>
              <a:rPr lang="en-US" dirty="0"/>
              <a:t>1. Maintain NPO in the active phase</a:t>
            </a:r>
          </a:p>
          <a:p>
            <a:pPr>
              <a:defRPr/>
            </a:pPr>
            <a:r>
              <a:rPr lang="en-US" dirty="0"/>
              <a:t>2. Maintain NGT decompression</a:t>
            </a:r>
          </a:p>
          <a:p>
            <a:r>
              <a:rPr lang="en-US" dirty="0" smtClean="0"/>
              <a:t>3. Administer </a:t>
            </a:r>
            <a:r>
              <a:rPr lang="en-US" dirty="0"/>
              <a:t>prescribed medications to relieve </a:t>
            </a:r>
            <a:r>
              <a:rPr lang="en-US" dirty="0" smtClean="0"/>
              <a:t>pain</a:t>
            </a:r>
          </a:p>
          <a:p>
            <a:pPr>
              <a:defRPr/>
            </a:pPr>
            <a:r>
              <a:rPr lang="en-US" dirty="0" smtClean="0"/>
              <a:t>4. Instruct </a:t>
            </a:r>
            <a:r>
              <a:rPr lang="en-US" dirty="0"/>
              <a:t>patient to </a:t>
            </a:r>
            <a:r>
              <a:rPr lang="en-US" i="1" u="sng" dirty="0"/>
              <a:t>AVOID HIGH- fat diet and GAS-forming foods</a:t>
            </a:r>
          </a:p>
          <a:p>
            <a:pPr>
              <a:defRPr/>
            </a:pPr>
            <a:r>
              <a:rPr lang="en-US" dirty="0"/>
              <a:t>5. Assist in surgical and non-surgical measures</a:t>
            </a:r>
          </a:p>
          <a:p>
            <a:pPr>
              <a:defRPr/>
            </a:pPr>
            <a:r>
              <a:rPr lang="en-US" dirty="0"/>
              <a:t>6. Surgical procedures- Cholecystectomy, </a:t>
            </a:r>
            <a:r>
              <a:rPr lang="en-US" dirty="0" err="1"/>
              <a:t>Choledochotomy</a:t>
            </a:r>
            <a:r>
              <a:rPr lang="en-US" dirty="0"/>
              <a:t>, </a:t>
            </a:r>
            <a:r>
              <a:rPr lang="en-US" dirty="0" smtClean="0"/>
              <a:t>laparoscopy</a:t>
            </a:r>
          </a:p>
          <a:p>
            <a:pPr>
              <a:defRPr/>
            </a:pPr>
            <a:endParaRPr lang="en-US" b="1" dirty="0"/>
          </a:p>
          <a:p>
            <a:pPr>
              <a:defRPr/>
            </a:pPr>
            <a:endParaRPr lang="en-US" b="1" dirty="0"/>
          </a:p>
          <a:p>
            <a:pPr>
              <a:buFont typeface="Wingdings" pitchFamily="2" charset="2"/>
              <a:buNone/>
              <a:defRPr/>
            </a:pPr>
            <a:endParaRPr lang="en-US" b="1" dirty="0"/>
          </a:p>
          <a:p>
            <a:endParaRPr lang="en-IN" dirty="0"/>
          </a:p>
        </p:txBody>
      </p:sp>
    </p:spTree>
    <p:extLst>
      <p:ext uri="{BB962C8B-B14F-4D97-AF65-F5344CB8AC3E}">
        <p14:creationId xmlns:p14="http://schemas.microsoft.com/office/powerpoint/2010/main" val="2623097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pPr>
              <a:buFont typeface="Wingdings" pitchFamily="2" charset="2"/>
              <a:buNone/>
            </a:pPr>
            <a:r>
              <a:rPr lang="en-US" sz="2800" b="1" u="sng" dirty="0"/>
              <a:t>Post-operative nursing interventions</a:t>
            </a:r>
          </a:p>
          <a:p>
            <a:r>
              <a:rPr lang="en-US" dirty="0"/>
              <a:t>1. Monitor for surgical complications</a:t>
            </a:r>
          </a:p>
          <a:p>
            <a:r>
              <a:rPr lang="en-US" dirty="0"/>
              <a:t>2. Post-operative position after recovery from anesthesia- </a:t>
            </a:r>
            <a:r>
              <a:rPr lang="en-US" i="1" dirty="0"/>
              <a:t>LOW FOWLER’s</a:t>
            </a:r>
          </a:p>
          <a:p>
            <a:pPr>
              <a:lnSpc>
                <a:spcPct val="80000"/>
              </a:lnSpc>
              <a:defRPr/>
            </a:pPr>
            <a:r>
              <a:rPr lang="en-US" dirty="0" smtClean="0"/>
              <a:t>3. Encourage </a:t>
            </a:r>
            <a:r>
              <a:rPr lang="en-US" dirty="0"/>
              <a:t>early ambulation </a:t>
            </a:r>
          </a:p>
          <a:p>
            <a:pPr>
              <a:lnSpc>
                <a:spcPct val="80000"/>
              </a:lnSpc>
              <a:defRPr/>
            </a:pPr>
            <a:r>
              <a:rPr lang="en-US" dirty="0"/>
              <a:t>4. </a:t>
            </a:r>
            <a:r>
              <a:rPr lang="en-US" i="1" dirty="0"/>
              <a:t>Administer medication before coughing and deep breathing exercises</a:t>
            </a:r>
          </a:p>
          <a:p>
            <a:pPr>
              <a:lnSpc>
                <a:spcPct val="80000"/>
              </a:lnSpc>
              <a:defRPr/>
            </a:pPr>
            <a:r>
              <a:rPr lang="en-US" dirty="0"/>
              <a:t>5. Advise client to splint the abdomen to prevent discomfort during coughing</a:t>
            </a:r>
          </a:p>
          <a:p>
            <a:pPr>
              <a:lnSpc>
                <a:spcPct val="80000"/>
              </a:lnSpc>
              <a:defRPr/>
            </a:pPr>
            <a:r>
              <a:rPr lang="en-US" dirty="0" smtClean="0"/>
              <a:t>6. Administer </a:t>
            </a:r>
            <a:r>
              <a:rPr lang="en-US" dirty="0"/>
              <a:t>analgesics, </a:t>
            </a:r>
            <a:r>
              <a:rPr lang="en-US" dirty="0" err="1"/>
              <a:t>antiemetics</a:t>
            </a:r>
            <a:r>
              <a:rPr lang="en-US" dirty="0"/>
              <a:t>, antacids</a:t>
            </a:r>
          </a:p>
          <a:p>
            <a:pPr>
              <a:lnSpc>
                <a:spcPct val="80000"/>
              </a:lnSpc>
              <a:defRPr/>
            </a:pPr>
            <a:r>
              <a:rPr lang="en-US" dirty="0"/>
              <a:t>7. Care of the biliary </a:t>
            </a:r>
            <a:r>
              <a:rPr lang="en-US" dirty="0" err="1"/>
              <a:t>drainageor</a:t>
            </a:r>
            <a:r>
              <a:rPr lang="en-US" dirty="0"/>
              <a:t> T-tube drainage</a:t>
            </a:r>
          </a:p>
          <a:p>
            <a:pPr>
              <a:lnSpc>
                <a:spcPct val="80000"/>
              </a:lnSpc>
              <a:defRPr/>
            </a:pPr>
            <a:r>
              <a:rPr lang="en-US" dirty="0"/>
              <a:t>8. Fat restriction is only limited to 4-6 weeks. Normal diet is resumed</a:t>
            </a:r>
          </a:p>
          <a:p>
            <a:endParaRPr lang="en-IN" dirty="0"/>
          </a:p>
        </p:txBody>
      </p:sp>
    </p:spTree>
    <p:extLst>
      <p:ext uri="{BB962C8B-B14F-4D97-AF65-F5344CB8AC3E}">
        <p14:creationId xmlns:p14="http://schemas.microsoft.com/office/powerpoint/2010/main" val="111057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Component of Fecal Matter</a:t>
            </a:r>
            <a:endParaRPr lang="en-IN" dirty="0">
              <a:solidFill>
                <a:srgbClr val="C00000"/>
              </a:solidFill>
            </a:endParaRPr>
          </a:p>
        </p:txBody>
      </p:sp>
      <p:sp>
        <p:nvSpPr>
          <p:cNvPr id="3" name="Content Placeholder 2"/>
          <p:cNvSpPr>
            <a:spLocks noGrp="1"/>
          </p:cNvSpPr>
          <p:nvPr>
            <p:ph idx="1"/>
          </p:nvPr>
        </p:nvSpPr>
        <p:spPr/>
        <p:txBody>
          <a:bodyPr/>
          <a:lstStyle/>
          <a:p>
            <a:pPr>
              <a:buNone/>
            </a:pPr>
            <a:r>
              <a:rPr lang="en-US" dirty="0" smtClean="0"/>
              <a:t>1. Water </a:t>
            </a:r>
            <a:r>
              <a:rPr lang="en-US" dirty="0"/>
              <a:t>75%.</a:t>
            </a:r>
          </a:p>
          <a:p>
            <a:pPr>
              <a:buNone/>
            </a:pPr>
            <a:r>
              <a:rPr lang="en-US" dirty="0" smtClean="0"/>
              <a:t>2. Solid </a:t>
            </a:r>
            <a:r>
              <a:rPr lang="en-US" dirty="0"/>
              <a:t>25%.</a:t>
            </a:r>
          </a:p>
          <a:p>
            <a:pPr marL="457200" indent="-457200">
              <a:buAutoNum type="alphaLcParenR"/>
            </a:pPr>
            <a:r>
              <a:rPr lang="en-US" dirty="0"/>
              <a:t> Solidified components of the digestive juices ,undigested fibers (</a:t>
            </a:r>
            <a:r>
              <a:rPr lang="en-US" dirty="0" err="1"/>
              <a:t>e.g</a:t>
            </a:r>
            <a:r>
              <a:rPr lang="en-US" dirty="0"/>
              <a:t> </a:t>
            </a:r>
            <a:r>
              <a:rPr lang="en-US" dirty="0" err="1"/>
              <a:t>celluose</a:t>
            </a:r>
            <a:r>
              <a:rPr lang="en-US" dirty="0"/>
              <a:t>) which is insoluble ,acts as bowl irritant ,draws water out into lumen ,cleans out lower GIT and is correlated with lower risk of colon cancer.</a:t>
            </a:r>
          </a:p>
          <a:p>
            <a:pPr marL="457200" indent="-457200">
              <a:buAutoNum type="alphaLcParenR"/>
            </a:pPr>
            <a:r>
              <a:rPr lang="en-US" dirty="0"/>
              <a:t>Dead bacteria (20%).</a:t>
            </a:r>
          </a:p>
          <a:p>
            <a:pPr marL="457200" indent="-457200">
              <a:buAutoNum type="alphaLcParenR"/>
            </a:pPr>
            <a:r>
              <a:rPr lang="en-US" dirty="0"/>
              <a:t>Fat (10-20%).</a:t>
            </a:r>
          </a:p>
          <a:p>
            <a:pPr marL="457200" indent="-457200">
              <a:buAutoNum type="alphaLcParenR"/>
            </a:pPr>
            <a:r>
              <a:rPr lang="en-US" dirty="0"/>
              <a:t>Inorganic material (10-20%).</a:t>
            </a:r>
          </a:p>
          <a:p>
            <a:pPr marL="457200" indent="-457200">
              <a:buAutoNum type="alphaLcParenR"/>
            </a:pPr>
            <a:r>
              <a:rPr lang="en-US" dirty="0"/>
              <a:t>Undigested protein(2-3%).</a:t>
            </a:r>
          </a:p>
          <a:p>
            <a:endParaRPr lang="en-IN" dirty="0"/>
          </a:p>
        </p:txBody>
      </p:sp>
    </p:spTree>
    <p:extLst>
      <p:ext uri="{BB962C8B-B14F-4D97-AF65-F5344CB8AC3E}">
        <p14:creationId xmlns:p14="http://schemas.microsoft.com/office/powerpoint/2010/main" val="2527606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accent1">
                    <a:lumMod val="75000"/>
                  </a:schemeClr>
                </a:solidFill>
              </a:rPr>
              <a:t> Properties;</a:t>
            </a:r>
          </a:p>
          <a:p>
            <a:r>
              <a:rPr lang="en-US" dirty="0" err="1"/>
              <a:t>Colour</a:t>
            </a:r>
            <a:r>
              <a:rPr lang="en-US" dirty="0"/>
              <a:t>; Normal feces has a dark brown </a:t>
            </a:r>
            <a:r>
              <a:rPr lang="en-US" dirty="0" err="1"/>
              <a:t>colour</a:t>
            </a:r>
            <a:r>
              <a:rPr lang="en-US" dirty="0"/>
              <a:t>,</a:t>
            </a:r>
          </a:p>
          <a:p>
            <a:pPr>
              <a:buNone/>
            </a:pPr>
            <a:r>
              <a:rPr lang="en-US" dirty="0"/>
              <a:t>(bilirubin in the presence of bacteria will get oxidized to </a:t>
            </a:r>
            <a:r>
              <a:rPr lang="en-US" b="1" dirty="0" err="1">
                <a:solidFill>
                  <a:schemeClr val="accent1">
                    <a:lumMod val="50000"/>
                  </a:schemeClr>
                </a:solidFill>
              </a:rPr>
              <a:t>urobilin</a:t>
            </a:r>
            <a:r>
              <a:rPr lang="en-US" dirty="0"/>
              <a:t> which gives stool its typical </a:t>
            </a:r>
            <a:r>
              <a:rPr lang="en-US" dirty="0" err="1"/>
              <a:t>colour</a:t>
            </a:r>
            <a:r>
              <a:rPr lang="en-US" dirty="0"/>
              <a:t>) </a:t>
            </a:r>
          </a:p>
          <a:p>
            <a:pPr>
              <a:buNone/>
            </a:pPr>
            <a:r>
              <a:rPr lang="en-US" dirty="0"/>
              <a:t>- Odor; The odor of feces is affected significantly by the type of food ingested and the bacterial flora of the individual (of the main order </a:t>
            </a:r>
            <a:r>
              <a:rPr lang="en-US" dirty="0" smtClean="0"/>
              <a:t>contributors </a:t>
            </a:r>
            <a:r>
              <a:rPr lang="en-US" dirty="0"/>
              <a:t>H</a:t>
            </a:r>
            <a:r>
              <a:rPr lang="en-US" baseline="-25000" dirty="0"/>
              <a:t>2</a:t>
            </a:r>
            <a:r>
              <a:rPr lang="en-US" dirty="0"/>
              <a:t>S and </a:t>
            </a:r>
            <a:r>
              <a:rPr lang="en-US" dirty="0" err="1"/>
              <a:t>mercaptens</a:t>
            </a:r>
            <a:r>
              <a:rPr lang="en-US" dirty="0"/>
              <a:t>.</a:t>
            </a:r>
          </a:p>
          <a:p>
            <a:pPr>
              <a:buNone/>
            </a:pPr>
            <a:r>
              <a:rPr lang="en-US" dirty="0"/>
              <a:t>- Consistency; Normal feces is solid to semi-solid depending on diet.</a:t>
            </a:r>
          </a:p>
          <a:p>
            <a:pPr>
              <a:buNone/>
            </a:pPr>
            <a:r>
              <a:rPr lang="en-US" dirty="0"/>
              <a:t>- 80 - 170 g/day.</a:t>
            </a:r>
            <a:endParaRPr lang="en-IN" dirty="0"/>
          </a:p>
        </p:txBody>
      </p:sp>
    </p:spTree>
    <p:extLst>
      <p:ext uri="{BB962C8B-B14F-4D97-AF65-F5344CB8AC3E}">
        <p14:creationId xmlns:p14="http://schemas.microsoft.com/office/powerpoint/2010/main" val="31066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US" dirty="0" smtClean="0">
                <a:solidFill>
                  <a:srgbClr val="C00000"/>
                </a:solidFill>
              </a:rPr>
              <a:t>Defecation</a:t>
            </a:r>
            <a:endParaRPr lang="en-IN" dirty="0">
              <a:solidFill>
                <a:srgbClr val="C00000"/>
              </a:solidFill>
            </a:endParaRPr>
          </a:p>
        </p:txBody>
      </p:sp>
      <p:sp>
        <p:nvSpPr>
          <p:cNvPr id="3" name="Content Placeholder 2"/>
          <p:cNvSpPr>
            <a:spLocks noGrp="1"/>
          </p:cNvSpPr>
          <p:nvPr>
            <p:ph idx="1"/>
          </p:nvPr>
        </p:nvSpPr>
        <p:spPr>
          <a:xfrm>
            <a:off x="457200" y="990600"/>
            <a:ext cx="8229600" cy="5715000"/>
          </a:xfrm>
        </p:spPr>
        <p:txBody>
          <a:bodyPr/>
          <a:lstStyle/>
          <a:p>
            <a:r>
              <a:rPr lang="en-US" sz="2800" dirty="0"/>
              <a:t>Rectum usually empty</a:t>
            </a:r>
          </a:p>
          <a:p>
            <a:pPr lvl="1"/>
            <a:r>
              <a:rPr lang="en-US" sz="2400" dirty="0"/>
              <a:t>Mass movement forces fecal matter in</a:t>
            </a:r>
          </a:p>
          <a:p>
            <a:r>
              <a:rPr lang="en-US" sz="2800" dirty="0"/>
              <a:t>Distention of rectal wall triggers defecation reflex</a:t>
            </a:r>
          </a:p>
          <a:p>
            <a:pPr lvl="1"/>
            <a:r>
              <a:rPr lang="en-US" sz="2400" dirty="0"/>
              <a:t>Stretch receptors in rectal walls stimulate a series of local peristaltic contractions in colon and rectum</a:t>
            </a:r>
          </a:p>
          <a:p>
            <a:pPr lvl="2"/>
            <a:r>
              <a:rPr lang="en-US" sz="2000" dirty="0"/>
              <a:t>Moves feces towards anus</a:t>
            </a:r>
          </a:p>
          <a:p>
            <a:pPr lvl="1"/>
            <a:r>
              <a:rPr lang="en-US" sz="2400" dirty="0"/>
              <a:t>Parasympathetic neurons in sacral region activated by stretch receptors</a:t>
            </a:r>
          </a:p>
          <a:p>
            <a:pPr lvl="2"/>
            <a:r>
              <a:rPr lang="en-US" sz="2000" dirty="0"/>
              <a:t>Stimulate increased peristalsis throughout large </a:t>
            </a:r>
            <a:r>
              <a:rPr lang="en-US" sz="2000" dirty="0" smtClean="0"/>
              <a:t>intestine</a:t>
            </a:r>
          </a:p>
          <a:p>
            <a:r>
              <a:rPr lang="en-US" dirty="0"/>
              <a:t>Internal anal sphincter</a:t>
            </a:r>
          </a:p>
          <a:p>
            <a:pPr lvl="1"/>
            <a:r>
              <a:rPr lang="en-US" dirty="0"/>
              <a:t>Must relax so feces can move into anus</a:t>
            </a:r>
          </a:p>
          <a:p>
            <a:r>
              <a:rPr lang="en-US" dirty="0"/>
              <a:t>External anal sphincter clamps shut</a:t>
            </a:r>
          </a:p>
          <a:p>
            <a:pPr lvl="1"/>
            <a:r>
              <a:rPr lang="en-US" dirty="0"/>
              <a:t>Therefore release is conscious</a:t>
            </a:r>
          </a:p>
          <a:p>
            <a:pPr marL="548640" lvl="2" indent="0">
              <a:buNone/>
            </a:pPr>
            <a:endParaRPr lang="en-US" sz="2000" dirty="0" smtClean="0"/>
          </a:p>
          <a:p>
            <a:pPr lvl="2"/>
            <a:endParaRPr lang="en-US" sz="2000" dirty="0"/>
          </a:p>
          <a:p>
            <a:endParaRPr lang="en-IN" dirty="0"/>
          </a:p>
        </p:txBody>
      </p:sp>
    </p:spTree>
    <p:extLst>
      <p:ext uri="{BB962C8B-B14F-4D97-AF65-F5344CB8AC3E}">
        <p14:creationId xmlns:p14="http://schemas.microsoft.com/office/powerpoint/2010/main" val="298579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Factors Affecting Bowel Elimination</a:t>
            </a:r>
            <a:endParaRPr lang="en-IN" dirty="0">
              <a:solidFill>
                <a:srgbClr val="C00000"/>
              </a:solidFill>
            </a:endParaRPr>
          </a:p>
        </p:txBody>
      </p:sp>
      <p:sp>
        <p:nvSpPr>
          <p:cNvPr id="3" name="Content Placeholder 2"/>
          <p:cNvSpPr>
            <a:spLocks noGrp="1"/>
          </p:cNvSpPr>
          <p:nvPr>
            <p:ph idx="1"/>
          </p:nvPr>
        </p:nvSpPr>
        <p:spPr/>
        <p:txBody>
          <a:bodyPr/>
          <a:lstStyle/>
          <a:p>
            <a:pPr>
              <a:defRPr/>
            </a:pPr>
            <a:r>
              <a:rPr lang="en-US" dirty="0"/>
              <a:t>Age</a:t>
            </a:r>
          </a:p>
          <a:p>
            <a:pPr>
              <a:defRPr/>
            </a:pPr>
            <a:r>
              <a:rPr lang="en-US" dirty="0"/>
              <a:t>Infection</a:t>
            </a:r>
          </a:p>
          <a:p>
            <a:pPr>
              <a:defRPr/>
            </a:pPr>
            <a:r>
              <a:rPr lang="en-US" dirty="0"/>
              <a:t>Diet</a:t>
            </a:r>
          </a:p>
          <a:p>
            <a:pPr>
              <a:defRPr/>
            </a:pPr>
            <a:r>
              <a:rPr lang="en-US" dirty="0"/>
              <a:t>Fluid Intake</a:t>
            </a:r>
          </a:p>
          <a:p>
            <a:pPr>
              <a:defRPr/>
            </a:pPr>
            <a:r>
              <a:rPr lang="en-US" dirty="0"/>
              <a:t>Physical Activity</a:t>
            </a:r>
          </a:p>
          <a:p>
            <a:pPr>
              <a:defRPr/>
            </a:pPr>
            <a:r>
              <a:rPr lang="en-US" dirty="0"/>
              <a:t>Psychological </a:t>
            </a:r>
            <a:r>
              <a:rPr lang="en-US" dirty="0" smtClean="0"/>
              <a:t>factors (Stress …)</a:t>
            </a:r>
            <a:endParaRPr lang="en-US" dirty="0"/>
          </a:p>
          <a:p>
            <a:pPr>
              <a:defRPr/>
            </a:pPr>
            <a:r>
              <a:rPr lang="en-US" dirty="0"/>
              <a:t>Personal </a:t>
            </a:r>
            <a:r>
              <a:rPr lang="en-US" dirty="0" smtClean="0"/>
              <a:t>Habits/</a:t>
            </a:r>
            <a:r>
              <a:rPr lang="en-US" dirty="0"/>
              <a:t>Daily </a:t>
            </a:r>
            <a:r>
              <a:rPr lang="en-US" dirty="0" smtClean="0"/>
              <a:t>Routine</a:t>
            </a:r>
          </a:p>
          <a:p>
            <a:pPr>
              <a:defRPr/>
            </a:pPr>
            <a:r>
              <a:rPr lang="en-US" dirty="0" smtClean="0"/>
              <a:t>Position </a:t>
            </a:r>
            <a:r>
              <a:rPr lang="en-US" dirty="0"/>
              <a:t>during Defecation</a:t>
            </a:r>
          </a:p>
          <a:p>
            <a:pPr>
              <a:defRPr/>
            </a:pPr>
            <a:r>
              <a:rPr lang="en-US" dirty="0"/>
              <a:t>Pain</a:t>
            </a:r>
          </a:p>
          <a:p>
            <a:pPr>
              <a:defRPr/>
            </a:pPr>
            <a:endParaRPr lang="en-US" dirty="0"/>
          </a:p>
          <a:p>
            <a:endParaRPr lang="en-IN" dirty="0"/>
          </a:p>
        </p:txBody>
      </p:sp>
    </p:spTree>
    <p:extLst>
      <p:ext uri="{BB962C8B-B14F-4D97-AF65-F5344CB8AC3E}">
        <p14:creationId xmlns:p14="http://schemas.microsoft.com/office/powerpoint/2010/main" val="4148913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939</TotalTime>
  <Words>3346</Words>
  <Application>Microsoft Office PowerPoint</Application>
  <PresentationFormat>On-screen Show (4:3)</PresentationFormat>
  <Paragraphs>390</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Clarity</vt:lpstr>
      <vt:lpstr>Bowel Elimination</vt:lpstr>
      <vt:lpstr>PowerPoint Presentation</vt:lpstr>
      <vt:lpstr>GI System &amp; Functions</vt:lpstr>
      <vt:lpstr>PowerPoint Presentation</vt:lpstr>
      <vt:lpstr>PowerPoint Presentation</vt:lpstr>
      <vt:lpstr>Component of Fecal Matter</vt:lpstr>
      <vt:lpstr>PowerPoint Presentation</vt:lpstr>
      <vt:lpstr>Defecation</vt:lpstr>
      <vt:lpstr>Factors Affecting Bowel Elimination</vt:lpstr>
      <vt:lpstr>PowerPoint Presentation</vt:lpstr>
      <vt:lpstr>Common problems associated with elimination of faeces</vt:lpstr>
      <vt:lpstr>Constipation</vt:lpstr>
      <vt:lpstr>PowerPoint Presentation</vt:lpstr>
      <vt:lpstr>Impaction</vt:lpstr>
      <vt:lpstr>Diarrhea</vt:lpstr>
      <vt:lpstr>PowerPoint Presentation</vt:lpstr>
      <vt:lpstr>Conditions that cause Diarrhea</vt:lpstr>
      <vt:lpstr>PowerPoint Presentation</vt:lpstr>
      <vt:lpstr>Incontinence</vt:lpstr>
      <vt:lpstr>PowerPoint Presentation</vt:lpstr>
      <vt:lpstr>Flatulence</vt:lpstr>
      <vt:lpstr>Hemorrhoids</vt:lpstr>
      <vt:lpstr>PowerPoint Presentation</vt:lpstr>
      <vt:lpstr> Nursing interventions to maintain normal bowel elimination pattern </vt:lpstr>
      <vt:lpstr>PowerPoint Presentation</vt:lpstr>
      <vt:lpstr>PowerPoint Presentation</vt:lpstr>
      <vt:lpstr>Assessment of Bowel Function</vt:lpstr>
      <vt:lpstr> Nursing care of the individual with  Digestive System Disorders </vt:lpstr>
      <vt:lpstr>GASTRITIS/GASTROENTERITIS </vt:lpstr>
      <vt:lpstr>PowerPoint Presentation</vt:lpstr>
      <vt:lpstr>PowerPoint Presentation</vt:lpstr>
      <vt:lpstr>GASTROINTESTINAL ULCERS </vt:lpstr>
      <vt:lpstr>PowerPoint Presentation</vt:lpstr>
      <vt:lpstr>PowerPoint Presentation</vt:lpstr>
      <vt:lpstr>PowerPoint Presentation</vt:lpstr>
      <vt:lpstr>APPENDICITIS </vt:lpstr>
      <vt:lpstr>PowerPoint Presentation</vt:lpstr>
      <vt:lpstr>PowerPoint Presentation</vt:lpstr>
      <vt:lpstr>PERITONITIS </vt:lpstr>
      <vt:lpstr>PowerPoint Presentation</vt:lpstr>
      <vt:lpstr>PowerPoint Presentation</vt:lpstr>
      <vt:lpstr>INTESTINAL OBSTRUCTION </vt:lpstr>
      <vt:lpstr>PowerPoint Presentation</vt:lpstr>
      <vt:lpstr>PowerPoint Presentation</vt:lpstr>
      <vt:lpstr>PowerPoint Presentation</vt:lpstr>
      <vt:lpstr>PowerPoint Presentation</vt:lpstr>
      <vt:lpstr>DIVERTICULAR DISEASE </vt:lpstr>
      <vt:lpstr>PowerPoint Presentation</vt:lpstr>
      <vt:lpstr>PowerPoint Presentation</vt:lpstr>
      <vt:lpstr> Liver Cirrhosis </vt:lpstr>
      <vt:lpstr>PowerPoint Presentation</vt:lpstr>
      <vt:lpstr>PowerPoint Presentation</vt:lpstr>
      <vt:lpstr>PowerPoint Presentation</vt:lpstr>
      <vt:lpstr>PowerPoint Presentation</vt:lpstr>
      <vt:lpstr> Cholecystitis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Bowel Elimination</dc:title>
  <dc:creator>AKSHARA</dc:creator>
  <cp:lastModifiedBy>AKSHARA</cp:lastModifiedBy>
  <cp:revision>118</cp:revision>
  <dcterms:created xsi:type="dcterms:W3CDTF">2006-08-16T00:00:00Z</dcterms:created>
  <dcterms:modified xsi:type="dcterms:W3CDTF">2012-09-28T03:55:05Z</dcterms:modified>
</cp:coreProperties>
</file>