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8EF42F-FAAC-4A0B-BAB3-341F08B7120B}" type="datetimeFigureOut">
              <a:rPr lang="en-US" smtClean="0"/>
              <a:t>11/13/2012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36DF2C-6D56-4F02-A721-4F9CF73E4B5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647DDF8-899B-4318-8ACB-009694389773}" type="datetime1">
              <a:rPr lang="en-US" smtClean="0"/>
              <a:t>11/13/2012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C87399A-E249-4613-BB19-69BDFA163807}"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17F8CF-F9B5-4EDD-A405-B9A7A0253B56}" type="datetime1">
              <a:rPr lang="en-US" smtClean="0"/>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7399A-E249-4613-BB19-69BDFA16380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FA2585-5098-4345-8D61-34FC81A7D50E}" type="datetime1">
              <a:rPr lang="en-US" smtClean="0"/>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7399A-E249-4613-BB19-69BDFA16380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B6A58BB-A96C-4145-9A79-2DE46C204CC3}" type="datetime1">
              <a:rPr lang="en-US" smtClean="0"/>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7399A-E249-4613-BB19-69BDFA163807}"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DD80270-E471-4A68-AA91-AE9A9A02E7A1}" type="datetime1">
              <a:rPr lang="en-US" smtClean="0"/>
              <a:t>11/13/2012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4C87399A-E249-4613-BB19-69BDFA16380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51F4667-86DA-470E-9750-CEB58919BEEA}" type="datetime1">
              <a:rPr lang="en-US" smtClean="0"/>
              <a:t>11/13/2012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87399A-E249-4613-BB19-69BDFA163807}"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2AC2EA9-32D8-4D17-ABD9-16048BD96095}" type="datetime1">
              <a:rPr lang="en-US" smtClean="0"/>
              <a:t>11/13/2012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87399A-E249-4613-BB19-69BDFA163807}"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839BE9D-6FB5-4F7C-BF85-67E8679271E4}" type="datetime1">
              <a:rPr lang="en-US" smtClean="0"/>
              <a:t>11/13/2012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87399A-E249-4613-BB19-69BDFA16380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C63C50-CA17-40C9-B5BE-617829CF02C1}" type="datetime1">
              <a:rPr lang="en-US" smtClean="0"/>
              <a:t>11/13/2012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87399A-E249-4613-BB19-69BDFA16380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2DF6CCF-C37A-465A-9394-94290776834A}" type="datetime1">
              <a:rPr lang="en-US" smtClean="0"/>
              <a:t>11/13/2012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87399A-E249-4613-BB19-69BDFA163807}"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9185A23-8498-4710-879F-76FE90B9802D}" type="datetime1">
              <a:rPr lang="en-US" smtClean="0"/>
              <a:t>11/13/2012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4C87399A-E249-4613-BB19-69BDFA163807}"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4CDE75E-9B1B-42E3-9341-1739EF13BD0B}" type="datetime1">
              <a:rPr lang="en-US" smtClean="0"/>
              <a:t>11/13/2012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C87399A-E249-4613-BB19-69BDFA16380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62200"/>
            <a:ext cx="8229600" cy="1371600"/>
          </a:xfrm>
        </p:spPr>
        <p:txBody>
          <a:bodyPr>
            <a:normAutofit fontScale="90000"/>
          </a:bodyPr>
          <a:lstStyle/>
          <a:p>
            <a:pPr lvl="0" algn="ctr"/>
            <a:r>
              <a:rPr lang="en-US" dirty="0" smtClean="0"/>
              <a:t/>
            </a:r>
            <a:br>
              <a:rPr lang="en-US" dirty="0" smtClean="0"/>
            </a:br>
            <a:r>
              <a:rPr lang="en-US" dirty="0" smtClean="0">
                <a:solidFill>
                  <a:srgbClr val="C00000"/>
                </a:solidFill>
                <a:latin typeface="Bodoni MT Black" pitchFamily="18" charset="0"/>
              </a:rPr>
              <a:t>Nursing </a:t>
            </a:r>
            <a:r>
              <a:rPr lang="en-US" dirty="0">
                <a:solidFill>
                  <a:srgbClr val="C00000"/>
                </a:solidFill>
                <a:latin typeface="Bodoni MT Black" pitchFamily="18" charset="0"/>
              </a:rPr>
              <a:t>care of the individual with </a:t>
            </a:r>
            <a:r>
              <a:rPr lang="en-US" dirty="0" smtClean="0">
                <a:solidFill>
                  <a:srgbClr val="C00000"/>
                </a:solidFill>
                <a:latin typeface="Bodoni MT Black" pitchFamily="18" charset="0"/>
              </a:rPr>
              <a:t> </a:t>
            </a:r>
            <a:r>
              <a:rPr lang="en-US" dirty="0">
                <a:solidFill>
                  <a:srgbClr val="C00000"/>
                </a:solidFill>
                <a:latin typeface="Bodoni MT Black" pitchFamily="18" charset="0"/>
              </a:rPr>
              <a:t>D</a:t>
            </a:r>
            <a:r>
              <a:rPr lang="en-US" dirty="0" smtClean="0">
                <a:solidFill>
                  <a:srgbClr val="C00000"/>
                </a:solidFill>
                <a:latin typeface="Bodoni MT Black" pitchFamily="18" charset="0"/>
              </a:rPr>
              <a:t>igestive </a:t>
            </a:r>
            <a:r>
              <a:rPr lang="en-US" dirty="0">
                <a:solidFill>
                  <a:srgbClr val="C00000"/>
                </a:solidFill>
                <a:latin typeface="Bodoni MT Black" pitchFamily="18" charset="0"/>
              </a:rPr>
              <a:t>S</a:t>
            </a:r>
            <a:r>
              <a:rPr lang="en-US" dirty="0" smtClean="0">
                <a:solidFill>
                  <a:srgbClr val="C00000"/>
                </a:solidFill>
                <a:latin typeface="Bodoni MT Black" pitchFamily="18" charset="0"/>
              </a:rPr>
              <a:t>ystem Disorders</a:t>
            </a:r>
            <a:r>
              <a:rPr lang="en-IN" dirty="0">
                <a:solidFill>
                  <a:srgbClr val="C00000"/>
                </a:solidFill>
                <a:latin typeface="Bodoni MT Black" pitchFamily="18" charset="0"/>
              </a:rPr>
              <a:t/>
            </a:r>
            <a:br>
              <a:rPr lang="en-IN" dirty="0">
                <a:solidFill>
                  <a:srgbClr val="C00000"/>
                </a:solidFill>
                <a:latin typeface="Bodoni MT Black" pitchFamily="18" charset="0"/>
              </a:rPr>
            </a:br>
            <a:endParaRPr lang="en-IN" dirty="0">
              <a:solidFill>
                <a:srgbClr val="C00000"/>
              </a:solidFill>
              <a:latin typeface="Bodoni MT Black" pitchFamily="18" charset="0"/>
            </a:endParaRPr>
          </a:p>
        </p:txBody>
      </p:sp>
      <p:sp>
        <p:nvSpPr>
          <p:cNvPr id="3" name="Slide Number Placeholder 2"/>
          <p:cNvSpPr>
            <a:spLocks noGrp="1"/>
          </p:cNvSpPr>
          <p:nvPr>
            <p:ph type="sldNum" sz="quarter" idx="12"/>
          </p:nvPr>
        </p:nvSpPr>
        <p:spPr/>
        <p:txBody>
          <a:bodyPr/>
          <a:lstStyle/>
          <a:p>
            <a:fld id="{4C87399A-E249-4613-BB19-69BDFA163807}" type="slidenum">
              <a:rPr lang="en-US" smtClean="0"/>
              <a:pPr/>
              <a:t>1</a:t>
            </a:fld>
            <a:endParaRPr lang="en-US"/>
          </a:p>
        </p:txBody>
      </p:sp>
    </p:spTree>
    <p:extLst>
      <p:ext uri="{BB962C8B-B14F-4D97-AF65-F5344CB8AC3E}">
        <p14:creationId xmlns="" xmlns:p14="http://schemas.microsoft.com/office/powerpoint/2010/main" val="16380445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381000"/>
            <a:ext cx="8229600" cy="5943600"/>
          </a:xfrm>
        </p:spPr>
        <p:txBody>
          <a:bodyPr>
            <a:normAutofit/>
          </a:bodyPr>
          <a:lstStyle/>
          <a:p>
            <a:r>
              <a:rPr lang="en-IN" b="1" dirty="0"/>
              <a:t>Nursing Implications. </a:t>
            </a:r>
          </a:p>
          <a:p>
            <a:r>
              <a:rPr lang="en-IN" dirty="0"/>
              <a:t>(1) Administer IV fluids as ordered to maintain hydration</a:t>
            </a:r>
            <a:r>
              <a:rPr lang="en-IN" dirty="0" smtClean="0"/>
              <a:t>.</a:t>
            </a:r>
          </a:p>
          <a:p>
            <a:r>
              <a:rPr lang="en-IN" dirty="0" smtClean="0"/>
              <a:t> </a:t>
            </a:r>
            <a:r>
              <a:rPr lang="en-IN" dirty="0"/>
              <a:t>(2) Keep the patient NPO until symptoms subside and/or surgery is ruled out. </a:t>
            </a:r>
            <a:endParaRPr lang="en-IN" dirty="0" smtClean="0"/>
          </a:p>
          <a:p>
            <a:r>
              <a:rPr lang="en-IN" dirty="0" smtClean="0"/>
              <a:t>(</a:t>
            </a:r>
            <a:r>
              <a:rPr lang="en-IN" dirty="0"/>
              <a:t>3) Position the patient in Fowler's or semi-Fowler's position. This position relaxes the abdominal muscles and reduces pain</a:t>
            </a:r>
            <a:r>
              <a:rPr lang="en-IN" dirty="0" smtClean="0"/>
              <a:t>.</a:t>
            </a:r>
          </a:p>
          <a:p>
            <a:r>
              <a:rPr lang="en-IN" dirty="0" smtClean="0"/>
              <a:t> </a:t>
            </a:r>
            <a:r>
              <a:rPr lang="en-IN" dirty="0"/>
              <a:t>(4) Never apply heat to the abdomen, as this may cause the appendix to rupture</a:t>
            </a:r>
            <a:r>
              <a:rPr lang="en-IN" dirty="0" smtClean="0"/>
              <a:t>.</a:t>
            </a:r>
          </a:p>
          <a:p>
            <a:r>
              <a:rPr lang="en-IN" dirty="0" smtClean="0"/>
              <a:t> </a:t>
            </a:r>
            <a:r>
              <a:rPr lang="en-IN" dirty="0"/>
              <a:t>(5) Analgesics are normally withheld since they mask symptoms.</a:t>
            </a:r>
          </a:p>
        </p:txBody>
      </p:sp>
      <p:sp>
        <p:nvSpPr>
          <p:cNvPr id="4" name="Slide Number Placeholder 3"/>
          <p:cNvSpPr>
            <a:spLocks noGrp="1"/>
          </p:cNvSpPr>
          <p:nvPr>
            <p:ph type="sldNum" sz="quarter" idx="12"/>
          </p:nvPr>
        </p:nvSpPr>
        <p:spPr/>
        <p:txBody>
          <a:bodyPr/>
          <a:lstStyle/>
          <a:p>
            <a:fld id="{4C87399A-E249-4613-BB19-69BDFA163807}" type="slidenum">
              <a:rPr lang="en-US" smtClean="0"/>
              <a:pPr/>
              <a:t>10</a:t>
            </a:fld>
            <a:endParaRPr lang="en-US"/>
          </a:p>
        </p:txBody>
      </p:sp>
    </p:spTree>
    <p:extLst>
      <p:ext uri="{BB962C8B-B14F-4D97-AF65-F5344CB8AC3E}">
        <p14:creationId xmlns="" xmlns:p14="http://schemas.microsoft.com/office/powerpoint/2010/main" val="24062582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229600" cy="6096000"/>
          </a:xfrm>
        </p:spPr>
        <p:txBody>
          <a:bodyPr>
            <a:normAutofit/>
          </a:bodyPr>
          <a:lstStyle/>
          <a:p>
            <a:r>
              <a:rPr lang="en-IN" b="1" dirty="0"/>
              <a:t>Treatment</a:t>
            </a:r>
            <a:r>
              <a:rPr lang="en-IN" b="1" dirty="0" smtClean="0"/>
              <a:t>.</a:t>
            </a:r>
          </a:p>
          <a:p>
            <a:r>
              <a:rPr lang="en-IN" dirty="0" smtClean="0"/>
              <a:t> </a:t>
            </a:r>
            <a:r>
              <a:rPr lang="en-IN" dirty="0"/>
              <a:t>Treatment of choice is surgical removal of the appendix, especially if rupture is suspected or imminent. </a:t>
            </a:r>
          </a:p>
          <a:p>
            <a:r>
              <a:rPr lang="en-IN" dirty="0"/>
              <a:t>(1) If the appendix can be removed before it ruptures, the post-op course is generally uncomplicated. The wound is closed and the patient is usually discharged within a week. (2) If rupture has occurred, the wound is often left open to drain. The patient must be observed for signs and symptoms of obstruction, peritonitis, </a:t>
            </a:r>
            <a:r>
              <a:rPr lang="en-IN" dirty="0" err="1"/>
              <a:t>hemorrhage</a:t>
            </a:r>
            <a:r>
              <a:rPr lang="en-IN" dirty="0"/>
              <a:t>, or abscess. </a:t>
            </a:r>
          </a:p>
        </p:txBody>
      </p:sp>
      <p:sp>
        <p:nvSpPr>
          <p:cNvPr id="4" name="Slide Number Placeholder 3"/>
          <p:cNvSpPr>
            <a:spLocks noGrp="1"/>
          </p:cNvSpPr>
          <p:nvPr>
            <p:ph type="sldNum" sz="quarter" idx="12"/>
          </p:nvPr>
        </p:nvSpPr>
        <p:spPr/>
        <p:txBody>
          <a:bodyPr/>
          <a:lstStyle/>
          <a:p>
            <a:fld id="{4C87399A-E249-4613-BB19-69BDFA163807}" type="slidenum">
              <a:rPr lang="en-US" smtClean="0"/>
              <a:pPr/>
              <a:t>11</a:t>
            </a:fld>
            <a:endParaRPr lang="en-US"/>
          </a:p>
        </p:txBody>
      </p:sp>
    </p:spTree>
    <p:extLst>
      <p:ext uri="{BB962C8B-B14F-4D97-AF65-F5344CB8AC3E}">
        <p14:creationId xmlns="" xmlns:p14="http://schemas.microsoft.com/office/powerpoint/2010/main" val="40088807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990600"/>
          </a:xfrm>
        </p:spPr>
        <p:txBody>
          <a:bodyPr/>
          <a:lstStyle/>
          <a:p>
            <a:r>
              <a:rPr lang="en-IN" b="1" dirty="0">
                <a:solidFill>
                  <a:srgbClr val="C00000"/>
                </a:solidFill>
              </a:rPr>
              <a:t>PERITONITIS </a:t>
            </a:r>
            <a:endParaRPr lang="en-IN" dirty="0">
              <a:solidFill>
                <a:srgbClr val="C00000"/>
              </a:solidFill>
            </a:endParaRPr>
          </a:p>
        </p:txBody>
      </p:sp>
      <p:sp>
        <p:nvSpPr>
          <p:cNvPr id="3" name="Content Placeholder 2"/>
          <p:cNvSpPr>
            <a:spLocks noGrp="1"/>
          </p:cNvSpPr>
          <p:nvPr>
            <p:ph sz="quarter" idx="1"/>
          </p:nvPr>
        </p:nvSpPr>
        <p:spPr>
          <a:xfrm>
            <a:off x="457200" y="1219200"/>
            <a:ext cx="8229600" cy="5257800"/>
          </a:xfrm>
        </p:spPr>
        <p:txBody>
          <a:bodyPr>
            <a:normAutofit/>
          </a:bodyPr>
          <a:lstStyle/>
          <a:p>
            <a:r>
              <a:rPr lang="en-IN" dirty="0"/>
              <a:t>The peritoneum is the serous membrane that lines the abdominal cavity and covers the visceral organs. Peritonitis is inflammation of the peritoneum. Inflammation may be generalized throughout the peritoneum, affecting the visceral and parietal surfaces of the abdominal cavity, or may be localized in one area as an abscess. </a:t>
            </a:r>
          </a:p>
          <a:p>
            <a:r>
              <a:rPr lang="en-IN" dirty="0" smtClean="0"/>
              <a:t> </a:t>
            </a:r>
            <a:r>
              <a:rPr lang="en-IN" dirty="0"/>
              <a:t>Peritonitis occurs as a result of leakage of contents from an abdominal organ into the abdominal cavity. </a:t>
            </a:r>
            <a:endParaRPr lang="en-IN" dirty="0" smtClean="0"/>
          </a:p>
          <a:p>
            <a:r>
              <a:rPr lang="en-IN" dirty="0"/>
              <a:t>R</a:t>
            </a:r>
            <a:r>
              <a:rPr lang="en-IN" dirty="0" smtClean="0"/>
              <a:t>esults </a:t>
            </a:r>
            <a:r>
              <a:rPr lang="en-IN" dirty="0"/>
              <a:t>from perforation of the GI tract, allowing bacterial contamination of the peritoneum</a:t>
            </a:r>
            <a:r>
              <a:rPr lang="en-IN" dirty="0" smtClean="0"/>
              <a:t>.</a:t>
            </a:r>
          </a:p>
          <a:p>
            <a:r>
              <a:rPr lang="en-IN" dirty="0" smtClean="0"/>
              <a:t> </a:t>
            </a:r>
            <a:r>
              <a:rPr lang="en-IN" dirty="0"/>
              <a:t>R</a:t>
            </a:r>
            <a:r>
              <a:rPr lang="en-IN" dirty="0" smtClean="0"/>
              <a:t>esult </a:t>
            </a:r>
            <a:r>
              <a:rPr lang="en-IN" dirty="0"/>
              <a:t>of chemical irritation, and subsequent infection, caused by rupture of an organ</a:t>
            </a:r>
            <a:r>
              <a:rPr lang="en-IN" dirty="0" smtClean="0"/>
              <a:t>.</a:t>
            </a:r>
          </a:p>
          <a:p>
            <a:pPr marL="0" indent="0">
              <a:buNone/>
            </a:pPr>
            <a:r>
              <a:rPr lang="en-IN" dirty="0" smtClean="0"/>
              <a:t> </a:t>
            </a:r>
            <a:r>
              <a:rPr lang="en-IN" dirty="0"/>
              <a:t>(For example, the ovaries, spleen, or urinary bladder.) </a:t>
            </a:r>
          </a:p>
          <a:p>
            <a:endParaRPr lang="en-IN" dirty="0"/>
          </a:p>
        </p:txBody>
      </p:sp>
      <p:sp>
        <p:nvSpPr>
          <p:cNvPr id="4" name="Slide Number Placeholder 3"/>
          <p:cNvSpPr>
            <a:spLocks noGrp="1"/>
          </p:cNvSpPr>
          <p:nvPr>
            <p:ph type="sldNum" sz="quarter" idx="12"/>
          </p:nvPr>
        </p:nvSpPr>
        <p:spPr/>
        <p:txBody>
          <a:bodyPr/>
          <a:lstStyle/>
          <a:p>
            <a:fld id="{4C87399A-E249-4613-BB19-69BDFA163807}" type="slidenum">
              <a:rPr lang="en-US" smtClean="0"/>
              <a:pPr/>
              <a:t>12</a:t>
            </a:fld>
            <a:endParaRPr lang="en-US"/>
          </a:p>
        </p:txBody>
      </p:sp>
    </p:spTree>
    <p:extLst>
      <p:ext uri="{BB962C8B-B14F-4D97-AF65-F5344CB8AC3E}">
        <p14:creationId xmlns="" xmlns:p14="http://schemas.microsoft.com/office/powerpoint/2010/main" val="20730142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229600" cy="6096000"/>
          </a:xfrm>
        </p:spPr>
        <p:txBody>
          <a:bodyPr>
            <a:normAutofit/>
          </a:bodyPr>
          <a:lstStyle/>
          <a:p>
            <a:r>
              <a:rPr lang="en-IN" b="1" dirty="0"/>
              <a:t>Signs and symptoms. </a:t>
            </a:r>
          </a:p>
          <a:p>
            <a:r>
              <a:rPr lang="en-IN" dirty="0"/>
              <a:t>(1) Diffuse pain that eventually localizes in the area of the  </a:t>
            </a:r>
            <a:r>
              <a:rPr lang="en-IN" dirty="0" smtClean="0"/>
              <a:t> 	underlying </a:t>
            </a:r>
            <a:r>
              <a:rPr lang="en-IN" dirty="0"/>
              <a:t>process</a:t>
            </a:r>
            <a:r>
              <a:rPr lang="en-IN" dirty="0" smtClean="0"/>
              <a:t>.</a:t>
            </a:r>
          </a:p>
          <a:p>
            <a:r>
              <a:rPr lang="en-IN" dirty="0" smtClean="0"/>
              <a:t> </a:t>
            </a:r>
            <a:r>
              <a:rPr lang="en-IN" dirty="0"/>
              <a:t>(2) Abdominal tenderness</a:t>
            </a:r>
            <a:r>
              <a:rPr lang="en-IN" dirty="0" smtClean="0"/>
              <a:t>.</a:t>
            </a:r>
          </a:p>
          <a:p>
            <a:r>
              <a:rPr lang="en-IN" dirty="0" smtClean="0"/>
              <a:t> </a:t>
            </a:r>
            <a:r>
              <a:rPr lang="en-IN" dirty="0"/>
              <a:t>(3) Abdominal muscle rigidity. </a:t>
            </a:r>
          </a:p>
          <a:p>
            <a:r>
              <a:rPr lang="en-IN" dirty="0" smtClean="0"/>
              <a:t>(</a:t>
            </a:r>
            <a:r>
              <a:rPr lang="en-IN" dirty="0"/>
              <a:t>4</a:t>
            </a:r>
            <a:r>
              <a:rPr lang="en-IN" dirty="0" smtClean="0"/>
              <a:t>) </a:t>
            </a:r>
            <a:r>
              <a:rPr lang="en-IN" dirty="0"/>
              <a:t>Nausea and vomiting. </a:t>
            </a:r>
            <a:endParaRPr lang="en-IN" dirty="0" smtClean="0"/>
          </a:p>
          <a:p>
            <a:r>
              <a:rPr lang="en-IN" dirty="0" smtClean="0"/>
              <a:t>(</a:t>
            </a:r>
            <a:r>
              <a:rPr lang="en-IN" dirty="0"/>
              <a:t>5</a:t>
            </a:r>
            <a:r>
              <a:rPr lang="en-IN" dirty="0" smtClean="0"/>
              <a:t>) </a:t>
            </a:r>
            <a:r>
              <a:rPr lang="en-IN" dirty="0"/>
              <a:t>Paralytic ileus</a:t>
            </a:r>
            <a:r>
              <a:rPr lang="en-IN" dirty="0" smtClean="0"/>
              <a:t>.</a:t>
            </a:r>
          </a:p>
          <a:p>
            <a:r>
              <a:rPr lang="en-IN" dirty="0" smtClean="0"/>
              <a:t> (6) </a:t>
            </a:r>
            <a:r>
              <a:rPr lang="en-IN" dirty="0"/>
              <a:t>Fever</a:t>
            </a:r>
            <a:r>
              <a:rPr lang="en-IN" dirty="0" smtClean="0"/>
              <a:t>.</a:t>
            </a:r>
          </a:p>
          <a:p>
            <a:r>
              <a:rPr lang="en-IN" dirty="0" smtClean="0"/>
              <a:t> (7) </a:t>
            </a:r>
            <a:r>
              <a:rPr lang="en-IN" dirty="0"/>
              <a:t>Rapid pulse rate</a:t>
            </a:r>
            <a:r>
              <a:rPr lang="en-IN" dirty="0" smtClean="0"/>
              <a:t>.</a:t>
            </a:r>
          </a:p>
          <a:p>
            <a:r>
              <a:rPr lang="en-IN" dirty="0" smtClean="0"/>
              <a:t> (8) </a:t>
            </a:r>
            <a:r>
              <a:rPr lang="en-IN" dirty="0"/>
              <a:t>Elevated WBC. </a:t>
            </a:r>
            <a:endParaRPr lang="en-IN" dirty="0" smtClean="0"/>
          </a:p>
        </p:txBody>
      </p:sp>
      <p:sp>
        <p:nvSpPr>
          <p:cNvPr id="4" name="Slide Number Placeholder 3"/>
          <p:cNvSpPr>
            <a:spLocks noGrp="1"/>
          </p:cNvSpPr>
          <p:nvPr>
            <p:ph type="sldNum" sz="quarter" idx="12"/>
          </p:nvPr>
        </p:nvSpPr>
        <p:spPr/>
        <p:txBody>
          <a:bodyPr/>
          <a:lstStyle/>
          <a:p>
            <a:fld id="{4C87399A-E249-4613-BB19-69BDFA163807}" type="slidenum">
              <a:rPr lang="en-US" smtClean="0"/>
              <a:pPr/>
              <a:t>13</a:t>
            </a:fld>
            <a:endParaRPr lang="en-US"/>
          </a:p>
        </p:txBody>
      </p:sp>
    </p:spTree>
    <p:extLst>
      <p:ext uri="{BB962C8B-B14F-4D97-AF65-F5344CB8AC3E}">
        <p14:creationId xmlns="" xmlns:p14="http://schemas.microsoft.com/office/powerpoint/2010/main" val="31025614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229600" cy="6096000"/>
          </a:xfrm>
        </p:spPr>
        <p:txBody>
          <a:bodyPr/>
          <a:lstStyle/>
          <a:p>
            <a:r>
              <a:rPr lang="en-IN" b="1" dirty="0"/>
              <a:t>Nursing implications</a:t>
            </a:r>
            <a:r>
              <a:rPr lang="en-IN" b="1" dirty="0" smtClean="0"/>
              <a:t>.</a:t>
            </a:r>
          </a:p>
          <a:p>
            <a:r>
              <a:rPr lang="en-IN" dirty="0" smtClean="0"/>
              <a:t> </a:t>
            </a:r>
            <a:r>
              <a:rPr lang="en-IN" dirty="0"/>
              <a:t>(1) Observe for signs of </a:t>
            </a:r>
            <a:r>
              <a:rPr lang="en-IN" dirty="0" err="1"/>
              <a:t>hypovolemia</a:t>
            </a:r>
            <a:r>
              <a:rPr lang="en-IN" dirty="0"/>
              <a:t> and shock. These conditions may result from loss of fluids and electrolytes into the abdominal cavity</a:t>
            </a:r>
            <a:r>
              <a:rPr lang="en-IN" dirty="0" smtClean="0"/>
              <a:t>.</a:t>
            </a:r>
          </a:p>
          <a:p>
            <a:r>
              <a:rPr lang="en-IN" dirty="0" smtClean="0"/>
              <a:t> </a:t>
            </a:r>
            <a:r>
              <a:rPr lang="en-IN" dirty="0"/>
              <a:t>(2) Strictly monitor I&amp;O and vital signs</a:t>
            </a:r>
            <a:r>
              <a:rPr lang="en-IN" dirty="0" smtClean="0"/>
              <a:t>.</a:t>
            </a:r>
          </a:p>
          <a:p>
            <a:r>
              <a:rPr lang="en-IN" dirty="0" smtClean="0"/>
              <a:t> </a:t>
            </a:r>
            <a:r>
              <a:rPr lang="en-IN" dirty="0"/>
              <a:t>(3) Observe safety precautions, since fever and pain may cause the patient to become disoriented. </a:t>
            </a:r>
            <a:endParaRPr lang="en-IN" dirty="0" smtClean="0"/>
          </a:p>
          <a:p>
            <a:r>
              <a:rPr lang="en-IN" dirty="0" smtClean="0"/>
              <a:t>(</a:t>
            </a:r>
            <a:r>
              <a:rPr lang="en-IN" dirty="0"/>
              <a:t>4) Administer prescribed medications and intravenous fluid replacement. </a:t>
            </a:r>
          </a:p>
          <a:p>
            <a:endParaRPr lang="en-IN" dirty="0"/>
          </a:p>
        </p:txBody>
      </p:sp>
      <p:sp>
        <p:nvSpPr>
          <p:cNvPr id="4" name="Slide Number Placeholder 3"/>
          <p:cNvSpPr>
            <a:spLocks noGrp="1"/>
          </p:cNvSpPr>
          <p:nvPr>
            <p:ph type="sldNum" sz="quarter" idx="12"/>
          </p:nvPr>
        </p:nvSpPr>
        <p:spPr/>
        <p:txBody>
          <a:bodyPr/>
          <a:lstStyle/>
          <a:p>
            <a:fld id="{4C87399A-E249-4613-BB19-69BDFA163807}" type="slidenum">
              <a:rPr lang="en-US" smtClean="0"/>
              <a:pPr/>
              <a:t>14</a:t>
            </a:fld>
            <a:endParaRPr lang="en-US"/>
          </a:p>
        </p:txBody>
      </p:sp>
    </p:spTree>
    <p:extLst>
      <p:ext uri="{BB962C8B-B14F-4D97-AF65-F5344CB8AC3E}">
        <p14:creationId xmlns="" xmlns:p14="http://schemas.microsoft.com/office/powerpoint/2010/main" val="1459381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33400"/>
          </a:xfrm>
        </p:spPr>
        <p:txBody>
          <a:bodyPr>
            <a:normAutofit fontScale="90000"/>
          </a:bodyPr>
          <a:lstStyle/>
          <a:p>
            <a:r>
              <a:rPr lang="en-IN" b="1" dirty="0">
                <a:solidFill>
                  <a:srgbClr val="C00000"/>
                </a:solidFill>
              </a:rPr>
              <a:t>INTESTINAL OBSTRUCTION </a:t>
            </a:r>
            <a:endParaRPr lang="en-IN" dirty="0">
              <a:solidFill>
                <a:srgbClr val="C00000"/>
              </a:solidFill>
            </a:endParaRPr>
          </a:p>
        </p:txBody>
      </p:sp>
      <p:sp>
        <p:nvSpPr>
          <p:cNvPr id="3" name="Content Placeholder 2"/>
          <p:cNvSpPr>
            <a:spLocks noGrp="1"/>
          </p:cNvSpPr>
          <p:nvPr>
            <p:ph sz="quarter" idx="1"/>
          </p:nvPr>
        </p:nvSpPr>
        <p:spPr>
          <a:xfrm>
            <a:off x="228600" y="1143000"/>
            <a:ext cx="8458200" cy="5562600"/>
          </a:xfrm>
        </p:spPr>
        <p:txBody>
          <a:bodyPr>
            <a:normAutofit/>
          </a:bodyPr>
          <a:lstStyle/>
          <a:p>
            <a:r>
              <a:rPr lang="en-IN" dirty="0"/>
              <a:t>Intestinal obstruction is defined as any hindrance to the passage of intestinal contents through the small and/or large bowel. </a:t>
            </a:r>
            <a:endParaRPr lang="en-IN" dirty="0" smtClean="0"/>
          </a:p>
          <a:p>
            <a:r>
              <a:rPr lang="en-IN" dirty="0" smtClean="0"/>
              <a:t>Obstruction </a:t>
            </a:r>
            <a:r>
              <a:rPr lang="en-IN" dirty="0"/>
              <a:t>may be partial or complete. Severity depends upon the area of bowel affected, the degree of blockage, and the degree of vascular impairment. </a:t>
            </a:r>
          </a:p>
          <a:p>
            <a:r>
              <a:rPr lang="en-IN" dirty="0" smtClean="0"/>
              <a:t>Intestinal </a:t>
            </a:r>
            <a:r>
              <a:rPr lang="en-IN" dirty="0"/>
              <a:t>obstruction is divided into two basic categories: mechanical and non-mechanical. </a:t>
            </a:r>
          </a:p>
          <a:p>
            <a:endParaRPr lang="en-IN" dirty="0"/>
          </a:p>
        </p:txBody>
      </p:sp>
      <p:sp>
        <p:nvSpPr>
          <p:cNvPr id="4" name="Slide Number Placeholder 3"/>
          <p:cNvSpPr>
            <a:spLocks noGrp="1"/>
          </p:cNvSpPr>
          <p:nvPr>
            <p:ph type="sldNum" sz="quarter" idx="12"/>
          </p:nvPr>
        </p:nvSpPr>
        <p:spPr/>
        <p:txBody>
          <a:bodyPr/>
          <a:lstStyle/>
          <a:p>
            <a:fld id="{4C87399A-E249-4613-BB19-69BDFA163807}" type="slidenum">
              <a:rPr lang="en-US" smtClean="0"/>
              <a:pPr/>
              <a:t>15</a:t>
            </a:fld>
            <a:endParaRPr lang="en-US"/>
          </a:p>
        </p:txBody>
      </p:sp>
    </p:spTree>
    <p:extLst>
      <p:ext uri="{BB962C8B-B14F-4D97-AF65-F5344CB8AC3E}">
        <p14:creationId xmlns="" xmlns:p14="http://schemas.microsoft.com/office/powerpoint/2010/main" val="9756113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229600" cy="5943600"/>
          </a:xfrm>
        </p:spPr>
        <p:txBody>
          <a:bodyPr>
            <a:normAutofit/>
          </a:bodyPr>
          <a:lstStyle/>
          <a:p>
            <a:r>
              <a:rPr lang="en-IN" b="1" dirty="0" smtClean="0"/>
              <a:t>(1). Mechanical </a:t>
            </a:r>
            <a:r>
              <a:rPr lang="en-IN" b="1" dirty="0"/>
              <a:t>obstruction </a:t>
            </a:r>
            <a:r>
              <a:rPr lang="en-IN" dirty="0"/>
              <a:t>results from obstruction within the lumen of the intestine or mural obstruction from pressure on the walls of the intestines. Causes include: </a:t>
            </a:r>
          </a:p>
          <a:p>
            <a:pPr marL="0" indent="0">
              <a:buNone/>
            </a:pPr>
            <a:r>
              <a:rPr lang="en-IN" dirty="0"/>
              <a:t> (a) Foreign bodies such as fruit pits, parasitic worms, or gallstones</a:t>
            </a:r>
          </a:p>
          <a:p>
            <a:pPr marL="0" indent="0">
              <a:buNone/>
            </a:pPr>
            <a:r>
              <a:rPr lang="en-IN" dirty="0"/>
              <a:t> (b) Volvulus</a:t>
            </a:r>
          </a:p>
          <a:p>
            <a:pPr marL="0" indent="0">
              <a:buNone/>
            </a:pPr>
            <a:r>
              <a:rPr lang="en-IN" dirty="0"/>
              <a:t> (c) Intussusception.</a:t>
            </a:r>
          </a:p>
          <a:p>
            <a:pPr marL="0" indent="0">
              <a:buNone/>
            </a:pPr>
            <a:r>
              <a:rPr lang="en-IN" dirty="0"/>
              <a:t> (d) Hernia. </a:t>
            </a:r>
          </a:p>
          <a:p>
            <a:pPr marL="0" indent="0">
              <a:buNone/>
            </a:pPr>
            <a:r>
              <a:rPr lang="en-IN" dirty="0"/>
              <a:t>(e) Cancer.</a:t>
            </a:r>
          </a:p>
          <a:p>
            <a:pPr marL="0" indent="0">
              <a:buNone/>
            </a:pPr>
            <a:r>
              <a:rPr lang="en-IN" dirty="0"/>
              <a:t> (f) Adhesions. </a:t>
            </a:r>
          </a:p>
          <a:p>
            <a:pPr marL="0" indent="0">
              <a:buNone/>
            </a:pPr>
            <a:r>
              <a:rPr lang="en-IN" dirty="0"/>
              <a:t>(g) Strictures. </a:t>
            </a:r>
          </a:p>
          <a:p>
            <a:endParaRPr lang="en-IN" dirty="0"/>
          </a:p>
        </p:txBody>
      </p:sp>
      <p:sp>
        <p:nvSpPr>
          <p:cNvPr id="4" name="Slide Number Placeholder 3"/>
          <p:cNvSpPr>
            <a:spLocks noGrp="1"/>
          </p:cNvSpPr>
          <p:nvPr>
            <p:ph type="sldNum" sz="quarter" idx="12"/>
          </p:nvPr>
        </p:nvSpPr>
        <p:spPr/>
        <p:txBody>
          <a:bodyPr/>
          <a:lstStyle/>
          <a:p>
            <a:fld id="{4C87399A-E249-4613-BB19-69BDFA163807}" type="slidenum">
              <a:rPr lang="en-US" smtClean="0"/>
              <a:pPr/>
              <a:t>16</a:t>
            </a:fld>
            <a:endParaRPr lang="en-US"/>
          </a:p>
        </p:txBody>
      </p:sp>
    </p:spTree>
    <p:extLst>
      <p:ext uri="{BB962C8B-B14F-4D97-AF65-F5344CB8AC3E}">
        <p14:creationId xmlns="" xmlns:p14="http://schemas.microsoft.com/office/powerpoint/2010/main" val="15228980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229600" cy="6096000"/>
          </a:xfrm>
        </p:spPr>
        <p:txBody>
          <a:bodyPr/>
          <a:lstStyle/>
          <a:p>
            <a:r>
              <a:rPr lang="en-IN" dirty="0"/>
              <a:t>(2</a:t>
            </a:r>
            <a:r>
              <a:rPr lang="en-IN" b="1" dirty="0"/>
              <a:t>) Non-mechanical obstruction </a:t>
            </a:r>
            <a:r>
              <a:rPr lang="en-IN" dirty="0"/>
              <a:t>is the result of physiological disturbances. Causes include: </a:t>
            </a:r>
          </a:p>
          <a:p>
            <a:r>
              <a:rPr lang="en-IN" dirty="0"/>
              <a:t>(a) Electrolyte imbalances</a:t>
            </a:r>
            <a:r>
              <a:rPr lang="en-IN" dirty="0" smtClean="0"/>
              <a:t>.</a:t>
            </a:r>
          </a:p>
          <a:p>
            <a:r>
              <a:rPr lang="en-IN" dirty="0" smtClean="0"/>
              <a:t> </a:t>
            </a:r>
            <a:r>
              <a:rPr lang="en-IN" dirty="0"/>
              <a:t>(b) Neurogenic disorders (such as spinal cord lesions). (c) Paralytic (</a:t>
            </a:r>
            <a:r>
              <a:rPr lang="en-IN" dirty="0" err="1"/>
              <a:t>adynamic</a:t>
            </a:r>
            <a:r>
              <a:rPr lang="en-IN" dirty="0"/>
              <a:t>) ileus, developing as a result of abdominal surgery, trauma, or infection. </a:t>
            </a:r>
          </a:p>
          <a:p>
            <a:endParaRPr lang="en-IN" dirty="0"/>
          </a:p>
        </p:txBody>
      </p:sp>
      <p:sp>
        <p:nvSpPr>
          <p:cNvPr id="4" name="Slide Number Placeholder 3"/>
          <p:cNvSpPr>
            <a:spLocks noGrp="1"/>
          </p:cNvSpPr>
          <p:nvPr>
            <p:ph type="sldNum" sz="quarter" idx="12"/>
          </p:nvPr>
        </p:nvSpPr>
        <p:spPr/>
        <p:txBody>
          <a:bodyPr/>
          <a:lstStyle/>
          <a:p>
            <a:fld id="{4C87399A-E249-4613-BB19-69BDFA163807}" type="slidenum">
              <a:rPr lang="en-US" smtClean="0"/>
              <a:pPr/>
              <a:t>17</a:t>
            </a:fld>
            <a:endParaRPr lang="en-US"/>
          </a:p>
        </p:txBody>
      </p:sp>
    </p:spTree>
    <p:extLst>
      <p:ext uri="{BB962C8B-B14F-4D97-AF65-F5344CB8AC3E}">
        <p14:creationId xmlns="" xmlns:p14="http://schemas.microsoft.com/office/powerpoint/2010/main" val="17714571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8229600" cy="5867400"/>
          </a:xfrm>
        </p:spPr>
        <p:txBody>
          <a:bodyPr>
            <a:normAutofit/>
          </a:bodyPr>
          <a:lstStyle/>
          <a:p>
            <a:r>
              <a:rPr lang="en-IN" b="1" dirty="0"/>
              <a:t>Signs and symptoms of large bowel obstruction. </a:t>
            </a:r>
          </a:p>
          <a:p>
            <a:r>
              <a:rPr lang="en-IN" dirty="0"/>
              <a:t>(1) Symptoms of large bowel obstruction differ from those of small bowel obstruction because the colon is able to absorb its fluid contents and distend well beyond normal size. </a:t>
            </a:r>
            <a:endParaRPr lang="en-IN" dirty="0" smtClean="0"/>
          </a:p>
          <a:p>
            <a:r>
              <a:rPr lang="en-IN" dirty="0" smtClean="0"/>
              <a:t>(</a:t>
            </a:r>
            <a:r>
              <a:rPr lang="en-IN" dirty="0"/>
              <a:t>2) Constipation may be the only symptom for several days. </a:t>
            </a:r>
            <a:endParaRPr lang="en-IN" dirty="0" smtClean="0"/>
          </a:p>
          <a:p>
            <a:r>
              <a:rPr lang="en-IN" dirty="0" smtClean="0"/>
              <a:t>(</a:t>
            </a:r>
            <a:r>
              <a:rPr lang="en-IN" dirty="0"/>
              <a:t>3) Eventually, the distended colon loops will be visible on the abdomen</a:t>
            </a:r>
            <a:r>
              <a:rPr lang="en-IN" dirty="0" smtClean="0"/>
              <a:t>.</a:t>
            </a:r>
          </a:p>
          <a:p>
            <a:r>
              <a:rPr lang="en-IN" dirty="0" smtClean="0"/>
              <a:t>(</a:t>
            </a:r>
            <a:r>
              <a:rPr lang="en-IN" dirty="0"/>
              <a:t>4) Nausea and cramps, abdominal pain will occur</a:t>
            </a:r>
            <a:r>
              <a:rPr lang="en-IN" dirty="0" smtClean="0"/>
              <a:t>.</a:t>
            </a:r>
          </a:p>
          <a:p>
            <a:r>
              <a:rPr lang="en-IN" dirty="0" smtClean="0"/>
              <a:t>(</a:t>
            </a:r>
            <a:r>
              <a:rPr lang="en-IN" dirty="0"/>
              <a:t>5) Vomiting is absent at first, but when obstruction becomes complete, </a:t>
            </a:r>
            <a:r>
              <a:rPr lang="en-IN" dirty="0" err="1"/>
              <a:t>fecal</a:t>
            </a:r>
            <a:r>
              <a:rPr lang="en-IN" dirty="0"/>
              <a:t> vomiting will occur. </a:t>
            </a:r>
            <a:endParaRPr lang="en-IN" dirty="0" smtClean="0"/>
          </a:p>
          <a:p>
            <a:r>
              <a:rPr lang="en-IN" dirty="0" smtClean="0"/>
              <a:t>(</a:t>
            </a:r>
            <a:r>
              <a:rPr lang="en-IN" dirty="0"/>
              <a:t>6) If the obstruction is only a partial one, any of the above symptoms may occur in a less severe form. Additionally, liquid stool may leak around the obstruction. </a:t>
            </a:r>
            <a:r>
              <a:rPr lang="en-IN" dirty="0" smtClean="0"/>
              <a:t> </a:t>
            </a:r>
            <a:endParaRPr lang="en-IN" dirty="0"/>
          </a:p>
        </p:txBody>
      </p:sp>
      <p:sp>
        <p:nvSpPr>
          <p:cNvPr id="4" name="Slide Number Placeholder 3"/>
          <p:cNvSpPr>
            <a:spLocks noGrp="1"/>
          </p:cNvSpPr>
          <p:nvPr>
            <p:ph type="sldNum" sz="quarter" idx="12"/>
          </p:nvPr>
        </p:nvSpPr>
        <p:spPr/>
        <p:txBody>
          <a:bodyPr/>
          <a:lstStyle/>
          <a:p>
            <a:fld id="{4C87399A-E249-4613-BB19-69BDFA163807}" type="slidenum">
              <a:rPr lang="en-US" smtClean="0"/>
              <a:pPr/>
              <a:t>18</a:t>
            </a:fld>
            <a:endParaRPr lang="en-US"/>
          </a:p>
        </p:txBody>
      </p:sp>
    </p:spTree>
    <p:extLst>
      <p:ext uri="{BB962C8B-B14F-4D97-AF65-F5344CB8AC3E}">
        <p14:creationId xmlns="" xmlns:p14="http://schemas.microsoft.com/office/powerpoint/2010/main" val="32822169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229600" cy="6096000"/>
          </a:xfrm>
        </p:spPr>
        <p:txBody>
          <a:bodyPr>
            <a:normAutofit fontScale="92500" lnSpcReduction="10000"/>
          </a:bodyPr>
          <a:lstStyle/>
          <a:p>
            <a:r>
              <a:rPr lang="en-IN" b="1" dirty="0"/>
              <a:t>Nursing </a:t>
            </a:r>
            <a:r>
              <a:rPr lang="en-IN" b="1" dirty="0" smtClean="0"/>
              <a:t>implications. </a:t>
            </a:r>
            <a:endParaRPr lang="en-IN" b="1" dirty="0"/>
          </a:p>
          <a:p>
            <a:r>
              <a:rPr lang="en-IN" b="1" dirty="0"/>
              <a:t>(1) </a:t>
            </a:r>
            <a:r>
              <a:rPr lang="en-IN" dirty="0"/>
              <a:t>Abdominal girths should be measured daily. </a:t>
            </a:r>
            <a:endParaRPr lang="en-IN" dirty="0" smtClean="0"/>
          </a:p>
          <a:p>
            <a:r>
              <a:rPr lang="en-IN" dirty="0" smtClean="0"/>
              <a:t>(</a:t>
            </a:r>
            <a:r>
              <a:rPr lang="en-IN" dirty="0"/>
              <a:t>a) Use the same measuring tape each time. </a:t>
            </a:r>
            <a:endParaRPr lang="en-IN" dirty="0" smtClean="0"/>
          </a:p>
          <a:p>
            <a:r>
              <a:rPr lang="en-IN" dirty="0" smtClean="0"/>
              <a:t>(</a:t>
            </a:r>
            <a:r>
              <a:rPr lang="en-IN" dirty="0"/>
              <a:t>b) Place the patient in the same position each time. </a:t>
            </a:r>
            <a:endParaRPr lang="en-IN" dirty="0" smtClean="0"/>
          </a:p>
          <a:p>
            <a:r>
              <a:rPr lang="en-IN" dirty="0" smtClean="0"/>
              <a:t>(</a:t>
            </a:r>
            <a:r>
              <a:rPr lang="en-IN" dirty="0"/>
              <a:t>c) Ensure that the tape measure is placed in the same position each </a:t>
            </a:r>
            <a:r>
              <a:rPr lang="en-IN" dirty="0" smtClean="0"/>
              <a:t>time. This </a:t>
            </a:r>
            <a:r>
              <a:rPr lang="en-IN" dirty="0"/>
              <a:t>can be done by drawing small tic marks on the patient's abdomen to indicate position for the tape. </a:t>
            </a:r>
            <a:endParaRPr lang="en-IN" dirty="0" smtClean="0"/>
          </a:p>
          <a:p>
            <a:r>
              <a:rPr lang="en-IN" dirty="0" smtClean="0"/>
              <a:t>(</a:t>
            </a:r>
            <a:r>
              <a:rPr lang="en-IN" dirty="0"/>
              <a:t>d) Measure the patient at the same time each day</a:t>
            </a:r>
            <a:r>
              <a:rPr lang="en-IN" dirty="0" smtClean="0"/>
              <a:t>.</a:t>
            </a:r>
          </a:p>
          <a:p>
            <a:r>
              <a:rPr lang="en-IN" dirty="0" smtClean="0"/>
              <a:t> </a:t>
            </a:r>
            <a:r>
              <a:rPr lang="en-IN" b="1" dirty="0"/>
              <a:t>(2)</a:t>
            </a:r>
            <a:r>
              <a:rPr lang="en-IN" dirty="0"/>
              <a:t> Note the </a:t>
            </a:r>
            <a:r>
              <a:rPr lang="en-IN" dirty="0" err="1"/>
              <a:t>color</a:t>
            </a:r>
            <a:r>
              <a:rPr lang="en-IN" dirty="0"/>
              <a:t> and character of all vomitus. Test for the presence of occult blood. </a:t>
            </a:r>
            <a:endParaRPr lang="en-IN" dirty="0" smtClean="0"/>
          </a:p>
          <a:p>
            <a:r>
              <a:rPr lang="en-IN" b="1" dirty="0" smtClean="0"/>
              <a:t>(</a:t>
            </a:r>
            <a:r>
              <a:rPr lang="en-IN" b="1" dirty="0"/>
              <a:t>3) </a:t>
            </a:r>
            <a:r>
              <a:rPr lang="en-IN" dirty="0"/>
              <a:t>Any stool passed should be tested for the presence of occult blood. </a:t>
            </a:r>
            <a:endParaRPr lang="en-IN" dirty="0" smtClean="0"/>
          </a:p>
          <a:p>
            <a:r>
              <a:rPr lang="en-IN" b="1" dirty="0" smtClean="0"/>
              <a:t>(</a:t>
            </a:r>
            <a:r>
              <a:rPr lang="en-IN" b="1" dirty="0"/>
              <a:t>4) </a:t>
            </a:r>
            <a:r>
              <a:rPr lang="en-IN" dirty="0"/>
              <a:t>Monitor vital signs closely. Elevations of temperature and pulse may indicate infection or necrosis</a:t>
            </a:r>
            <a:r>
              <a:rPr lang="en-IN" dirty="0" smtClean="0"/>
              <a:t>.</a:t>
            </a:r>
          </a:p>
          <a:p>
            <a:r>
              <a:rPr lang="en-IN" dirty="0" smtClean="0"/>
              <a:t> </a:t>
            </a:r>
            <a:r>
              <a:rPr lang="en-IN" b="1" dirty="0"/>
              <a:t>(5) </a:t>
            </a:r>
            <a:r>
              <a:rPr lang="en-IN" dirty="0"/>
              <a:t>Monitor I&amp;O closely. Fluid and electrolyte losses must be replaced. </a:t>
            </a:r>
          </a:p>
          <a:p>
            <a:endParaRPr lang="en-IN" dirty="0"/>
          </a:p>
        </p:txBody>
      </p:sp>
      <p:sp>
        <p:nvSpPr>
          <p:cNvPr id="4" name="Slide Number Placeholder 3"/>
          <p:cNvSpPr>
            <a:spLocks noGrp="1"/>
          </p:cNvSpPr>
          <p:nvPr>
            <p:ph type="sldNum" sz="quarter" idx="12"/>
          </p:nvPr>
        </p:nvSpPr>
        <p:spPr/>
        <p:txBody>
          <a:bodyPr/>
          <a:lstStyle/>
          <a:p>
            <a:fld id="{4C87399A-E249-4613-BB19-69BDFA163807}" type="slidenum">
              <a:rPr lang="en-US" smtClean="0"/>
              <a:pPr/>
              <a:t>19</a:t>
            </a:fld>
            <a:endParaRPr lang="en-US"/>
          </a:p>
        </p:txBody>
      </p:sp>
    </p:spTree>
    <p:extLst>
      <p:ext uri="{BB962C8B-B14F-4D97-AF65-F5344CB8AC3E}">
        <p14:creationId xmlns="" xmlns:p14="http://schemas.microsoft.com/office/powerpoint/2010/main" val="3937511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9600"/>
          </a:xfrm>
        </p:spPr>
        <p:txBody>
          <a:bodyPr>
            <a:normAutofit fontScale="90000"/>
          </a:bodyPr>
          <a:lstStyle/>
          <a:p>
            <a:r>
              <a:rPr lang="en-IN" b="1" dirty="0">
                <a:solidFill>
                  <a:srgbClr val="C00000"/>
                </a:solidFill>
              </a:rPr>
              <a:t>GASTRITIS/GASTROENTERITIS </a:t>
            </a:r>
            <a:endParaRPr lang="en-IN" dirty="0">
              <a:solidFill>
                <a:srgbClr val="C00000"/>
              </a:solidFill>
            </a:endParaRPr>
          </a:p>
        </p:txBody>
      </p:sp>
      <p:sp>
        <p:nvSpPr>
          <p:cNvPr id="3" name="Content Placeholder 2"/>
          <p:cNvSpPr>
            <a:spLocks noGrp="1"/>
          </p:cNvSpPr>
          <p:nvPr>
            <p:ph sz="quarter" idx="1"/>
          </p:nvPr>
        </p:nvSpPr>
        <p:spPr>
          <a:xfrm>
            <a:off x="457200" y="1143000"/>
            <a:ext cx="8229600" cy="5334000"/>
          </a:xfrm>
        </p:spPr>
        <p:txBody>
          <a:bodyPr>
            <a:normAutofit/>
          </a:bodyPr>
          <a:lstStyle/>
          <a:p>
            <a:r>
              <a:rPr lang="en-IN" dirty="0"/>
              <a:t>Acute gastritis is the irritation and inflammation of the stomach's mucous lining</a:t>
            </a:r>
            <a:r>
              <a:rPr lang="en-IN" dirty="0" smtClean="0"/>
              <a:t>.</a:t>
            </a:r>
          </a:p>
          <a:p>
            <a:r>
              <a:rPr lang="en-IN" dirty="0" smtClean="0"/>
              <a:t> </a:t>
            </a:r>
            <a:r>
              <a:rPr lang="en-IN" dirty="0"/>
              <a:t>Gastritis may be caused by a chemical, thermal, or bacterial insult</a:t>
            </a:r>
            <a:r>
              <a:rPr lang="en-IN" dirty="0" smtClean="0"/>
              <a:t>.</a:t>
            </a:r>
          </a:p>
          <a:p>
            <a:r>
              <a:rPr lang="en-IN" dirty="0" smtClean="0"/>
              <a:t> </a:t>
            </a:r>
            <a:r>
              <a:rPr lang="en-IN" dirty="0" err="1" smtClean="0"/>
              <a:t>Eg</a:t>
            </a:r>
            <a:r>
              <a:rPr lang="en-IN" dirty="0" smtClean="0"/>
              <a:t>: Drugs </a:t>
            </a:r>
            <a:r>
              <a:rPr lang="en-IN" dirty="0"/>
              <a:t>such as alcohol, aspirin, and chemotherapeutic </a:t>
            </a:r>
            <a:r>
              <a:rPr lang="en-IN" dirty="0" smtClean="0"/>
              <a:t>agents.</a:t>
            </a:r>
          </a:p>
          <a:p>
            <a:r>
              <a:rPr lang="en-IN" dirty="0"/>
              <a:t>H</a:t>
            </a:r>
            <a:r>
              <a:rPr lang="en-IN" dirty="0" smtClean="0"/>
              <a:t>ot</a:t>
            </a:r>
            <a:r>
              <a:rPr lang="en-IN" dirty="0"/>
              <a:t>, spicy, rough, or contaminated foods </a:t>
            </a:r>
            <a:r>
              <a:rPr lang="en-IN" dirty="0" smtClean="0"/>
              <a:t>.</a:t>
            </a:r>
          </a:p>
          <a:p>
            <a:r>
              <a:rPr lang="en-IN" dirty="0" smtClean="0"/>
              <a:t>Management </a:t>
            </a:r>
            <a:r>
              <a:rPr lang="en-IN" dirty="0"/>
              <a:t>involves symptomatic treatment measures after removal of the causative agent. </a:t>
            </a:r>
          </a:p>
        </p:txBody>
      </p:sp>
      <p:sp>
        <p:nvSpPr>
          <p:cNvPr id="4" name="Slide Number Placeholder 3"/>
          <p:cNvSpPr>
            <a:spLocks noGrp="1"/>
          </p:cNvSpPr>
          <p:nvPr>
            <p:ph type="sldNum" sz="quarter" idx="12"/>
          </p:nvPr>
        </p:nvSpPr>
        <p:spPr/>
        <p:txBody>
          <a:bodyPr/>
          <a:lstStyle/>
          <a:p>
            <a:fld id="{4C87399A-E249-4613-BB19-69BDFA163807}" type="slidenum">
              <a:rPr lang="en-US" smtClean="0"/>
              <a:pPr/>
              <a:t>2</a:t>
            </a:fld>
            <a:endParaRPr lang="en-US"/>
          </a:p>
        </p:txBody>
      </p:sp>
    </p:spTree>
    <p:extLst>
      <p:ext uri="{BB962C8B-B14F-4D97-AF65-F5344CB8AC3E}">
        <p14:creationId xmlns="" xmlns:p14="http://schemas.microsoft.com/office/powerpoint/2010/main" val="32882396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9600"/>
          </a:xfrm>
        </p:spPr>
        <p:txBody>
          <a:bodyPr>
            <a:normAutofit fontScale="90000"/>
          </a:bodyPr>
          <a:lstStyle/>
          <a:p>
            <a:r>
              <a:rPr lang="en-IN" b="1" dirty="0">
                <a:solidFill>
                  <a:srgbClr val="C00000"/>
                </a:solidFill>
              </a:rPr>
              <a:t>DIVERTICULAR DISEASE </a:t>
            </a:r>
            <a:endParaRPr lang="en-IN" dirty="0">
              <a:solidFill>
                <a:srgbClr val="C00000"/>
              </a:solidFill>
            </a:endParaRPr>
          </a:p>
        </p:txBody>
      </p:sp>
      <p:sp>
        <p:nvSpPr>
          <p:cNvPr id="3" name="Content Placeholder 2"/>
          <p:cNvSpPr>
            <a:spLocks noGrp="1"/>
          </p:cNvSpPr>
          <p:nvPr>
            <p:ph sz="quarter" idx="1"/>
          </p:nvPr>
        </p:nvSpPr>
        <p:spPr>
          <a:xfrm>
            <a:off x="457200" y="1219200"/>
            <a:ext cx="8229600" cy="5257800"/>
          </a:xfrm>
        </p:spPr>
        <p:txBody>
          <a:bodyPr>
            <a:normAutofit/>
          </a:bodyPr>
          <a:lstStyle/>
          <a:p>
            <a:r>
              <a:rPr lang="en-IN" dirty="0"/>
              <a:t>Diverticula are bulging dilatations or "out-</a:t>
            </a:r>
            <a:r>
              <a:rPr lang="en-IN" dirty="0" err="1"/>
              <a:t>pouchings</a:t>
            </a:r>
            <a:r>
              <a:rPr lang="en-IN" dirty="0"/>
              <a:t>" of the gastrointestinal walls. Common sites are the sigmoid colon, duodenum, and the distal ileum. O</a:t>
            </a:r>
            <a:r>
              <a:rPr lang="en-IN" dirty="0" smtClean="0"/>
              <a:t>ccur </a:t>
            </a:r>
            <a:r>
              <a:rPr lang="en-IN" dirty="0"/>
              <a:t>anywhere along the GI tract, from the </a:t>
            </a:r>
            <a:r>
              <a:rPr lang="en-IN" dirty="0" err="1"/>
              <a:t>esophagus</a:t>
            </a:r>
            <a:r>
              <a:rPr lang="en-IN" dirty="0"/>
              <a:t> to the anus. </a:t>
            </a:r>
          </a:p>
          <a:p>
            <a:r>
              <a:rPr lang="en-IN" b="1" dirty="0" smtClean="0"/>
              <a:t>Diverticulosis</a:t>
            </a:r>
            <a:r>
              <a:rPr lang="en-IN" b="1" dirty="0"/>
              <a:t>. </a:t>
            </a:r>
            <a:r>
              <a:rPr lang="en-IN" dirty="0"/>
              <a:t>The presence of asymptomatic diverticula is called diverticulosis. </a:t>
            </a:r>
            <a:endParaRPr lang="en-IN" dirty="0" smtClean="0"/>
          </a:p>
          <a:p>
            <a:r>
              <a:rPr lang="en-IN" dirty="0" smtClean="0"/>
              <a:t>Diverticulosis pain that </a:t>
            </a:r>
            <a:r>
              <a:rPr lang="en-IN" dirty="0"/>
              <a:t>is relieved by defecation or flatulence. </a:t>
            </a:r>
            <a:endParaRPr lang="en-IN" dirty="0" smtClean="0"/>
          </a:p>
          <a:p>
            <a:r>
              <a:rPr lang="en-IN" dirty="0" smtClean="0"/>
              <a:t>Constipation </a:t>
            </a:r>
            <a:r>
              <a:rPr lang="en-IN" dirty="0"/>
              <a:t>or </a:t>
            </a:r>
            <a:r>
              <a:rPr lang="en-IN" dirty="0" err="1"/>
              <a:t>diarrhea</a:t>
            </a:r>
            <a:r>
              <a:rPr lang="en-IN" dirty="0"/>
              <a:t> may also occur</a:t>
            </a:r>
            <a:r>
              <a:rPr lang="en-IN" dirty="0" smtClean="0"/>
              <a:t>.</a:t>
            </a:r>
          </a:p>
          <a:p>
            <a:r>
              <a:rPr lang="en-IN" dirty="0" smtClean="0"/>
              <a:t> </a:t>
            </a:r>
            <a:r>
              <a:rPr lang="en-IN" dirty="0"/>
              <a:t>Diverticulosis generally requires no treatment other than dietary modification to prevent irritation of the bowel. </a:t>
            </a:r>
          </a:p>
        </p:txBody>
      </p:sp>
      <p:sp>
        <p:nvSpPr>
          <p:cNvPr id="4" name="Slide Number Placeholder 3"/>
          <p:cNvSpPr>
            <a:spLocks noGrp="1"/>
          </p:cNvSpPr>
          <p:nvPr>
            <p:ph type="sldNum" sz="quarter" idx="12"/>
          </p:nvPr>
        </p:nvSpPr>
        <p:spPr/>
        <p:txBody>
          <a:bodyPr/>
          <a:lstStyle/>
          <a:p>
            <a:fld id="{4C87399A-E249-4613-BB19-69BDFA163807}" type="slidenum">
              <a:rPr lang="en-US" smtClean="0"/>
              <a:pPr/>
              <a:t>20</a:t>
            </a:fld>
            <a:endParaRPr lang="en-US"/>
          </a:p>
        </p:txBody>
      </p:sp>
    </p:spTree>
    <p:extLst>
      <p:ext uri="{BB962C8B-B14F-4D97-AF65-F5344CB8AC3E}">
        <p14:creationId xmlns="" xmlns:p14="http://schemas.microsoft.com/office/powerpoint/2010/main" val="4289676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229600" cy="6324600"/>
          </a:xfrm>
        </p:spPr>
        <p:txBody>
          <a:bodyPr>
            <a:normAutofit lnSpcReduction="10000"/>
          </a:bodyPr>
          <a:lstStyle/>
          <a:p>
            <a:r>
              <a:rPr lang="en-IN" dirty="0"/>
              <a:t>c. </a:t>
            </a:r>
            <a:r>
              <a:rPr lang="en-IN" dirty="0" smtClean="0"/>
              <a:t>Diverticulitis- </a:t>
            </a:r>
            <a:r>
              <a:rPr lang="en-IN" dirty="0"/>
              <a:t>inflamed or </a:t>
            </a:r>
            <a:r>
              <a:rPr lang="en-IN" dirty="0" smtClean="0"/>
              <a:t>infected diverticula. </a:t>
            </a:r>
            <a:r>
              <a:rPr lang="en-IN" dirty="0"/>
              <a:t>Food and bacteria lodge and harden in the diverticular sac. Inflammation results, followed by infection. </a:t>
            </a:r>
            <a:r>
              <a:rPr lang="en-IN" b="1" dirty="0"/>
              <a:t>Complications </a:t>
            </a:r>
            <a:r>
              <a:rPr lang="en-IN" dirty="0"/>
              <a:t>include abscess, obstruction, perforation, peritonitis, and </a:t>
            </a:r>
            <a:r>
              <a:rPr lang="en-IN" dirty="0" err="1"/>
              <a:t>hemorrhage</a:t>
            </a:r>
            <a:r>
              <a:rPr lang="en-IN" dirty="0"/>
              <a:t>. </a:t>
            </a:r>
          </a:p>
          <a:p>
            <a:r>
              <a:rPr lang="en-IN" b="1" dirty="0"/>
              <a:t>(1) </a:t>
            </a:r>
            <a:r>
              <a:rPr lang="en-IN" b="1" dirty="0" smtClean="0"/>
              <a:t>Symptoms</a:t>
            </a:r>
          </a:p>
          <a:p>
            <a:r>
              <a:rPr lang="en-IN" dirty="0" smtClean="0"/>
              <a:t> Low </a:t>
            </a:r>
            <a:r>
              <a:rPr lang="en-IN" dirty="0"/>
              <a:t>grade fever, nausea, gas, abdominal pain, and abdominal rigidity. </a:t>
            </a:r>
            <a:endParaRPr lang="en-IN" dirty="0" smtClean="0"/>
          </a:p>
          <a:p>
            <a:r>
              <a:rPr lang="en-IN" b="1" dirty="0" smtClean="0"/>
              <a:t>(</a:t>
            </a:r>
            <a:r>
              <a:rPr lang="en-IN" b="1" dirty="0"/>
              <a:t>2) Treatment </a:t>
            </a:r>
            <a:endParaRPr lang="en-IN" dirty="0"/>
          </a:p>
          <a:p>
            <a:r>
              <a:rPr lang="en-IN" dirty="0" smtClean="0"/>
              <a:t> Mild </a:t>
            </a:r>
            <a:r>
              <a:rPr lang="en-IN" dirty="0"/>
              <a:t>cases of diverticulitis includes antibiotics, antispasmodics, stool softeners, and liquid diet</a:t>
            </a:r>
            <a:r>
              <a:rPr lang="en-IN" dirty="0" smtClean="0"/>
              <a:t>.</a:t>
            </a:r>
          </a:p>
          <a:p>
            <a:r>
              <a:rPr lang="en-IN" dirty="0" smtClean="0"/>
              <a:t> </a:t>
            </a:r>
            <a:r>
              <a:rPr lang="en-IN" dirty="0"/>
              <a:t>Severe cases of diverticulitis, or cases that involve perforation, obstruction, fistula, or peritonitis may require surgical intervention. Colon resection may be necessary to remove the diseased portion of the bowel. A temporary or permanent colostomy may be indicated. </a:t>
            </a:r>
          </a:p>
          <a:p>
            <a:endParaRPr lang="en-IN" dirty="0"/>
          </a:p>
        </p:txBody>
      </p:sp>
      <p:sp>
        <p:nvSpPr>
          <p:cNvPr id="4" name="Slide Number Placeholder 3"/>
          <p:cNvSpPr>
            <a:spLocks noGrp="1"/>
          </p:cNvSpPr>
          <p:nvPr>
            <p:ph type="sldNum" sz="quarter" idx="12"/>
          </p:nvPr>
        </p:nvSpPr>
        <p:spPr/>
        <p:txBody>
          <a:bodyPr/>
          <a:lstStyle/>
          <a:p>
            <a:fld id="{4C87399A-E249-4613-BB19-69BDFA163807}" type="slidenum">
              <a:rPr lang="en-US" smtClean="0"/>
              <a:pPr/>
              <a:t>21</a:t>
            </a:fld>
            <a:endParaRPr lang="en-US"/>
          </a:p>
        </p:txBody>
      </p:sp>
    </p:spTree>
    <p:extLst>
      <p:ext uri="{BB962C8B-B14F-4D97-AF65-F5344CB8AC3E}">
        <p14:creationId xmlns="" xmlns:p14="http://schemas.microsoft.com/office/powerpoint/2010/main" val="2534311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229600" cy="6096000"/>
          </a:xfrm>
        </p:spPr>
        <p:txBody>
          <a:bodyPr>
            <a:normAutofit/>
          </a:bodyPr>
          <a:lstStyle/>
          <a:p>
            <a:r>
              <a:rPr lang="en-IN" b="1" dirty="0"/>
              <a:t>Nursing Implications. </a:t>
            </a:r>
          </a:p>
          <a:p>
            <a:r>
              <a:rPr lang="en-IN" dirty="0"/>
              <a:t>(1) Reinforce patient education regarding dietary modification. Increased roughage in the diet may prevent intestinal contents from lodging in the diverticula. Roughage includes grains, fruits, vegetables, and </a:t>
            </a:r>
            <a:r>
              <a:rPr lang="en-IN" dirty="0" err="1"/>
              <a:t>fiber</a:t>
            </a:r>
            <a:r>
              <a:rPr lang="en-IN" dirty="0"/>
              <a:t>. </a:t>
            </a:r>
            <a:endParaRPr lang="en-IN" dirty="0" smtClean="0"/>
          </a:p>
          <a:p>
            <a:r>
              <a:rPr lang="en-IN" dirty="0" smtClean="0"/>
              <a:t>(</a:t>
            </a:r>
            <a:r>
              <a:rPr lang="en-IN" dirty="0"/>
              <a:t>2) When symptoms occur, the patient should immediately alter his diet to one that is bland and </a:t>
            </a:r>
            <a:r>
              <a:rPr lang="en-IN" dirty="0" smtClean="0"/>
              <a:t>non irritating.</a:t>
            </a:r>
          </a:p>
          <a:p>
            <a:r>
              <a:rPr lang="en-IN" dirty="0" smtClean="0"/>
              <a:t> </a:t>
            </a:r>
            <a:r>
              <a:rPr lang="en-IN" dirty="0"/>
              <a:t>(3) Diet should include adequate fluid intake to avoid constipation. Constipation encourages inflammation of the bowel. </a:t>
            </a:r>
            <a:endParaRPr lang="en-IN" dirty="0" smtClean="0"/>
          </a:p>
          <a:p>
            <a:r>
              <a:rPr lang="en-IN" dirty="0" smtClean="0"/>
              <a:t>(</a:t>
            </a:r>
            <a:r>
              <a:rPr lang="en-IN" dirty="0"/>
              <a:t>4) Vital signs and I&amp;O should be monitored closely</a:t>
            </a:r>
            <a:r>
              <a:rPr lang="en-IN" dirty="0" smtClean="0"/>
              <a:t>.</a:t>
            </a:r>
          </a:p>
          <a:p>
            <a:r>
              <a:rPr lang="en-IN" dirty="0" smtClean="0"/>
              <a:t> </a:t>
            </a:r>
            <a:r>
              <a:rPr lang="en-IN" dirty="0"/>
              <a:t>(5) Observe stools for </a:t>
            </a:r>
            <a:r>
              <a:rPr lang="en-IN" dirty="0" err="1"/>
              <a:t>color</a:t>
            </a:r>
            <a:r>
              <a:rPr lang="en-IN" dirty="0"/>
              <a:t> and consistency</a:t>
            </a:r>
            <a:r>
              <a:rPr lang="en-IN" dirty="0" smtClean="0"/>
              <a:t>.</a:t>
            </a:r>
          </a:p>
          <a:p>
            <a:r>
              <a:rPr lang="en-IN" dirty="0" smtClean="0"/>
              <a:t> </a:t>
            </a:r>
            <a:r>
              <a:rPr lang="en-IN" dirty="0"/>
              <a:t>(6) If surgery becomes necessary, observe routine preoperative and postoperative nursing care procedures. </a:t>
            </a:r>
          </a:p>
        </p:txBody>
      </p:sp>
      <p:sp>
        <p:nvSpPr>
          <p:cNvPr id="4" name="Slide Number Placeholder 3"/>
          <p:cNvSpPr>
            <a:spLocks noGrp="1"/>
          </p:cNvSpPr>
          <p:nvPr>
            <p:ph type="sldNum" sz="quarter" idx="12"/>
          </p:nvPr>
        </p:nvSpPr>
        <p:spPr/>
        <p:txBody>
          <a:bodyPr/>
          <a:lstStyle/>
          <a:p>
            <a:fld id="{4C87399A-E249-4613-BB19-69BDFA163807}" type="slidenum">
              <a:rPr lang="en-US" smtClean="0"/>
              <a:pPr/>
              <a:t>22</a:t>
            </a:fld>
            <a:endParaRPr lang="en-US"/>
          </a:p>
        </p:txBody>
      </p:sp>
    </p:spTree>
    <p:extLst>
      <p:ext uri="{BB962C8B-B14F-4D97-AF65-F5344CB8AC3E}">
        <p14:creationId xmlns="" xmlns:p14="http://schemas.microsoft.com/office/powerpoint/2010/main" val="36250357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Autofit/>
          </a:bodyPr>
          <a:lstStyle/>
          <a:p>
            <a:r>
              <a:rPr lang="en-US" dirty="0" smtClean="0">
                <a:solidFill>
                  <a:srgbClr val="C00000"/>
                </a:solidFill>
              </a:rPr>
              <a:t/>
            </a:r>
            <a:br>
              <a:rPr lang="en-US" dirty="0" smtClean="0">
                <a:solidFill>
                  <a:srgbClr val="C00000"/>
                </a:solidFill>
              </a:rPr>
            </a:br>
            <a:r>
              <a:rPr lang="en-US" b="1" dirty="0" smtClean="0">
                <a:solidFill>
                  <a:srgbClr val="C00000"/>
                </a:solidFill>
              </a:rPr>
              <a:t>Liver </a:t>
            </a:r>
            <a:r>
              <a:rPr lang="en-US" b="1" dirty="0">
                <a:solidFill>
                  <a:srgbClr val="C00000"/>
                </a:solidFill>
              </a:rPr>
              <a:t>Cirrhosis</a:t>
            </a:r>
            <a:r>
              <a:rPr lang="en-US" dirty="0">
                <a:solidFill>
                  <a:srgbClr val="C00000"/>
                </a:solidFill>
              </a:rPr>
              <a:t/>
            </a:r>
            <a:br>
              <a:rPr lang="en-US" dirty="0">
                <a:solidFill>
                  <a:srgbClr val="C00000"/>
                </a:solidFill>
              </a:rPr>
            </a:br>
            <a:endParaRPr lang="en-IN" dirty="0">
              <a:solidFill>
                <a:srgbClr val="C00000"/>
              </a:solidFill>
            </a:endParaRPr>
          </a:p>
        </p:txBody>
      </p:sp>
      <p:sp>
        <p:nvSpPr>
          <p:cNvPr id="3" name="Content Placeholder 2"/>
          <p:cNvSpPr>
            <a:spLocks noGrp="1"/>
          </p:cNvSpPr>
          <p:nvPr>
            <p:ph sz="quarter" idx="1"/>
          </p:nvPr>
        </p:nvSpPr>
        <p:spPr>
          <a:xfrm>
            <a:off x="457200" y="1295400"/>
            <a:ext cx="8229600" cy="5181600"/>
          </a:xfrm>
        </p:spPr>
        <p:txBody>
          <a:bodyPr/>
          <a:lstStyle/>
          <a:p>
            <a:pPr>
              <a:defRPr/>
            </a:pPr>
            <a:r>
              <a:rPr lang="en-US" dirty="0"/>
              <a:t>A chronic, progressive disease characterized by a diffuse damage to the hepatic cells</a:t>
            </a:r>
          </a:p>
          <a:p>
            <a:pPr>
              <a:defRPr/>
            </a:pPr>
            <a:r>
              <a:rPr lang="en-US" dirty="0"/>
              <a:t>The liver heals with scarring, fibrosis and nodular regeneration</a:t>
            </a:r>
          </a:p>
          <a:p>
            <a:pPr>
              <a:buFont typeface="Wingdings" pitchFamily="2" charset="2"/>
              <a:buNone/>
              <a:defRPr/>
            </a:pPr>
            <a:r>
              <a:rPr lang="en-US" b="1" dirty="0"/>
              <a:t>ETIOLOGY: </a:t>
            </a:r>
          </a:p>
          <a:p>
            <a:pPr>
              <a:buFont typeface="Wingdings" pitchFamily="2" charset="2"/>
              <a:buNone/>
              <a:defRPr/>
            </a:pPr>
            <a:r>
              <a:rPr lang="en-US" b="1" dirty="0"/>
              <a:t>	</a:t>
            </a:r>
            <a:r>
              <a:rPr lang="en-US" dirty="0"/>
              <a:t>Post-infection, Alcohol, Cardiac diseases, </a:t>
            </a:r>
            <a:r>
              <a:rPr lang="en-US" dirty="0" err="1"/>
              <a:t>Schisostoma</a:t>
            </a:r>
            <a:r>
              <a:rPr lang="en-US" dirty="0"/>
              <a:t>, Biliary obstruction</a:t>
            </a:r>
          </a:p>
          <a:p>
            <a:endParaRPr lang="en-IN" dirty="0"/>
          </a:p>
        </p:txBody>
      </p:sp>
      <p:sp>
        <p:nvSpPr>
          <p:cNvPr id="4" name="Slide Number Placeholder 3"/>
          <p:cNvSpPr>
            <a:spLocks noGrp="1"/>
          </p:cNvSpPr>
          <p:nvPr>
            <p:ph type="sldNum" sz="quarter" idx="12"/>
          </p:nvPr>
        </p:nvSpPr>
        <p:spPr/>
        <p:txBody>
          <a:bodyPr/>
          <a:lstStyle/>
          <a:p>
            <a:fld id="{4C87399A-E249-4613-BB19-69BDFA163807}" type="slidenum">
              <a:rPr lang="en-US" smtClean="0"/>
              <a:pPr/>
              <a:t>23</a:t>
            </a:fld>
            <a:endParaRPr lang="en-US"/>
          </a:p>
        </p:txBody>
      </p:sp>
    </p:spTree>
    <p:extLst>
      <p:ext uri="{BB962C8B-B14F-4D97-AF65-F5344CB8AC3E}">
        <p14:creationId xmlns="" xmlns:p14="http://schemas.microsoft.com/office/powerpoint/2010/main" val="22891007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707582" cy="5943600"/>
          </a:xfrm>
        </p:spPr>
        <p:txBody>
          <a:bodyPr>
            <a:normAutofit/>
          </a:bodyPr>
          <a:lstStyle/>
          <a:p>
            <a:pPr>
              <a:buFont typeface="Wingdings" pitchFamily="2" charset="2"/>
              <a:buNone/>
              <a:defRPr/>
            </a:pPr>
            <a:r>
              <a:rPr lang="en-US" b="1" dirty="0" smtClean="0"/>
              <a:t>ASSESSMENT </a:t>
            </a:r>
            <a:r>
              <a:rPr lang="en-US" b="1" dirty="0"/>
              <a:t>FINDINGS</a:t>
            </a:r>
          </a:p>
          <a:p>
            <a:pPr>
              <a:defRPr/>
            </a:pPr>
            <a:r>
              <a:rPr lang="en-US" dirty="0"/>
              <a:t>1. Anorexia and weight loss</a:t>
            </a:r>
          </a:p>
          <a:p>
            <a:pPr>
              <a:defRPr/>
            </a:pPr>
            <a:r>
              <a:rPr lang="en-US" dirty="0"/>
              <a:t>2. Jaundice</a:t>
            </a:r>
          </a:p>
          <a:p>
            <a:pPr>
              <a:defRPr/>
            </a:pPr>
            <a:r>
              <a:rPr lang="en-US" dirty="0"/>
              <a:t>3. Fatigue</a:t>
            </a:r>
          </a:p>
          <a:p>
            <a:pPr>
              <a:defRPr/>
            </a:pPr>
            <a:r>
              <a:rPr lang="en-US" dirty="0" smtClean="0"/>
              <a:t>4. Early </a:t>
            </a:r>
            <a:r>
              <a:rPr lang="en-US" dirty="0"/>
              <a:t>morning nausea and vomiting</a:t>
            </a:r>
          </a:p>
          <a:p>
            <a:pPr>
              <a:defRPr/>
            </a:pPr>
            <a:r>
              <a:rPr lang="en-US" dirty="0"/>
              <a:t>5. RUQ abdominal pain</a:t>
            </a:r>
          </a:p>
          <a:p>
            <a:pPr>
              <a:defRPr/>
            </a:pPr>
            <a:r>
              <a:rPr lang="en-US" dirty="0"/>
              <a:t>6. Ascites</a:t>
            </a:r>
          </a:p>
          <a:p>
            <a:pPr>
              <a:defRPr/>
            </a:pPr>
            <a:r>
              <a:rPr lang="en-US" dirty="0"/>
              <a:t>7. Signs of Portal hypertension</a:t>
            </a:r>
          </a:p>
          <a:p>
            <a:pPr>
              <a:defRPr/>
            </a:pPr>
            <a:endParaRPr lang="en-US" b="1" dirty="0"/>
          </a:p>
          <a:p>
            <a:pPr>
              <a:buFont typeface="Wingdings" pitchFamily="2" charset="2"/>
              <a:buNone/>
              <a:defRPr/>
            </a:pPr>
            <a:endParaRPr lang="en-US" b="1" dirty="0"/>
          </a:p>
          <a:p>
            <a:endParaRPr lang="en-IN" dirty="0"/>
          </a:p>
        </p:txBody>
      </p:sp>
      <p:sp>
        <p:nvSpPr>
          <p:cNvPr id="4" name="Slide Number Placeholder 3"/>
          <p:cNvSpPr>
            <a:spLocks noGrp="1"/>
          </p:cNvSpPr>
          <p:nvPr>
            <p:ph type="sldNum" sz="quarter" idx="12"/>
          </p:nvPr>
        </p:nvSpPr>
        <p:spPr/>
        <p:txBody>
          <a:bodyPr/>
          <a:lstStyle/>
          <a:p>
            <a:fld id="{4C87399A-E249-4613-BB19-69BDFA163807}" type="slidenum">
              <a:rPr lang="en-US" smtClean="0"/>
              <a:pPr/>
              <a:t>24</a:t>
            </a:fld>
            <a:endParaRPr lang="en-US"/>
          </a:p>
        </p:txBody>
      </p:sp>
    </p:spTree>
    <p:extLst>
      <p:ext uri="{BB962C8B-B14F-4D97-AF65-F5344CB8AC3E}">
        <p14:creationId xmlns="" xmlns:p14="http://schemas.microsoft.com/office/powerpoint/2010/main" val="1738829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quarter" idx="1"/>
          </p:nvPr>
        </p:nvPicPr>
        <p:blipFill>
          <a:blip r:embed="rId2" cstate="print">
            <a:extLst>
              <a:ext uri="{28A0092B-C50C-407E-A947-70E740481C1C}">
                <a14:useLocalDpi xmlns="" xmlns:a14="http://schemas.microsoft.com/office/drawing/2010/main" val="0"/>
              </a:ext>
            </a:extLst>
          </a:blip>
          <a:stretch>
            <a:fillRect/>
          </a:stretch>
        </p:blipFill>
        <p:spPr bwMode="auto">
          <a:xfrm>
            <a:off x="304800" y="-609600"/>
            <a:ext cx="8458200" cy="7848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4C87399A-E249-4613-BB19-69BDFA163807}" type="slidenum">
              <a:rPr lang="en-US" smtClean="0"/>
              <a:pPr/>
              <a:t>25</a:t>
            </a:fld>
            <a:endParaRPr lang="en-US"/>
          </a:p>
        </p:txBody>
      </p:sp>
    </p:spTree>
    <p:extLst>
      <p:ext uri="{BB962C8B-B14F-4D97-AF65-F5344CB8AC3E}">
        <p14:creationId xmlns="" xmlns:p14="http://schemas.microsoft.com/office/powerpoint/2010/main" val="16794665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229600" cy="5943600"/>
          </a:xfrm>
        </p:spPr>
        <p:txBody>
          <a:bodyPr>
            <a:normAutofit/>
          </a:bodyPr>
          <a:lstStyle/>
          <a:p>
            <a:pPr>
              <a:lnSpc>
                <a:spcPct val="90000"/>
              </a:lnSpc>
              <a:buFont typeface="Wingdings" pitchFamily="2" charset="2"/>
              <a:buNone/>
              <a:defRPr/>
            </a:pPr>
            <a:r>
              <a:rPr lang="en-US" sz="1800" b="1" dirty="0"/>
              <a:t>NURSING INTERVENTIONS</a:t>
            </a:r>
          </a:p>
          <a:p>
            <a:pPr>
              <a:lnSpc>
                <a:spcPct val="90000"/>
              </a:lnSpc>
              <a:defRPr/>
            </a:pPr>
            <a:r>
              <a:rPr lang="en-US" dirty="0"/>
              <a:t>1. Monitor VS, I and O, Abdominal girth, weight, LOC and Bleeding</a:t>
            </a:r>
          </a:p>
          <a:p>
            <a:pPr>
              <a:lnSpc>
                <a:spcPct val="90000"/>
              </a:lnSpc>
              <a:defRPr/>
            </a:pPr>
            <a:r>
              <a:rPr lang="en-US" dirty="0"/>
              <a:t>2. Promote rest.  Elevated the head of  the bed to minimize </a:t>
            </a:r>
            <a:r>
              <a:rPr lang="en-US" dirty="0" smtClean="0"/>
              <a:t>dyspnea</a:t>
            </a:r>
          </a:p>
          <a:p>
            <a:pPr>
              <a:lnSpc>
                <a:spcPct val="80000"/>
              </a:lnSpc>
              <a:defRPr/>
            </a:pPr>
            <a:r>
              <a:rPr lang="en-US" dirty="0" smtClean="0"/>
              <a:t>3. </a:t>
            </a:r>
            <a:r>
              <a:rPr lang="en-US" dirty="0"/>
              <a:t>Provide Moderate to LOW-protein (1 g/kg/day) and LOW-sodium diet</a:t>
            </a:r>
          </a:p>
          <a:p>
            <a:pPr>
              <a:lnSpc>
                <a:spcPct val="80000"/>
              </a:lnSpc>
              <a:defRPr/>
            </a:pPr>
            <a:r>
              <a:rPr lang="en-US" dirty="0"/>
              <a:t>4. Provide supplemental vitamins (especially K) and </a:t>
            </a:r>
            <a:r>
              <a:rPr lang="en-US" dirty="0" smtClean="0"/>
              <a:t>minerals</a:t>
            </a:r>
          </a:p>
          <a:p>
            <a:pPr>
              <a:defRPr/>
            </a:pPr>
            <a:r>
              <a:rPr lang="en-US" sz="2600" dirty="0" smtClean="0"/>
              <a:t>5. Administer </a:t>
            </a:r>
            <a:r>
              <a:rPr lang="en-US" sz="2600" dirty="0"/>
              <a:t>prescribed</a:t>
            </a:r>
          </a:p>
          <a:p>
            <a:pPr>
              <a:buFont typeface="Wingdings" pitchFamily="2" charset="2"/>
              <a:buNone/>
              <a:defRPr/>
            </a:pPr>
            <a:r>
              <a:rPr lang="en-US" sz="2600" dirty="0"/>
              <a:t>Diuretics= to reduce ascites and edema</a:t>
            </a:r>
          </a:p>
          <a:p>
            <a:pPr>
              <a:buFont typeface="Wingdings" pitchFamily="2" charset="2"/>
              <a:buNone/>
              <a:defRPr/>
            </a:pPr>
            <a:r>
              <a:rPr lang="en-US" sz="2600" dirty="0"/>
              <a:t>Lactulose= to reduce NH4 in the bowel</a:t>
            </a:r>
          </a:p>
          <a:p>
            <a:pPr>
              <a:buFont typeface="Wingdings" pitchFamily="2" charset="2"/>
              <a:buNone/>
              <a:defRPr/>
            </a:pPr>
            <a:r>
              <a:rPr lang="en-US" sz="2600" dirty="0"/>
              <a:t>Antacids and Neomycin= to kill bacterial flora that cause NH production</a:t>
            </a:r>
          </a:p>
          <a:p>
            <a:pPr>
              <a:lnSpc>
                <a:spcPct val="80000"/>
              </a:lnSpc>
              <a:defRPr/>
            </a:pPr>
            <a:endParaRPr lang="en-US" dirty="0"/>
          </a:p>
          <a:p>
            <a:pPr>
              <a:lnSpc>
                <a:spcPct val="90000"/>
              </a:lnSpc>
              <a:defRPr/>
            </a:pPr>
            <a:endParaRPr lang="en-US" b="1" dirty="0"/>
          </a:p>
          <a:p>
            <a:endParaRPr lang="en-IN" dirty="0"/>
          </a:p>
        </p:txBody>
      </p:sp>
      <p:sp>
        <p:nvSpPr>
          <p:cNvPr id="4" name="Slide Number Placeholder 3"/>
          <p:cNvSpPr>
            <a:spLocks noGrp="1"/>
          </p:cNvSpPr>
          <p:nvPr>
            <p:ph type="sldNum" sz="quarter" idx="12"/>
          </p:nvPr>
        </p:nvSpPr>
        <p:spPr/>
        <p:txBody>
          <a:bodyPr/>
          <a:lstStyle/>
          <a:p>
            <a:fld id="{4C87399A-E249-4613-BB19-69BDFA163807}" type="slidenum">
              <a:rPr lang="en-US" smtClean="0"/>
              <a:pPr/>
              <a:t>26</a:t>
            </a:fld>
            <a:endParaRPr lang="en-US"/>
          </a:p>
        </p:txBody>
      </p:sp>
    </p:spTree>
    <p:extLst>
      <p:ext uri="{BB962C8B-B14F-4D97-AF65-F5344CB8AC3E}">
        <p14:creationId xmlns="" xmlns:p14="http://schemas.microsoft.com/office/powerpoint/2010/main" val="33785127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8229600" cy="5867400"/>
          </a:xfrm>
        </p:spPr>
        <p:txBody>
          <a:bodyPr/>
          <a:lstStyle/>
          <a:p>
            <a:pPr>
              <a:defRPr/>
            </a:pPr>
            <a:r>
              <a:rPr lang="en-US" dirty="0" smtClean="0"/>
              <a:t>6. Avoid </a:t>
            </a:r>
            <a:r>
              <a:rPr lang="en-US" dirty="0"/>
              <a:t>hepatotoxic drugs</a:t>
            </a:r>
          </a:p>
          <a:p>
            <a:pPr lvl="2">
              <a:defRPr/>
            </a:pPr>
            <a:r>
              <a:rPr lang="en-US" sz="2400" dirty="0" err="1"/>
              <a:t>Paracetamol</a:t>
            </a:r>
            <a:endParaRPr lang="en-US" sz="2400" dirty="0"/>
          </a:p>
          <a:p>
            <a:pPr lvl="2">
              <a:defRPr/>
            </a:pPr>
            <a:r>
              <a:rPr lang="en-US" sz="2400" dirty="0"/>
              <a:t>Anti-tubercular </a:t>
            </a:r>
            <a:r>
              <a:rPr lang="en-US" sz="2400" dirty="0" smtClean="0"/>
              <a:t>drugs</a:t>
            </a:r>
          </a:p>
          <a:p>
            <a:pPr>
              <a:defRPr/>
            </a:pPr>
            <a:r>
              <a:rPr lang="en-US" sz="2400" dirty="0" smtClean="0"/>
              <a:t>7.</a:t>
            </a:r>
            <a:r>
              <a:rPr lang="en-US" sz="4400" b="1" dirty="0"/>
              <a:t> </a:t>
            </a:r>
            <a:r>
              <a:rPr lang="en-US" dirty="0"/>
              <a:t>Reduce the risk of injury </a:t>
            </a:r>
          </a:p>
          <a:p>
            <a:pPr lvl="1">
              <a:defRPr/>
            </a:pPr>
            <a:r>
              <a:rPr lang="en-US" sz="2400" dirty="0"/>
              <a:t>Side rails reorientation</a:t>
            </a:r>
          </a:p>
          <a:p>
            <a:pPr lvl="1">
              <a:defRPr/>
            </a:pPr>
            <a:r>
              <a:rPr lang="en-US" sz="2400" dirty="0"/>
              <a:t>Assistance in ambulation</a:t>
            </a:r>
          </a:p>
          <a:p>
            <a:pPr lvl="1">
              <a:defRPr/>
            </a:pPr>
            <a:r>
              <a:rPr lang="en-US" sz="2400" dirty="0"/>
              <a:t>Use of electric razor and soft-bristled toothbrush</a:t>
            </a:r>
          </a:p>
          <a:p>
            <a:pPr lvl="2">
              <a:defRPr/>
            </a:pPr>
            <a:r>
              <a:rPr lang="en-US" sz="2400" dirty="0" smtClean="0"/>
              <a:t> </a:t>
            </a:r>
            <a:endParaRPr lang="en-US" sz="2400" dirty="0"/>
          </a:p>
          <a:p>
            <a:endParaRPr lang="en-IN" dirty="0"/>
          </a:p>
        </p:txBody>
      </p:sp>
      <p:sp>
        <p:nvSpPr>
          <p:cNvPr id="4" name="Slide Number Placeholder 3"/>
          <p:cNvSpPr>
            <a:spLocks noGrp="1"/>
          </p:cNvSpPr>
          <p:nvPr>
            <p:ph type="sldNum" sz="quarter" idx="12"/>
          </p:nvPr>
        </p:nvSpPr>
        <p:spPr/>
        <p:txBody>
          <a:bodyPr/>
          <a:lstStyle/>
          <a:p>
            <a:fld id="{4C87399A-E249-4613-BB19-69BDFA163807}" type="slidenum">
              <a:rPr lang="en-US" smtClean="0"/>
              <a:pPr/>
              <a:t>27</a:t>
            </a:fld>
            <a:endParaRPr lang="en-US"/>
          </a:p>
        </p:txBody>
      </p:sp>
    </p:spTree>
    <p:extLst>
      <p:ext uri="{BB962C8B-B14F-4D97-AF65-F5344CB8AC3E}">
        <p14:creationId xmlns="" xmlns:p14="http://schemas.microsoft.com/office/powerpoint/2010/main" val="41943860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9600"/>
          </a:xfrm>
        </p:spPr>
        <p:txBody>
          <a:bodyPr>
            <a:noAutofit/>
          </a:bodyPr>
          <a:lstStyle/>
          <a:p>
            <a:r>
              <a:rPr lang="en-US" sz="3600" dirty="0" smtClean="0">
                <a:solidFill>
                  <a:srgbClr val="C00000"/>
                </a:solidFill>
              </a:rPr>
              <a:t/>
            </a:r>
            <a:br>
              <a:rPr lang="en-US" sz="3600" dirty="0" smtClean="0">
                <a:solidFill>
                  <a:srgbClr val="C00000"/>
                </a:solidFill>
              </a:rPr>
            </a:br>
            <a:r>
              <a:rPr lang="en-US" sz="3600" b="1" dirty="0" err="1" smtClean="0">
                <a:solidFill>
                  <a:srgbClr val="C00000"/>
                </a:solidFill>
              </a:rPr>
              <a:t>Cholecystitis</a:t>
            </a:r>
            <a:r>
              <a:rPr lang="en-US" sz="3600" b="1" dirty="0">
                <a:solidFill>
                  <a:srgbClr val="C00000"/>
                </a:solidFill>
              </a:rPr>
              <a:t/>
            </a:r>
            <a:br>
              <a:rPr lang="en-US" sz="3600" b="1" dirty="0">
                <a:solidFill>
                  <a:srgbClr val="C00000"/>
                </a:solidFill>
              </a:rPr>
            </a:br>
            <a:endParaRPr lang="en-IN" sz="3600" b="1" dirty="0">
              <a:solidFill>
                <a:srgbClr val="C00000"/>
              </a:solidFill>
            </a:endParaRPr>
          </a:p>
        </p:txBody>
      </p:sp>
      <p:sp>
        <p:nvSpPr>
          <p:cNvPr id="3" name="Content Placeholder 2"/>
          <p:cNvSpPr>
            <a:spLocks noGrp="1"/>
          </p:cNvSpPr>
          <p:nvPr>
            <p:ph sz="quarter" idx="1"/>
          </p:nvPr>
        </p:nvSpPr>
        <p:spPr>
          <a:xfrm>
            <a:off x="457200" y="1295400"/>
            <a:ext cx="8229600" cy="5181600"/>
          </a:xfrm>
        </p:spPr>
        <p:txBody>
          <a:bodyPr>
            <a:normAutofit fontScale="92500" lnSpcReduction="10000"/>
          </a:bodyPr>
          <a:lstStyle/>
          <a:p>
            <a:pPr>
              <a:defRPr/>
            </a:pPr>
            <a:r>
              <a:rPr lang="en-US" dirty="0" smtClean="0"/>
              <a:t>Chronic </a:t>
            </a:r>
            <a:r>
              <a:rPr lang="en-US" dirty="0" err="1"/>
              <a:t>cholecystitis</a:t>
            </a:r>
            <a:r>
              <a:rPr lang="en-US" dirty="0"/>
              <a:t> is usually due to long standing gall bladder </a:t>
            </a:r>
            <a:r>
              <a:rPr lang="en-US" dirty="0" smtClean="0"/>
              <a:t>inflammation</a:t>
            </a:r>
          </a:p>
          <a:p>
            <a:pPr>
              <a:defRPr/>
            </a:pPr>
            <a:endParaRPr lang="en-US" dirty="0"/>
          </a:p>
          <a:p>
            <a:pPr>
              <a:defRPr/>
            </a:pPr>
            <a:r>
              <a:rPr lang="en-US" sz="3200" b="1" dirty="0" err="1" smtClean="0">
                <a:solidFill>
                  <a:srgbClr val="C00000"/>
                </a:solidFill>
              </a:rPr>
              <a:t>Cholelithiasis</a:t>
            </a:r>
            <a:endParaRPr lang="en-US" sz="3200" b="1" dirty="0" smtClean="0">
              <a:solidFill>
                <a:srgbClr val="C00000"/>
              </a:solidFill>
            </a:endParaRPr>
          </a:p>
          <a:p>
            <a:pPr>
              <a:defRPr/>
            </a:pPr>
            <a:r>
              <a:rPr lang="en-US" dirty="0"/>
              <a:t>Formation of GALLSTONES in the biliary apparatus</a:t>
            </a:r>
          </a:p>
          <a:p>
            <a:pPr>
              <a:defRPr/>
            </a:pPr>
            <a:r>
              <a:rPr lang="en-US" b="1" dirty="0" smtClean="0"/>
              <a:t>S&amp;S</a:t>
            </a:r>
          </a:p>
          <a:p>
            <a:pPr>
              <a:defRPr/>
            </a:pPr>
            <a:r>
              <a:rPr lang="en-US" dirty="0" smtClean="0"/>
              <a:t>1</a:t>
            </a:r>
            <a:r>
              <a:rPr lang="en-US" dirty="0"/>
              <a:t>. Indigestion, belching and flatulence</a:t>
            </a:r>
          </a:p>
          <a:p>
            <a:pPr>
              <a:defRPr/>
            </a:pPr>
            <a:r>
              <a:rPr lang="en-US" dirty="0"/>
              <a:t>2. Fatty food </a:t>
            </a:r>
            <a:r>
              <a:rPr lang="en-US" dirty="0" smtClean="0"/>
              <a:t>intolerance</a:t>
            </a:r>
          </a:p>
          <a:p>
            <a:pPr>
              <a:defRPr/>
            </a:pPr>
            <a:r>
              <a:rPr lang="en-US" dirty="0" smtClean="0"/>
              <a:t>3. </a:t>
            </a:r>
            <a:r>
              <a:rPr lang="en-US" dirty="0" err="1" smtClean="0"/>
              <a:t>Epigastric</a:t>
            </a:r>
            <a:r>
              <a:rPr lang="en-US" dirty="0" smtClean="0"/>
              <a:t> </a:t>
            </a:r>
            <a:r>
              <a:rPr lang="en-US" dirty="0"/>
              <a:t>pain that radiates to the scapula or localized at the RUQ</a:t>
            </a:r>
          </a:p>
          <a:p>
            <a:pPr>
              <a:defRPr/>
            </a:pPr>
            <a:r>
              <a:rPr lang="en-US" dirty="0"/>
              <a:t>4. Mass at the </a:t>
            </a:r>
            <a:r>
              <a:rPr lang="en-US" dirty="0" smtClean="0"/>
              <a:t>RUQ</a:t>
            </a:r>
          </a:p>
          <a:p>
            <a:r>
              <a:rPr lang="en-US" b="1" dirty="0" smtClean="0"/>
              <a:t>5. Jaundice</a:t>
            </a:r>
            <a:endParaRPr lang="en-US" b="1" dirty="0"/>
          </a:p>
          <a:p>
            <a:r>
              <a:rPr lang="en-US" b="1" dirty="0" smtClean="0"/>
              <a:t>6. </a:t>
            </a:r>
            <a:r>
              <a:rPr lang="en-US" b="1" dirty="0"/>
              <a:t>dark orange and foamy </a:t>
            </a:r>
            <a:r>
              <a:rPr lang="en-US" b="1" dirty="0" smtClean="0"/>
              <a:t>urine</a:t>
            </a:r>
          </a:p>
          <a:p>
            <a:endParaRPr lang="en-US" b="1" dirty="0"/>
          </a:p>
          <a:p>
            <a:pPr>
              <a:defRPr/>
            </a:pPr>
            <a:endParaRPr lang="en-US" dirty="0"/>
          </a:p>
          <a:p>
            <a:pPr>
              <a:defRPr/>
            </a:pPr>
            <a:endParaRPr lang="en-US" dirty="0" smtClean="0"/>
          </a:p>
          <a:p>
            <a:pPr>
              <a:defRPr/>
            </a:pPr>
            <a:endParaRPr lang="en-US" dirty="0"/>
          </a:p>
          <a:p>
            <a:pPr>
              <a:defRPr/>
            </a:pPr>
            <a:endParaRPr lang="en-US" sz="3200" dirty="0" smtClean="0">
              <a:solidFill>
                <a:srgbClr val="C00000"/>
              </a:solidFill>
            </a:endParaRPr>
          </a:p>
          <a:p>
            <a:endParaRPr lang="en-IN" dirty="0"/>
          </a:p>
        </p:txBody>
      </p:sp>
      <p:sp>
        <p:nvSpPr>
          <p:cNvPr id="4" name="Slide Number Placeholder 3"/>
          <p:cNvSpPr>
            <a:spLocks noGrp="1"/>
          </p:cNvSpPr>
          <p:nvPr>
            <p:ph type="sldNum" sz="quarter" idx="12"/>
          </p:nvPr>
        </p:nvSpPr>
        <p:spPr/>
        <p:txBody>
          <a:bodyPr/>
          <a:lstStyle/>
          <a:p>
            <a:fld id="{4C87399A-E249-4613-BB19-69BDFA163807}" type="slidenum">
              <a:rPr lang="en-US" smtClean="0"/>
              <a:pPr/>
              <a:t>28</a:t>
            </a:fld>
            <a:endParaRPr lang="en-US"/>
          </a:p>
        </p:txBody>
      </p:sp>
    </p:spTree>
    <p:extLst>
      <p:ext uri="{BB962C8B-B14F-4D97-AF65-F5344CB8AC3E}">
        <p14:creationId xmlns="" xmlns:p14="http://schemas.microsoft.com/office/powerpoint/2010/main" val="27589816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229600" cy="5943600"/>
          </a:xfrm>
        </p:spPr>
        <p:txBody>
          <a:bodyPr>
            <a:normAutofit/>
          </a:bodyPr>
          <a:lstStyle/>
          <a:p>
            <a:pPr>
              <a:buFont typeface="Wingdings" pitchFamily="2" charset="2"/>
              <a:buNone/>
              <a:defRPr/>
            </a:pPr>
            <a:r>
              <a:rPr lang="en-US" b="1" dirty="0"/>
              <a:t>NURSING INTERVENTIONS</a:t>
            </a:r>
          </a:p>
          <a:p>
            <a:pPr>
              <a:defRPr/>
            </a:pPr>
            <a:r>
              <a:rPr lang="en-US" dirty="0"/>
              <a:t>1. Maintain NPO in the active phase</a:t>
            </a:r>
          </a:p>
          <a:p>
            <a:pPr>
              <a:defRPr/>
            </a:pPr>
            <a:r>
              <a:rPr lang="en-US" dirty="0"/>
              <a:t>2. Maintain NGT decompression</a:t>
            </a:r>
          </a:p>
          <a:p>
            <a:r>
              <a:rPr lang="en-US" dirty="0" smtClean="0"/>
              <a:t>3. Administer </a:t>
            </a:r>
            <a:r>
              <a:rPr lang="en-US" dirty="0"/>
              <a:t>prescribed medications to relieve </a:t>
            </a:r>
            <a:r>
              <a:rPr lang="en-US" dirty="0" smtClean="0"/>
              <a:t>pain</a:t>
            </a:r>
          </a:p>
          <a:p>
            <a:pPr>
              <a:defRPr/>
            </a:pPr>
            <a:r>
              <a:rPr lang="en-US" dirty="0" smtClean="0"/>
              <a:t>4. Instruct </a:t>
            </a:r>
            <a:r>
              <a:rPr lang="en-US" dirty="0"/>
              <a:t>patient to </a:t>
            </a:r>
            <a:r>
              <a:rPr lang="en-US" i="1" u="sng" dirty="0"/>
              <a:t>AVOID HIGH- fat diet and GAS-forming foods</a:t>
            </a:r>
          </a:p>
          <a:p>
            <a:pPr>
              <a:defRPr/>
            </a:pPr>
            <a:r>
              <a:rPr lang="en-US" dirty="0"/>
              <a:t>5. Assist in surgical and non-surgical measures</a:t>
            </a:r>
          </a:p>
          <a:p>
            <a:pPr>
              <a:defRPr/>
            </a:pPr>
            <a:r>
              <a:rPr lang="en-US" dirty="0"/>
              <a:t>6. Surgical procedures- Cholecystectomy, </a:t>
            </a:r>
            <a:r>
              <a:rPr lang="en-US" dirty="0" err="1"/>
              <a:t>Choledochotomy</a:t>
            </a:r>
            <a:r>
              <a:rPr lang="en-US" dirty="0"/>
              <a:t>, </a:t>
            </a:r>
            <a:r>
              <a:rPr lang="en-US" dirty="0" smtClean="0"/>
              <a:t>laparoscopy</a:t>
            </a:r>
          </a:p>
          <a:p>
            <a:pPr>
              <a:defRPr/>
            </a:pPr>
            <a:endParaRPr lang="en-US" b="1" dirty="0"/>
          </a:p>
          <a:p>
            <a:pPr>
              <a:defRPr/>
            </a:pPr>
            <a:endParaRPr lang="en-US" b="1" dirty="0"/>
          </a:p>
          <a:p>
            <a:pPr>
              <a:buFont typeface="Wingdings" pitchFamily="2" charset="2"/>
              <a:buNone/>
              <a:defRPr/>
            </a:pPr>
            <a:endParaRPr lang="en-US" b="1" dirty="0"/>
          </a:p>
          <a:p>
            <a:endParaRPr lang="en-IN" dirty="0"/>
          </a:p>
        </p:txBody>
      </p:sp>
      <p:sp>
        <p:nvSpPr>
          <p:cNvPr id="4" name="Slide Number Placeholder 3"/>
          <p:cNvSpPr>
            <a:spLocks noGrp="1"/>
          </p:cNvSpPr>
          <p:nvPr>
            <p:ph type="sldNum" sz="quarter" idx="12"/>
          </p:nvPr>
        </p:nvSpPr>
        <p:spPr/>
        <p:txBody>
          <a:bodyPr/>
          <a:lstStyle/>
          <a:p>
            <a:fld id="{4C87399A-E249-4613-BB19-69BDFA163807}" type="slidenum">
              <a:rPr lang="en-US" smtClean="0"/>
              <a:pPr/>
              <a:t>29</a:t>
            </a:fld>
            <a:endParaRPr lang="en-US"/>
          </a:p>
        </p:txBody>
      </p:sp>
    </p:spTree>
    <p:extLst>
      <p:ext uri="{BB962C8B-B14F-4D97-AF65-F5344CB8AC3E}">
        <p14:creationId xmlns="" xmlns:p14="http://schemas.microsoft.com/office/powerpoint/2010/main" val="26230974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229600" cy="5943600"/>
          </a:xfrm>
        </p:spPr>
        <p:txBody>
          <a:bodyPr>
            <a:normAutofit/>
          </a:bodyPr>
          <a:lstStyle/>
          <a:p>
            <a:r>
              <a:rPr lang="en-IN" dirty="0"/>
              <a:t>Gastroenteritis, or inflammation of the stomach and intestines, is generally caused by bacteria and viruses. </a:t>
            </a:r>
            <a:endParaRPr lang="en-IN" dirty="0" smtClean="0"/>
          </a:p>
          <a:p>
            <a:r>
              <a:rPr lang="en-IN" dirty="0" smtClean="0"/>
              <a:t>Other </a:t>
            </a:r>
            <a:r>
              <a:rPr lang="en-IN" dirty="0"/>
              <a:t>causes include parasites, food allergens, drug reactions to antibiotics, and ingestion of toxic plants. </a:t>
            </a:r>
            <a:endParaRPr lang="en-IN" dirty="0" smtClean="0"/>
          </a:p>
          <a:p>
            <a:r>
              <a:rPr lang="en-IN" dirty="0" smtClean="0"/>
              <a:t>Treatment </a:t>
            </a:r>
            <a:r>
              <a:rPr lang="en-IN" dirty="0"/>
              <a:t>is the same as for gastritis, with the addition of anti-microbial drugs for severe cases. </a:t>
            </a:r>
            <a:endParaRPr lang="en-IN" dirty="0" smtClean="0"/>
          </a:p>
          <a:p>
            <a:r>
              <a:rPr lang="en-IN" b="1" dirty="0" smtClean="0"/>
              <a:t>S&amp;S:</a:t>
            </a:r>
          </a:p>
          <a:p>
            <a:r>
              <a:rPr lang="en-IN" dirty="0" smtClean="0"/>
              <a:t> </a:t>
            </a:r>
            <a:r>
              <a:rPr lang="en-IN" dirty="0"/>
              <a:t>P</a:t>
            </a:r>
            <a:r>
              <a:rPr lang="en-IN" dirty="0" smtClean="0"/>
              <a:t>ain</a:t>
            </a:r>
            <a:r>
              <a:rPr lang="en-IN" dirty="0"/>
              <a:t>, cramping, belching, nausea, and vomiting. Severe cases may include hematemesis</a:t>
            </a:r>
            <a:r>
              <a:rPr lang="en-IN" dirty="0" smtClean="0"/>
              <a:t>.</a:t>
            </a:r>
          </a:p>
          <a:p>
            <a:r>
              <a:rPr lang="en-IN" dirty="0" smtClean="0"/>
              <a:t> </a:t>
            </a:r>
            <a:r>
              <a:rPr lang="en-IN" dirty="0" err="1"/>
              <a:t>Diarrhea</a:t>
            </a:r>
            <a:r>
              <a:rPr lang="en-IN" dirty="0"/>
              <a:t> may occur with gastroenteritis. </a:t>
            </a:r>
          </a:p>
          <a:p>
            <a:endParaRPr lang="en-IN" dirty="0"/>
          </a:p>
        </p:txBody>
      </p:sp>
      <p:sp>
        <p:nvSpPr>
          <p:cNvPr id="4" name="Slide Number Placeholder 3"/>
          <p:cNvSpPr>
            <a:spLocks noGrp="1"/>
          </p:cNvSpPr>
          <p:nvPr>
            <p:ph type="sldNum" sz="quarter" idx="12"/>
          </p:nvPr>
        </p:nvSpPr>
        <p:spPr/>
        <p:txBody>
          <a:bodyPr/>
          <a:lstStyle/>
          <a:p>
            <a:fld id="{4C87399A-E249-4613-BB19-69BDFA163807}" type="slidenum">
              <a:rPr lang="en-US" smtClean="0"/>
              <a:pPr/>
              <a:t>3</a:t>
            </a:fld>
            <a:endParaRPr lang="en-US"/>
          </a:p>
        </p:txBody>
      </p:sp>
    </p:spTree>
    <p:extLst>
      <p:ext uri="{BB962C8B-B14F-4D97-AF65-F5344CB8AC3E}">
        <p14:creationId xmlns="" xmlns:p14="http://schemas.microsoft.com/office/powerpoint/2010/main" val="42356377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8229600" cy="5867400"/>
          </a:xfrm>
        </p:spPr>
        <p:txBody>
          <a:bodyPr>
            <a:normAutofit/>
          </a:bodyPr>
          <a:lstStyle/>
          <a:p>
            <a:pPr>
              <a:buFont typeface="Wingdings" pitchFamily="2" charset="2"/>
              <a:buNone/>
            </a:pPr>
            <a:r>
              <a:rPr lang="en-US" sz="2800" b="1" u="sng" dirty="0"/>
              <a:t>Post-operative nursing interventions</a:t>
            </a:r>
          </a:p>
          <a:p>
            <a:r>
              <a:rPr lang="en-US" dirty="0"/>
              <a:t>1. Monitor for surgical complications</a:t>
            </a:r>
          </a:p>
          <a:p>
            <a:r>
              <a:rPr lang="en-US" dirty="0"/>
              <a:t>2. Post-operative position after recovery from anesthesia- </a:t>
            </a:r>
            <a:r>
              <a:rPr lang="en-US" i="1" dirty="0"/>
              <a:t>LOW FOWLER’s</a:t>
            </a:r>
          </a:p>
          <a:p>
            <a:pPr>
              <a:lnSpc>
                <a:spcPct val="80000"/>
              </a:lnSpc>
              <a:defRPr/>
            </a:pPr>
            <a:r>
              <a:rPr lang="en-US" dirty="0" smtClean="0"/>
              <a:t>3. Encourage </a:t>
            </a:r>
            <a:r>
              <a:rPr lang="en-US" dirty="0"/>
              <a:t>early ambulation </a:t>
            </a:r>
          </a:p>
          <a:p>
            <a:pPr>
              <a:lnSpc>
                <a:spcPct val="80000"/>
              </a:lnSpc>
              <a:defRPr/>
            </a:pPr>
            <a:r>
              <a:rPr lang="en-US" dirty="0"/>
              <a:t>4. </a:t>
            </a:r>
            <a:r>
              <a:rPr lang="en-US" i="1" dirty="0"/>
              <a:t>Administer medication before coughing and deep breathing exercises</a:t>
            </a:r>
          </a:p>
          <a:p>
            <a:pPr>
              <a:lnSpc>
                <a:spcPct val="80000"/>
              </a:lnSpc>
              <a:defRPr/>
            </a:pPr>
            <a:r>
              <a:rPr lang="en-US" dirty="0"/>
              <a:t>5. Advise client to splint the abdomen to prevent discomfort during coughing</a:t>
            </a:r>
          </a:p>
          <a:p>
            <a:pPr>
              <a:lnSpc>
                <a:spcPct val="80000"/>
              </a:lnSpc>
              <a:defRPr/>
            </a:pPr>
            <a:r>
              <a:rPr lang="en-US" dirty="0" smtClean="0"/>
              <a:t>6. Administer </a:t>
            </a:r>
            <a:r>
              <a:rPr lang="en-US" dirty="0"/>
              <a:t>analgesics, </a:t>
            </a:r>
            <a:r>
              <a:rPr lang="en-US" dirty="0" err="1"/>
              <a:t>antiemetics</a:t>
            </a:r>
            <a:r>
              <a:rPr lang="en-US" dirty="0"/>
              <a:t>, antacids</a:t>
            </a:r>
          </a:p>
          <a:p>
            <a:pPr>
              <a:lnSpc>
                <a:spcPct val="80000"/>
              </a:lnSpc>
              <a:defRPr/>
            </a:pPr>
            <a:r>
              <a:rPr lang="en-US" dirty="0"/>
              <a:t>7. Care of the biliary </a:t>
            </a:r>
            <a:r>
              <a:rPr lang="en-US" dirty="0" err="1"/>
              <a:t>drainageor</a:t>
            </a:r>
            <a:r>
              <a:rPr lang="en-US" dirty="0"/>
              <a:t> T-tube drainage</a:t>
            </a:r>
          </a:p>
          <a:p>
            <a:pPr>
              <a:lnSpc>
                <a:spcPct val="80000"/>
              </a:lnSpc>
              <a:defRPr/>
            </a:pPr>
            <a:r>
              <a:rPr lang="en-US" dirty="0"/>
              <a:t>8. Fat restriction is only limited to 4-6 weeks. Normal diet is resumed</a:t>
            </a:r>
          </a:p>
          <a:p>
            <a:endParaRPr lang="en-IN" dirty="0"/>
          </a:p>
        </p:txBody>
      </p:sp>
      <p:sp>
        <p:nvSpPr>
          <p:cNvPr id="4" name="Slide Number Placeholder 3"/>
          <p:cNvSpPr>
            <a:spLocks noGrp="1"/>
          </p:cNvSpPr>
          <p:nvPr>
            <p:ph type="sldNum" sz="quarter" idx="12"/>
          </p:nvPr>
        </p:nvSpPr>
        <p:spPr/>
        <p:txBody>
          <a:bodyPr/>
          <a:lstStyle/>
          <a:p>
            <a:fld id="{4C87399A-E249-4613-BB19-69BDFA163807}" type="slidenum">
              <a:rPr lang="en-US" smtClean="0"/>
              <a:pPr/>
              <a:t>30</a:t>
            </a:fld>
            <a:endParaRPr lang="en-US"/>
          </a:p>
        </p:txBody>
      </p:sp>
    </p:spTree>
    <p:extLst>
      <p:ext uri="{BB962C8B-B14F-4D97-AF65-F5344CB8AC3E}">
        <p14:creationId xmlns="" xmlns:p14="http://schemas.microsoft.com/office/powerpoint/2010/main" val="11105798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8229600" cy="5791200"/>
          </a:xfrm>
        </p:spPr>
        <p:txBody>
          <a:bodyPr>
            <a:normAutofit/>
          </a:bodyPr>
          <a:lstStyle/>
          <a:p>
            <a:r>
              <a:rPr lang="en-IN" dirty="0" smtClean="0"/>
              <a:t>. </a:t>
            </a:r>
            <a:r>
              <a:rPr lang="en-IN" b="1" dirty="0"/>
              <a:t>Nursing implications</a:t>
            </a:r>
          </a:p>
          <a:p>
            <a:r>
              <a:rPr lang="en-IN" dirty="0"/>
              <a:t>(1) Stop all P.O. intakes until symptoms subside</a:t>
            </a:r>
            <a:r>
              <a:rPr lang="en-IN" dirty="0" smtClean="0"/>
              <a:t>.</a:t>
            </a:r>
          </a:p>
          <a:p>
            <a:r>
              <a:rPr lang="en-IN" dirty="0" smtClean="0"/>
              <a:t> </a:t>
            </a:r>
            <a:r>
              <a:rPr lang="en-IN" dirty="0"/>
              <a:t>(2) Assess the patient's symptoms and administer the prescribed symptomatic relief medications such as antacids and </a:t>
            </a:r>
            <a:r>
              <a:rPr lang="en-IN" dirty="0" err="1"/>
              <a:t>antiemetics</a:t>
            </a:r>
            <a:r>
              <a:rPr lang="en-IN" dirty="0"/>
              <a:t>. </a:t>
            </a:r>
            <a:endParaRPr lang="en-IN" dirty="0" smtClean="0"/>
          </a:p>
          <a:p>
            <a:r>
              <a:rPr lang="en-IN" dirty="0" smtClean="0"/>
              <a:t>(</a:t>
            </a:r>
            <a:r>
              <a:rPr lang="en-IN" dirty="0"/>
              <a:t>3) Monitor intake and output closely</a:t>
            </a:r>
            <a:r>
              <a:rPr lang="en-IN" dirty="0" smtClean="0"/>
              <a:t>.</a:t>
            </a:r>
          </a:p>
          <a:p>
            <a:r>
              <a:rPr lang="en-IN" dirty="0" smtClean="0"/>
              <a:t> </a:t>
            </a:r>
            <a:r>
              <a:rPr lang="en-IN" dirty="0"/>
              <a:t>Excessive vomiting or </a:t>
            </a:r>
            <a:r>
              <a:rPr lang="en-IN" dirty="0" err="1"/>
              <a:t>diarrhea</a:t>
            </a:r>
            <a:r>
              <a:rPr lang="en-IN" dirty="0"/>
              <a:t> may result in severe electrolyte depletion that will require replacement therapy</a:t>
            </a:r>
            <a:r>
              <a:rPr lang="en-IN" dirty="0" smtClean="0"/>
              <a:t>.</a:t>
            </a:r>
          </a:p>
          <a:p>
            <a:r>
              <a:rPr lang="en-IN" dirty="0" smtClean="0"/>
              <a:t> </a:t>
            </a:r>
            <a:r>
              <a:rPr lang="en-IN" dirty="0"/>
              <a:t>(4) Administer and monitor IV therapy when ordered to replace lost fluids</a:t>
            </a:r>
            <a:r>
              <a:rPr lang="en-IN" dirty="0" smtClean="0"/>
              <a:t>.</a:t>
            </a:r>
          </a:p>
          <a:p>
            <a:r>
              <a:rPr lang="en-IN" dirty="0" smtClean="0"/>
              <a:t> </a:t>
            </a:r>
            <a:r>
              <a:rPr lang="en-IN" dirty="0"/>
              <a:t>(5) Weigh daily to monitor weight loss</a:t>
            </a:r>
            <a:r>
              <a:rPr lang="en-IN" dirty="0" smtClean="0"/>
              <a:t>.</a:t>
            </a:r>
          </a:p>
          <a:p>
            <a:r>
              <a:rPr lang="en-IN" dirty="0" smtClean="0"/>
              <a:t> </a:t>
            </a:r>
            <a:r>
              <a:rPr lang="en-IN" dirty="0"/>
              <a:t>(6) Encourage the prescribed diet to maintain nutrition. </a:t>
            </a:r>
          </a:p>
        </p:txBody>
      </p:sp>
      <p:sp>
        <p:nvSpPr>
          <p:cNvPr id="4" name="Slide Number Placeholder 3"/>
          <p:cNvSpPr>
            <a:spLocks noGrp="1"/>
          </p:cNvSpPr>
          <p:nvPr>
            <p:ph type="sldNum" sz="quarter" idx="12"/>
          </p:nvPr>
        </p:nvSpPr>
        <p:spPr/>
        <p:txBody>
          <a:bodyPr/>
          <a:lstStyle/>
          <a:p>
            <a:fld id="{4C87399A-E249-4613-BB19-69BDFA163807}" type="slidenum">
              <a:rPr lang="en-US" smtClean="0"/>
              <a:pPr/>
              <a:t>4</a:t>
            </a:fld>
            <a:endParaRPr lang="en-US"/>
          </a:p>
        </p:txBody>
      </p:sp>
    </p:spTree>
    <p:extLst>
      <p:ext uri="{BB962C8B-B14F-4D97-AF65-F5344CB8AC3E}">
        <p14:creationId xmlns="" xmlns:p14="http://schemas.microsoft.com/office/powerpoint/2010/main" val="36030137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33400"/>
          </a:xfrm>
        </p:spPr>
        <p:txBody>
          <a:bodyPr>
            <a:normAutofit fontScale="90000"/>
          </a:bodyPr>
          <a:lstStyle/>
          <a:p>
            <a:r>
              <a:rPr lang="en-IN" b="1" dirty="0">
                <a:solidFill>
                  <a:srgbClr val="C00000"/>
                </a:solidFill>
              </a:rPr>
              <a:t>GASTROINTESTINAL ULCERS </a:t>
            </a:r>
            <a:endParaRPr lang="en-IN" dirty="0">
              <a:solidFill>
                <a:srgbClr val="C00000"/>
              </a:solidFill>
            </a:endParaRPr>
          </a:p>
        </p:txBody>
      </p:sp>
      <p:sp>
        <p:nvSpPr>
          <p:cNvPr id="3" name="Content Placeholder 2"/>
          <p:cNvSpPr>
            <a:spLocks noGrp="1"/>
          </p:cNvSpPr>
          <p:nvPr>
            <p:ph sz="quarter" idx="1"/>
          </p:nvPr>
        </p:nvSpPr>
        <p:spPr>
          <a:xfrm>
            <a:off x="457200" y="990600"/>
            <a:ext cx="8229600" cy="5791200"/>
          </a:xfrm>
        </p:spPr>
        <p:txBody>
          <a:bodyPr>
            <a:normAutofit/>
          </a:bodyPr>
          <a:lstStyle/>
          <a:p>
            <a:r>
              <a:rPr lang="en-IN" dirty="0"/>
              <a:t>A gastrointestinal ulcer is a break in the continuity of the mucous lining. Ulcers may occur in any part of the GI tract that comes in contact with the gastric juices. (hydrochloric acid and pepsin </a:t>
            </a:r>
            <a:r>
              <a:rPr lang="en-IN" dirty="0" smtClean="0"/>
              <a:t>secretion) </a:t>
            </a:r>
          </a:p>
          <a:p>
            <a:r>
              <a:rPr lang="en-IN" dirty="0" smtClean="0"/>
              <a:t>Ulcers </a:t>
            </a:r>
            <a:r>
              <a:rPr lang="en-IN" dirty="0"/>
              <a:t>commonly occur in the lower </a:t>
            </a:r>
            <a:r>
              <a:rPr lang="en-IN" dirty="0" err="1"/>
              <a:t>esophagus</a:t>
            </a:r>
            <a:r>
              <a:rPr lang="en-IN" dirty="0"/>
              <a:t>, the stomach, and the duodenum. </a:t>
            </a:r>
            <a:endParaRPr lang="en-IN" dirty="0" smtClean="0"/>
          </a:p>
          <a:p>
            <a:r>
              <a:rPr lang="en-IN" dirty="0" smtClean="0"/>
              <a:t>Other </a:t>
            </a:r>
            <a:r>
              <a:rPr lang="en-IN" dirty="0"/>
              <a:t>factors </a:t>
            </a:r>
            <a:r>
              <a:rPr lang="en-IN" dirty="0" smtClean="0"/>
              <a:t> </a:t>
            </a:r>
            <a:r>
              <a:rPr lang="en-IN" dirty="0"/>
              <a:t>implicated in the development of ulcers. </a:t>
            </a:r>
          </a:p>
          <a:p>
            <a:r>
              <a:rPr lang="en-IN" dirty="0"/>
              <a:t>(1) Emotional stress. </a:t>
            </a:r>
            <a:endParaRPr lang="en-IN" dirty="0" smtClean="0"/>
          </a:p>
          <a:p>
            <a:r>
              <a:rPr lang="en-IN" dirty="0" smtClean="0"/>
              <a:t>(</a:t>
            </a:r>
            <a:r>
              <a:rPr lang="en-IN" dirty="0"/>
              <a:t>2) Prolonged physical stress associated with trauma, surgery, burns, and so forth</a:t>
            </a:r>
            <a:r>
              <a:rPr lang="en-IN" dirty="0" smtClean="0"/>
              <a:t>.</a:t>
            </a:r>
          </a:p>
          <a:p>
            <a:r>
              <a:rPr lang="en-IN" dirty="0" smtClean="0"/>
              <a:t> </a:t>
            </a:r>
            <a:r>
              <a:rPr lang="en-IN" dirty="0"/>
              <a:t>(3) Hereditary factors. </a:t>
            </a:r>
            <a:endParaRPr lang="en-IN" dirty="0" smtClean="0"/>
          </a:p>
          <a:p>
            <a:r>
              <a:rPr lang="en-IN" dirty="0" smtClean="0"/>
              <a:t>(</a:t>
            </a:r>
            <a:r>
              <a:rPr lang="en-IN" dirty="0"/>
              <a:t>4) Certain drugs and medications. </a:t>
            </a:r>
            <a:r>
              <a:rPr lang="en-IN" dirty="0" err="1" smtClean="0"/>
              <a:t>Eg</a:t>
            </a:r>
            <a:r>
              <a:rPr lang="en-IN" dirty="0" smtClean="0"/>
              <a:t>: </a:t>
            </a:r>
            <a:r>
              <a:rPr lang="en-IN" dirty="0"/>
              <a:t>alcohol, caffeine, aspirin, corticosteroids, and chemotherapeutic agents. </a:t>
            </a:r>
          </a:p>
        </p:txBody>
      </p:sp>
      <p:sp>
        <p:nvSpPr>
          <p:cNvPr id="4" name="Slide Number Placeholder 3"/>
          <p:cNvSpPr>
            <a:spLocks noGrp="1"/>
          </p:cNvSpPr>
          <p:nvPr>
            <p:ph type="sldNum" sz="quarter" idx="12"/>
          </p:nvPr>
        </p:nvSpPr>
        <p:spPr/>
        <p:txBody>
          <a:bodyPr/>
          <a:lstStyle/>
          <a:p>
            <a:fld id="{4C87399A-E249-4613-BB19-69BDFA163807}" type="slidenum">
              <a:rPr lang="en-US" smtClean="0"/>
              <a:pPr/>
              <a:t>5</a:t>
            </a:fld>
            <a:endParaRPr lang="en-US"/>
          </a:p>
        </p:txBody>
      </p:sp>
    </p:spTree>
    <p:extLst>
      <p:ext uri="{BB962C8B-B14F-4D97-AF65-F5344CB8AC3E}">
        <p14:creationId xmlns="" xmlns:p14="http://schemas.microsoft.com/office/powerpoint/2010/main" val="8326588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229600" cy="5943600"/>
          </a:xfrm>
        </p:spPr>
        <p:txBody>
          <a:bodyPr>
            <a:normAutofit/>
          </a:bodyPr>
          <a:lstStyle/>
          <a:p>
            <a:r>
              <a:rPr lang="en-IN" dirty="0"/>
              <a:t>The primary symptom of ulcers is pain</a:t>
            </a:r>
            <a:r>
              <a:rPr lang="en-IN" dirty="0" smtClean="0"/>
              <a:t>.</a:t>
            </a:r>
          </a:p>
          <a:p>
            <a:pPr marL="0" indent="0">
              <a:buNone/>
            </a:pPr>
            <a:r>
              <a:rPr lang="en-IN" dirty="0"/>
              <a:t> </a:t>
            </a:r>
            <a:r>
              <a:rPr lang="en-IN" dirty="0" smtClean="0"/>
              <a:t>  (burning</a:t>
            </a:r>
            <a:r>
              <a:rPr lang="en-IN" dirty="0"/>
              <a:t>, cramping, aching, or gnawing pain in the </a:t>
            </a:r>
            <a:r>
              <a:rPr lang="en-IN" dirty="0" smtClean="0"/>
              <a:t>         stomach </a:t>
            </a:r>
            <a:r>
              <a:rPr lang="en-IN" dirty="0"/>
              <a:t>area between the xiphoid process and the </a:t>
            </a:r>
            <a:r>
              <a:rPr lang="en-IN" dirty="0" smtClean="0"/>
              <a:t>umbilicus.)</a:t>
            </a:r>
          </a:p>
          <a:p>
            <a:r>
              <a:rPr lang="en-IN" dirty="0" smtClean="0"/>
              <a:t>The </a:t>
            </a:r>
            <a:r>
              <a:rPr lang="en-IN" dirty="0"/>
              <a:t>severity of the pain is generally an indication of the extent of the ulceration</a:t>
            </a:r>
            <a:r>
              <a:rPr lang="en-IN" dirty="0" smtClean="0"/>
              <a:t>.</a:t>
            </a:r>
          </a:p>
          <a:p>
            <a:r>
              <a:rPr lang="en-IN" dirty="0"/>
              <a:t>P</a:t>
            </a:r>
            <a:r>
              <a:rPr lang="en-IN" dirty="0" smtClean="0"/>
              <a:t>ain </a:t>
            </a:r>
            <a:r>
              <a:rPr lang="en-IN" dirty="0"/>
              <a:t>is normally localized, the patient being able to indicate the area of the pain by pointing one finger. Radiating pain indicates a severe or perforated (ruptured) ulcer</a:t>
            </a:r>
            <a:r>
              <a:rPr lang="en-IN" dirty="0" smtClean="0"/>
              <a:t>.</a:t>
            </a:r>
          </a:p>
        </p:txBody>
      </p:sp>
      <p:sp>
        <p:nvSpPr>
          <p:cNvPr id="4" name="Slide Number Placeholder 3"/>
          <p:cNvSpPr>
            <a:spLocks noGrp="1"/>
          </p:cNvSpPr>
          <p:nvPr>
            <p:ph type="sldNum" sz="quarter" idx="12"/>
          </p:nvPr>
        </p:nvSpPr>
        <p:spPr/>
        <p:txBody>
          <a:bodyPr/>
          <a:lstStyle/>
          <a:p>
            <a:fld id="{4C87399A-E249-4613-BB19-69BDFA163807}" type="slidenum">
              <a:rPr lang="en-US" smtClean="0"/>
              <a:pPr/>
              <a:t>6</a:t>
            </a:fld>
            <a:endParaRPr lang="en-US"/>
          </a:p>
        </p:txBody>
      </p:sp>
    </p:spTree>
    <p:extLst>
      <p:ext uri="{BB962C8B-B14F-4D97-AF65-F5344CB8AC3E}">
        <p14:creationId xmlns="" xmlns:p14="http://schemas.microsoft.com/office/powerpoint/2010/main" val="753225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685800"/>
            <a:ext cx="8686800" cy="6019800"/>
          </a:xfrm>
        </p:spPr>
        <p:txBody>
          <a:bodyPr>
            <a:normAutofit lnSpcReduction="10000"/>
          </a:bodyPr>
          <a:lstStyle/>
          <a:p>
            <a:r>
              <a:rPr lang="en-IN" b="1" dirty="0"/>
              <a:t>Nursing </a:t>
            </a:r>
            <a:r>
              <a:rPr lang="en-IN" b="1" dirty="0" smtClean="0"/>
              <a:t>implications:</a:t>
            </a:r>
          </a:p>
          <a:p>
            <a:r>
              <a:rPr lang="en-IN" dirty="0" smtClean="0"/>
              <a:t>The </a:t>
            </a:r>
            <a:r>
              <a:rPr lang="en-IN" dirty="0"/>
              <a:t>first objective is to promote gastric rest. </a:t>
            </a:r>
            <a:endParaRPr lang="en-IN" dirty="0" smtClean="0"/>
          </a:p>
          <a:p>
            <a:r>
              <a:rPr lang="en-IN" dirty="0" smtClean="0"/>
              <a:t>The </a:t>
            </a:r>
            <a:r>
              <a:rPr lang="en-IN" dirty="0"/>
              <a:t>second objective is prevention of further ulceration. </a:t>
            </a:r>
            <a:endParaRPr lang="en-IN" dirty="0" smtClean="0"/>
          </a:p>
          <a:p>
            <a:r>
              <a:rPr lang="en-IN" dirty="0" smtClean="0"/>
              <a:t>(</a:t>
            </a:r>
            <a:r>
              <a:rPr lang="en-IN" dirty="0"/>
              <a:t>1) Encourage physical and emotional rest by using relaxation techniques and prescribed medications (such as sedatives and tranquilizers) to reduce anxiety, restlessness, and insomnia</a:t>
            </a:r>
            <a:r>
              <a:rPr lang="en-IN" dirty="0" smtClean="0"/>
              <a:t>.</a:t>
            </a:r>
          </a:p>
          <a:p>
            <a:r>
              <a:rPr lang="en-IN" dirty="0" smtClean="0"/>
              <a:t> </a:t>
            </a:r>
            <a:r>
              <a:rPr lang="en-IN" dirty="0"/>
              <a:t>(2) Practice prophylaxis (prevention) by use of </a:t>
            </a:r>
            <a:r>
              <a:rPr lang="en-IN" dirty="0" smtClean="0"/>
              <a:t>antacids. </a:t>
            </a:r>
            <a:r>
              <a:rPr lang="en-IN" dirty="0"/>
              <a:t>A</a:t>
            </a:r>
            <a:r>
              <a:rPr lang="en-IN" dirty="0" smtClean="0"/>
              <a:t>voidance </a:t>
            </a:r>
            <a:r>
              <a:rPr lang="en-IN" dirty="0"/>
              <a:t>of irritants such as aspirin, alcohol, caffeine, and spicy foods. </a:t>
            </a:r>
            <a:endParaRPr lang="en-IN" dirty="0" smtClean="0"/>
          </a:p>
          <a:p>
            <a:r>
              <a:rPr lang="en-IN" dirty="0" smtClean="0"/>
              <a:t>(</a:t>
            </a:r>
            <a:r>
              <a:rPr lang="en-IN" dirty="0"/>
              <a:t>3) Dietary management aids in control of pain and prevention of ulcers. Meals should be frequent, regular, and small to moderate in size. Foods not well tolerated should be eliminated. Daily intake should be of sufficient caloric and nutritive value to maintain health. (4) When ulceration is in the acute stage, diet should be modified to consist of bland, low-</a:t>
            </a:r>
            <a:r>
              <a:rPr lang="en-IN" dirty="0" err="1"/>
              <a:t>fiber</a:t>
            </a:r>
            <a:r>
              <a:rPr lang="en-IN" dirty="0"/>
              <a:t>, non-gas-producing foods. Foods that are mechanically, chemically, and thermally nonirritating to the stomach.  </a:t>
            </a:r>
          </a:p>
          <a:p>
            <a:endParaRPr lang="en-IN" dirty="0"/>
          </a:p>
        </p:txBody>
      </p:sp>
      <p:sp>
        <p:nvSpPr>
          <p:cNvPr id="4" name="Slide Number Placeholder 3"/>
          <p:cNvSpPr>
            <a:spLocks noGrp="1"/>
          </p:cNvSpPr>
          <p:nvPr>
            <p:ph type="sldNum" sz="quarter" idx="12"/>
          </p:nvPr>
        </p:nvSpPr>
        <p:spPr/>
        <p:txBody>
          <a:bodyPr/>
          <a:lstStyle/>
          <a:p>
            <a:fld id="{4C87399A-E249-4613-BB19-69BDFA163807}" type="slidenum">
              <a:rPr lang="en-US" smtClean="0"/>
              <a:pPr/>
              <a:t>7</a:t>
            </a:fld>
            <a:endParaRPr lang="en-US"/>
          </a:p>
        </p:txBody>
      </p:sp>
    </p:spTree>
    <p:extLst>
      <p:ext uri="{BB962C8B-B14F-4D97-AF65-F5344CB8AC3E}">
        <p14:creationId xmlns="" xmlns:p14="http://schemas.microsoft.com/office/powerpoint/2010/main" val="18538601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r>
              <a:rPr lang="en-IN" dirty="0"/>
              <a:t>Observe for signs and symptoms such as nausea, vomiting, blood in emesis or stool, abdominal rigidity, or abdominal pain. These symptoms may indicate the presence of bleeding, rupture, or obstruction at the ulcer site. </a:t>
            </a:r>
          </a:p>
        </p:txBody>
      </p:sp>
      <p:sp>
        <p:nvSpPr>
          <p:cNvPr id="4" name="Slide Number Placeholder 3"/>
          <p:cNvSpPr>
            <a:spLocks noGrp="1"/>
          </p:cNvSpPr>
          <p:nvPr>
            <p:ph type="sldNum" sz="quarter" idx="12"/>
          </p:nvPr>
        </p:nvSpPr>
        <p:spPr/>
        <p:txBody>
          <a:bodyPr/>
          <a:lstStyle/>
          <a:p>
            <a:fld id="{4C87399A-E249-4613-BB19-69BDFA163807}" type="slidenum">
              <a:rPr lang="en-US" smtClean="0"/>
              <a:pPr/>
              <a:t>8</a:t>
            </a:fld>
            <a:endParaRPr lang="en-US"/>
          </a:p>
        </p:txBody>
      </p:sp>
    </p:spTree>
    <p:extLst>
      <p:ext uri="{BB962C8B-B14F-4D97-AF65-F5344CB8AC3E}">
        <p14:creationId xmlns="" xmlns:p14="http://schemas.microsoft.com/office/powerpoint/2010/main" val="23270113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609600"/>
          </a:xfrm>
        </p:spPr>
        <p:txBody>
          <a:bodyPr>
            <a:normAutofit fontScale="90000"/>
          </a:bodyPr>
          <a:lstStyle/>
          <a:p>
            <a:r>
              <a:rPr lang="en-IN" b="1" dirty="0">
                <a:solidFill>
                  <a:srgbClr val="C00000"/>
                </a:solidFill>
              </a:rPr>
              <a:t>APPENDICITIS </a:t>
            </a:r>
            <a:endParaRPr lang="en-IN" dirty="0">
              <a:solidFill>
                <a:srgbClr val="C00000"/>
              </a:solidFill>
            </a:endParaRPr>
          </a:p>
        </p:txBody>
      </p:sp>
      <p:sp>
        <p:nvSpPr>
          <p:cNvPr id="3" name="Content Placeholder 2"/>
          <p:cNvSpPr>
            <a:spLocks noGrp="1"/>
          </p:cNvSpPr>
          <p:nvPr>
            <p:ph sz="quarter" idx="1"/>
          </p:nvPr>
        </p:nvSpPr>
        <p:spPr>
          <a:xfrm>
            <a:off x="609600" y="990600"/>
            <a:ext cx="8229600" cy="5486400"/>
          </a:xfrm>
        </p:spPr>
        <p:txBody>
          <a:bodyPr>
            <a:normAutofit fontScale="92500" lnSpcReduction="10000"/>
          </a:bodyPr>
          <a:lstStyle/>
          <a:p>
            <a:r>
              <a:rPr lang="en-IN" dirty="0"/>
              <a:t>Appendicitis is the inflammation of the vermiform appendix. The appendix fills with food and empties regularly. Because its lumen is quite small, it empties irregularly and is prone to obstruction. The obstruction sets off an inflammatory process that may lead to infection, necrosis, and perforation. </a:t>
            </a:r>
          </a:p>
          <a:p>
            <a:r>
              <a:rPr lang="en-IN" dirty="0"/>
              <a:t>b. Signs and Symptoms. </a:t>
            </a:r>
          </a:p>
          <a:p>
            <a:r>
              <a:rPr lang="en-IN" dirty="0"/>
              <a:t>(1) Generalized abdominal pain that localizes in the right lower quadrant</a:t>
            </a:r>
            <a:r>
              <a:rPr lang="en-IN" dirty="0" smtClean="0"/>
              <a:t>.</a:t>
            </a:r>
          </a:p>
          <a:p>
            <a:r>
              <a:rPr lang="en-IN" dirty="0" smtClean="0"/>
              <a:t> </a:t>
            </a:r>
            <a:r>
              <a:rPr lang="en-IN" dirty="0"/>
              <a:t>(2) Anorexia</a:t>
            </a:r>
            <a:r>
              <a:rPr lang="en-IN" dirty="0" smtClean="0"/>
              <a:t>.</a:t>
            </a:r>
          </a:p>
          <a:p>
            <a:r>
              <a:rPr lang="en-IN" dirty="0" smtClean="0"/>
              <a:t> </a:t>
            </a:r>
            <a:r>
              <a:rPr lang="en-IN" dirty="0"/>
              <a:t>(3) Nausea and vomiting</a:t>
            </a:r>
            <a:r>
              <a:rPr lang="en-IN" dirty="0" smtClean="0"/>
              <a:t>.</a:t>
            </a:r>
          </a:p>
          <a:p>
            <a:r>
              <a:rPr lang="en-IN" dirty="0" smtClean="0"/>
              <a:t> </a:t>
            </a:r>
            <a:r>
              <a:rPr lang="en-IN" dirty="0"/>
              <a:t>(4) Abdominal rigidity or guarding. </a:t>
            </a:r>
            <a:endParaRPr lang="en-IN" dirty="0" smtClean="0"/>
          </a:p>
          <a:p>
            <a:r>
              <a:rPr lang="en-IN" dirty="0" smtClean="0"/>
              <a:t>(</a:t>
            </a:r>
            <a:r>
              <a:rPr lang="en-IN" dirty="0"/>
              <a:t>5) Rebound tenderness</a:t>
            </a:r>
            <a:r>
              <a:rPr lang="en-IN" dirty="0" smtClean="0"/>
              <a:t>.</a:t>
            </a:r>
          </a:p>
          <a:p>
            <a:r>
              <a:rPr lang="en-IN" dirty="0" smtClean="0"/>
              <a:t> </a:t>
            </a:r>
            <a:r>
              <a:rPr lang="en-IN" dirty="0"/>
              <a:t>(6) Fever</a:t>
            </a:r>
            <a:r>
              <a:rPr lang="en-IN" dirty="0" smtClean="0"/>
              <a:t>.</a:t>
            </a:r>
          </a:p>
          <a:p>
            <a:r>
              <a:rPr lang="en-IN" dirty="0" smtClean="0"/>
              <a:t> </a:t>
            </a:r>
            <a:r>
              <a:rPr lang="en-IN" dirty="0"/>
              <a:t>(7) Elevated white blood cell count. </a:t>
            </a:r>
          </a:p>
        </p:txBody>
      </p:sp>
      <p:sp>
        <p:nvSpPr>
          <p:cNvPr id="4" name="Slide Number Placeholder 3"/>
          <p:cNvSpPr>
            <a:spLocks noGrp="1"/>
          </p:cNvSpPr>
          <p:nvPr>
            <p:ph type="sldNum" sz="quarter" idx="12"/>
          </p:nvPr>
        </p:nvSpPr>
        <p:spPr/>
        <p:txBody>
          <a:bodyPr/>
          <a:lstStyle/>
          <a:p>
            <a:fld id="{4C87399A-E249-4613-BB19-69BDFA163807}" type="slidenum">
              <a:rPr lang="en-US" smtClean="0"/>
              <a:pPr/>
              <a:t>9</a:t>
            </a:fld>
            <a:endParaRPr lang="en-US"/>
          </a:p>
        </p:txBody>
      </p:sp>
    </p:spTree>
    <p:extLst>
      <p:ext uri="{BB962C8B-B14F-4D97-AF65-F5344CB8AC3E}">
        <p14:creationId xmlns="" xmlns:p14="http://schemas.microsoft.com/office/powerpoint/2010/main" val="38570258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227</TotalTime>
  <Words>2396</Words>
  <Application>Microsoft Office PowerPoint</Application>
  <PresentationFormat>On-screen Show (4:3)</PresentationFormat>
  <Paragraphs>226</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Equity</vt:lpstr>
      <vt:lpstr> Nursing care of the individual with  Digestive System Disorders </vt:lpstr>
      <vt:lpstr>GASTRITIS/GASTROENTERITIS </vt:lpstr>
      <vt:lpstr>Slide 3</vt:lpstr>
      <vt:lpstr>Slide 4</vt:lpstr>
      <vt:lpstr>GASTROINTESTINAL ULCERS </vt:lpstr>
      <vt:lpstr>Slide 6</vt:lpstr>
      <vt:lpstr>Slide 7</vt:lpstr>
      <vt:lpstr>Slide 8</vt:lpstr>
      <vt:lpstr>APPENDICITIS </vt:lpstr>
      <vt:lpstr>Slide 10</vt:lpstr>
      <vt:lpstr>Slide 11</vt:lpstr>
      <vt:lpstr>PERITONITIS </vt:lpstr>
      <vt:lpstr>Slide 13</vt:lpstr>
      <vt:lpstr>Slide 14</vt:lpstr>
      <vt:lpstr>INTESTINAL OBSTRUCTION </vt:lpstr>
      <vt:lpstr>Slide 16</vt:lpstr>
      <vt:lpstr>Slide 17</vt:lpstr>
      <vt:lpstr>Slide 18</vt:lpstr>
      <vt:lpstr>Slide 19</vt:lpstr>
      <vt:lpstr>DIVERTICULAR DISEASE </vt:lpstr>
      <vt:lpstr>Slide 21</vt:lpstr>
      <vt:lpstr>Slide 22</vt:lpstr>
      <vt:lpstr> Liver Cirrhosis </vt:lpstr>
      <vt:lpstr>Slide 24</vt:lpstr>
      <vt:lpstr>Slide 25</vt:lpstr>
      <vt:lpstr>Slide 26</vt:lpstr>
      <vt:lpstr>Slide 27</vt:lpstr>
      <vt:lpstr> Cholecystitis </vt:lpstr>
      <vt:lpstr>Slide 29</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Nursing care of the individual with  Digestive System Disorders </dc:title>
  <dc:creator>Home</dc:creator>
  <cp:lastModifiedBy>Home</cp:lastModifiedBy>
  <cp:revision>2</cp:revision>
  <dcterms:created xsi:type="dcterms:W3CDTF">2012-11-13T02:17:26Z</dcterms:created>
  <dcterms:modified xsi:type="dcterms:W3CDTF">2012-11-13T06:05:35Z</dcterms:modified>
</cp:coreProperties>
</file>