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sldIdLst>
    <p:sldId id="256" r:id="rId2"/>
    <p:sldId id="257" r:id="rId3"/>
    <p:sldId id="261" r:id="rId4"/>
    <p:sldId id="274" r:id="rId5"/>
    <p:sldId id="289" r:id="rId6"/>
    <p:sldId id="283" r:id="rId7"/>
    <p:sldId id="263" r:id="rId8"/>
    <p:sldId id="284" r:id="rId9"/>
    <p:sldId id="276" r:id="rId10"/>
    <p:sldId id="288" r:id="rId11"/>
    <p:sldId id="266" r:id="rId12"/>
    <p:sldId id="285" r:id="rId13"/>
    <p:sldId id="286" r:id="rId14"/>
    <p:sldId id="269" r:id="rId15"/>
    <p:sldId id="287"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Osaka"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Osaka"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Osaka"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Osaka"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Osaka" pitchFamily="1" charset="-128"/>
        <a:cs typeface="+mn-cs"/>
      </a:defRPr>
    </a:lvl5pPr>
    <a:lvl6pPr marL="2286000" algn="l" defTabSz="914400" rtl="0" eaLnBrk="1" latinLnBrk="0" hangingPunct="1">
      <a:defRPr kern="1200">
        <a:solidFill>
          <a:schemeClr val="tx1"/>
        </a:solidFill>
        <a:latin typeface="Arial" charset="0"/>
        <a:ea typeface="Osaka" pitchFamily="1" charset="-128"/>
        <a:cs typeface="+mn-cs"/>
      </a:defRPr>
    </a:lvl6pPr>
    <a:lvl7pPr marL="2743200" algn="l" defTabSz="914400" rtl="0" eaLnBrk="1" latinLnBrk="0" hangingPunct="1">
      <a:defRPr kern="1200">
        <a:solidFill>
          <a:schemeClr val="tx1"/>
        </a:solidFill>
        <a:latin typeface="Arial" charset="0"/>
        <a:ea typeface="Osaka" pitchFamily="1" charset="-128"/>
        <a:cs typeface="+mn-cs"/>
      </a:defRPr>
    </a:lvl7pPr>
    <a:lvl8pPr marL="3200400" algn="l" defTabSz="914400" rtl="0" eaLnBrk="1" latinLnBrk="0" hangingPunct="1">
      <a:defRPr kern="1200">
        <a:solidFill>
          <a:schemeClr val="tx1"/>
        </a:solidFill>
        <a:latin typeface="Arial" charset="0"/>
        <a:ea typeface="Osaka" pitchFamily="1" charset="-128"/>
        <a:cs typeface="+mn-cs"/>
      </a:defRPr>
    </a:lvl8pPr>
    <a:lvl9pPr marL="3657600" algn="l" defTabSz="914400" rtl="0" eaLnBrk="1" latinLnBrk="0" hangingPunct="1">
      <a:defRPr kern="1200">
        <a:solidFill>
          <a:schemeClr val="tx1"/>
        </a:solidFill>
        <a:latin typeface="Arial" charset="0"/>
        <a:ea typeface="Osaka"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54" autoAdjust="0"/>
  </p:normalViewPr>
  <p:slideViewPr>
    <p:cSldViewPr>
      <p:cViewPr varScale="1">
        <p:scale>
          <a:sx n="31" d="100"/>
          <a:sy n="31" d="100"/>
        </p:scale>
        <p:origin x="-10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2240"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ea typeface="+mn-ea"/>
              </a:defRPr>
            </a:lvl1pPr>
          </a:lstStyle>
          <a:p>
            <a:pPr>
              <a:defRPr/>
            </a:pPr>
            <a:endParaRPr lang="en-US"/>
          </a:p>
        </p:txBody>
      </p:sp>
      <p:sp>
        <p:nvSpPr>
          <p:cNvPr id="552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a typeface="+mn-ea"/>
              </a:defRPr>
            </a:lvl1pPr>
          </a:lstStyle>
          <a:p>
            <a:pPr>
              <a:defRPr/>
            </a:pPr>
            <a:fld id="{829090A2-5B8C-4D45-863E-FC7E38423A6F}" type="datetimeFigureOut">
              <a:rPr lang="en-US"/>
              <a:pPr>
                <a:defRPr/>
              </a:pPr>
              <a:t>20-Jan-14</a:t>
            </a:fld>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a typeface="+mn-ea"/>
              </a:defRPr>
            </a:lvl1pPr>
          </a:lstStyle>
          <a:p>
            <a:pPr>
              <a:defRPr/>
            </a:pPr>
            <a:endParaRPr lang="en-US"/>
          </a:p>
        </p:txBody>
      </p:sp>
      <p:sp>
        <p:nvSpPr>
          <p:cNvPr id="553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mn-ea"/>
              </a:defRPr>
            </a:lvl1pPr>
          </a:lstStyle>
          <a:p>
            <a:pPr>
              <a:defRPr/>
            </a:pPr>
            <a:fld id="{AEB144BD-71A1-4679-B8D2-6A50380866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smtClean="0"/>
              <a:t>Overresuscitation causes: poor tissue perfusion, abdominal or extremity compartment syndrome, pulmonary edema, and pleural effusion. </a:t>
            </a:r>
          </a:p>
          <a:p>
            <a:pPr eaLnBrk="1" hangingPunct="1"/>
            <a:r>
              <a:rPr lang="en-US" smtClean="0"/>
              <a:t>Burned extremities should be elevated and hourly neurovascular examinations should be performed; tight bands of eschar are often evident before vascular inflow is compromised and indicate need for escharotomies. Decreased chest compliance with circumferential burns can also improve with thoracic escharotomies, especially in children. An effective thoracic escharotomy must extend along each anterior axillary line and connect at the infraclavicular and subcostal lines (Fig. 11-5A). Extremity escharotomies should extend through the skin only and should not violate the fascia; the arm must be in anatomic position when medial and lateral incisions are made extending across the wrist (see Fig. 11-5B). Eschar on the dorsal hand must often be released to restore vascular signals in the palmar arch (see Fig. 11-5C); there is no benefit to digital escharotomies and risk of injury to the digital arteries and nerves is significant.</a:t>
            </a:r>
          </a:p>
          <a:p>
            <a:pPr eaLnBrk="1" hangingPunct="1"/>
            <a:r>
              <a:rPr lang="en-US" smtClean="0"/>
              <a:t>Increased abdominal pressure decreases lung compliance and impedes lung expansion, resulting in elevated airway pressures and hypoventilation Abdominal compartment syndrome also classically has decreased venous return, oliguria, and intraabdominal pressures exceeding 25 mm Hg. Bedside decompressive laparotomy through burn wounds, if necessary (Fig. 11-6), can alleviate abdominal compartment syndrome, in patients with hemodynamic instability, hypoventilation with hypoxemia, and elevated abdominal pressures.</a:t>
            </a:r>
          </a:p>
          <a:p>
            <a:pPr eaLnBrk="1" hangingPunct="1"/>
            <a:r>
              <a:rPr lang="en-US" smtClean="0"/>
              <a:t>Composition of the resuscitation fluid is important to prevent electrolyte imbalance and acidosis.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mtClean="0"/>
              <a:t>Empirical treatment of the casualties of an acute chemical emergency is of paramount importance. Treatment begins with ending the exposure, which can be accomplished by evacuating or extricating the affected persons and then by thorough decontamination.  Persons who suspect that they have sustained an exposure to a chemical contaminant should remove and bag their clothing and shower thoroughly with soap and water as soon as possible.</a:t>
            </a:r>
          </a:p>
          <a:p>
            <a:pPr eaLnBrk="1" hangingPunct="1"/>
            <a:r>
              <a:rPr lang="en-US" smtClean="0"/>
              <a:t>Removing contaminated clothing can eliminate 85 to 90 percent of trapped chemical substances.  After their clothing has been removed, injured persons should be irrigated with water, and then washed with soap and water. </a:t>
            </a:r>
          </a:p>
          <a:p>
            <a:pPr eaLnBrk="1" hangingPunct="1"/>
            <a:r>
              <a:rPr lang="en-US" smtClean="0"/>
              <a:t>The clinical signs of severe chemical injury include altered mental status, respiratory insufficiency, cardiovascular instability, and a period of unconsciousness or convulsions. Initial supportive therapy should be focused on airway patency, ventilation, and circulation, at the same time that patients are examined for burns, trauma, and other injuries.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Superficial: Over 2 to 3 days the erythema and pain subside. By about the fourth day, the injured epithelium desquamates in the phenomenon of peeling, which is well known after sunburn.</a:t>
            </a:r>
          </a:p>
          <a:p>
            <a:pPr eaLnBrk="1" hangingPunct="1"/>
            <a:r>
              <a:rPr lang="en-US" smtClean="0"/>
              <a:t>Superficial partial-thickness: Heal spontaneously in less than 3weeks, and do so without functional impairment. They rarely cause hypertrophic scarring, but in pigmented individuals the healed burn may never completely match the color of the surrounding normal skin.</a:t>
            </a:r>
          </a:p>
          <a:p>
            <a:pPr eaLnBrk="1" hangingPunct="1"/>
            <a:r>
              <a:rPr lang="en-US" smtClean="0"/>
              <a:t>Deep partial-thickness: Heal in 3 to 9 weeks, but invariably do so with considerable scar formation. Unless active physical therapy is continued throughout the healing process, joint function can be impaired, and hypertrophic scarring is common.</a:t>
            </a:r>
          </a:p>
          <a:p>
            <a:pPr eaLnBrk="1" hangingPunct="1"/>
            <a:r>
              <a:rPr lang="en-US" smtClean="0"/>
              <a:t>Full-thickness: Do not blanch with pressure. Full-thickness burns develop a classic burn eschar, a structurally intact but dead and denatured dermis that if left in situ over days and weeks, separates from the underlying viable tissue. Full-thickness burns involve all layers of the dermis and can heal only by wound contracture, epithelialization from the wound margin, or skin grafting.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r>
              <a:rPr lang="en-US" smtClean="0"/>
              <a:t>Airway</a:t>
            </a:r>
          </a:p>
          <a:p>
            <a:pPr eaLnBrk="1" hangingPunct="1"/>
            <a:r>
              <a:rPr lang="en-US" smtClean="0"/>
              <a:t>Breathing: PE</a:t>
            </a:r>
          </a:p>
          <a:p>
            <a:pPr eaLnBrk="1" hangingPunct="1"/>
            <a:r>
              <a:rPr lang="en-US" smtClean="0"/>
              <a:t>Circulation: pulses, IV, LR</a:t>
            </a:r>
          </a:p>
          <a:p>
            <a:pPr eaLnBrk="1" hangingPunct="1"/>
            <a:r>
              <a:rPr lang="en-US" smtClean="0"/>
              <a:t>Disability: rapid neurologic exam</a:t>
            </a:r>
          </a:p>
          <a:p>
            <a:pPr eaLnBrk="1" hangingPunct="1"/>
            <a:r>
              <a:rPr lang="en-US" smtClean="0"/>
              <a:t>Exposure: remove clothing, brush off dry chemicals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The patient's history is an important part of assessing the extent of their injuries. Inhalation injury should be suspected in anyone with a flame burn, and assumed until proven otherwise in anyone burned in an enclosed space. </a:t>
            </a:r>
          </a:p>
          <a:p>
            <a:pPr eaLnBrk="1" hangingPunct="1"/>
            <a:r>
              <a:rPr lang="en-US" smtClean="0"/>
              <a:t>Nasotracheal intubation should be avoided if possible because of the risks of sinusitis and erosion of the nasal columella, especially if the nose is burned. Intubated patients with inhalation injuries should have the head of their bed elevated to at least 45 degrees to reduce swelling and to prevent aspiration.</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r>
              <a:rPr lang="en-US" smtClean="0"/>
              <a:t>CO: Dx: carboxyhemaglobin level. CO toxicity is easily treated with 100% inhaled oxygen, which rapidly accelerates CO dissociation from hemoglobin, +/- HBO</a:t>
            </a:r>
          </a:p>
          <a:p>
            <a:pPr eaLnBrk="1" hangingPunct="1"/>
            <a:r>
              <a:rPr lang="en-US" smtClean="0"/>
              <a:t>Upper airway thermal injury: 2/2 hot air or chemical toxins. Dx: direct visualization of the posterior pharynx. The decision to intubate should be based on visual evidence of posterior pharyngeal swelling, mucosal sloughing, or carbonaceous sputum coming from below the level of the vocal cords.  The heat absorptive capacity of the oropharynx is sufficiently efficient that thermal burns to the lower airway are rare; however, steam can cause a lower airway thermal burn. </a:t>
            </a:r>
          </a:p>
          <a:p>
            <a:pPr eaLnBrk="1" hangingPunct="1"/>
            <a:r>
              <a:rPr lang="en-US" smtClean="0"/>
              <a:t>Lower airway burn injury: 2/2 smoke &gt; steam.</a:t>
            </a:r>
          </a:p>
          <a:p>
            <a:pPr eaLnBrk="1" hangingPunct="1"/>
            <a:r>
              <a:rPr lang="en-US" smtClean="0"/>
              <a:t>ARDS</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dirty="0" smtClean="0"/>
              <a:t>Arm = 9%</a:t>
            </a:r>
          </a:p>
          <a:p>
            <a:pPr eaLnBrk="1" hangingPunct="1"/>
            <a:r>
              <a:rPr lang="en-US" dirty="0" smtClean="0"/>
              <a:t>Leg = 18%</a:t>
            </a:r>
          </a:p>
          <a:p>
            <a:pPr eaLnBrk="1" hangingPunct="1"/>
            <a:r>
              <a:rPr lang="en-US" dirty="0" smtClean="0"/>
              <a:t>Ant trunk = 18%</a:t>
            </a:r>
          </a:p>
          <a:p>
            <a:pPr eaLnBrk="1" hangingPunct="1"/>
            <a:r>
              <a:rPr lang="en-US" dirty="0" smtClean="0"/>
              <a:t>Post trunk = 18%</a:t>
            </a:r>
          </a:p>
          <a:p>
            <a:pPr eaLnBrk="1" hangingPunct="1"/>
            <a:r>
              <a:rPr lang="en-US" dirty="0" smtClean="0"/>
              <a:t>Head = 9%</a:t>
            </a:r>
          </a:p>
          <a:p>
            <a:pPr eaLnBrk="1" hangingPunct="1"/>
            <a:r>
              <a:rPr lang="en-US" dirty="0" err="1" smtClean="0"/>
              <a:t>Palmar</a:t>
            </a:r>
            <a:r>
              <a:rPr lang="en-US" dirty="0" smtClean="0"/>
              <a:t> surface of hand = 1% TBSA</a:t>
            </a:r>
          </a:p>
          <a:p>
            <a:pPr eaLnBrk="1" hangingPunct="1"/>
            <a:r>
              <a:rPr lang="en-US" dirty="0" smtClean="0"/>
              <a:t>1st degree burns are not included </a:t>
            </a:r>
          </a:p>
          <a:p>
            <a:pPr eaLnBrk="1" hangingPunct="1"/>
            <a:r>
              <a:rPr lang="en-US" dirty="0" smtClean="0"/>
              <a:t>The size and depth of the burn is the basis for fluid resuscitation and care plans</a:t>
            </a:r>
          </a:p>
          <a:p>
            <a:pPr eaLnBrk="1" hangingPunct="1"/>
            <a:r>
              <a:rPr lang="en-US" dirty="0" smtClean="0"/>
              <a:t>Note: the burn evolves over 72 hours, so the initial calculation may be wrong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US" dirty="0" smtClean="0"/>
              <a:t>Fluid resuscitation: start with Parkland, then titrate to UOP. Adults 0.5-1.0 </a:t>
            </a:r>
            <a:r>
              <a:rPr lang="en-US" dirty="0" err="1" smtClean="0"/>
              <a:t>mL</a:t>
            </a:r>
            <a:r>
              <a:rPr lang="en-US" dirty="0" smtClean="0"/>
              <a:t>/kg/hr, children &gt;1.5 </a:t>
            </a:r>
            <a:r>
              <a:rPr lang="en-US" dirty="0" err="1" smtClean="0"/>
              <a:t>mL</a:t>
            </a:r>
            <a:r>
              <a:rPr lang="en-US" dirty="0" smtClean="0"/>
              <a:t>/kg/hr.</a:t>
            </a:r>
          </a:p>
          <a:p>
            <a:pPr eaLnBrk="1" hangingPunct="1"/>
            <a:r>
              <a:rPr lang="en-US" dirty="0" smtClean="0"/>
              <a:t>Lactated Ringer's solution is the primary resuscitative fluid because of the risk for metabolic </a:t>
            </a:r>
            <a:r>
              <a:rPr lang="en-US" dirty="0" err="1" smtClean="0"/>
              <a:t>hyperchloremic</a:t>
            </a:r>
            <a:r>
              <a:rPr lang="en-US" dirty="0" smtClean="0"/>
              <a:t> acidosis and </a:t>
            </a:r>
            <a:r>
              <a:rPr lang="en-US" dirty="0" err="1" smtClean="0"/>
              <a:t>hypernatremia</a:t>
            </a:r>
            <a:r>
              <a:rPr lang="en-US" dirty="0" smtClean="0"/>
              <a:t> in patients who receive large volumes of 0.9% normal saline solution. Albumin increases complications</a:t>
            </a:r>
          </a:p>
          <a:p>
            <a:pPr eaLnBrk="1" hangingPunct="1"/>
            <a:r>
              <a:rPr lang="en-US" dirty="0" smtClean="0"/>
              <a:t>The resuscitative fluid solution should not contain glucose because hyperglycemia and osmotic </a:t>
            </a:r>
            <a:r>
              <a:rPr lang="en-US" dirty="0" err="1" smtClean="0"/>
              <a:t>diuresis</a:t>
            </a:r>
            <a:r>
              <a:rPr lang="en-US" dirty="0" smtClean="0"/>
              <a:t> may confound resuscitation. However, pediatric patients who weigh less than 20 kg do not have large glycogen stores in their liver and should receive 0.45% half normal saline with 5% dextrose at a maintenance rate. Colloid administration (albumin or fresh frozen plasma) after the capillary leak has closed (12 to 48 hours post-injury) may restore intravascular volume in patients with persistent low urine output and hypotension despite adequate crystalloid administration. In such cases, 5% albumin (0.3 to 0.5 ml/kg/% TBSA burn) can be administered over 24 hours.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3733800" y="0"/>
            <a:ext cx="1641475" cy="304800"/>
          </a:xfrm>
          <a:prstGeom prst="rect">
            <a:avLst/>
          </a:prstGeom>
          <a:noFill/>
          <a:ln w="9525">
            <a:noFill/>
            <a:miter lim="800000"/>
            <a:headEnd/>
            <a:tailEnd/>
          </a:ln>
          <a:effectLst/>
        </p:spPr>
        <p:txBody>
          <a:bodyPr wrap="none">
            <a:spAutoFit/>
          </a:bodyPr>
          <a:lstStyle/>
          <a:p>
            <a:pPr>
              <a:defRPr/>
            </a:pPr>
            <a:r>
              <a:rPr lang="en-US" sz="1400">
                <a:ea typeface="+mn-ea"/>
              </a:rPr>
              <a:t>Burn Management</a:t>
            </a:r>
          </a:p>
        </p:txBody>
      </p:sp>
      <p:sp>
        <p:nvSpPr>
          <p:cNvPr id="4198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9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fld id="{CC9343DB-0474-401D-B307-C5DC6C07C883}" type="datetimeFigureOut">
              <a:rPr lang="en-US"/>
              <a:pPr>
                <a:defRPr/>
              </a:pPr>
              <a:t>20-Jan-14</a:t>
            </a:fld>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C354708B-E55E-4D53-A1D4-5AFC04419E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FDC2077-4F4C-48D6-91F6-06EA5BCCE7DF}" type="datetimeFigureOut">
              <a:rPr lang="en-US"/>
              <a:pPr>
                <a:defRPr/>
              </a:pPr>
              <a:t>20-Jan-14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9AE0BA-2564-4107-B8CA-20F6DE8912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BA027B3-2CDA-4966-A3B1-ACE57E0F49F1}" type="datetimeFigureOut">
              <a:rPr lang="en-US"/>
              <a:pPr>
                <a:defRPr/>
              </a:pPr>
              <a:t>20-Jan-14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79B6AC-6F7E-4F4F-ABD3-15FD6A883A9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7E68239-2D92-40A1-9D19-CD2CE31BACBC}" type="datetimeFigureOut">
              <a:rPr lang="en-US"/>
              <a:pPr>
                <a:defRPr/>
              </a:pPr>
              <a:t>20-Jan-14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CDCFC9-3D24-45DD-B5A8-F2B4B68303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8AC52FB-9750-4678-B767-929119731463}" type="datetimeFigureOut">
              <a:rPr lang="en-US"/>
              <a:pPr>
                <a:defRPr/>
              </a:pPr>
              <a:t>20-Jan-14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8965D8-FCF1-42FF-B28B-15BCD5774C8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65E587B-978D-4F53-BA17-8F92C1A47AF8}" type="datetimeFigureOut">
              <a:rPr lang="en-US"/>
              <a:pPr>
                <a:defRPr/>
              </a:pPr>
              <a:t>20-Jan-14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B1C775-FA55-44C9-86ED-44BBB4B016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ECF971A-35CB-4D3F-ABCE-CDFB47ABE08F}" type="datetimeFigureOut">
              <a:rPr lang="en-US"/>
              <a:pPr>
                <a:defRPr/>
              </a:pPr>
              <a:t>20-Jan-14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4E1E71-E431-431D-A208-90F4928EF6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AD05DA2-F7C9-4D67-864B-E64810AFBA76}" type="datetimeFigureOut">
              <a:rPr lang="en-US"/>
              <a:pPr>
                <a:defRPr/>
              </a:pPr>
              <a:t>20-Jan-14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779C9C-6322-4F5E-800C-BE2BB34494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BAB2F07-4548-4B36-9794-03FB6289F27E}" type="datetimeFigureOut">
              <a:rPr lang="en-US"/>
              <a:pPr>
                <a:defRPr/>
              </a:pPr>
              <a:t>20-Jan-14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D571042-4CB6-42CE-BAE7-509F293823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BA764E9-E8FE-4849-9577-0A392EEF48C5}" type="datetimeFigureOut">
              <a:rPr lang="en-US"/>
              <a:pPr>
                <a:defRPr/>
              </a:pPr>
              <a:t>20-Jan-14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D8C9DB5-9110-478A-B81C-408C132B60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5C700D7-8073-4AB4-BEC7-19D6363AC35B}" type="datetimeFigureOut">
              <a:rPr lang="en-US"/>
              <a:pPr>
                <a:defRPr/>
              </a:pPr>
              <a:t>20-Jan-14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E1A1E1-759F-464F-A46F-0BCA6BAFBB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9E9E9B9-A552-4627-816C-1D30A6952028}" type="datetimeFigureOut">
              <a:rPr lang="en-US"/>
              <a:pPr>
                <a:defRPr/>
              </a:pPr>
              <a:t>20-Jan-14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72508A-6CB9-4C7A-9C04-6D674848AA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mn-ea"/>
              </a:defRPr>
            </a:lvl1pPr>
          </a:lstStyle>
          <a:p>
            <a:pPr>
              <a:defRPr/>
            </a:pPr>
            <a:fld id="{28FDCD23-6233-48D5-92B2-CAD19A0A7376}" type="datetimeFigureOut">
              <a:rPr lang="en-US"/>
              <a:pPr>
                <a:defRPr/>
              </a:pPr>
              <a:t>20-Jan-14</a:t>
            </a:fld>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mn-ea"/>
              </a:defRPr>
            </a:lvl1pPr>
          </a:lstStyle>
          <a:p>
            <a:pPr>
              <a:defRPr/>
            </a:pPr>
            <a:endParaRPr lang="en-US"/>
          </a:p>
        </p:txBody>
      </p:sp>
      <p:sp>
        <p:nvSpPr>
          <p:cNvPr id="409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mn-ea"/>
              </a:defRPr>
            </a:lvl1pPr>
          </a:lstStyle>
          <a:p>
            <a:pPr>
              <a:defRPr/>
            </a:pPr>
            <a:fld id="{3E9005C2-2CEC-4A94-B8E7-9264A0B458CA}" type="slidenum">
              <a:rPr lang="en-US"/>
              <a:pPr>
                <a:defRPr/>
              </a:pPr>
              <a:t>‹#›</a:t>
            </a:fld>
            <a:endParaRPr lang="en-US"/>
          </a:p>
        </p:txBody>
      </p:sp>
      <p:sp>
        <p:nvSpPr>
          <p:cNvPr id="1031" name="Text Box 7"/>
          <p:cNvSpPr txBox="1">
            <a:spLocks noChangeArrowheads="1"/>
          </p:cNvSpPr>
          <p:nvPr userDrawn="1"/>
        </p:nvSpPr>
        <p:spPr bwMode="auto">
          <a:xfrm>
            <a:off x="3733800" y="0"/>
            <a:ext cx="1641475" cy="304800"/>
          </a:xfrm>
          <a:prstGeom prst="rect">
            <a:avLst/>
          </a:prstGeom>
          <a:noFill/>
          <a:ln w="9525">
            <a:noFill/>
            <a:miter lim="800000"/>
            <a:headEnd/>
            <a:tailEnd/>
          </a:ln>
          <a:effectLst/>
        </p:spPr>
        <p:txBody>
          <a:bodyPr wrap="none">
            <a:spAutoFit/>
          </a:bodyPr>
          <a:lstStyle/>
          <a:p>
            <a:pPr>
              <a:defRPr/>
            </a:pPr>
            <a:r>
              <a:rPr lang="en-US" sz="1400">
                <a:ea typeface="+mn-ea"/>
              </a:rPr>
              <a:t>Burn Management</a:t>
            </a:r>
          </a:p>
        </p:txBody>
      </p:sp>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pitchFamily="1" charset="-128"/>
        </a:defRPr>
      </a:lvl2pPr>
      <a:lvl3pPr algn="ctr" rtl="0" eaLnBrk="0" fontAlgn="base" hangingPunct="0">
        <a:spcBef>
          <a:spcPct val="0"/>
        </a:spcBef>
        <a:spcAft>
          <a:spcPct val="0"/>
        </a:spcAft>
        <a:defRPr sz="4400">
          <a:solidFill>
            <a:schemeClr val="tx2"/>
          </a:solidFill>
          <a:latin typeface="Arial" charset="0"/>
          <a:ea typeface="Osaka" pitchFamily="1" charset="-128"/>
        </a:defRPr>
      </a:lvl3pPr>
      <a:lvl4pPr algn="ctr" rtl="0" eaLnBrk="0" fontAlgn="base" hangingPunct="0">
        <a:spcBef>
          <a:spcPct val="0"/>
        </a:spcBef>
        <a:spcAft>
          <a:spcPct val="0"/>
        </a:spcAft>
        <a:defRPr sz="4400">
          <a:solidFill>
            <a:schemeClr val="tx2"/>
          </a:solidFill>
          <a:latin typeface="Arial" charset="0"/>
          <a:ea typeface="Osaka" pitchFamily="1" charset="-128"/>
        </a:defRPr>
      </a:lvl4pPr>
      <a:lvl5pPr algn="ctr" rtl="0" eaLnBrk="0" fontAlgn="base" hangingPunct="0">
        <a:spcBef>
          <a:spcPct val="0"/>
        </a:spcBef>
        <a:spcAft>
          <a:spcPct val="0"/>
        </a:spcAft>
        <a:defRPr sz="4400">
          <a:solidFill>
            <a:schemeClr val="tx2"/>
          </a:solidFill>
          <a:latin typeface="Arial" charset="0"/>
          <a:ea typeface="Osaka" pitchFamily="1" charset="-128"/>
        </a:defRPr>
      </a:lvl5pPr>
      <a:lvl6pPr marL="457200" algn="ctr" rtl="0" fontAlgn="base">
        <a:spcBef>
          <a:spcPct val="0"/>
        </a:spcBef>
        <a:spcAft>
          <a:spcPct val="0"/>
        </a:spcAft>
        <a:defRPr sz="4400">
          <a:solidFill>
            <a:schemeClr val="tx2"/>
          </a:solidFill>
          <a:latin typeface="Arial" charset="0"/>
          <a:ea typeface="Osaka" pitchFamily="1" charset="-128"/>
        </a:defRPr>
      </a:lvl6pPr>
      <a:lvl7pPr marL="914400" algn="ctr" rtl="0" fontAlgn="base">
        <a:spcBef>
          <a:spcPct val="0"/>
        </a:spcBef>
        <a:spcAft>
          <a:spcPct val="0"/>
        </a:spcAft>
        <a:defRPr sz="4400">
          <a:solidFill>
            <a:schemeClr val="tx2"/>
          </a:solidFill>
          <a:latin typeface="Arial" charset="0"/>
          <a:ea typeface="Osaka" pitchFamily="1" charset="-128"/>
        </a:defRPr>
      </a:lvl7pPr>
      <a:lvl8pPr marL="1371600" algn="ctr" rtl="0" fontAlgn="base">
        <a:spcBef>
          <a:spcPct val="0"/>
        </a:spcBef>
        <a:spcAft>
          <a:spcPct val="0"/>
        </a:spcAft>
        <a:defRPr sz="4400">
          <a:solidFill>
            <a:schemeClr val="tx2"/>
          </a:solidFill>
          <a:latin typeface="Arial" charset="0"/>
          <a:ea typeface="Osaka" pitchFamily="1" charset="-128"/>
        </a:defRPr>
      </a:lvl8pPr>
      <a:lvl9pPr marL="1828800" algn="ctr" rtl="0" fontAlgn="base">
        <a:spcBef>
          <a:spcPct val="0"/>
        </a:spcBef>
        <a:spcAft>
          <a:spcPct val="0"/>
        </a:spcAft>
        <a:defRPr sz="4400">
          <a:solidFill>
            <a:schemeClr val="tx2"/>
          </a:solidFill>
          <a:latin typeface="Arial" charset="0"/>
          <a:ea typeface="Osak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2130425"/>
            <a:ext cx="7772400" cy="1470025"/>
          </a:xfrm>
        </p:spPr>
        <p:txBody>
          <a:bodyPr/>
          <a:lstStyle/>
          <a:p>
            <a:pPr eaLnBrk="1" hangingPunct="1"/>
            <a:r>
              <a:rPr lang="en-US" dirty="0" smtClean="0"/>
              <a:t>Burn Management</a:t>
            </a:r>
          </a:p>
        </p:txBody>
      </p:sp>
      <p:sp>
        <p:nvSpPr>
          <p:cNvPr id="3075" name="Rectangle 3"/>
          <p:cNvSpPr>
            <a:spLocks noGrp="1" noChangeArrowheads="1"/>
          </p:cNvSpPr>
          <p:nvPr>
            <p:ph type="subTitle" idx="4294967295"/>
          </p:nvPr>
        </p:nvSpPr>
        <p:spPr>
          <a:xfrm>
            <a:off x="1717675" y="4214813"/>
            <a:ext cx="5708650" cy="1449387"/>
          </a:xfrm>
        </p:spPr>
        <p:txBody>
          <a:bodyPr/>
          <a:lstStyle/>
          <a:p>
            <a:pPr marL="0" indent="0" algn="ctr" eaLnBrk="1" hangingPunct="1">
              <a:lnSpc>
                <a:spcPct val="80000"/>
              </a:lnSpc>
              <a:buNone/>
            </a:pPr>
            <a:r>
              <a:rPr lang="en-US" sz="2800" dirty="0" smtClean="0"/>
              <a:t>Anuradha Perera (</a:t>
            </a:r>
            <a:r>
              <a:rPr lang="en-US" sz="2800" dirty="0" err="1" smtClean="0"/>
              <a:t>B.Sc.N</a:t>
            </a:r>
            <a:r>
              <a:rPr lang="en-US" sz="2800" smtClean="0"/>
              <a:t>)special</a:t>
            </a:r>
          </a:p>
          <a:p>
            <a:pPr marL="0" indent="0" algn="ctr" eaLnBrk="1" hangingPunct="1">
              <a:lnSpc>
                <a:spcPct val="80000"/>
              </a:lnSpc>
              <a:buFontTx/>
              <a:buNone/>
            </a:pP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 </a:t>
            </a:r>
            <a:r>
              <a:rPr lang="en-US" dirty="0" err="1" smtClean="0"/>
              <a:t>Pathophysiology</a:t>
            </a:r>
            <a:endParaRPr lang="en-US" dirty="0"/>
          </a:p>
        </p:txBody>
      </p:sp>
      <p:sp>
        <p:nvSpPr>
          <p:cNvPr id="3" name="Content Placeholder 2"/>
          <p:cNvSpPr>
            <a:spLocks noGrp="1"/>
          </p:cNvSpPr>
          <p:nvPr>
            <p:ph idx="1"/>
          </p:nvPr>
        </p:nvSpPr>
        <p:spPr/>
        <p:txBody>
          <a:bodyPr/>
          <a:lstStyle/>
          <a:p>
            <a:r>
              <a:rPr lang="en-US" dirty="0" smtClean="0"/>
              <a:t>Severe inflammatory reaction</a:t>
            </a:r>
          </a:p>
          <a:p>
            <a:pPr lvl="1"/>
            <a:r>
              <a:rPr lang="en-US" dirty="0" smtClean="0"/>
              <a:t>Capillary leak</a:t>
            </a:r>
          </a:p>
          <a:p>
            <a:pPr lvl="1"/>
            <a:r>
              <a:rPr lang="en-US" dirty="0" smtClean="0"/>
              <a:t>Intravascular fluid loss</a:t>
            </a:r>
          </a:p>
          <a:p>
            <a:pPr lvl="1"/>
            <a:r>
              <a:rPr lang="en-US" dirty="0" smtClean="0"/>
              <a:t>High fevers</a:t>
            </a:r>
          </a:p>
          <a:p>
            <a:pPr lvl="1"/>
            <a:r>
              <a:rPr lang="en-US" dirty="0" smtClean="0"/>
              <a:t>Organ </a:t>
            </a:r>
            <a:r>
              <a:rPr lang="en-US" dirty="0" err="1" smtClean="0"/>
              <a:t>Malperfusion</a:t>
            </a:r>
            <a:endParaRPr lang="en-US" dirty="0" smtClean="0"/>
          </a:p>
          <a:p>
            <a:pPr lvl="1"/>
            <a:r>
              <a:rPr lang="en-US" dirty="0" smtClean="0"/>
              <a:t>MSOF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609600"/>
            <a:ext cx="7772400" cy="868363"/>
          </a:xfrm>
        </p:spPr>
        <p:txBody>
          <a:bodyPr/>
          <a:lstStyle/>
          <a:p>
            <a:pPr eaLnBrk="1" hangingPunct="1"/>
            <a:r>
              <a:rPr lang="en-US" smtClean="0"/>
              <a:t>Fluid Resuscitation</a:t>
            </a:r>
          </a:p>
        </p:txBody>
      </p:sp>
      <p:sp>
        <p:nvSpPr>
          <p:cNvPr id="17411" name="Rectangle 3"/>
          <p:cNvSpPr>
            <a:spLocks noGrp="1" noChangeArrowheads="1"/>
          </p:cNvSpPr>
          <p:nvPr>
            <p:ph type="body" idx="4294967295"/>
          </p:nvPr>
        </p:nvSpPr>
        <p:spPr>
          <a:xfrm>
            <a:off x="457200" y="1676400"/>
            <a:ext cx="8229600" cy="4953000"/>
          </a:xfrm>
        </p:spPr>
        <p:txBody>
          <a:bodyPr/>
          <a:lstStyle/>
          <a:p>
            <a:pPr eaLnBrk="1" hangingPunct="1"/>
            <a:r>
              <a:rPr lang="en-US" dirty="0" smtClean="0"/>
              <a:t>Resuscitation based on burn size (2</a:t>
            </a:r>
            <a:r>
              <a:rPr lang="en-US" baseline="30000" dirty="0" smtClean="0"/>
              <a:t>nd</a:t>
            </a:r>
            <a:r>
              <a:rPr lang="en-US" dirty="0" smtClean="0"/>
              <a:t> &amp; 3</a:t>
            </a:r>
            <a:r>
              <a:rPr lang="en-US" baseline="30000" dirty="0" smtClean="0"/>
              <a:t>rd</a:t>
            </a:r>
            <a:r>
              <a:rPr lang="en-US" dirty="0" smtClean="0"/>
              <a:t> degree only)</a:t>
            </a:r>
          </a:p>
          <a:p>
            <a:pPr lvl="1" eaLnBrk="1" hangingPunct="1"/>
            <a:r>
              <a:rPr lang="en-US" dirty="0" smtClean="0"/>
              <a:t>LR in 1</a:t>
            </a:r>
            <a:r>
              <a:rPr lang="en-US" baseline="30000" dirty="0" smtClean="0"/>
              <a:t>st</a:t>
            </a:r>
            <a:r>
              <a:rPr lang="en-US" dirty="0" smtClean="0"/>
              <a:t> 24 hrs</a:t>
            </a:r>
          </a:p>
          <a:p>
            <a:pPr eaLnBrk="1" hangingPunct="1"/>
            <a:r>
              <a:rPr lang="en-US" dirty="0" smtClean="0"/>
              <a:t>Parkland formula (burn &gt;20% TBSA)</a:t>
            </a:r>
          </a:p>
          <a:p>
            <a:pPr lvl="1" eaLnBrk="1" hangingPunct="1"/>
            <a:r>
              <a:rPr lang="en-US" dirty="0" smtClean="0"/>
              <a:t>4 x Wt(kg) x %TBSA = </a:t>
            </a:r>
            <a:r>
              <a:rPr lang="en-US" dirty="0" err="1" smtClean="0"/>
              <a:t>mL</a:t>
            </a:r>
            <a:r>
              <a:rPr lang="en-US" dirty="0" smtClean="0"/>
              <a:t>/24 hours</a:t>
            </a:r>
          </a:p>
          <a:p>
            <a:pPr lvl="1" eaLnBrk="1" hangingPunct="1"/>
            <a:r>
              <a:rPr lang="en-US" dirty="0" smtClean="0"/>
              <a:t>Deliver 1/2 volume over 1</a:t>
            </a:r>
            <a:r>
              <a:rPr lang="en-US" baseline="30000" dirty="0" smtClean="0"/>
              <a:t>st</a:t>
            </a:r>
            <a:r>
              <a:rPr lang="en-US" dirty="0" smtClean="0"/>
              <a:t> 8hrs </a:t>
            </a:r>
          </a:p>
          <a:p>
            <a:pPr lvl="1" eaLnBrk="1" hangingPunct="1"/>
            <a:r>
              <a:rPr lang="en-US" dirty="0" smtClean="0"/>
              <a:t>Deliver 2nd half over next 16 hours</a:t>
            </a:r>
          </a:p>
          <a:p>
            <a:pPr eaLnBrk="1" hangingPunct="1"/>
            <a:r>
              <a:rPr lang="en-US" dirty="0" smtClean="0"/>
              <a:t>Other formulas exist</a:t>
            </a:r>
          </a:p>
          <a:p>
            <a:pPr eaLnBrk="1" hangingPunct="1"/>
            <a:r>
              <a:rPr lang="en-US" dirty="0" smtClean="0"/>
              <a:t>Titrate to urine output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t>Escharotomy</a:t>
            </a:r>
            <a:r>
              <a:rPr lang="en-US" dirty="0" smtClean="0"/>
              <a:t> Indications</a:t>
            </a:r>
          </a:p>
        </p:txBody>
      </p:sp>
      <p:sp>
        <p:nvSpPr>
          <p:cNvPr id="18435" name="Rectangle 4"/>
          <p:cNvSpPr>
            <a:spLocks noGrp="1" noChangeArrowheads="1"/>
          </p:cNvSpPr>
          <p:nvPr>
            <p:ph type="body" idx="1"/>
          </p:nvPr>
        </p:nvSpPr>
        <p:spPr/>
        <p:txBody>
          <a:bodyPr/>
          <a:lstStyle/>
          <a:p>
            <a:pPr eaLnBrk="1" hangingPunct="1"/>
            <a:r>
              <a:rPr lang="en-US" sz="2400" dirty="0" smtClean="0"/>
              <a:t>Circumferential burns</a:t>
            </a:r>
          </a:p>
          <a:p>
            <a:pPr eaLnBrk="1" hangingPunct="1"/>
            <a:r>
              <a:rPr lang="en-US" sz="2400" dirty="0" smtClean="0"/>
              <a:t>Cool extremity, weak pulse, decreased capillary refill, decreased pain</a:t>
            </a:r>
          </a:p>
          <a:p>
            <a:pPr eaLnBrk="1" hangingPunct="1"/>
            <a:r>
              <a:rPr lang="en-US" sz="2400" dirty="0" smtClean="0"/>
              <a:t>Difficulty with ventilation in chest burns</a:t>
            </a:r>
          </a:p>
        </p:txBody>
      </p:sp>
      <p:pic>
        <p:nvPicPr>
          <p:cNvPr id="4" name="Picture 3" descr="chest eschartomy.jpg"/>
          <p:cNvPicPr>
            <a:picLocks noChangeAspect="1"/>
          </p:cNvPicPr>
          <p:nvPr/>
        </p:nvPicPr>
        <p:blipFill>
          <a:blip r:embed="rId3" cstate="print"/>
          <a:stretch>
            <a:fillRect/>
          </a:stretch>
        </p:blipFill>
        <p:spPr>
          <a:xfrm>
            <a:off x="0" y="3924993"/>
            <a:ext cx="4419600" cy="2933007"/>
          </a:xfrm>
          <a:prstGeom prst="rect">
            <a:avLst/>
          </a:prstGeom>
        </p:spPr>
      </p:pic>
      <p:pic>
        <p:nvPicPr>
          <p:cNvPr id="5" name="Picture 4" descr="eschartomy arm.jpg"/>
          <p:cNvPicPr>
            <a:picLocks noChangeAspect="1"/>
          </p:cNvPicPr>
          <p:nvPr/>
        </p:nvPicPr>
        <p:blipFill>
          <a:blip r:embed="rId4" cstate="print"/>
          <a:stretch>
            <a:fillRect/>
          </a:stretch>
        </p:blipFill>
        <p:spPr>
          <a:xfrm>
            <a:off x="5562601" y="3696179"/>
            <a:ext cx="3581400" cy="316182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1143000"/>
          </a:xfrm>
        </p:spPr>
        <p:txBody>
          <a:bodyPr/>
          <a:lstStyle/>
          <a:p>
            <a:pPr eaLnBrk="1" hangingPunct="1"/>
            <a:r>
              <a:rPr lang="en-US" dirty="0" smtClean="0"/>
              <a:t>Wound Management: General</a:t>
            </a:r>
          </a:p>
        </p:txBody>
      </p:sp>
      <p:sp>
        <p:nvSpPr>
          <p:cNvPr id="20483" name="Rectangle 3"/>
          <p:cNvSpPr>
            <a:spLocks noGrp="1" noChangeArrowheads="1"/>
          </p:cNvSpPr>
          <p:nvPr>
            <p:ph type="body" idx="1"/>
          </p:nvPr>
        </p:nvSpPr>
        <p:spPr>
          <a:xfrm>
            <a:off x="685800" y="1600200"/>
            <a:ext cx="7772400" cy="4495800"/>
          </a:xfrm>
        </p:spPr>
        <p:txBody>
          <a:bodyPr/>
          <a:lstStyle/>
          <a:p>
            <a:pPr eaLnBrk="1" hangingPunct="1">
              <a:lnSpc>
                <a:spcPct val="90000"/>
              </a:lnSpc>
            </a:pPr>
            <a:r>
              <a:rPr lang="en-US" dirty="0" smtClean="0"/>
              <a:t>Clean &amp; </a:t>
            </a:r>
            <a:r>
              <a:rPr lang="en-US" dirty="0" err="1" smtClean="0"/>
              <a:t>debride</a:t>
            </a:r>
            <a:r>
              <a:rPr lang="en-US" dirty="0" smtClean="0"/>
              <a:t> wound</a:t>
            </a:r>
          </a:p>
          <a:p>
            <a:pPr eaLnBrk="1" hangingPunct="1">
              <a:lnSpc>
                <a:spcPct val="90000"/>
              </a:lnSpc>
              <a:buNone/>
            </a:pPr>
            <a:endParaRPr lang="en-US" dirty="0" smtClean="0"/>
          </a:p>
          <a:p>
            <a:pPr eaLnBrk="1" hangingPunct="1">
              <a:lnSpc>
                <a:spcPct val="90000"/>
              </a:lnSpc>
            </a:pPr>
            <a:r>
              <a:rPr lang="en-US" dirty="0" smtClean="0"/>
              <a:t>Prophylactic IV </a:t>
            </a:r>
            <a:r>
              <a:rPr lang="en-US" dirty="0" err="1" smtClean="0"/>
              <a:t>abx</a:t>
            </a:r>
            <a:r>
              <a:rPr lang="en-US" dirty="0" smtClean="0"/>
              <a:t> unnecessary</a:t>
            </a:r>
          </a:p>
          <a:p>
            <a:pPr eaLnBrk="1" hangingPunct="1">
              <a:lnSpc>
                <a:spcPct val="90000"/>
              </a:lnSpc>
              <a:buNone/>
            </a:pPr>
            <a:endParaRPr lang="en-US" dirty="0" smtClean="0"/>
          </a:p>
          <a:p>
            <a:pPr eaLnBrk="1" hangingPunct="1">
              <a:lnSpc>
                <a:spcPct val="90000"/>
              </a:lnSpc>
            </a:pPr>
            <a:r>
              <a:rPr lang="en-US" dirty="0" smtClean="0"/>
              <a:t>Topical </a:t>
            </a:r>
            <a:r>
              <a:rPr lang="en-US" dirty="0" err="1" smtClean="0"/>
              <a:t>abx</a:t>
            </a:r>
            <a:r>
              <a:rPr lang="en-US" dirty="0" smtClean="0"/>
              <a:t> delay wound colonization and infection</a:t>
            </a:r>
          </a:p>
          <a:p>
            <a:pPr lvl="1" eaLnBrk="1" hangingPunct="1">
              <a:lnSpc>
                <a:spcPct val="90000"/>
              </a:lnSpc>
            </a:pPr>
            <a:r>
              <a:rPr lang="en-US" dirty="0" smtClean="0"/>
              <a:t>&gt;10</a:t>
            </a:r>
            <a:r>
              <a:rPr lang="en-US" baseline="30000" dirty="0" smtClean="0"/>
              <a:t>5</a:t>
            </a:r>
            <a:r>
              <a:rPr lang="en-US" dirty="0" smtClean="0"/>
              <a:t> for a wound infection-need quantitative counts</a:t>
            </a:r>
          </a:p>
          <a:p>
            <a:pPr lvl="1" eaLnBrk="1" hangingPunct="1">
              <a:lnSpc>
                <a:spcPct val="90000"/>
              </a:lnSpc>
              <a:buNone/>
            </a:pPr>
            <a:endParaRPr lang="en-US" dirty="0" smtClean="0"/>
          </a:p>
          <a:p>
            <a:pPr eaLnBrk="1" hangingPunct="1">
              <a:lnSpc>
                <a:spcPct val="90000"/>
              </a:lnSpc>
            </a:pPr>
            <a:r>
              <a:rPr lang="en-US" dirty="0" smtClean="0"/>
              <a:t>Excise burns in &lt; 72 hrs</a:t>
            </a:r>
          </a:p>
          <a:p>
            <a:pPr eaLnBrk="1" hangingPunct="1">
              <a:lnSpc>
                <a:spcPct val="9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85800" y="457200"/>
            <a:ext cx="7772400" cy="990600"/>
          </a:xfrm>
        </p:spPr>
        <p:txBody>
          <a:bodyPr/>
          <a:lstStyle/>
          <a:p>
            <a:pPr eaLnBrk="1" hangingPunct="1"/>
            <a:r>
              <a:rPr lang="en-US" sz="3400" smtClean="0"/>
              <a:t>Wound Management: Topical Antibiotics</a:t>
            </a:r>
            <a:r>
              <a:rPr lang="en-US" sz="4000" smtClean="0"/>
              <a:t> </a:t>
            </a:r>
            <a:endParaRPr lang="en-US" smtClean="0"/>
          </a:p>
        </p:txBody>
      </p:sp>
      <p:sp>
        <p:nvSpPr>
          <p:cNvPr id="21507" name="Rectangle 3"/>
          <p:cNvSpPr>
            <a:spLocks noGrp="1" noChangeArrowheads="1"/>
          </p:cNvSpPr>
          <p:nvPr>
            <p:ph type="body" idx="4294967295"/>
          </p:nvPr>
        </p:nvSpPr>
        <p:spPr>
          <a:xfrm>
            <a:off x="609600" y="1447800"/>
            <a:ext cx="7848600" cy="5410200"/>
          </a:xfrm>
        </p:spPr>
        <p:txBody>
          <a:bodyPr/>
          <a:lstStyle/>
          <a:p>
            <a:pPr eaLnBrk="1" hangingPunct="1">
              <a:lnSpc>
                <a:spcPct val="90000"/>
              </a:lnSpc>
            </a:pPr>
            <a:r>
              <a:rPr lang="en-US" sz="2800" dirty="0" err="1" smtClean="0"/>
              <a:t>Mafenide</a:t>
            </a:r>
            <a:r>
              <a:rPr lang="en-US" sz="2800" dirty="0" smtClean="0"/>
              <a:t> acetate (</a:t>
            </a:r>
            <a:r>
              <a:rPr lang="en-US" sz="2800" u="sng" dirty="0" err="1" smtClean="0"/>
              <a:t>Sulfamylon</a:t>
            </a:r>
            <a:r>
              <a:rPr lang="en-US" sz="2800" dirty="0" smtClean="0"/>
              <a:t>) for cartilage</a:t>
            </a:r>
          </a:p>
          <a:p>
            <a:pPr lvl="1" eaLnBrk="1" hangingPunct="1">
              <a:lnSpc>
                <a:spcPct val="90000"/>
              </a:lnSpc>
            </a:pPr>
            <a:r>
              <a:rPr lang="en-US" sz="2400" dirty="0" smtClean="0"/>
              <a:t>Good at penetrating </a:t>
            </a:r>
            <a:r>
              <a:rPr lang="en-US" sz="2400" dirty="0" err="1" smtClean="0"/>
              <a:t>eschar</a:t>
            </a:r>
            <a:r>
              <a:rPr lang="en-US" sz="2400" dirty="0" smtClean="0"/>
              <a:t> but is painful</a:t>
            </a:r>
          </a:p>
          <a:p>
            <a:pPr lvl="1" eaLnBrk="1" hangingPunct="1">
              <a:lnSpc>
                <a:spcPct val="90000"/>
              </a:lnSpc>
            </a:pPr>
            <a:r>
              <a:rPr lang="en-US" sz="2400" dirty="0" smtClean="0"/>
              <a:t>Broad spectrum</a:t>
            </a:r>
          </a:p>
          <a:p>
            <a:pPr lvl="1" eaLnBrk="1" hangingPunct="1">
              <a:lnSpc>
                <a:spcPct val="90000"/>
              </a:lnSpc>
            </a:pPr>
            <a:r>
              <a:rPr lang="en-US" sz="2400" dirty="0" smtClean="0"/>
              <a:t>Side effect: metabolic acidosis via carbonic </a:t>
            </a:r>
            <a:r>
              <a:rPr lang="en-US" sz="2400" dirty="0" err="1" smtClean="0"/>
              <a:t>anhydrase</a:t>
            </a:r>
            <a:r>
              <a:rPr lang="en-US" sz="2400" dirty="0" smtClean="0"/>
              <a:t> inhibition</a:t>
            </a:r>
          </a:p>
          <a:p>
            <a:pPr eaLnBrk="1" hangingPunct="1">
              <a:lnSpc>
                <a:spcPct val="90000"/>
              </a:lnSpc>
            </a:pPr>
            <a:r>
              <a:rPr lang="en-US" sz="2800" dirty="0" err="1" smtClean="0"/>
              <a:t>Bacitracin</a:t>
            </a:r>
            <a:r>
              <a:rPr lang="en-US" sz="2800" dirty="0" smtClean="0"/>
              <a:t> for face</a:t>
            </a:r>
          </a:p>
          <a:p>
            <a:pPr lvl="1" eaLnBrk="1" hangingPunct="1">
              <a:lnSpc>
                <a:spcPct val="90000"/>
              </a:lnSpc>
            </a:pPr>
            <a:r>
              <a:rPr lang="en-US" sz="2400" dirty="0" smtClean="0"/>
              <a:t>Gram-positive bacteria</a:t>
            </a:r>
          </a:p>
          <a:p>
            <a:pPr eaLnBrk="1" hangingPunct="1">
              <a:lnSpc>
                <a:spcPct val="90000"/>
              </a:lnSpc>
            </a:pPr>
            <a:r>
              <a:rPr lang="en-US" sz="2800" dirty="0" smtClean="0"/>
              <a:t>Silver sulfadiazine (</a:t>
            </a:r>
            <a:r>
              <a:rPr lang="en-US" sz="2800" u="sng" dirty="0" err="1" smtClean="0"/>
              <a:t>Silvadene</a:t>
            </a:r>
            <a:r>
              <a:rPr lang="en-US" sz="2800" dirty="0" smtClean="0"/>
              <a:t>) for trunk &amp; extremities</a:t>
            </a:r>
          </a:p>
          <a:p>
            <a:pPr lvl="1" eaLnBrk="1" hangingPunct="1">
              <a:lnSpc>
                <a:spcPct val="90000"/>
              </a:lnSpc>
            </a:pPr>
            <a:r>
              <a:rPr lang="en-US" sz="2400" dirty="0" smtClean="0"/>
              <a:t>Broad spectrum</a:t>
            </a:r>
          </a:p>
          <a:p>
            <a:pPr lvl="1" eaLnBrk="1" hangingPunct="1">
              <a:lnSpc>
                <a:spcPct val="90000"/>
              </a:lnSpc>
            </a:pPr>
            <a:r>
              <a:rPr lang="en-US" sz="2400" dirty="0" smtClean="0"/>
              <a:t>Does not penetrate </a:t>
            </a:r>
            <a:r>
              <a:rPr lang="en-US" sz="2400" dirty="0" err="1" smtClean="0"/>
              <a:t>eschar</a:t>
            </a:r>
            <a:r>
              <a:rPr lang="en-US" sz="2400" dirty="0" smtClean="0"/>
              <a:t> very well</a:t>
            </a:r>
          </a:p>
          <a:p>
            <a:pPr lvl="1" eaLnBrk="1" hangingPunct="1">
              <a:lnSpc>
                <a:spcPct val="90000"/>
              </a:lnSpc>
            </a:pPr>
            <a:r>
              <a:rPr lang="en-US" sz="2400" dirty="0" smtClean="0"/>
              <a:t>Avoid if sulfa allergy</a:t>
            </a:r>
          </a:p>
          <a:p>
            <a:pPr lvl="1" eaLnBrk="1" hangingPunct="1">
              <a:lnSpc>
                <a:spcPct val="90000"/>
              </a:lnSpc>
            </a:pPr>
            <a:r>
              <a:rPr lang="en-US" sz="2400" dirty="0" smtClean="0"/>
              <a:t>Side effects: </a:t>
            </a:r>
            <a:r>
              <a:rPr lang="en-US" sz="2400" dirty="0" err="1" smtClean="0"/>
              <a:t>neutropenia</a:t>
            </a:r>
            <a:r>
              <a:rPr lang="en-US" sz="2400" dirty="0" smtClean="0"/>
              <a:t>/thrombocytopenia</a:t>
            </a:r>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772400" cy="914400"/>
          </a:xfrm>
        </p:spPr>
        <p:txBody>
          <a:bodyPr/>
          <a:lstStyle/>
          <a:p>
            <a:pPr eaLnBrk="1" hangingPunct="1"/>
            <a:r>
              <a:rPr lang="en-US" sz="3600" smtClean="0"/>
              <a:t>Wound Management: Burn Excision &amp; Grafting</a:t>
            </a:r>
            <a:endParaRPr lang="en-US" smtClean="0"/>
          </a:p>
        </p:txBody>
      </p:sp>
      <p:sp>
        <p:nvSpPr>
          <p:cNvPr id="23555" name="Rectangle 3"/>
          <p:cNvSpPr>
            <a:spLocks noGrp="1" noChangeArrowheads="1"/>
          </p:cNvSpPr>
          <p:nvPr>
            <p:ph type="body" idx="1"/>
          </p:nvPr>
        </p:nvSpPr>
        <p:spPr>
          <a:xfrm>
            <a:off x="228600" y="1752600"/>
            <a:ext cx="8610600" cy="4876800"/>
          </a:xfrm>
        </p:spPr>
        <p:txBody>
          <a:bodyPr/>
          <a:lstStyle/>
          <a:p>
            <a:pPr eaLnBrk="1" hangingPunct="1">
              <a:lnSpc>
                <a:spcPct val="90000"/>
              </a:lnSpc>
              <a:buFont typeface="Arial" pitchFamily="34" charset="0"/>
              <a:buChar char="•"/>
            </a:pPr>
            <a:r>
              <a:rPr lang="en-US" sz="2800" dirty="0" err="1" smtClean="0"/>
              <a:t>Autograft</a:t>
            </a:r>
            <a:r>
              <a:rPr lang="en-US" sz="2800" dirty="0" smtClean="0"/>
              <a:t>  </a:t>
            </a:r>
          </a:p>
          <a:p>
            <a:pPr lvl="1" eaLnBrk="1" hangingPunct="1">
              <a:lnSpc>
                <a:spcPct val="90000"/>
              </a:lnSpc>
              <a:buFont typeface="Arial" pitchFamily="34" charset="0"/>
              <a:buChar char="•"/>
            </a:pPr>
            <a:r>
              <a:rPr lang="en-US" sz="2400" dirty="0" smtClean="0"/>
              <a:t>Full-thickness skin grafts (FTSG)</a:t>
            </a:r>
          </a:p>
          <a:p>
            <a:pPr lvl="1" eaLnBrk="1" hangingPunct="1">
              <a:lnSpc>
                <a:spcPct val="90000"/>
              </a:lnSpc>
              <a:buFont typeface="Arial" pitchFamily="34" charset="0"/>
              <a:buChar char="•"/>
            </a:pPr>
            <a:r>
              <a:rPr lang="en-US" sz="2400" dirty="0" smtClean="0"/>
              <a:t>Split-thickness skin grafts (STSG) – epidermis/pt dermis, more likely to survive</a:t>
            </a:r>
          </a:p>
          <a:p>
            <a:pPr lvl="1" eaLnBrk="1" hangingPunct="1">
              <a:lnSpc>
                <a:spcPct val="90000"/>
              </a:lnSpc>
              <a:buFont typeface="Arial" pitchFamily="34" charset="0"/>
              <a:buChar char="•"/>
            </a:pPr>
            <a:r>
              <a:rPr lang="en-US" sz="2400" dirty="0" smtClean="0"/>
              <a:t>Meshed vs. Sheet</a:t>
            </a:r>
          </a:p>
          <a:p>
            <a:pPr eaLnBrk="1" hangingPunct="1">
              <a:lnSpc>
                <a:spcPct val="90000"/>
              </a:lnSpc>
              <a:buNone/>
            </a:pPr>
            <a:endParaRPr lang="en-US" sz="2800" dirty="0" smtClean="0"/>
          </a:p>
          <a:p>
            <a:pPr eaLnBrk="1" hangingPunct="1">
              <a:lnSpc>
                <a:spcPct val="90000"/>
              </a:lnSpc>
            </a:pPr>
            <a:r>
              <a:rPr lang="en-US" sz="2800" dirty="0" smtClean="0"/>
              <a:t>Allograft- </a:t>
            </a:r>
            <a:r>
              <a:rPr lang="en-US" sz="2400" dirty="0" smtClean="0"/>
              <a:t>temporary, replaced aft 2 weeks</a:t>
            </a:r>
          </a:p>
          <a:p>
            <a:pPr eaLnBrk="1" hangingPunct="1">
              <a:lnSpc>
                <a:spcPct val="90000"/>
              </a:lnSpc>
              <a:buNone/>
            </a:pPr>
            <a:endParaRPr lang="en-US" sz="2800" dirty="0" smtClean="0"/>
          </a:p>
          <a:p>
            <a:pPr eaLnBrk="1" hangingPunct="1">
              <a:lnSpc>
                <a:spcPct val="90000"/>
              </a:lnSpc>
            </a:pPr>
            <a:r>
              <a:rPr lang="en-US" sz="2800" dirty="0" smtClean="0"/>
              <a:t>Porcine </a:t>
            </a:r>
            <a:r>
              <a:rPr lang="en-US" sz="2800" dirty="0" err="1" smtClean="0"/>
              <a:t>xenograft</a:t>
            </a:r>
            <a:r>
              <a:rPr lang="en-US" sz="2800" dirty="0" smtClean="0"/>
              <a:t> – </a:t>
            </a:r>
            <a:r>
              <a:rPr lang="en-US" sz="2400" dirty="0" smtClean="0"/>
              <a:t>Deep partial thickness</a:t>
            </a:r>
          </a:p>
          <a:p>
            <a:pPr eaLnBrk="1" hangingPunct="1">
              <a:lnSpc>
                <a:spcPct val="90000"/>
              </a:lnSpc>
              <a:buNone/>
            </a:pPr>
            <a:endParaRPr lang="en-US" sz="2800" dirty="0" smtClean="0"/>
          </a:p>
          <a:p>
            <a:pPr eaLnBrk="1" hangingPunct="1">
              <a:lnSpc>
                <a:spcPct val="90000"/>
              </a:lnSpc>
            </a:pPr>
            <a:r>
              <a:rPr lang="en-US" sz="2800" dirty="0" smtClean="0"/>
              <a:t>Dermal substitutes: </a:t>
            </a:r>
            <a:r>
              <a:rPr lang="en-US" sz="2400" dirty="0" smtClean="0"/>
              <a:t>Integra, expensive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381000"/>
            <a:ext cx="7772400" cy="1143000"/>
          </a:xfrm>
        </p:spPr>
        <p:txBody>
          <a:bodyPr/>
          <a:lstStyle/>
          <a:p>
            <a:pPr eaLnBrk="1" hangingPunct="1"/>
            <a:r>
              <a:rPr lang="en-US" smtClean="0"/>
              <a:t>Electrical Burns</a:t>
            </a:r>
          </a:p>
        </p:txBody>
      </p:sp>
      <p:sp>
        <p:nvSpPr>
          <p:cNvPr id="24579" name="Rectangle 3"/>
          <p:cNvSpPr>
            <a:spLocks noGrp="1" noChangeArrowheads="1"/>
          </p:cNvSpPr>
          <p:nvPr>
            <p:ph type="body" idx="4294967295"/>
          </p:nvPr>
        </p:nvSpPr>
        <p:spPr>
          <a:xfrm>
            <a:off x="914400" y="1676400"/>
            <a:ext cx="7340600" cy="4800600"/>
          </a:xfrm>
        </p:spPr>
        <p:txBody>
          <a:bodyPr/>
          <a:lstStyle/>
          <a:p>
            <a:pPr eaLnBrk="1" hangingPunct="1">
              <a:lnSpc>
                <a:spcPct val="90000"/>
              </a:lnSpc>
            </a:pPr>
            <a:r>
              <a:rPr lang="en-US" sz="2800" dirty="0" smtClean="0"/>
              <a:t>Categories: high voltage (&gt;1000 volts), low voltage, lightning</a:t>
            </a:r>
          </a:p>
          <a:p>
            <a:pPr eaLnBrk="1" hangingPunct="1">
              <a:lnSpc>
                <a:spcPct val="90000"/>
              </a:lnSpc>
            </a:pPr>
            <a:r>
              <a:rPr lang="en-US" sz="2800" dirty="0" smtClean="0"/>
              <a:t>High voltage: requires trauma evaluation</a:t>
            </a:r>
          </a:p>
          <a:p>
            <a:pPr lvl="1" eaLnBrk="1" hangingPunct="1">
              <a:lnSpc>
                <a:spcPct val="90000"/>
              </a:lnSpc>
            </a:pPr>
            <a:r>
              <a:rPr lang="en-US" dirty="0" smtClean="0"/>
              <a:t>Local injury, deep injury, fractures, blunt injuries</a:t>
            </a:r>
          </a:p>
          <a:p>
            <a:pPr lvl="1" eaLnBrk="1" hangingPunct="1">
              <a:lnSpc>
                <a:spcPct val="90000"/>
              </a:lnSpc>
            </a:pPr>
            <a:r>
              <a:rPr lang="en-US" dirty="0" smtClean="0"/>
              <a:t>Risk of </a:t>
            </a:r>
            <a:r>
              <a:rPr lang="en-US" dirty="0" err="1" smtClean="0"/>
              <a:t>rhabdomyolysis</a:t>
            </a:r>
            <a:r>
              <a:rPr lang="en-US" dirty="0" smtClean="0"/>
              <a:t>, compartment syndrome, cardiac injury</a:t>
            </a:r>
          </a:p>
          <a:p>
            <a:pPr eaLnBrk="1" hangingPunct="1">
              <a:lnSpc>
                <a:spcPct val="90000"/>
              </a:lnSpc>
            </a:pPr>
            <a:r>
              <a:rPr lang="en-US" sz="2800" dirty="0" smtClean="0"/>
              <a:t>Low voltage: common in children</a:t>
            </a:r>
          </a:p>
          <a:p>
            <a:pPr lvl="1" eaLnBrk="1" hangingPunct="1">
              <a:lnSpc>
                <a:spcPct val="90000"/>
              </a:lnSpc>
            </a:pPr>
            <a:r>
              <a:rPr lang="en-US" dirty="0" smtClean="0"/>
              <a:t>Local injury</a:t>
            </a:r>
          </a:p>
          <a:p>
            <a:pPr eaLnBrk="1" hangingPunct="1">
              <a:lnSpc>
                <a:spcPct val="90000"/>
              </a:lnSpc>
            </a:pPr>
            <a:r>
              <a:rPr lang="en-US" sz="2800" dirty="0" smtClean="0"/>
              <a:t>Late complications: cataracts, progressive </a:t>
            </a:r>
            <a:r>
              <a:rPr lang="en-US" sz="2800" dirty="0" err="1" smtClean="0"/>
              <a:t>demyelinating</a:t>
            </a:r>
            <a:r>
              <a:rPr lang="en-US" sz="2800" dirty="0" smtClean="0"/>
              <a:t> neurologic loss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85800" y="381000"/>
            <a:ext cx="7772400" cy="1143000"/>
          </a:xfrm>
        </p:spPr>
        <p:txBody>
          <a:bodyPr/>
          <a:lstStyle/>
          <a:p>
            <a:pPr eaLnBrk="1" hangingPunct="1"/>
            <a:r>
              <a:rPr lang="en-US" smtClean="0"/>
              <a:t>Chemical Burns</a:t>
            </a:r>
          </a:p>
        </p:txBody>
      </p:sp>
      <p:sp>
        <p:nvSpPr>
          <p:cNvPr id="25603" name="Rectangle 3"/>
          <p:cNvSpPr>
            <a:spLocks noGrp="1" noChangeArrowheads="1"/>
          </p:cNvSpPr>
          <p:nvPr>
            <p:ph type="body" idx="4294967295"/>
          </p:nvPr>
        </p:nvSpPr>
        <p:spPr>
          <a:xfrm>
            <a:off x="901700" y="1676400"/>
            <a:ext cx="7340600" cy="4800600"/>
          </a:xfrm>
        </p:spPr>
        <p:txBody>
          <a:bodyPr/>
          <a:lstStyle/>
          <a:p>
            <a:pPr eaLnBrk="1" hangingPunct="1">
              <a:lnSpc>
                <a:spcPct val="90000"/>
              </a:lnSpc>
            </a:pPr>
            <a:r>
              <a:rPr lang="en-US" sz="2800" dirty="0" smtClean="0"/>
              <a:t>Empirical treatment</a:t>
            </a:r>
          </a:p>
          <a:p>
            <a:pPr eaLnBrk="1" hangingPunct="1">
              <a:lnSpc>
                <a:spcPct val="90000"/>
              </a:lnSpc>
            </a:pPr>
            <a:r>
              <a:rPr lang="en-US" sz="2800" dirty="0" smtClean="0"/>
              <a:t>End the exposure</a:t>
            </a:r>
          </a:p>
          <a:p>
            <a:pPr eaLnBrk="1" hangingPunct="1">
              <a:lnSpc>
                <a:spcPct val="90000"/>
              </a:lnSpc>
            </a:pPr>
            <a:r>
              <a:rPr lang="en-US" sz="2800" dirty="0" smtClean="0"/>
              <a:t>ABCDE</a:t>
            </a:r>
          </a:p>
          <a:p>
            <a:pPr eaLnBrk="1" hangingPunct="1">
              <a:lnSpc>
                <a:spcPct val="90000"/>
              </a:lnSpc>
            </a:pPr>
            <a:r>
              <a:rPr lang="en-US" sz="2800" dirty="0" smtClean="0"/>
              <a:t>Alkalis generally cause worse damage</a:t>
            </a:r>
          </a:p>
          <a:p>
            <a:pPr eaLnBrk="1" hangingPunct="1">
              <a:lnSpc>
                <a:spcPct val="90000"/>
              </a:lnSpc>
            </a:pPr>
            <a:r>
              <a:rPr lang="en-US" sz="2800" dirty="0" smtClean="0"/>
              <a:t>Initial treatment for acid or alkali: irrigation with water</a:t>
            </a:r>
          </a:p>
          <a:p>
            <a:pPr eaLnBrk="1" hangingPunct="1">
              <a:lnSpc>
                <a:spcPct val="90000"/>
              </a:lnSpc>
            </a:pPr>
            <a:r>
              <a:rPr lang="en-US" sz="2800" dirty="0" smtClean="0"/>
              <a:t>Dry powder should be brushed off</a:t>
            </a:r>
          </a:p>
          <a:p>
            <a:pPr eaLnBrk="1" hangingPunct="1">
              <a:lnSpc>
                <a:spcPct val="90000"/>
              </a:lnSpc>
            </a:pPr>
            <a:r>
              <a:rPr lang="en-US" sz="2800" dirty="0" smtClean="0"/>
              <a:t>Hydrofluoric acid: can cause severe </a:t>
            </a:r>
            <a:r>
              <a:rPr lang="en-US" sz="2800" dirty="0" err="1" smtClean="0"/>
              <a:t>hypoCa</a:t>
            </a: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5800" y="457200"/>
            <a:ext cx="7772400" cy="868363"/>
          </a:xfrm>
        </p:spPr>
        <p:txBody>
          <a:bodyPr/>
          <a:lstStyle/>
          <a:p>
            <a:pPr eaLnBrk="1" hangingPunct="1"/>
            <a:r>
              <a:rPr lang="en-US" smtClean="0"/>
              <a:t>Take Home</a:t>
            </a:r>
          </a:p>
        </p:txBody>
      </p:sp>
      <p:sp>
        <p:nvSpPr>
          <p:cNvPr id="26627" name="Rectangle 3"/>
          <p:cNvSpPr>
            <a:spLocks noGrp="1" noChangeArrowheads="1"/>
          </p:cNvSpPr>
          <p:nvPr>
            <p:ph type="body" idx="4294967295"/>
          </p:nvPr>
        </p:nvSpPr>
        <p:spPr>
          <a:xfrm>
            <a:off x="457200" y="1676400"/>
            <a:ext cx="8229600" cy="4724400"/>
          </a:xfrm>
        </p:spPr>
        <p:txBody>
          <a:bodyPr/>
          <a:lstStyle/>
          <a:p>
            <a:pPr eaLnBrk="1" hangingPunct="1"/>
            <a:r>
              <a:rPr lang="en-US" dirty="0" smtClean="0"/>
              <a:t>Always start with ABCDE for trauma/burns</a:t>
            </a:r>
          </a:p>
          <a:p>
            <a:pPr eaLnBrk="1" hangingPunct="1"/>
            <a:r>
              <a:rPr lang="en-US" dirty="0" smtClean="0"/>
              <a:t>The airway is at risk in burn patients</a:t>
            </a:r>
          </a:p>
          <a:p>
            <a:pPr eaLnBrk="1" hangingPunct="1"/>
            <a:r>
              <a:rPr lang="en-US" dirty="0" smtClean="0"/>
              <a:t>Parkland formula for initial resuscitation</a:t>
            </a:r>
          </a:p>
          <a:p>
            <a:pPr eaLnBrk="1" hangingPunct="1"/>
            <a:r>
              <a:rPr lang="en-US" dirty="0" smtClean="0"/>
              <a:t>Rule of Nines</a:t>
            </a:r>
          </a:p>
          <a:p>
            <a:pPr eaLnBrk="1" hangingPunct="1"/>
            <a:r>
              <a:rPr lang="en-US" dirty="0" smtClean="0"/>
              <a:t>Keep burns clean with soap &amp; topical </a:t>
            </a:r>
            <a:r>
              <a:rPr lang="en-US" dirty="0" err="1" smtClean="0"/>
              <a:t>abx</a:t>
            </a:r>
            <a:endParaRPr lang="en-US" dirty="0" smtClean="0"/>
          </a:p>
          <a:p>
            <a:pPr eaLnBrk="1" hangingPunct="1"/>
            <a:r>
              <a:rPr lang="en-US" u="sng" dirty="0" smtClean="0"/>
              <a:t>Early burn excision &amp; grafting</a:t>
            </a:r>
            <a:r>
              <a:rPr lang="en-US" dirty="0" smtClean="0"/>
              <a:t> saves lives</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Grp="1" noChangeAspect="1" noChangeArrowheads="1"/>
          </p:cNvPicPr>
          <p:nvPr>
            <p:ph sz="half" idx="2"/>
          </p:nvPr>
        </p:nvPicPr>
        <p:blipFill>
          <a:blip r:embed="rId3" cstate="print"/>
          <a:srcRect/>
          <a:stretch>
            <a:fillRect/>
          </a:stretch>
        </p:blipFill>
        <p:spPr bwMode="auto">
          <a:xfrm>
            <a:off x="228601" y="381000"/>
            <a:ext cx="8754718"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85800" y="304800"/>
            <a:ext cx="7772400" cy="914400"/>
          </a:xfrm>
        </p:spPr>
        <p:txBody>
          <a:bodyPr/>
          <a:lstStyle/>
          <a:p>
            <a:pPr eaLnBrk="1" hangingPunct="1"/>
            <a:r>
              <a:rPr lang="en-US" smtClean="0"/>
              <a:t>Burn Classification</a:t>
            </a:r>
          </a:p>
        </p:txBody>
      </p:sp>
      <p:sp>
        <p:nvSpPr>
          <p:cNvPr id="10243" name="Rectangle 3"/>
          <p:cNvSpPr>
            <a:spLocks noGrp="1" noChangeArrowheads="1"/>
          </p:cNvSpPr>
          <p:nvPr>
            <p:ph type="body" idx="4294967295"/>
          </p:nvPr>
        </p:nvSpPr>
        <p:spPr>
          <a:xfrm>
            <a:off x="457200" y="1295400"/>
            <a:ext cx="8229600" cy="5410200"/>
          </a:xfrm>
        </p:spPr>
        <p:txBody>
          <a:bodyPr/>
          <a:lstStyle/>
          <a:p>
            <a:pPr eaLnBrk="1" hangingPunct="1"/>
            <a:r>
              <a:rPr lang="en-US" sz="2600" u="sng" dirty="0" smtClean="0"/>
              <a:t>Superficial (1°)</a:t>
            </a:r>
            <a:r>
              <a:rPr lang="en-US" sz="2600" dirty="0" smtClean="0"/>
              <a:t>: epidermis (sunburn)</a:t>
            </a:r>
          </a:p>
          <a:p>
            <a:pPr eaLnBrk="1" hangingPunct="1"/>
            <a:r>
              <a:rPr lang="en-US" sz="2600" u="sng" dirty="0" smtClean="0"/>
              <a:t>Partial-thickness (2°)</a:t>
            </a:r>
            <a:r>
              <a:rPr lang="en-US" sz="2600" dirty="0" smtClean="0"/>
              <a:t>:</a:t>
            </a:r>
          </a:p>
          <a:p>
            <a:pPr lvl="1" eaLnBrk="1" hangingPunct="1"/>
            <a:r>
              <a:rPr lang="en-US" sz="2400" dirty="0" smtClean="0"/>
              <a:t>Superficial partial-thickness: papillary dermis</a:t>
            </a:r>
          </a:p>
          <a:p>
            <a:pPr lvl="2" eaLnBrk="1" hangingPunct="1"/>
            <a:r>
              <a:rPr lang="en-US" dirty="0" smtClean="0"/>
              <a:t>Blisters with fluid collection at the interface of the 	epidermis and dermis. Tissue pink &amp; wet. Hair 	follicles intact</a:t>
            </a:r>
          </a:p>
          <a:p>
            <a:pPr lvl="1" eaLnBrk="1" hangingPunct="1"/>
            <a:r>
              <a:rPr lang="en-US" sz="2600" dirty="0" smtClean="0"/>
              <a:t>Deep partial-thickness: reticular dermis</a:t>
            </a:r>
          </a:p>
          <a:p>
            <a:pPr lvl="2" eaLnBrk="1" hangingPunct="1"/>
            <a:r>
              <a:rPr lang="en-US" dirty="0" smtClean="0"/>
              <a:t>Blisters. Tissue molted, dry, decreased sensation.</a:t>
            </a:r>
          </a:p>
          <a:p>
            <a:pPr eaLnBrk="1" hangingPunct="1"/>
            <a:r>
              <a:rPr lang="en-US" sz="2600" u="sng" dirty="0" smtClean="0"/>
              <a:t>Full-thickness (3°)</a:t>
            </a:r>
            <a:r>
              <a:rPr lang="en-US" sz="2600" dirty="0" smtClean="0"/>
              <a:t>: dermis</a:t>
            </a:r>
          </a:p>
          <a:p>
            <a:pPr lvl="1" eaLnBrk="1" hangingPunct="1"/>
            <a:r>
              <a:rPr lang="en-US" sz="2400" dirty="0" smtClean="0"/>
              <a:t>Leathery, firm, insensate.</a:t>
            </a:r>
          </a:p>
          <a:p>
            <a:pPr eaLnBrk="1" hangingPunct="1"/>
            <a:r>
              <a:rPr lang="en-US" sz="2600" u="sng" dirty="0" smtClean="0"/>
              <a:t>4th degree</a:t>
            </a:r>
            <a:r>
              <a:rPr lang="en-US" sz="2600" dirty="0" smtClean="0"/>
              <a:t>: skin, subcutaneous fat, muscle, bone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mtClean="0"/>
              <a:t>Classification of Burn Depth</a:t>
            </a:r>
          </a:p>
        </p:txBody>
      </p:sp>
      <p:pic>
        <p:nvPicPr>
          <p:cNvPr id="11267" name="Picture 5" descr="Burn Depth Classification"/>
          <p:cNvPicPr>
            <a:picLocks noGrp="1" noChangeAspect="1" noChangeArrowheads="1"/>
          </p:cNvPicPr>
          <p:nvPr>
            <p:ph idx="4294967295"/>
          </p:nvPr>
        </p:nvPicPr>
        <p:blipFill>
          <a:blip r:embed="rId3" cstate="print"/>
          <a:srcRect/>
          <a:stretch>
            <a:fillRect/>
          </a:stretch>
        </p:blipFill>
        <p:spPr>
          <a:xfrm>
            <a:off x="914400" y="1524000"/>
            <a:ext cx="7162800" cy="472440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Types of Burns</a:t>
            </a:r>
            <a:endParaRPr lang="en-US" dirty="0"/>
          </a:p>
        </p:txBody>
      </p:sp>
      <p:sp>
        <p:nvSpPr>
          <p:cNvPr id="3" name="Content Placeholder 2"/>
          <p:cNvSpPr>
            <a:spLocks noGrp="1"/>
          </p:cNvSpPr>
          <p:nvPr>
            <p:ph idx="1"/>
          </p:nvPr>
        </p:nvSpPr>
        <p:spPr>
          <a:xfrm>
            <a:off x="0" y="990600"/>
            <a:ext cx="9144000" cy="5867400"/>
          </a:xfrm>
        </p:spPr>
        <p:txBody>
          <a:bodyPr/>
          <a:lstStyle/>
          <a:p>
            <a:r>
              <a:rPr lang="en-US" dirty="0" smtClean="0"/>
              <a:t>Heat/flame/contact- scald burns most common</a:t>
            </a:r>
          </a:p>
          <a:p>
            <a:pPr>
              <a:buNone/>
            </a:pPr>
            <a:endParaRPr lang="en-US" dirty="0" smtClean="0"/>
          </a:p>
          <a:p>
            <a:r>
              <a:rPr lang="en-US" dirty="0" smtClean="0"/>
              <a:t>Electrical – look for entry and exit wound</a:t>
            </a:r>
          </a:p>
          <a:p>
            <a:pPr lvl="1"/>
            <a:r>
              <a:rPr lang="en-US" dirty="0" smtClean="0"/>
              <a:t>Cardiac monitoring, watch for </a:t>
            </a:r>
            <a:r>
              <a:rPr lang="en-US" dirty="0" err="1" smtClean="0"/>
              <a:t>rhabdo</a:t>
            </a:r>
            <a:r>
              <a:rPr lang="en-US" dirty="0" smtClean="0"/>
              <a:t>/</a:t>
            </a:r>
            <a:r>
              <a:rPr lang="en-US" dirty="0" err="1" smtClean="0"/>
              <a:t>cmpt</a:t>
            </a:r>
            <a:r>
              <a:rPr lang="en-US" dirty="0" smtClean="0"/>
              <a:t> </a:t>
            </a:r>
            <a:r>
              <a:rPr lang="en-US" dirty="0" err="1" smtClean="0"/>
              <a:t>synd</a:t>
            </a:r>
            <a:endParaRPr lang="en-US" dirty="0" smtClean="0"/>
          </a:p>
          <a:p>
            <a:pPr lvl="1">
              <a:buNone/>
            </a:pPr>
            <a:endParaRPr lang="en-US" dirty="0" smtClean="0"/>
          </a:p>
          <a:p>
            <a:r>
              <a:rPr lang="en-US" dirty="0" smtClean="0"/>
              <a:t>Acid/alkali – irrigate with water</a:t>
            </a:r>
          </a:p>
          <a:p>
            <a:pPr>
              <a:buNone/>
            </a:pPr>
            <a:endParaRPr lang="en-US" dirty="0" smtClean="0"/>
          </a:p>
          <a:p>
            <a:r>
              <a:rPr lang="en-US" dirty="0" smtClean="0"/>
              <a:t>Hydrofluoric acid – topical calcium powder</a:t>
            </a:r>
          </a:p>
          <a:p>
            <a:pPr>
              <a:buNone/>
            </a:pPr>
            <a:endParaRPr lang="en-US" dirty="0" smtClean="0"/>
          </a:p>
          <a:p>
            <a:r>
              <a:rPr lang="en-US" dirty="0" smtClean="0"/>
              <a:t>Powder – wipe away, then irrigate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772400" cy="914400"/>
          </a:xfrm>
        </p:spPr>
        <p:txBody>
          <a:bodyPr/>
          <a:lstStyle/>
          <a:p>
            <a:pPr eaLnBrk="1" hangingPunct="1"/>
            <a:r>
              <a:rPr lang="en-US" smtClean="0"/>
              <a:t>Initial Assessment</a:t>
            </a:r>
          </a:p>
        </p:txBody>
      </p:sp>
      <p:sp>
        <p:nvSpPr>
          <p:cNvPr id="13315" name="Rectangle 3"/>
          <p:cNvSpPr>
            <a:spLocks noGrp="1" noChangeArrowheads="1"/>
          </p:cNvSpPr>
          <p:nvPr>
            <p:ph type="body" idx="1"/>
          </p:nvPr>
        </p:nvSpPr>
        <p:spPr>
          <a:xfrm>
            <a:off x="685800" y="1676400"/>
            <a:ext cx="7772400" cy="4114800"/>
          </a:xfrm>
        </p:spPr>
        <p:txBody>
          <a:bodyPr/>
          <a:lstStyle/>
          <a:p>
            <a:pPr eaLnBrk="1" hangingPunct="1"/>
            <a:r>
              <a:rPr lang="en-US" sz="2800" smtClean="0"/>
              <a:t>Airway</a:t>
            </a:r>
          </a:p>
          <a:p>
            <a:pPr eaLnBrk="1" hangingPunct="1"/>
            <a:r>
              <a:rPr lang="en-US" sz="2800" smtClean="0"/>
              <a:t>Breathing</a:t>
            </a:r>
          </a:p>
          <a:p>
            <a:pPr eaLnBrk="1" hangingPunct="1"/>
            <a:r>
              <a:rPr lang="en-US" sz="2800" smtClean="0"/>
              <a:t>Circulation</a:t>
            </a:r>
          </a:p>
          <a:p>
            <a:pPr eaLnBrk="1" hangingPunct="1"/>
            <a:r>
              <a:rPr lang="en-US" sz="2800" smtClean="0"/>
              <a:t>Disability</a:t>
            </a:r>
          </a:p>
          <a:p>
            <a:pPr eaLnBrk="1" hangingPunct="1"/>
            <a:r>
              <a:rPr lang="en-US" sz="2800" smtClean="0"/>
              <a:t>Exposure</a:t>
            </a:r>
          </a:p>
          <a:p>
            <a:pPr eaLnBrk="1" hangingPunct="1"/>
            <a:endParaRPr lang="en-US" sz="2800" smtClean="0"/>
          </a:p>
          <a:p>
            <a:pPr eaLnBrk="1" hangingPunct="1"/>
            <a:r>
              <a:rPr lang="en-US" sz="2800" smtClean="0"/>
              <a:t>Initial burn treatment: remove burn source</a:t>
            </a:r>
          </a:p>
          <a:p>
            <a:pPr eaLnBrk="1" hangingPunct="1"/>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609600"/>
            <a:ext cx="7772400" cy="609600"/>
          </a:xfrm>
        </p:spPr>
        <p:txBody>
          <a:bodyPr/>
          <a:lstStyle/>
          <a:p>
            <a:pPr eaLnBrk="1" hangingPunct="1"/>
            <a:r>
              <a:rPr lang="en-US" smtClean="0"/>
              <a:t>Assessment: Airway</a:t>
            </a:r>
          </a:p>
        </p:txBody>
      </p:sp>
      <p:sp>
        <p:nvSpPr>
          <p:cNvPr id="14339" name="Rectangle 3"/>
          <p:cNvSpPr>
            <a:spLocks noGrp="1" noChangeArrowheads="1"/>
          </p:cNvSpPr>
          <p:nvPr>
            <p:ph type="body" idx="4294967295"/>
          </p:nvPr>
        </p:nvSpPr>
        <p:spPr>
          <a:xfrm>
            <a:off x="457200" y="1447800"/>
            <a:ext cx="8229600" cy="5410200"/>
          </a:xfrm>
        </p:spPr>
        <p:txBody>
          <a:bodyPr/>
          <a:lstStyle/>
          <a:p>
            <a:pPr eaLnBrk="1" hangingPunct="1">
              <a:lnSpc>
                <a:spcPct val="90000"/>
              </a:lnSpc>
            </a:pPr>
            <a:r>
              <a:rPr lang="en-US" dirty="0" smtClean="0"/>
              <a:t>Airway at risk secondary to:</a:t>
            </a:r>
          </a:p>
          <a:p>
            <a:pPr lvl="1" eaLnBrk="1" hangingPunct="1">
              <a:lnSpc>
                <a:spcPct val="90000"/>
              </a:lnSpc>
            </a:pPr>
            <a:r>
              <a:rPr lang="en-US" dirty="0" smtClean="0"/>
              <a:t>Direct injury/trauma</a:t>
            </a:r>
          </a:p>
          <a:p>
            <a:pPr lvl="1" eaLnBrk="1" hangingPunct="1">
              <a:lnSpc>
                <a:spcPct val="90000"/>
              </a:lnSpc>
            </a:pPr>
            <a:r>
              <a:rPr lang="en-US" dirty="0" smtClean="0"/>
              <a:t>Fluid resuscitation</a:t>
            </a:r>
          </a:p>
          <a:p>
            <a:pPr lvl="1" eaLnBrk="1" hangingPunct="1">
              <a:lnSpc>
                <a:spcPct val="90000"/>
              </a:lnSpc>
            </a:pPr>
            <a:r>
              <a:rPr lang="en-US" dirty="0" smtClean="0"/>
              <a:t>Edema from inflammatory response</a:t>
            </a:r>
          </a:p>
          <a:p>
            <a:pPr lvl="1" eaLnBrk="1" hangingPunct="1">
              <a:lnSpc>
                <a:spcPct val="90000"/>
              </a:lnSpc>
              <a:buNone/>
            </a:pPr>
            <a:endParaRPr lang="en-US" dirty="0" smtClean="0"/>
          </a:p>
          <a:p>
            <a:pPr eaLnBrk="1" hangingPunct="1">
              <a:lnSpc>
                <a:spcPct val="90000"/>
              </a:lnSpc>
            </a:pPr>
            <a:r>
              <a:rPr lang="en-US" dirty="0" smtClean="0"/>
              <a:t>Clues to airway injury: history (closed spaces), facial burn, carbonaceous sputum, hoarseness, </a:t>
            </a:r>
            <a:r>
              <a:rPr lang="en-US" dirty="0" err="1" smtClean="0"/>
              <a:t>stridor</a:t>
            </a:r>
            <a:r>
              <a:rPr lang="en-US" dirty="0" smtClean="0"/>
              <a:t>, wheezing </a:t>
            </a:r>
          </a:p>
          <a:p>
            <a:pPr eaLnBrk="1" hangingPunct="1">
              <a:lnSpc>
                <a:spcPct val="90000"/>
              </a:lnSpc>
              <a:buNone/>
            </a:pPr>
            <a:endParaRPr lang="en-US" dirty="0" smtClean="0"/>
          </a:p>
          <a:p>
            <a:pPr eaLnBrk="1" hangingPunct="1">
              <a:lnSpc>
                <a:spcPct val="90000"/>
              </a:lnSpc>
            </a:pPr>
            <a:r>
              <a:rPr lang="en-US" dirty="0" err="1" smtClean="0"/>
              <a:t>Intubate</a:t>
            </a:r>
            <a:r>
              <a:rPr lang="en-US" dirty="0" smtClean="0"/>
              <a:t> based on respiratory and mental status</a:t>
            </a:r>
          </a:p>
          <a:p>
            <a:pPr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Inhalation Injury</a:t>
            </a:r>
          </a:p>
        </p:txBody>
      </p:sp>
      <p:sp>
        <p:nvSpPr>
          <p:cNvPr id="15363" name="Rectangle 3"/>
          <p:cNvSpPr>
            <a:spLocks noGrp="1" noChangeArrowheads="1"/>
          </p:cNvSpPr>
          <p:nvPr>
            <p:ph type="body" idx="1"/>
          </p:nvPr>
        </p:nvSpPr>
        <p:spPr/>
        <p:txBody>
          <a:bodyPr/>
          <a:lstStyle/>
          <a:p>
            <a:pPr eaLnBrk="1" hangingPunct="1"/>
            <a:r>
              <a:rPr lang="en-US" dirty="0" smtClean="0"/>
              <a:t>Carbon monoxide poisoning – </a:t>
            </a:r>
            <a:r>
              <a:rPr lang="en-US" dirty="0" err="1" smtClean="0"/>
              <a:t>tx</a:t>
            </a:r>
            <a:r>
              <a:rPr lang="en-US" dirty="0" smtClean="0"/>
              <a:t> 100% O</a:t>
            </a:r>
            <a:r>
              <a:rPr lang="en-US" baseline="-25000" dirty="0" smtClean="0"/>
              <a:t>2</a:t>
            </a:r>
          </a:p>
          <a:p>
            <a:pPr eaLnBrk="1" hangingPunct="1"/>
            <a:r>
              <a:rPr lang="en-US" dirty="0" smtClean="0"/>
              <a:t>Upper airway thermal injury</a:t>
            </a:r>
          </a:p>
          <a:p>
            <a:pPr eaLnBrk="1" hangingPunct="1"/>
            <a:r>
              <a:rPr lang="en-US" dirty="0" smtClean="0"/>
              <a:t>Lower airway burn injury</a:t>
            </a:r>
          </a:p>
          <a:p>
            <a:pPr eaLnBrk="1" hangingPunct="1"/>
            <a:r>
              <a:rPr lang="en-US" dirty="0" smtClean="0"/>
              <a:t>Evaluate with </a:t>
            </a:r>
            <a:r>
              <a:rPr lang="en-US" dirty="0" err="1" smtClean="0"/>
              <a:t>bronchoscopy</a:t>
            </a:r>
            <a:r>
              <a:rPr lang="en-US" dirty="0" smtClean="0"/>
              <a:t> if uncertain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457200"/>
            <a:ext cx="7772400" cy="685800"/>
          </a:xfrm>
        </p:spPr>
        <p:txBody>
          <a:bodyPr/>
          <a:lstStyle/>
          <a:p>
            <a:pPr eaLnBrk="1" hangingPunct="1"/>
            <a:r>
              <a:rPr lang="en-GB" sz="2800" b="1" smtClean="0">
                <a:solidFill>
                  <a:schemeClr val="tx1"/>
                </a:solidFill>
              </a:rPr>
              <a:t>The Rule of Nines and Lund–Browder Charts</a:t>
            </a:r>
            <a:br>
              <a:rPr lang="en-GB" sz="2800" b="1" smtClean="0">
                <a:solidFill>
                  <a:schemeClr val="tx1"/>
                </a:solidFill>
              </a:rPr>
            </a:br>
            <a:endParaRPr lang="en-US" sz="1600" b="1" smtClean="0">
              <a:solidFill>
                <a:srgbClr val="FFFFFF"/>
              </a:solidFill>
            </a:endParaRPr>
          </a:p>
        </p:txBody>
      </p:sp>
      <p:pic>
        <p:nvPicPr>
          <p:cNvPr id="16387" name="Picture 4"/>
          <p:cNvPicPr>
            <a:picLocks noGrp="1" noChangeAspect="1" noChangeArrowheads="1"/>
          </p:cNvPicPr>
          <p:nvPr>
            <p:ph idx="1"/>
          </p:nvPr>
        </p:nvPicPr>
        <p:blipFill>
          <a:blip r:embed="rId3" cstate="print"/>
          <a:srcRect/>
          <a:stretch>
            <a:fillRect/>
          </a:stretch>
        </p:blipFill>
        <p:spPr>
          <a:xfrm>
            <a:off x="990600" y="977900"/>
            <a:ext cx="7162800" cy="5237163"/>
          </a:xfrm>
          <a:noFill/>
        </p:spPr>
      </p:pic>
      <p:sp>
        <p:nvSpPr>
          <p:cNvPr id="16388" name="Text Box 5"/>
          <p:cNvSpPr txBox="1">
            <a:spLocks noChangeArrowheads="1"/>
          </p:cNvSpPr>
          <p:nvPr/>
        </p:nvSpPr>
        <p:spPr bwMode="auto">
          <a:xfrm>
            <a:off x="1752600" y="6172200"/>
            <a:ext cx="3352800" cy="274638"/>
          </a:xfrm>
          <a:prstGeom prst="rect">
            <a:avLst/>
          </a:prstGeom>
          <a:noFill/>
          <a:ln w="9525">
            <a:noFill/>
            <a:miter lim="800000"/>
            <a:headEnd/>
            <a:tailEnd/>
          </a:ln>
        </p:spPr>
        <p:txBody>
          <a:bodyPr>
            <a:spAutoFit/>
          </a:bodyPr>
          <a:lstStyle/>
          <a:p>
            <a:pPr>
              <a:spcBef>
                <a:spcPct val="50000"/>
              </a:spcBef>
            </a:pPr>
            <a:r>
              <a:rPr lang="en-GB" sz="1200" b="1"/>
              <a:t>Orgill D. N Engl J Med 2009;360:893-901</a:t>
            </a:r>
            <a:endParaRPr lang="en-US" sz="1200" b="1"/>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Macintosh:Applications:Microsoft Office 2004:Templates:Presentations:Designs:Gleam</Template>
  <TotalTime>868</TotalTime>
  <Words>1638</Words>
  <Application>Microsoft Office PowerPoint</Application>
  <PresentationFormat>On-screen Show (4:3)</PresentationFormat>
  <Paragraphs>157</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Burn Management</vt:lpstr>
      <vt:lpstr>Slide 2</vt:lpstr>
      <vt:lpstr>Burn Classification</vt:lpstr>
      <vt:lpstr>Classification of Burn Depth</vt:lpstr>
      <vt:lpstr>Types of Burns</vt:lpstr>
      <vt:lpstr>Initial Assessment</vt:lpstr>
      <vt:lpstr>Assessment: Airway</vt:lpstr>
      <vt:lpstr>Inhalation Injury</vt:lpstr>
      <vt:lpstr>The Rule of Nines and Lund–Browder Charts </vt:lpstr>
      <vt:lpstr>Burn Pathophysiology</vt:lpstr>
      <vt:lpstr>Fluid Resuscitation</vt:lpstr>
      <vt:lpstr>Escharotomy Indications</vt:lpstr>
      <vt:lpstr>Wound Management: General</vt:lpstr>
      <vt:lpstr>Wound Management: Topical Antibiotics </vt:lpstr>
      <vt:lpstr>Wound Management: Burn Excision &amp; Grafting</vt:lpstr>
      <vt:lpstr>Electrical Burns</vt:lpstr>
      <vt:lpstr>Chemical Burns</vt:lpstr>
      <vt:lpstr>Take Home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Kushan</cp:lastModifiedBy>
  <cp:revision>264</cp:revision>
  <cp:lastPrinted>2009-08-06T15:59:14Z</cp:lastPrinted>
  <dcterms:created xsi:type="dcterms:W3CDTF">2009-04-22T19:24:48Z</dcterms:created>
  <dcterms:modified xsi:type="dcterms:W3CDTF">2014-01-20T08:17:07Z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