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ppt/notesSlides/notesSlide6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notesSlides/notesSlide37.xml" ContentType="application/vnd.openxmlformats-officedocument.presentationml.notesSlide+xml"/>
  <Override PartName="/ppt/notesSlides/notesSlide55.xml" ContentType="application/vnd.openxmlformats-officedocument.presentationml.notesSlide+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256" r:id="rId2"/>
    <p:sldId id="340" r:id="rId3"/>
    <p:sldId id="342" r:id="rId4"/>
    <p:sldId id="319" r:id="rId5"/>
    <p:sldId id="320" r:id="rId6"/>
    <p:sldId id="321" r:id="rId7"/>
    <p:sldId id="315" r:id="rId8"/>
    <p:sldId id="259" r:id="rId9"/>
    <p:sldId id="269" r:id="rId10"/>
    <p:sldId id="262" r:id="rId11"/>
    <p:sldId id="296" r:id="rId12"/>
    <p:sldId id="267" r:id="rId13"/>
    <p:sldId id="297" r:id="rId14"/>
    <p:sldId id="265" r:id="rId15"/>
    <p:sldId id="266" r:id="rId16"/>
    <p:sldId id="268" r:id="rId17"/>
    <p:sldId id="298" r:id="rId18"/>
    <p:sldId id="333" r:id="rId19"/>
    <p:sldId id="336" r:id="rId20"/>
    <p:sldId id="335" r:id="rId21"/>
    <p:sldId id="346" r:id="rId22"/>
    <p:sldId id="349" r:id="rId23"/>
    <p:sldId id="348" r:id="rId24"/>
    <p:sldId id="351" r:id="rId25"/>
    <p:sldId id="353" r:id="rId26"/>
    <p:sldId id="364" r:id="rId27"/>
    <p:sldId id="366" r:id="rId28"/>
    <p:sldId id="368" r:id="rId29"/>
    <p:sldId id="370" r:id="rId30"/>
    <p:sldId id="371" r:id="rId31"/>
    <p:sldId id="372" r:id="rId32"/>
    <p:sldId id="373" r:id="rId33"/>
    <p:sldId id="374" r:id="rId34"/>
    <p:sldId id="375" r:id="rId35"/>
    <p:sldId id="314" r:id="rId36"/>
    <p:sldId id="362" r:id="rId37"/>
    <p:sldId id="317" r:id="rId38"/>
    <p:sldId id="287" r:id="rId39"/>
    <p:sldId id="270" r:id="rId40"/>
    <p:sldId id="279" r:id="rId41"/>
    <p:sldId id="280" r:id="rId42"/>
    <p:sldId id="278" r:id="rId43"/>
    <p:sldId id="281" r:id="rId44"/>
    <p:sldId id="282" r:id="rId45"/>
    <p:sldId id="271" r:id="rId46"/>
    <p:sldId id="283" r:id="rId47"/>
    <p:sldId id="322" r:id="rId48"/>
    <p:sldId id="323" r:id="rId49"/>
    <p:sldId id="324" r:id="rId50"/>
    <p:sldId id="325" r:id="rId51"/>
    <p:sldId id="326" r:id="rId52"/>
    <p:sldId id="327" r:id="rId53"/>
    <p:sldId id="328" r:id="rId54"/>
    <p:sldId id="329" r:id="rId55"/>
    <p:sldId id="330" r:id="rId56"/>
    <p:sldId id="331" r:id="rId57"/>
    <p:sldId id="361" r:id="rId58"/>
    <p:sldId id="338" r:id="rId59"/>
    <p:sldId id="272" r:id="rId60"/>
    <p:sldId id="273" r:id="rId61"/>
    <p:sldId id="274" r:id="rId62"/>
    <p:sldId id="286" r:id="rId63"/>
    <p:sldId id="288" r:id="rId64"/>
    <p:sldId id="275" r:id="rId65"/>
    <p:sldId id="276" r:id="rId66"/>
    <p:sldId id="308" r:id="rId67"/>
    <p:sldId id="309" r:id="rId68"/>
    <p:sldId id="310"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66667" autoAdjust="0"/>
  </p:normalViewPr>
  <p:slideViewPr>
    <p:cSldViewPr>
      <p:cViewPr varScale="1">
        <p:scale>
          <a:sx n="48" d="100"/>
          <a:sy n="48" d="100"/>
        </p:scale>
        <p:origin x="-155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31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F05305-ED3E-49E0-81DE-99C03837CD56}" type="datetimeFigureOut">
              <a:rPr lang="en-US" smtClean="0"/>
              <a:pPr/>
              <a:t>10/21/2013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5E64AB-5A61-46EE-A8F1-8F03D3FC39C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25E64AB-5A61-46EE-A8F1-8F03D3FC39C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Gender wise top cancer</a:t>
            </a:r>
            <a:r>
              <a:rPr lang="en-US" baseline="0" dirty="0" smtClean="0"/>
              <a:t> in terms of incidence and mortality.</a:t>
            </a:r>
          </a:p>
          <a:p>
            <a:endParaRPr lang="en-US" baseline="0" dirty="0" smtClean="0"/>
          </a:p>
          <a:p>
            <a:r>
              <a:rPr lang="en-US" baseline="0" dirty="0" smtClean="0"/>
              <a:t>The gender wise variability  is not that being certain gender increase risk for particular cancer but due variation in exposure to certain type risk factor. For example, the incidence of the lung cancer are increasing recently among female due to increase in smoking among female.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25E64AB-5A61-46EE-A8F1-8F03D3FC39C3}"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Currently, two of the three leading cancers in men (stomach and liver) and women (cervix and stomach) in developing countries are related to infection. Stomach cancer continues to be the most common infection-related cancer worldwide, followed closely by liver and cervix </a:t>
            </a:r>
            <a:endParaRPr lang="en-US" dirty="0" smtClean="0"/>
          </a:p>
          <a:p>
            <a:endParaRPr lang="en-US" dirty="0"/>
          </a:p>
        </p:txBody>
      </p:sp>
      <p:sp>
        <p:nvSpPr>
          <p:cNvPr id="4" name="Slide Number Placeholder 3"/>
          <p:cNvSpPr>
            <a:spLocks noGrp="1"/>
          </p:cNvSpPr>
          <p:nvPr>
            <p:ph type="sldNum" sz="quarter" idx="10"/>
          </p:nvPr>
        </p:nvSpPr>
        <p:spPr/>
        <p:txBody>
          <a:bodyPr/>
          <a:lstStyle/>
          <a:p>
            <a:fld id="{825E64AB-5A61-46EE-A8F1-8F03D3FC39C3}"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In general,</a:t>
            </a:r>
            <a:r>
              <a:rPr lang="en-US" dirty="0" smtClean="0"/>
              <a:t> smoking, dietary patterns, and reproductive behaviors have been known to be the major risk factors for cancer in western (host) countries, and infectious agents in economically developing countries. However, these patterns are changing rapidly. While smoking prevalence is declining in economically developed countries, it is increasing in some developing countries in South America, Asia, and Africa</a:t>
            </a:r>
          </a:p>
          <a:p>
            <a:endParaRPr lang="en-US" dirty="0" smtClean="0"/>
          </a:p>
          <a:p>
            <a:r>
              <a:rPr lang="en-US" dirty="0" smtClean="0"/>
              <a:t>-Cancers that once were rare and considered the diseases of western countries, such as colon, breast, and lung cancers, are now frequently diagnosed in less developed or economically transitioning countries and their rates are on the rise</a:t>
            </a:r>
          </a:p>
          <a:p>
            <a:endParaRPr lang="en-US" dirty="0"/>
          </a:p>
        </p:txBody>
      </p:sp>
      <p:sp>
        <p:nvSpPr>
          <p:cNvPr id="4" name="Slide Number Placeholder 3"/>
          <p:cNvSpPr>
            <a:spLocks noGrp="1"/>
          </p:cNvSpPr>
          <p:nvPr>
            <p:ph type="sldNum" sz="quarter" idx="10"/>
          </p:nvPr>
        </p:nvSpPr>
        <p:spPr/>
        <p:txBody>
          <a:bodyPr/>
          <a:lstStyle/>
          <a:p>
            <a:fld id="{825E64AB-5A61-46EE-A8F1-8F03D3FC39C3}"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developing world,</a:t>
            </a:r>
            <a:r>
              <a:rPr lang="en-US" baseline="0" dirty="0" smtClean="0"/>
              <a:t> </a:t>
            </a:r>
            <a:r>
              <a:rPr lang="en-US" dirty="0" smtClean="0"/>
              <a:t>  leading</a:t>
            </a:r>
            <a:r>
              <a:rPr lang="en-US" baseline="0" dirty="0" smtClean="0"/>
              <a:t> cause of death among female  is cervix uteri which is not top five leading cause of death in economically developed world. This is due to</a:t>
            </a:r>
            <a:r>
              <a:rPr lang="en-US" sz="1200" kern="1200" baseline="0" dirty="0" smtClean="0">
                <a:solidFill>
                  <a:schemeClr val="tx1"/>
                </a:solidFill>
                <a:latin typeface="+mn-lt"/>
                <a:ea typeface="+mn-ea"/>
                <a:cs typeface="+mn-cs"/>
              </a:rPr>
              <a:t>.</a:t>
            </a:r>
          </a:p>
          <a:p>
            <a:r>
              <a:rPr lang="en-US" sz="1200" kern="1200" baseline="0" dirty="0" smtClean="0">
                <a:solidFill>
                  <a:schemeClr val="tx1"/>
                </a:solidFill>
                <a:latin typeface="+mn-lt"/>
                <a:ea typeface="+mn-ea"/>
                <a:cs typeface="+mn-cs"/>
              </a:rPr>
              <a:t>Cervical cancer reflects striking global health inequities,  in terms of availability and use of medical practices such as cancer screening, availability and quality of treatment, resulting in deaths of women in their most productive years, resulting in devastating effects on the society at large. It is the largest single cause of years of life lost to cancer in the developing world. The major barrier to prevention of cervical cancer is failure to be screened at all.</a:t>
            </a:r>
            <a:endParaRPr lang="en-US" dirty="0"/>
          </a:p>
        </p:txBody>
      </p:sp>
      <p:sp>
        <p:nvSpPr>
          <p:cNvPr id="4" name="Slide Number Placeholder 3"/>
          <p:cNvSpPr>
            <a:spLocks noGrp="1"/>
          </p:cNvSpPr>
          <p:nvPr>
            <p:ph type="sldNum" sz="quarter" idx="10"/>
          </p:nvPr>
        </p:nvSpPr>
        <p:spPr/>
        <p:txBody>
          <a:bodyPr/>
          <a:lstStyle/>
          <a:p>
            <a:fld id="{825E64AB-5A61-46EE-A8F1-8F03D3FC39C3}"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Factors that contribute to regional differences in the types or burden of cancer include regional variations in the prevalence of major risk factors,  completeness of reporting, and age structure.</a:t>
            </a:r>
          </a:p>
          <a:p>
            <a:r>
              <a:rPr lang="en-US" sz="1200" kern="1200" baseline="0" dirty="0" smtClean="0">
                <a:solidFill>
                  <a:schemeClr val="tx1"/>
                </a:solidFill>
                <a:latin typeface="+mn-lt"/>
                <a:ea typeface="+mn-ea"/>
                <a:cs typeface="+mn-cs"/>
              </a:rPr>
              <a:t>-The frequency of commonly diagnosed cancer cases or deaths also varies by geographic areas (Table 3), and counties and parishes within countries. For example, the most commonly diagnosed cancer is cervix uteri in</a:t>
            </a:r>
          </a:p>
          <a:p>
            <a:r>
              <a:rPr lang="en-US" sz="1200" kern="1200" baseline="0" dirty="0" smtClean="0">
                <a:solidFill>
                  <a:schemeClr val="tx1"/>
                </a:solidFill>
                <a:latin typeface="+mn-lt"/>
                <a:ea typeface="+mn-ea"/>
                <a:cs typeface="+mn-cs"/>
              </a:rPr>
              <a:t>Eastern and Southern Africa, Kaposi sarcoma in Middle Africa, and breast cancer in Northern and Western</a:t>
            </a:r>
          </a:p>
          <a:p>
            <a:r>
              <a:rPr lang="en-US" sz="1200" kern="1200" baseline="0" dirty="0" smtClean="0">
                <a:solidFill>
                  <a:schemeClr val="tx1"/>
                </a:solidFill>
                <a:latin typeface="+mn-lt"/>
                <a:ea typeface="+mn-ea"/>
                <a:cs typeface="+mn-cs"/>
              </a:rPr>
              <a:t>Africa.</a:t>
            </a:r>
          </a:p>
          <a:p>
            <a:r>
              <a:rPr lang="en-US" sz="1200" kern="1200" baseline="0" dirty="0" smtClean="0">
                <a:solidFill>
                  <a:schemeClr val="tx1"/>
                </a:solidFill>
                <a:latin typeface="+mn-lt"/>
                <a:ea typeface="+mn-ea"/>
                <a:cs typeface="+mn-cs"/>
              </a:rPr>
              <a:t>2).</a:t>
            </a:r>
            <a:endParaRPr lang="en-US" dirty="0"/>
          </a:p>
        </p:txBody>
      </p:sp>
      <p:sp>
        <p:nvSpPr>
          <p:cNvPr id="4" name="Slide Number Placeholder 3"/>
          <p:cNvSpPr>
            <a:spLocks noGrp="1"/>
          </p:cNvSpPr>
          <p:nvPr>
            <p:ph type="sldNum" sz="quarter" idx="10"/>
          </p:nvPr>
        </p:nvSpPr>
        <p:spPr/>
        <p:txBody>
          <a:bodyPr/>
          <a:lstStyle/>
          <a:p>
            <a:fld id="{825E64AB-5A61-46EE-A8F1-8F03D3FC39C3}"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25E64AB-5A61-46EE-A8F1-8F03D3FC39C3}"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there were 1 589 000 incident cases of cancer in 2008 (758 000 in men and 831 000 in women) and 1 072 000 deaths from cancer (approximately 557 000 in men and 515 000 in women) (Figure 1.1.4b). In men, the commonest cancer was lung cancer, followed by oral cancer, pharyngeal cancer, </a:t>
            </a:r>
            <a:r>
              <a:rPr lang="en-US" sz="1200" kern="1200" baseline="0" dirty="0" err="1" smtClean="0">
                <a:solidFill>
                  <a:schemeClr val="tx1"/>
                </a:solidFill>
                <a:latin typeface="+mn-lt"/>
                <a:ea typeface="+mn-ea"/>
                <a:cs typeface="+mn-cs"/>
              </a:rPr>
              <a:t>oesophagus</a:t>
            </a:r>
            <a:r>
              <a:rPr lang="en-US" sz="1200" kern="1200" baseline="0" dirty="0" smtClean="0">
                <a:solidFill>
                  <a:schemeClr val="tx1"/>
                </a:solidFill>
                <a:latin typeface="+mn-lt"/>
                <a:ea typeface="+mn-ea"/>
                <a:cs typeface="+mn-cs"/>
              </a:rPr>
              <a:t> cancer, stomach cancer, colorectal cancer, liver cancer and larynx cancer (Figure 1.1.4b). Lung cancer was the commonest form of cancer deaths in men (Figure 1.1.4b). If oral cavity and pharynx are combined, then this site is the predominant site of incident cancer and cancer death in men. In women, cervix cancer and breast cancer were the commonest incident and fatal forms of cancer by a considerable margin (Figure 1.1.4b). The different case mix between men and women results in more deaths in men than in women, based on fewer incident cases.</a:t>
            </a:r>
            <a:endParaRPr lang="en-US" dirty="0"/>
          </a:p>
        </p:txBody>
      </p:sp>
      <p:sp>
        <p:nvSpPr>
          <p:cNvPr id="4" name="Slide Number Placeholder 3"/>
          <p:cNvSpPr>
            <a:spLocks noGrp="1"/>
          </p:cNvSpPr>
          <p:nvPr>
            <p:ph type="sldNum" sz="quarter" idx="10"/>
          </p:nvPr>
        </p:nvSpPr>
        <p:spPr/>
        <p:txBody>
          <a:bodyPr/>
          <a:lstStyle/>
          <a:p>
            <a:fld id="{825E64AB-5A61-46EE-A8F1-8F03D3FC39C3}"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Overall the most common site in males was the lung, followed by the oral cavity and stomach, while the first three in females were cervix uteri, breast and lung.</a:t>
            </a:r>
            <a:endParaRPr lang="en-US" dirty="0"/>
          </a:p>
        </p:txBody>
      </p:sp>
      <p:sp>
        <p:nvSpPr>
          <p:cNvPr id="4" name="Slide Number Placeholder 3"/>
          <p:cNvSpPr>
            <a:spLocks noGrp="1"/>
          </p:cNvSpPr>
          <p:nvPr>
            <p:ph type="sldNum" sz="quarter" idx="10"/>
          </p:nvPr>
        </p:nvSpPr>
        <p:spPr/>
        <p:txBody>
          <a:bodyPr/>
          <a:lstStyle/>
          <a:p>
            <a:fld id="{825E64AB-5A61-46EE-A8F1-8F03D3FC39C3}"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9535" eaLnBrk="0" hangingPunct="0">
              <a:defRPr sz="2400">
                <a:solidFill>
                  <a:schemeClr val="tx1"/>
                </a:solidFill>
                <a:latin typeface="KeplerRegular" pitchFamily="2" charset="0"/>
                <a:ea typeface="ＭＳ Ｐゴシック" pitchFamily="34" charset="-128"/>
              </a:defRPr>
            </a:lvl1pPr>
            <a:lvl2pPr marL="728873" indent="-280336" defTabSz="909535" eaLnBrk="0" hangingPunct="0">
              <a:defRPr sz="2400">
                <a:solidFill>
                  <a:schemeClr val="tx1"/>
                </a:solidFill>
                <a:latin typeface="KeplerRegular" pitchFamily="2" charset="0"/>
                <a:ea typeface="ＭＳ Ｐゴシック" pitchFamily="34" charset="-128"/>
              </a:defRPr>
            </a:lvl2pPr>
            <a:lvl3pPr marL="1121343" indent="-224268" defTabSz="909535" eaLnBrk="0" hangingPunct="0">
              <a:defRPr sz="2400">
                <a:solidFill>
                  <a:schemeClr val="tx1"/>
                </a:solidFill>
                <a:latin typeface="KeplerRegular" pitchFamily="2" charset="0"/>
                <a:ea typeface="ＭＳ Ｐゴシック" pitchFamily="34" charset="-128"/>
              </a:defRPr>
            </a:lvl3pPr>
            <a:lvl4pPr marL="1569881" indent="-224268" defTabSz="909535" eaLnBrk="0" hangingPunct="0">
              <a:defRPr sz="2400">
                <a:solidFill>
                  <a:schemeClr val="tx1"/>
                </a:solidFill>
                <a:latin typeface="KeplerRegular" pitchFamily="2" charset="0"/>
                <a:ea typeface="ＭＳ Ｐゴシック" pitchFamily="34" charset="-128"/>
              </a:defRPr>
            </a:lvl4pPr>
            <a:lvl5pPr marL="2018418" indent="-224268" defTabSz="909535" eaLnBrk="0" hangingPunct="0">
              <a:defRPr sz="2400">
                <a:solidFill>
                  <a:schemeClr val="tx1"/>
                </a:solidFill>
                <a:latin typeface="KeplerRegular" pitchFamily="2" charset="0"/>
                <a:ea typeface="ＭＳ Ｐゴシック" pitchFamily="34" charset="-128"/>
              </a:defRPr>
            </a:lvl5pPr>
            <a:lvl6pPr marL="2466956" indent="-224268" algn="r" defTabSz="909535" eaLnBrk="0" fontAlgn="base" hangingPunct="0">
              <a:spcBef>
                <a:spcPct val="0"/>
              </a:spcBef>
              <a:spcAft>
                <a:spcPct val="0"/>
              </a:spcAft>
              <a:defRPr sz="2400">
                <a:solidFill>
                  <a:schemeClr val="tx1"/>
                </a:solidFill>
                <a:latin typeface="KeplerRegular" pitchFamily="2" charset="0"/>
                <a:ea typeface="ＭＳ Ｐゴシック" pitchFamily="34" charset="-128"/>
              </a:defRPr>
            </a:lvl6pPr>
            <a:lvl7pPr marL="2915494" indent="-224268" algn="r" defTabSz="909535" eaLnBrk="0" fontAlgn="base" hangingPunct="0">
              <a:spcBef>
                <a:spcPct val="0"/>
              </a:spcBef>
              <a:spcAft>
                <a:spcPct val="0"/>
              </a:spcAft>
              <a:defRPr sz="2400">
                <a:solidFill>
                  <a:schemeClr val="tx1"/>
                </a:solidFill>
                <a:latin typeface="KeplerRegular" pitchFamily="2" charset="0"/>
                <a:ea typeface="ＭＳ Ｐゴシック" pitchFamily="34" charset="-128"/>
              </a:defRPr>
            </a:lvl7pPr>
            <a:lvl8pPr marL="3364030" indent="-224268" algn="r" defTabSz="909535" eaLnBrk="0" fontAlgn="base" hangingPunct="0">
              <a:spcBef>
                <a:spcPct val="0"/>
              </a:spcBef>
              <a:spcAft>
                <a:spcPct val="0"/>
              </a:spcAft>
              <a:defRPr sz="2400">
                <a:solidFill>
                  <a:schemeClr val="tx1"/>
                </a:solidFill>
                <a:latin typeface="KeplerRegular" pitchFamily="2" charset="0"/>
                <a:ea typeface="ＭＳ Ｐゴシック" pitchFamily="34" charset="-128"/>
              </a:defRPr>
            </a:lvl8pPr>
            <a:lvl9pPr marL="3812567" indent="-224268" algn="r" defTabSz="909535" eaLnBrk="0" fontAlgn="base" hangingPunct="0">
              <a:spcBef>
                <a:spcPct val="0"/>
              </a:spcBef>
              <a:spcAft>
                <a:spcPct val="0"/>
              </a:spcAft>
              <a:defRPr sz="2400">
                <a:solidFill>
                  <a:schemeClr val="tx1"/>
                </a:solidFill>
                <a:latin typeface="KeplerRegular" pitchFamily="2" charset="0"/>
                <a:ea typeface="ＭＳ Ｐゴシック" pitchFamily="34" charset="-128"/>
              </a:defRPr>
            </a:lvl9pPr>
          </a:lstStyle>
          <a:p>
            <a:pPr eaLnBrk="1" hangingPunct="1"/>
            <a:fld id="{8A3DCB4D-43D0-417A-80DB-79EE5B106926}" type="slidenum">
              <a:rPr lang="en-US" sz="1200">
                <a:solidFill>
                  <a:prstClr val="black"/>
                </a:solidFill>
              </a:rPr>
              <a:pPr eaLnBrk="1" hangingPunct="1"/>
              <a:t>18</a:t>
            </a:fld>
            <a:endParaRPr lang="en-US" sz="1200" dirty="0">
              <a:solidFill>
                <a:prstClr val="black"/>
              </a:solidFill>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ea typeface="ＭＳ Ｐゴシック" pitchFamily="34" charset="-128"/>
              </a:rPr>
              <a:t>Lung cancer is by far the most common cancer in men (28%), followed by prostate (10%), and colon &amp; rectum (9%).  In women, lung (26%), breast (14%), and colon &amp; rectum (9%) are the leading sites of cancer death.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9524" eaLnBrk="0" hangingPunct="0">
              <a:defRPr sz="2400">
                <a:solidFill>
                  <a:schemeClr val="tx1"/>
                </a:solidFill>
                <a:latin typeface="KeplerRegular" pitchFamily="2" charset="0"/>
                <a:ea typeface="ＭＳ Ｐゴシック" pitchFamily="34" charset="-128"/>
              </a:defRPr>
            </a:lvl1pPr>
            <a:lvl2pPr marL="728865" indent="-280334" defTabSz="909524" eaLnBrk="0" hangingPunct="0">
              <a:defRPr sz="2400">
                <a:solidFill>
                  <a:schemeClr val="tx1"/>
                </a:solidFill>
                <a:latin typeface="KeplerRegular" pitchFamily="2" charset="0"/>
                <a:ea typeface="ＭＳ Ｐゴシック" pitchFamily="34" charset="-128"/>
              </a:defRPr>
            </a:lvl2pPr>
            <a:lvl3pPr marL="1121329" indent="-224265" defTabSz="909524" eaLnBrk="0" hangingPunct="0">
              <a:defRPr sz="2400">
                <a:solidFill>
                  <a:schemeClr val="tx1"/>
                </a:solidFill>
                <a:latin typeface="KeplerRegular" pitchFamily="2" charset="0"/>
                <a:ea typeface="ＭＳ Ｐゴシック" pitchFamily="34" charset="-128"/>
              </a:defRPr>
            </a:lvl3pPr>
            <a:lvl4pPr marL="1569860" indent="-224265" defTabSz="909524" eaLnBrk="0" hangingPunct="0">
              <a:defRPr sz="2400">
                <a:solidFill>
                  <a:schemeClr val="tx1"/>
                </a:solidFill>
                <a:latin typeface="KeplerRegular" pitchFamily="2" charset="0"/>
                <a:ea typeface="ＭＳ Ｐゴシック" pitchFamily="34" charset="-128"/>
              </a:defRPr>
            </a:lvl4pPr>
            <a:lvl5pPr marL="2018393" indent="-224265" defTabSz="909524" eaLnBrk="0" hangingPunct="0">
              <a:defRPr sz="2400">
                <a:solidFill>
                  <a:schemeClr val="tx1"/>
                </a:solidFill>
                <a:latin typeface="KeplerRegular" pitchFamily="2" charset="0"/>
                <a:ea typeface="ＭＳ Ｐゴシック" pitchFamily="34" charset="-128"/>
              </a:defRPr>
            </a:lvl5pPr>
            <a:lvl6pPr marL="2466925" indent="-224265" algn="r" defTabSz="909524" eaLnBrk="0" fontAlgn="base" hangingPunct="0">
              <a:spcBef>
                <a:spcPct val="0"/>
              </a:spcBef>
              <a:spcAft>
                <a:spcPct val="0"/>
              </a:spcAft>
              <a:defRPr sz="2400">
                <a:solidFill>
                  <a:schemeClr val="tx1"/>
                </a:solidFill>
                <a:latin typeface="KeplerRegular" pitchFamily="2" charset="0"/>
                <a:ea typeface="ＭＳ Ｐゴシック" pitchFamily="34" charset="-128"/>
              </a:defRPr>
            </a:lvl6pPr>
            <a:lvl7pPr marL="2915457" indent="-224265" algn="r" defTabSz="909524" eaLnBrk="0" fontAlgn="base" hangingPunct="0">
              <a:spcBef>
                <a:spcPct val="0"/>
              </a:spcBef>
              <a:spcAft>
                <a:spcPct val="0"/>
              </a:spcAft>
              <a:defRPr sz="2400">
                <a:solidFill>
                  <a:schemeClr val="tx1"/>
                </a:solidFill>
                <a:latin typeface="KeplerRegular" pitchFamily="2" charset="0"/>
                <a:ea typeface="ＭＳ Ｐゴシック" pitchFamily="34" charset="-128"/>
              </a:defRPr>
            </a:lvl7pPr>
            <a:lvl8pPr marL="3363989" indent="-224265" algn="r" defTabSz="909524" eaLnBrk="0" fontAlgn="base" hangingPunct="0">
              <a:spcBef>
                <a:spcPct val="0"/>
              </a:spcBef>
              <a:spcAft>
                <a:spcPct val="0"/>
              </a:spcAft>
              <a:defRPr sz="2400">
                <a:solidFill>
                  <a:schemeClr val="tx1"/>
                </a:solidFill>
                <a:latin typeface="KeplerRegular" pitchFamily="2" charset="0"/>
                <a:ea typeface="ＭＳ Ｐゴシック" pitchFamily="34" charset="-128"/>
              </a:defRPr>
            </a:lvl8pPr>
            <a:lvl9pPr marL="3812520" indent="-224265" algn="r" defTabSz="909524" eaLnBrk="0" fontAlgn="base" hangingPunct="0">
              <a:spcBef>
                <a:spcPct val="0"/>
              </a:spcBef>
              <a:spcAft>
                <a:spcPct val="0"/>
              </a:spcAft>
              <a:defRPr sz="2400">
                <a:solidFill>
                  <a:schemeClr val="tx1"/>
                </a:solidFill>
                <a:latin typeface="KeplerRegular" pitchFamily="2" charset="0"/>
                <a:ea typeface="ＭＳ Ｐゴシック" pitchFamily="34" charset="-128"/>
              </a:defRPr>
            </a:lvl9pPr>
          </a:lstStyle>
          <a:p>
            <a:pPr eaLnBrk="1" hangingPunct="1"/>
            <a:fld id="{70E1C969-C10B-4063-B077-4DF38327B8EA}" type="slidenum">
              <a:rPr lang="en-US" sz="1200">
                <a:solidFill>
                  <a:prstClr val="black"/>
                </a:solidFill>
              </a:rPr>
              <a:pPr eaLnBrk="1" hangingPunct="1"/>
              <a:t>19</a:t>
            </a:fld>
            <a:endParaRPr lang="en-US" sz="1200" dirty="0">
              <a:solidFill>
                <a:prstClr val="black"/>
              </a:solidFill>
            </a:endParaRPr>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smtClean="0">
                <a:latin typeface="Arial" pitchFamily="34" charset="0"/>
                <a:ea typeface="ＭＳ Ｐゴシック" pitchFamily="34" charset="-128"/>
                <a:cs typeface="Times New Roman" pitchFamily="18" charset="0"/>
              </a:rPr>
              <a:t>The lung cancer death rate in women began declining in the early 2000s after increasing for the previous 70 years. The lag in the decline in lung cancer in women compared to men</a:t>
            </a:r>
            <a:r>
              <a:rPr lang="en-US" baseline="0" dirty="0" smtClean="0">
                <a:latin typeface="Arial" pitchFamily="34" charset="0"/>
                <a:ea typeface="ＭＳ Ｐゴシック" pitchFamily="34" charset="-128"/>
                <a:cs typeface="Times New Roman" pitchFamily="18" charset="0"/>
              </a:rPr>
              <a:t> </a:t>
            </a:r>
            <a:r>
              <a:rPr lang="en-US" dirty="0" smtClean="0">
                <a:latin typeface="Arial" pitchFamily="34" charset="0"/>
                <a:ea typeface="ＭＳ Ｐゴシック" pitchFamily="34" charset="-128"/>
                <a:cs typeface="Times New Roman" pitchFamily="18" charset="0"/>
              </a:rPr>
              <a:t>reflects differences in smoking patterns; smoking rates peaked about two decades later in women than in men and women lagged behind men in quitting smoking in large numbers. In comparison, breast cancer death rates changed little between 1930 and 1990, but decreased 33% between the peak year (1989) and 2009.  Since 1930, the death rate for stomach cancer</a:t>
            </a:r>
            <a:r>
              <a:rPr lang="en-US" baseline="0" dirty="0" smtClean="0">
                <a:latin typeface="Arial" pitchFamily="34" charset="0"/>
                <a:ea typeface="ＭＳ Ｐゴシック" pitchFamily="34" charset="-128"/>
                <a:cs typeface="Times New Roman" pitchFamily="18" charset="0"/>
              </a:rPr>
              <a:t> </a:t>
            </a:r>
            <a:r>
              <a:rPr lang="en-US" dirty="0" smtClean="0">
                <a:latin typeface="Arial" pitchFamily="34" charset="0"/>
                <a:ea typeface="ＭＳ Ｐゴシック" pitchFamily="34" charset="-128"/>
                <a:cs typeface="Times New Roman" pitchFamily="18" charset="0"/>
              </a:rPr>
              <a:t>has decreased by more than 90%. The death rate for</a:t>
            </a:r>
            <a:r>
              <a:rPr lang="en-US" baseline="0" dirty="0" smtClean="0">
                <a:latin typeface="Arial" pitchFamily="34" charset="0"/>
                <a:ea typeface="ＭＳ Ｐゴシック" pitchFamily="34" charset="-128"/>
                <a:cs typeface="Times New Roman" pitchFamily="18" charset="0"/>
              </a:rPr>
              <a:t> uterine cancer, which was the leading cause of cancer death in the early 20</a:t>
            </a:r>
            <a:r>
              <a:rPr lang="en-US" baseline="30000" dirty="0" smtClean="0">
                <a:latin typeface="Arial" pitchFamily="34" charset="0"/>
                <a:ea typeface="ＭＳ Ｐゴシック" pitchFamily="34" charset="-128"/>
                <a:cs typeface="Times New Roman" pitchFamily="18" charset="0"/>
              </a:rPr>
              <a:t>th</a:t>
            </a:r>
            <a:r>
              <a:rPr lang="en-US" baseline="0" dirty="0" smtClean="0">
                <a:latin typeface="Arial" pitchFamily="34" charset="0"/>
                <a:ea typeface="ＭＳ Ｐゴシック" pitchFamily="34" charset="-128"/>
                <a:cs typeface="Times New Roman" pitchFamily="18" charset="0"/>
              </a:rPr>
              <a:t> century, declined from 1930 to 1997, but has since been fairly stable. C</a:t>
            </a:r>
            <a:r>
              <a:rPr lang="en-US" dirty="0" smtClean="0">
                <a:latin typeface="Arial" pitchFamily="34" charset="0"/>
                <a:ea typeface="ＭＳ Ｐゴシック" pitchFamily="34" charset="-128"/>
                <a:cs typeface="Times New Roman" pitchFamily="18" charset="0"/>
              </a:rPr>
              <a:t>olorectal cancer death rates have been decreasing for more than 50 years.</a:t>
            </a:r>
            <a:r>
              <a:rPr lang="en-US" dirty="0" smtClean="0">
                <a:latin typeface="Arial" pitchFamily="34" charset="0"/>
                <a:ea typeface="ＭＳ Ｐゴシック" pitchFamily="34" charset="-128"/>
              </a:rPr>
              <a:t> </a:t>
            </a:r>
          </a:p>
          <a:p>
            <a:pPr eaLnBrk="1" hangingPunct="1"/>
            <a:endParaRPr lang="en-US" dirty="0" smtClean="0">
              <a:latin typeface="Arial" pitchFamily="34" charset="0"/>
              <a:ea typeface="ＭＳ Ｐゴシック" pitchFamily="34" charset="-128"/>
            </a:endParaRPr>
          </a:p>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endParaRPr lang="en-GB" smtClean="0"/>
          </a:p>
        </p:txBody>
      </p:sp>
      <p:sp>
        <p:nvSpPr>
          <p:cNvPr id="103428" name="Slide Number Placeholder 3"/>
          <p:cNvSpPr>
            <a:spLocks noGrp="1"/>
          </p:cNvSpPr>
          <p:nvPr>
            <p:ph type="sldNum" sz="quarter" idx="5"/>
          </p:nvPr>
        </p:nvSpPr>
        <p:spPr>
          <a:noFill/>
        </p:spPr>
        <p:txBody>
          <a:bodyPr/>
          <a:lstStyle/>
          <a:p>
            <a:fld id="{86C63820-E46B-48E6-9AAA-2F1FED2E01EE}" type="slidenum">
              <a:rPr lang="ar-SA"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09524" eaLnBrk="0" hangingPunct="0">
              <a:defRPr sz="2400">
                <a:solidFill>
                  <a:schemeClr val="tx1"/>
                </a:solidFill>
                <a:latin typeface="KeplerRegular" pitchFamily="2" charset="0"/>
                <a:ea typeface="ＭＳ Ｐゴシック" pitchFamily="34" charset="-128"/>
              </a:defRPr>
            </a:lvl1pPr>
            <a:lvl2pPr marL="728865" indent="-280334" defTabSz="909524" eaLnBrk="0" hangingPunct="0">
              <a:defRPr sz="2400">
                <a:solidFill>
                  <a:schemeClr val="tx1"/>
                </a:solidFill>
                <a:latin typeface="KeplerRegular" pitchFamily="2" charset="0"/>
                <a:ea typeface="ＭＳ Ｐゴシック" pitchFamily="34" charset="-128"/>
              </a:defRPr>
            </a:lvl2pPr>
            <a:lvl3pPr marL="1121329" indent="-224265" defTabSz="909524" eaLnBrk="0" hangingPunct="0">
              <a:defRPr sz="2400">
                <a:solidFill>
                  <a:schemeClr val="tx1"/>
                </a:solidFill>
                <a:latin typeface="KeplerRegular" pitchFamily="2" charset="0"/>
                <a:ea typeface="ＭＳ Ｐゴシック" pitchFamily="34" charset="-128"/>
              </a:defRPr>
            </a:lvl3pPr>
            <a:lvl4pPr marL="1569860" indent="-224265" defTabSz="909524" eaLnBrk="0" hangingPunct="0">
              <a:defRPr sz="2400">
                <a:solidFill>
                  <a:schemeClr val="tx1"/>
                </a:solidFill>
                <a:latin typeface="KeplerRegular" pitchFamily="2" charset="0"/>
                <a:ea typeface="ＭＳ Ｐゴシック" pitchFamily="34" charset="-128"/>
              </a:defRPr>
            </a:lvl4pPr>
            <a:lvl5pPr marL="2018393" indent="-224265" defTabSz="909524" eaLnBrk="0" hangingPunct="0">
              <a:defRPr sz="2400">
                <a:solidFill>
                  <a:schemeClr val="tx1"/>
                </a:solidFill>
                <a:latin typeface="KeplerRegular" pitchFamily="2" charset="0"/>
                <a:ea typeface="ＭＳ Ｐゴシック" pitchFamily="34" charset="-128"/>
              </a:defRPr>
            </a:lvl5pPr>
            <a:lvl6pPr marL="2466925" indent="-224265" algn="r" defTabSz="909524" eaLnBrk="0" fontAlgn="base" hangingPunct="0">
              <a:spcBef>
                <a:spcPct val="0"/>
              </a:spcBef>
              <a:spcAft>
                <a:spcPct val="0"/>
              </a:spcAft>
              <a:defRPr sz="2400">
                <a:solidFill>
                  <a:schemeClr val="tx1"/>
                </a:solidFill>
                <a:latin typeface="KeplerRegular" pitchFamily="2" charset="0"/>
                <a:ea typeface="ＭＳ Ｐゴシック" pitchFamily="34" charset="-128"/>
              </a:defRPr>
            </a:lvl6pPr>
            <a:lvl7pPr marL="2915457" indent="-224265" algn="r" defTabSz="909524" eaLnBrk="0" fontAlgn="base" hangingPunct="0">
              <a:spcBef>
                <a:spcPct val="0"/>
              </a:spcBef>
              <a:spcAft>
                <a:spcPct val="0"/>
              </a:spcAft>
              <a:defRPr sz="2400">
                <a:solidFill>
                  <a:schemeClr val="tx1"/>
                </a:solidFill>
                <a:latin typeface="KeplerRegular" pitchFamily="2" charset="0"/>
                <a:ea typeface="ＭＳ Ｐゴシック" pitchFamily="34" charset="-128"/>
              </a:defRPr>
            </a:lvl7pPr>
            <a:lvl8pPr marL="3363989" indent="-224265" algn="r" defTabSz="909524" eaLnBrk="0" fontAlgn="base" hangingPunct="0">
              <a:spcBef>
                <a:spcPct val="0"/>
              </a:spcBef>
              <a:spcAft>
                <a:spcPct val="0"/>
              </a:spcAft>
              <a:defRPr sz="2400">
                <a:solidFill>
                  <a:schemeClr val="tx1"/>
                </a:solidFill>
                <a:latin typeface="KeplerRegular" pitchFamily="2" charset="0"/>
                <a:ea typeface="ＭＳ Ｐゴシック" pitchFamily="34" charset="-128"/>
              </a:defRPr>
            </a:lvl8pPr>
            <a:lvl9pPr marL="3812520" indent="-224265" algn="r" defTabSz="909524" eaLnBrk="0" fontAlgn="base" hangingPunct="0">
              <a:spcBef>
                <a:spcPct val="0"/>
              </a:spcBef>
              <a:spcAft>
                <a:spcPct val="0"/>
              </a:spcAft>
              <a:defRPr sz="2400">
                <a:solidFill>
                  <a:schemeClr val="tx1"/>
                </a:solidFill>
                <a:latin typeface="KeplerRegular" pitchFamily="2" charset="0"/>
                <a:ea typeface="ＭＳ Ｐゴシック" pitchFamily="34" charset="-128"/>
              </a:defRPr>
            </a:lvl9pPr>
          </a:lstStyle>
          <a:p>
            <a:pPr eaLnBrk="1" hangingPunct="1"/>
            <a:fld id="{18B07CD3-D822-4D84-BCA4-1AAA03C20AEC}" type="slidenum">
              <a:rPr lang="en-US" sz="1200">
                <a:solidFill>
                  <a:prstClr val="black"/>
                </a:solidFill>
              </a:rPr>
              <a:pPr eaLnBrk="1" hangingPunct="1"/>
              <a:t>20</a:t>
            </a:fld>
            <a:endParaRPr lang="en-US" sz="1200" dirty="0">
              <a:solidFill>
                <a:prstClr val="black"/>
              </a:solidFill>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895826">
              <a:defRPr/>
            </a:pPr>
            <a:r>
              <a:rPr lang="en-US" dirty="0" smtClean="0">
                <a:latin typeface="Arial" pitchFamily="34" charset="0"/>
                <a:ea typeface="ＭＳ Ｐゴシック" pitchFamily="34" charset="-128"/>
                <a:cs typeface="Times New Roman" pitchFamily="18" charset="0"/>
              </a:rPr>
              <a:t>Most of the increase in overall cancer death rates for men prior to 1990 was attributable to the rapid increase in lung cancer deaths due to the tobacco epidemic.  However, since 1990, the lung cancer death rate in men has been decreasing; this decline </a:t>
            </a:r>
            <a:r>
              <a:rPr lang="en-US" baseline="0" dirty="0" smtClean="0">
                <a:latin typeface="Arial" pitchFamily="34" charset="0"/>
                <a:ea typeface="ＭＳ Ｐゴシック" pitchFamily="34" charset="-128"/>
                <a:cs typeface="Times New Roman" pitchFamily="18" charset="0"/>
              </a:rPr>
              <a:t>has </a:t>
            </a:r>
            <a:r>
              <a:rPr lang="en-US" dirty="0" smtClean="0">
                <a:latin typeface="Arial" pitchFamily="34" charset="0"/>
                <a:ea typeface="ＭＳ Ｐゴシック" pitchFamily="34" charset="-128"/>
                <a:cs typeface="Times New Roman" pitchFamily="18" charset="0"/>
              </a:rPr>
              <a:t>accounted for nearly 40% of the overall decrease in cancer death rates in men. The death rate for stomach cancer, which was the leading cause of cancer death among men early in the 20</a:t>
            </a:r>
            <a:r>
              <a:rPr lang="en-US" baseline="30000" dirty="0" smtClean="0">
                <a:latin typeface="Arial" pitchFamily="34" charset="0"/>
                <a:ea typeface="ＭＳ Ｐゴシック" pitchFamily="34" charset="-128"/>
                <a:cs typeface="Times New Roman" pitchFamily="18" charset="0"/>
              </a:rPr>
              <a:t>th</a:t>
            </a:r>
            <a:r>
              <a:rPr lang="en-US" dirty="0" smtClean="0">
                <a:latin typeface="Arial" pitchFamily="34" charset="0"/>
                <a:ea typeface="ＭＳ Ｐゴシック" pitchFamily="34" charset="-128"/>
                <a:cs typeface="Times New Roman" pitchFamily="18" charset="0"/>
              </a:rPr>
              <a:t> century, has decreased by 90% since 1930. Death rates for prostate and colorectal cancers have been declining since the early 1990s and 1980s, respectively.</a:t>
            </a:r>
            <a:r>
              <a:rPr lang="en-US" dirty="0" smtClean="0">
                <a:latin typeface="Arial" pitchFamily="34" charset="0"/>
                <a:ea typeface="ＭＳ Ｐゴシック" pitchFamily="34" charset="-128"/>
              </a:rPr>
              <a:t> </a:t>
            </a:r>
          </a:p>
          <a:p>
            <a:pPr eaLnBrk="1" hangingPunct="1"/>
            <a:endParaRPr lang="en-US" dirty="0" smtClean="0">
              <a:latin typeface="Arial" pitchFamily="34" charset="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9535" eaLnBrk="0" hangingPunct="0">
              <a:defRPr sz="2400">
                <a:solidFill>
                  <a:schemeClr val="tx1"/>
                </a:solidFill>
                <a:latin typeface="KeplerRegular" pitchFamily="2" charset="0"/>
                <a:ea typeface="ＭＳ Ｐゴシック" pitchFamily="34" charset="-128"/>
              </a:defRPr>
            </a:lvl1pPr>
            <a:lvl2pPr marL="728873" indent="-280336" defTabSz="909535" eaLnBrk="0" hangingPunct="0">
              <a:defRPr sz="2400">
                <a:solidFill>
                  <a:schemeClr val="tx1"/>
                </a:solidFill>
                <a:latin typeface="KeplerRegular" pitchFamily="2" charset="0"/>
                <a:ea typeface="ＭＳ Ｐゴシック" pitchFamily="34" charset="-128"/>
              </a:defRPr>
            </a:lvl2pPr>
            <a:lvl3pPr marL="1121343" indent="-224268" defTabSz="909535" eaLnBrk="0" hangingPunct="0">
              <a:defRPr sz="2400">
                <a:solidFill>
                  <a:schemeClr val="tx1"/>
                </a:solidFill>
                <a:latin typeface="KeplerRegular" pitchFamily="2" charset="0"/>
                <a:ea typeface="ＭＳ Ｐゴシック" pitchFamily="34" charset="-128"/>
              </a:defRPr>
            </a:lvl3pPr>
            <a:lvl4pPr marL="1569881" indent="-224268" defTabSz="909535" eaLnBrk="0" hangingPunct="0">
              <a:defRPr sz="2400">
                <a:solidFill>
                  <a:schemeClr val="tx1"/>
                </a:solidFill>
                <a:latin typeface="KeplerRegular" pitchFamily="2" charset="0"/>
                <a:ea typeface="ＭＳ Ｐゴシック" pitchFamily="34" charset="-128"/>
              </a:defRPr>
            </a:lvl4pPr>
            <a:lvl5pPr marL="2018418" indent="-224268" defTabSz="909535" eaLnBrk="0" hangingPunct="0">
              <a:defRPr sz="2400">
                <a:solidFill>
                  <a:schemeClr val="tx1"/>
                </a:solidFill>
                <a:latin typeface="KeplerRegular" pitchFamily="2" charset="0"/>
                <a:ea typeface="ＭＳ Ｐゴシック" pitchFamily="34" charset="-128"/>
              </a:defRPr>
            </a:lvl5pPr>
            <a:lvl6pPr marL="2466956" indent="-224268" algn="r" defTabSz="909535" eaLnBrk="0" fontAlgn="base" hangingPunct="0">
              <a:spcBef>
                <a:spcPct val="0"/>
              </a:spcBef>
              <a:spcAft>
                <a:spcPct val="0"/>
              </a:spcAft>
              <a:defRPr sz="2400">
                <a:solidFill>
                  <a:schemeClr val="tx1"/>
                </a:solidFill>
                <a:latin typeface="KeplerRegular" pitchFamily="2" charset="0"/>
                <a:ea typeface="ＭＳ Ｐゴシック" pitchFamily="34" charset="-128"/>
              </a:defRPr>
            </a:lvl6pPr>
            <a:lvl7pPr marL="2915494" indent="-224268" algn="r" defTabSz="909535" eaLnBrk="0" fontAlgn="base" hangingPunct="0">
              <a:spcBef>
                <a:spcPct val="0"/>
              </a:spcBef>
              <a:spcAft>
                <a:spcPct val="0"/>
              </a:spcAft>
              <a:defRPr sz="2400">
                <a:solidFill>
                  <a:schemeClr val="tx1"/>
                </a:solidFill>
                <a:latin typeface="KeplerRegular" pitchFamily="2" charset="0"/>
                <a:ea typeface="ＭＳ Ｐゴシック" pitchFamily="34" charset="-128"/>
              </a:defRPr>
            </a:lvl7pPr>
            <a:lvl8pPr marL="3364030" indent="-224268" algn="r" defTabSz="909535" eaLnBrk="0" fontAlgn="base" hangingPunct="0">
              <a:spcBef>
                <a:spcPct val="0"/>
              </a:spcBef>
              <a:spcAft>
                <a:spcPct val="0"/>
              </a:spcAft>
              <a:defRPr sz="2400">
                <a:solidFill>
                  <a:schemeClr val="tx1"/>
                </a:solidFill>
                <a:latin typeface="KeplerRegular" pitchFamily="2" charset="0"/>
                <a:ea typeface="ＭＳ Ｐゴシック" pitchFamily="34" charset="-128"/>
              </a:defRPr>
            </a:lvl8pPr>
            <a:lvl9pPr marL="3812567" indent="-224268" algn="r" defTabSz="909535" eaLnBrk="0" fontAlgn="base" hangingPunct="0">
              <a:spcBef>
                <a:spcPct val="0"/>
              </a:spcBef>
              <a:spcAft>
                <a:spcPct val="0"/>
              </a:spcAft>
              <a:defRPr sz="2400">
                <a:solidFill>
                  <a:schemeClr val="tx1"/>
                </a:solidFill>
                <a:latin typeface="KeplerRegular" pitchFamily="2" charset="0"/>
                <a:ea typeface="ＭＳ Ｐゴシック" pitchFamily="34" charset="-128"/>
              </a:defRPr>
            </a:lvl9pPr>
          </a:lstStyle>
          <a:p>
            <a:pPr eaLnBrk="1" hangingPunct="1"/>
            <a:fld id="{707DCDF5-C6D2-4DB6-BC6C-F9589FD05868}" type="slidenum">
              <a:rPr lang="en-US" sz="1200">
                <a:solidFill>
                  <a:prstClr val="black"/>
                </a:solidFill>
              </a:rPr>
              <a:pPr eaLnBrk="1" hangingPunct="1"/>
              <a:t>21</a:t>
            </a:fld>
            <a:endParaRPr lang="en-US" sz="1200" dirty="0">
              <a:solidFill>
                <a:prstClr val="black"/>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ea typeface="ＭＳ Ｐゴシック" pitchFamily="34" charset="-128"/>
                <a:cs typeface="Times New Roman" pitchFamily="18" charset="0"/>
              </a:rPr>
              <a:t>Now we will turn our attention to the number of new cancers projected for the US this year.  It is estimated that more than 1.6 million new cases of cancer will be diagnosed in 2013.  The most common cancers are prostate in men and breast in women; lung and colorectal cancers are the second</a:t>
            </a:r>
            <a:r>
              <a:rPr lang="en-US" baseline="0" dirty="0" smtClean="0">
                <a:latin typeface="Arial" pitchFamily="34" charset="0"/>
                <a:ea typeface="ＭＳ Ｐゴシック" pitchFamily="34" charset="-128"/>
                <a:cs typeface="Times New Roman" pitchFamily="18" charset="0"/>
              </a:rPr>
              <a:t> and third most common cancers </a:t>
            </a:r>
            <a:r>
              <a:rPr lang="en-US" dirty="0" smtClean="0">
                <a:latin typeface="Arial" pitchFamily="34" charset="0"/>
                <a:ea typeface="ＭＳ Ｐゴシック" pitchFamily="34" charset="-128"/>
                <a:cs typeface="Times New Roman" pitchFamily="18" charset="0"/>
              </a:rPr>
              <a:t>in both men and in women.</a:t>
            </a:r>
            <a:r>
              <a:rPr lang="en-US" dirty="0" smtClean="0">
                <a:latin typeface="Arial" pitchFamily="34" charset="0"/>
                <a:ea typeface="ＭＳ Ｐゴシック" pitchFamily="34" charset="-128"/>
              </a:rPr>
              <a:t>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9631" eaLnBrk="0" hangingPunct="0">
              <a:defRPr sz="2400">
                <a:solidFill>
                  <a:schemeClr val="tx1"/>
                </a:solidFill>
                <a:latin typeface="KeplerRegular" pitchFamily="2" charset="0"/>
                <a:ea typeface="ＭＳ Ｐゴシック" pitchFamily="34" charset="-128"/>
              </a:defRPr>
            </a:lvl1pPr>
            <a:lvl2pPr marL="728950" indent="-280366" defTabSz="909631" eaLnBrk="0" hangingPunct="0">
              <a:defRPr sz="2400">
                <a:solidFill>
                  <a:schemeClr val="tx1"/>
                </a:solidFill>
                <a:latin typeface="KeplerRegular" pitchFamily="2" charset="0"/>
                <a:ea typeface="ＭＳ Ｐゴシック" pitchFamily="34" charset="-128"/>
              </a:defRPr>
            </a:lvl2pPr>
            <a:lvl3pPr marL="1121462" indent="-224292" defTabSz="909631" eaLnBrk="0" hangingPunct="0">
              <a:defRPr sz="2400">
                <a:solidFill>
                  <a:schemeClr val="tx1"/>
                </a:solidFill>
                <a:latin typeface="KeplerRegular" pitchFamily="2" charset="0"/>
                <a:ea typeface="ＭＳ Ｐゴシック" pitchFamily="34" charset="-128"/>
              </a:defRPr>
            </a:lvl3pPr>
            <a:lvl4pPr marL="1570047" indent="-224292" defTabSz="909631" eaLnBrk="0" hangingPunct="0">
              <a:defRPr sz="2400">
                <a:solidFill>
                  <a:schemeClr val="tx1"/>
                </a:solidFill>
                <a:latin typeface="KeplerRegular" pitchFamily="2" charset="0"/>
                <a:ea typeface="ＭＳ Ｐゴシック" pitchFamily="34" charset="-128"/>
              </a:defRPr>
            </a:lvl4pPr>
            <a:lvl5pPr marL="2018632" indent="-224292" defTabSz="909631" eaLnBrk="0" hangingPunct="0">
              <a:defRPr sz="2400">
                <a:solidFill>
                  <a:schemeClr val="tx1"/>
                </a:solidFill>
                <a:latin typeface="KeplerRegular" pitchFamily="2" charset="0"/>
                <a:ea typeface="ＭＳ Ｐゴシック" pitchFamily="34" charset="-128"/>
              </a:defRPr>
            </a:lvl5pPr>
            <a:lvl6pPr marL="2467217" indent="-224292" algn="r" defTabSz="909631" eaLnBrk="0" fontAlgn="base" hangingPunct="0">
              <a:spcBef>
                <a:spcPct val="0"/>
              </a:spcBef>
              <a:spcAft>
                <a:spcPct val="0"/>
              </a:spcAft>
              <a:defRPr sz="2400">
                <a:solidFill>
                  <a:schemeClr val="tx1"/>
                </a:solidFill>
                <a:latin typeface="KeplerRegular" pitchFamily="2" charset="0"/>
                <a:ea typeface="ＭＳ Ｐゴシック" pitchFamily="34" charset="-128"/>
              </a:defRPr>
            </a:lvl6pPr>
            <a:lvl7pPr marL="2915802" indent="-224292" algn="r" defTabSz="909631" eaLnBrk="0" fontAlgn="base" hangingPunct="0">
              <a:spcBef>
                <a:spcPct val="0"/>
              </a:spcBef>
              <a:spcAft>
                <a:spcPct val="0"/>
              </a:spcAft>
              <a:defRPr sz="2400">
                <a:solidFill>
                  <a:schemeClr val="tx1"/>
                </a:solidFill>
                <a:latin typeface="KeplerRegular" pitchFamily="2" charset="0"/>
                <a:ea typeface="ＭＳ Ｐゴシック" pitchFamily="34" charset="-128"/>
              </a:defRPr>
            </a:lvl7pPr>
            <a:lvl8pPr marL="3364387" indent="-224292" algn="r" defTabSz="909631" eaLnBrk="0" fontAlgn="base" hangingPunct="0">
              <a:spcBef>
                <a:spcPct val="0"/>
              </a:spcBef>
              <a:spcAft>
                <a:spcPct val="0"/>
              </a:spcAft>
              <a:defRPr sz="2400">
                <a:solidFill>
                  <a:schemeClr val="tx1"/>
                </a:solidFill>
                <a:latin typeface="KeplerRegular" pitchFamily="2" charset="0"/>
                <a:ea typeface="ＭＳ Ｐゴシック" pitchFamily="34" charset="-128"/>
              </a:defRPr>
            </a:lvl8pPr>
            <a:lvl9pPr marL="3812971" indent="-224292" algn="r" defTabSz="909631" eaLnBrk="0" fontAlgn="base" hangingPunct="0">
              <a:spcBef>
                <a:spcPct val="0"/>
              </a:spcBef>
              <a:spcAft>
                <a:spcPct val="0"/>
              </a:spcAft>
              <a:defRPr sz="2400">
                <a:solidFill>
                  <a:schemeClr val="tx1"/>
                </a:solidFill>
                <a:latin typeface="KeplerRegular" pitchFamily="2" charset="0"/>
                <a:ea typeface="ＭＳ Ｐゴシック" pitchFamily="34" charset="-128"/>
              </a:defRPr>
            </a:lvl9pPr>
          </a:lstStyle>
          <a:p>
            <a:pPr eaLnBrk="1" hangingPunct="1"/>
            <a:fld id="{B21C288A-B838-4B1A-B193-B5081CFA947A}" type="slidenum">
              <a:rPr lang="en-US" sz="1200"/>
              <a:pPr eaLnBrk="1" hangingPunct="1"/>
              <a:t>22</a:t>
            </a:fld>
            <a:endParaRPr lang="en-US" sz="1200" dirty="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ea typeface="ＭＳ Ｐゴシック" pitchFamily="34" charset="-128"/>
                <a:cs typeface="Times New Roman" pitchFamily="18" charset="0"/>
              </a:rPr>
              <a:t>The next four slides look at the lifetime probability of developing cancer and relative survival rates of cancer.</a:t>
            </a:r>
          </a:p>
          <a:p>
            <a:pPr eaLnBrk="1" hangingPunct="1"/>
            <a:r>
              <a:rPr lang="en-US" dirty="0" smtClean="0">
                <a:latin typeface="Arial" pitchFamily="34" charset="0"/>
                <a:ea typeface="ＭＳ Ｐゴシック" pitchFamily="34" charset="-128"/>
                <a:cs typeface="Times New Roman" pitchFamily="18" charset="0"/>
              </a:rPr>
              <a:t>Presently, the risk of an American man developing cancer over his lifetime is a little less than one in two.  </a:t>
            </a:r>
            <a:endParaRPr lang="en-US" dirty="0" smtClean="0">
              <a:latin typeface="Arial" pitchFamily="34" charset="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9631" eaLnBrk="0" hangingPunct="0">
              <a:defRPr sz="2400">
                <a:solidFill>
                  <a:schemeClr val="tx1"/>
                </a:solidFill>
                <a:latin typeface="KeplerRegular" pitchFamily="2" charset="0"/>
                <a:ea typeface="ＭＳ Ｐゴシック" pitchFamily="34" charset="-128"/>
              </a:defRPr>
            </a:lvl1pPr>
            <a:lvl2pPr marL="728950" indent="-280366" defTabSz="909631" eaLnBrk="0" hangingPunct="0">
              <a:defRPr sz="2400">
                <a:solidFill>
                  <a:schemeClr val="tx1"/>
                </a:solidFill>
                <a:latin typeface="KeplerRegular" pitchFamily="2" charset="0"/>
                <a:ea typeface="ＭＳ Ｐゴシック" pitchFamily="34" charset="-128"/>
              </a:defRPr>
            </a:lvl2pPr>
            <a:lvl3pPr marL="1121462" indent="-224292" defTabSz="909631" eaLnBrk="0" hangingPunct="0">
              <a:defRPr sz="2400">
                <a:solidFill>
                  <a:schemeClr val="tx1"/>
                </a:solidFill>
                <a:latin typeface="KeplerRegular" pitchFamily="2" charset="0"/>
                <a:ea typeface="ＭＳ Ｐゴシック" pitchFamily="34" charset="-128"/>
              </a:defRPr>
            </a:lvl3pPr>
            <a:lvl4pPr marL="1570047" indent="-224292" defTabSz="909631" eaLnBrk="0" hangingPunct="0">
              <a:defRPr sz="2400">
                <a:solidFill>
                  <a:schemeClr val="tx1"/>
                </a:solidFill>
                <a:latin typeface="KeplerRegular" pitchFamily="2" charset="0"/>
                <a:ea typeface="ＭＳ Ｐゴシック" pitchFamily="34" charset="-128"/>
              </a:defRPr>
            </a:lvl4pPr>
            <a:lvl5pPr marL="2018632" indent="-224292" defTabSz="909631" eaLnBrk="0" hangingPunct="0">
              <a:defRPr sz="2400">
                <a:solidFill>
                  <a:schemeClr val="tx1"/>
                </a:solidFill>
                <a:latin typeface="KeplerRegular" pitchFamily="2" charset="0"/>
                <a:ea typeface="ＭＳ Ｐゴシック" pitchFamily="34" charset="-128"/>
              </a:defRPr>
            </a:lvl5pPr>
            <a:lvl6pPr marL="2467217" indent="-224292" algn="r" defTabSz="909631" eaLnBrk="0" fontAlgn="base" hangingPunct="0">
              <a:spcBef>
                <a:spcPct val="0"/>
              </a:spcBef>
              <a:spcAft>
                <a:spcPct val="0"/>
              </a:spcAft>
              <a:defRPr sz="2400">
                <a:solidFill>
                  <a:schemeClr val="tx1"/>
                </a:solidFill>
                <a:latin typeface="KeplerRegular" pitchFamily="2" charset="0"/>
                <a:ea typeface="ＭＳ Ｐゴシック" pitchFamily="34" charset="-128"/>
              </a:defRPr>
            </a:lvl6pPr>
            <a:lvl7pPr marL="2915802" indent="-224292" algn="r" defTabSz="909631" eaLnBrk="0" fontAlgn="base" hangingPunct="0">
              <a:spcBef>
                <a:spcPct val="0"/>
              </a:spcBef>
              <a:spcAft>
                <a:spcPct val="0"/>
              </a:spcAft>
              <a:defRPr sz="2400">
                <a:solidFill>
                  <a:schemeClr val="tx1"/>
                </a:solidFill>
                <a:latin typeface="KeplerRegular" pitchFamily="2" charset="0"/>
                <a:ea typeface="ＭＳ Ｐゴシック" pitchFamily="34" charset="-128"/>
              </a:defRPr>
            </a:lvl7pPr>
            <a:lvl8pPr marL="3364387" indent="-224292" algn="r" defTabSz="909631" eaLnBrk="0" fontAlgn="base" hangingPunct="0">
              <a:spcBef>
                <a:spcPct val="0"/>
              </a:spcBef>
              <a:spcAft>
                <a:spcPct val="0"/>
              </a:spcAft>
              <a:defRPr sz="2400">
                <a:solidFill>
                  <a:schemeClr val="tx1"/>
                </a:solidFill>
                <a:latin typeface="KeplerRegular" pitchFamily="2" charset="0"/>
                <a:ea typeface="ＭＳ Ｐゴシック" pitchFamily="34" charset="-128"/>
              </a:defRPr>
            </a:lvl8pPr>
            <a:lvl9pPr marL="3812971" indent="-224292" algn="r" defTabSz="909631" eaLnBrk="0" fontAlgn="base" hangingPunct="0">
              <a:spcBef>
                <a:spcPct val="0"/>
              </a:spcBef>
              <a:spcAft>
                <a:spcPct val="0"/>
              </a:spcAft>
              <a:defRPr sz="2400">
                <a:solidFill>
                  <a:schemeClr val="tx1"/>
                </a:solidFill>
                <a:latin typeface="KeplerRegular" pitchFamily="2" charset="0"/>
                <a:ea typeface="ＭＳ Ｐゴシック" pitchFamily="34" charset="-128"/>
              </a:defRPr>
            </a:lvl9pPr>
          </a:lstStyle>
          <a:p>
            <a:pPr eaLnBrk="1" hangingPunct="1"/>
            <a:fld id="{C392EF68-4D2C-4FA5-9C85-B0574282F7AC}" type="slidenum">
              <a:rPr lang="en-US" sz="1200"/>
              <a:pPr eaLnBrk="1" hangingPunct="1"/>
              <a:t>23</a:t>
            </a:fld>
            <a:endParaRPr lang="en-US" sz="1200" dirty="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ea typeface="ＭＳ Ｐゴシック" pitchFamily="34" charset="-128"/>
                <a:cs typeface="Times New Roman" pitchFamily="18" charset="0"/>
              </a:rPr>
              <a:t>The risk of</a:t>
            </a:r>
            <a:r>
              <a:rPr lang="en-US" baseline="0" dirty="0" smtClean="0">
                <a:latin typeface="Arial" pitchFamily="34" charset="0"/>
                <a:ea typeface="ＭＳ Ｐゴシック" pitchFamily="34" charset="-128"/>
                <a:cs typeface="Times New Roman" pitchFamily="18" charset="0"/>
              </a:rPr>
              <a:t> an American woman developing cancer over her</a:t>
            </a:r>
            <a:r>
              <a:rPr lang="en-US" dirty="0" smtClean="0">
                <a:latin typeface="Arial" pitchFamily="34" charset="0"/>
                <a:ea typeface="ＭＳ Ｐゴシック" pitchFamily="34" charset="-128"/>
                <a:cs typeface="Times New Roman" pitchFamily="18" charset="0"/>
              </a:rPr>
              <a:t> lifetime is a little more than one in three.  </a:t>
            </a:r>
            <a:endParaRPr lang="en-US" dirty="0" smtClean="0">
              <a:latin typeface="Arial" pitchFamily="34" charset="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9631" eaLnBrk="0" hangingPunct="0">
              <a:defRPr sz="2400">
                <a:solidFill>
                  <a:schemeClr val="tx1"/>
                </a:solidFill>
                <a:latin typeface="KeplerRegular" pitchFamily="2" charset="0"/>
                <a:ea typeface="ＭＳ Ｐゴシック" pitchFamily="34" charset="-128"/>
              </a:defRPr>
            </a:lvl1pPr>
            <a:lvl2pPr marL="728950" indent="-280366" defTabSz="909631" eaLnBrk="0" hangingPunct="0">
              <a:defRPr sz="2400">
                <a:solidFill>
                  <a:schemeClr val="tx1"/>
                </a:solidFill>
                <a:latin typeface="KeplerRegular" pitchFamily="2" charset="0"/>
                <a:ea typeface="ＭＳ Ｐゴシック" pitchFamily="34" charset="-128"/>
              </a:defRPr>
            </a:lvl2pPr>
            <a:lvl3pPr marL="1121462" indent="-224292" defTabSz="909631" eaLnBrk="0" hangingPunct="0">
              <a:defRPr sz="2400">
                <a:solidFill>
                  <a:schemeClr val="tx1"/>
                </a:solidFill>
                <a:latin typeface="KeplerRegular" pitchFamily="2" charset="0"/>
                <a:ea typeface="ＭＳ Ｐゴシック" pitchFamily="34" charset="-128"/>
              </a:defRPr>
            </a:lvl3pPr>
            <a:lvl4pPr marL="1570047" indent="-224292" defTabSz="909631" eaLnBrk="0" hangingPunct="0">
              <a:defRPr sz="2400">
                <a:solidFill>
                  <a:schemeClr val="tx1"/>
                </a:solidFill>
                <a:latin typeface="KeplerRegular" pitchFamily="2" charset="0"/>
                <a:ea typeface="ＭＳ Ｐゴシック" pitchFamily="34" charset="-128"/>
              </a:defRPr>
            </a:lvl4pPr>
            <a:lvl5pPr marL="2018632" indent="-224292" defTabSz="909631" eaLnBrk="0" hangingPunct="0">
              <a:defRPr sz="2400">
                <a:solidFill>
                  <a:schemeClr val="tx1"/>
                </a:solidFill>
                <a:latin typeface="KeplerRegular" pitchFamily="2" charset="0"/>
                <a:ea typeface="ＭＳ Ｐゴシック" pitchFamily="34" charset="-128"/>
              </a:defRPr>
            </a:lvl5pPr>
            <a:lvl6pPr marL="2467217" indent="-224292" algn="r" defTabSz="909631" eaLnBrk="0" fontAlgn="base" hangingPunct="0">
              <a:spcBef>
                <a:spcPct val="0"/>
              </a:spcBef>
              <a:spcAft>
                <a:spcPct val="0"/>
              </a:spcAft>
              <a:defRPr sz="2400">
                <a:solidFill>
                  <a:schemeClr val="tx1"/>
                </a:solidFill>
                <a:latin typeface="KeplerRegular" pitchFamily="2" charset="0"/>
                <a:ea typeface="ＭＳ Ｐゴシック" pitchFamily="34" charset="-128"/>
              </a:defRPr>
            </a:lvl6pPr>
            <a:lvl7pPr marL="2915802" indent="-224292" algn="r" defTabSz="909631" eaLnBrk="0" fontAlgn="base" hangingPunct="0">
              <a:spcBef>
                <a:spcPct val="0"/>
              </a:spcBef>
              <a:spcAft>
                <a:spcPct val="0"/>
              </a:spcAft>
              <a:defRPr sz="2400">
                <a:solidFill>
                  <a:schemeClr val="tx1"/>
                </a:solidFill>
                <a:latin typeface="KeplerRegular" pitchFamily="2" charset="0"/>
                <a:ea typeface="ＭＳ Ｐゴシック" pitchFamily="34" charset="-128"/>
              </a:defRPr>
            </a:lvl7pPr>
            <a:lvl8pPr marL="3364387" indent="-224292" algn="r" defTabSz="909631" eaLnBrk="0" fontAlgn="base" hangingPunct="0">
              <a:spcBef>
                <a:spcPct val="0"/>
              </a:spcBef>
              <a:spcAft>
                <a:spcPct val="0"/>
              </a:spcAft>
              <a:defRPr sz="2400">
                <a:solidFill>
                  <a:schemeClr val="tx1"/>
                </a:solidFill>
                <a:latin typeface="KeplerRegular" pitchFamily="2" charset="0"/>
                <a:ea typeface="ＭＳ Ｐゴシック" pitchFamily="34" charset="-128"/>
              </a:defRPr>
            </a:lvl8pPr>
            <a:lvl9pPr marL="3812971" indent="-224292" algn="r" defTabSz="909631" eaLnBrk="0" fontAlgn="base" hangingPunct="0">
              <a:spcBef>
                <a:spcPct val="0"/>
              </a:spcBef>
              <a:spcAft>
                <a:spcPct val="0"/>
              </a:spcAft>
              <a:defRPr sz="2400">
                <a:solidFill>
                  <a:schemeClr val="tx1"/>
                </a:solidFill>
                <a:latin typeface="KeplerRegular" pitchFamily="2" charset="0"/>
                <a:ea typeface="ＭＳ Ｐゴシック" pitchFamily="34" charset="-128"/>
              </a:defRPr>
            </a:lvl9pPr>
          </a:lstStyle>
          <a:p>
            <a:pPr eaLnBrk="1" hangingPunct="1"/>
            <a:fld id="{3ECFD0F4-672E-4317-8BBA-00EF96184964}" type="slidenum">
              <a:rPr lang="en-US" sz="1200"/>
              <a:pPr eaLnBrk="1" hangingPunct="1"/>
              <a:t>24</a:t>
            </a:fld>
            <a:endParaRPr lang="en-US" sz="1200" dirty="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ea typeface="ＭＳ Ｐゴシック" pitchFamily="34" charset="-128"/>
                <a:cs typeface="Times New Roman" pitchFamily="18" charset="0"/>
              </a:rPr>
              <a:t>The next series of slides present the burden of cancer among our nation's children. Since 1975, cancer incidence rates among children have been increasing slightly</a:t>
            </a:r>
            <a:r>
              <a:rPr lang="en-US" baseline="0" dirty="0" smtClean="0">
                <a:latin typeface="Arial" pitchFamily="34" charset="0"/>
                <a:ea typeface="ＭＳ Ｐゴシック" pitchFamily="34" charset="-128"/>
                <a:cs typeface="Times New Roman" pitchFamily="18" charset="0"/>
              </a:rPr>
              <a:t> (</a:t>
            </a:r>
            <a:r>
              <a:rPr lang="en-US" dirty="0" smtClean="0">
                <a:latin typeface="Arial" pitchFamily="34" charset="0"/>
                <a:ea typeface="ＭＳ Ｐゴシック" pitchFamily="34" charset="-128"/>
                <a:cs typeface="Times New Roman" pitchFamily="18" charset="0"/>
              </a:rPr>
              <a:t>by about 0.6% per year), while cancer death rates have decreased by more than half (from 5.1 to 2.4 per 100,000 children younger than 20 years).</a:t>
            </a:r>
            <a:endParaRPr lang="en-US" dirty="0" smtClean="0">
              <a:latin typeface="Arial" pitchFamily="34" charset="0"/>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09631" eaLnBrk="0" hangingPunct="0">
              <a:defRPr sz="2400">
                <a:solidFill>
                  <a:schemeClr val="tx1"/>
                </a:solidFill>
                <a:latin typeface="KeplerRegular" pitchFamily="2" charset="0"/>
                <a:ea typeface="ＭＳ Ｐゴシック" pitchFamily="34" charset="-128"/>
              </a:defRPr>
            </a:lvl1pPr>
            <a:lvl2pPr marL="728950" indent="-280366" defTabSz="909631" eaLnBrk="0" hangingPunct="0">
              <a:defRPr sz="2400">
                <a:solidFill>
                  <a:schemeClr val="tx1"/>
                </a:solidFill>
                <a:latin typeface="KeplerRegular" pitchFamily="2" charset="0"/>
                <a:ea typeface="ＭＳ Ｐゴシック" pitchFamily="34" charset="-128"/>
              </a:defRPr>
            </a:lvl2pPr>
            <a:lvl3pPr marL="1121462" indent="-224292" defTabSz="909631" eaLnBrk="0" hangingPunct="0">
              <a:defRPr sz="2400">
                <a:solidFill>
                  <a:schemeClr val="tx1"/>
                </a:solidFill>
                <a:latin typeface="KeplerRegular" pitchFamily="2" charset="0"/>
                <a:ea typeface="ＭＳ Ｐゴシック" pitchFamily="34" charset="-128"/>
              </a:defRPr>
            </a:lvl3pPr>
            <a:lvl4pPr marL="1570047" indent="-224292" defTabSz="909631" eaLnBrk="0" hangingPunct="0">
              <a:defRPr sz="2400">
                <a:solidFill>
                  <a:schemeClr val="tx1"/>
                </a:solidFill>
                <a:latin typeface="KeplerRegular" pitchFamily="2" charset="0"/>
                <a:ea typeface="ＭＳ Ｐゴシック" pitchFamily="34" charset="-128"/>
              </a:defRPr>
            </a:lvl4pPr>
            <a:lvl5pPr marL="2018632" indent="-224292" defTabSz="909631" eaLnBrk="0" hangingPunct="0">
              <a:defRPr sz="2400">
                <a:solidFill>
                  <a:schemeClr val="tx1"/>
                </a:solidFill>
                <a:latin typeface="KeplerRegular" pitchFamily="2" charset="0"/>
                <a:ea typeface="ＭＳ Ｐゴシック" pitchFamily="34" charset="-128"/>
              </a:defRPr>
            </a:lvl5pPr>
            <a:lvl6pPr marL="2467217" indent="-224292" algn="r" defTabSz="909631" eaLnBrk="0" fontAlgn="base" hangingPunct="0">
              <a:spcBef>
                <a:spcPct val="0"/>
              </a:spcBef>
              <a:spcAft>
                <a:spcPct val="0"/>
              </a:spcAft>
              <a:defRPr sz="2400">
                <a:solidFill>
                  <a:schemeClr val="tx1"/>
                </a:solidFill>
                <a:latin typeface="KeplerRegular" pitchFamily="2" charset="0"/>
                <a:ea typeface="ＭＳ Ｐゴシック" pitchFamily="34" charset="-128"/>
              </a:defRPr>
            </a:lvl6pPr>
            <a:lvl7pPr marL="2915802" indent="-224292" algn="r" defTabSz="909631" eaLnBrk="0" fontAlgn="base" hangingPunct="0">
              <a:spcBef>
                <a:spcPct val="0"/>
              </a:spcBef>
              <a:spcAft>
                <a:spcPct val="0"/>
              </a:spcAft>
              <a:defRPr sz="2400">
                <a:solidFill>
                  <a:schemeClr val="tx1"/>
                </a:solidFill>
                <a:latin typeface="KeplerRegular" pitchFamily="2" charset="0"/>
                <a:ea typeface="ＭＳ Ｐゴシック" pitchFamily="34" charset="-128"/>
              </a:defRPr>
            </a:lvl7pPr>
            <a:lvl8pPr marL="3364387" indent="-224292" algn="r" defTabSz="909631" eaLnBrk="0" fontAlgn="base" hangingPunct="0">
              <a:spcBef>
                <a:spcPct val="0"/>
              </a:spcBef>
              <a:spcAft>
                <a:spcPct val="0"/>
              </a:spcAft>
              <a:defRPr sz="2400">
                <a:solidFill>
                  <a:schemeClr val="tx1"/>
                </a:solidFill>
                <a:latin typeface="KeplerRegular" pitchFamily="2" charset="0"/>
                <a:ea typeface="ＭＳ Ｐゴシック" pitchFamily="34" charset="-128"/>
              </a:defRPr>
            </a:lvl8pPr>
            <a:lvl9pPr marL="3812971" indent="-224292" algn="r" defTabSz="909631" eaLnBrk="0" fontAlgn="base" hangingPunct="0">
              <a:spcBef>
                <a:spcPct val="0"/>
              </a:spcBef>
              <a:spcAft>
                <a:spcPct val="0"/>
              </a:spcAft>
              <a:defRPr sz="2400">
                <a:solidFill>
                  <a:schemeClr val="tx1"/>
                </a:solidFill>
                <a:latin typeface="KeplerRegular" pitchFamily="2" charset="0"/>
                <a:ea typeface="ＭＳ Ｐゴシック" pitchFamily="34" charset="-128"/>
              </a:defRPr>
            </a:lvl9pPr>
          </a:lstStyle>
          <a:p>
            <a:pPr eaLnBrk="1" hangingPunct="1"/>
            <a:fld id="{C9320F80-C0E6-4DEF-BC7B-AA7656F840C8}" type="slidenum">
              <a:rPr lang="en-US" sz="1200"/>
              <a:pPr eaLnBrk="1" hangingPunct="1"/>
              <a:t>25</a:t>
            </a:fld>
            <a:endParaRPr lang="en-US" sz="1200" dirty="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ea typeface="ＭＳ Ｐゴシック" pitchFamily="34" charset="-128"/>
                <a:cs typeface="Times New Roman" pitchFamily="18" charset="0"/>
              </a:rPr>
              <a:t>Leukemia also accounts for the most cancer deaths in children, comprising almost one-third of cancer deaths among boys and girls 0-14 years.  Cancers of the brain</a:t>
            </a:r>
            <a:r>
              <a:rPr lang="en-US" baseline="0" dirty="0" smtClean="0">
                <a:latin typeface="Arial" pitchFamily="34" charset="0"/>
                <a:ea typeface="ＭＳ Ｐゴシック" pitchFamily="34" charset="-128"/>
                <a:cs typeface="Times New Roman" pitchFamily="18" charset="0"/>
              </a:rPr>
              <a:t> and </a:t>
            </a:r>
            <a:r>
              <a:rPr lang="en-US" dirty="0" smtClean="0">
                <a:latin typeface="Arial" pitchFamily="34" charset="0"/>
                <a:ea typeface="ＭＳ Ｐゴシック" pitchFamily="34" charset="-128"/>
                <a:cs typeface="Times New Roman" pitchFamily="18" charset="0"/>
              </a:rPr>
              <a:t>other nervous system are the second leading cause of cancer death in children.</a:t>
            </a:r>
            <a:endParaRPr lang="en-US" dirty="0" smtClean="0">
              <a:latin typeface="Arial" pitchFamily="34" charset="0"/>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25E64AB-5A61-46EE-A8F1-8F03D3FC39C3}"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-Trends in lung cancer incidence and mortality rates over time reflect historical patterns of smoking, albeit with a 20- to 30-year lag time variations in temporal trends in lung cancer rates between countries reflect differences in the stage of the tobacco epidemic</a:t>
            </a:r>
          </a:p>
          <a:p>
            <a:r>
              <a:rPr lang="en-US" sz="1200" kern="1200" baseline="0" dirty="0" smtClean="0">
                <a:solidFill>
                  <a:schemeClr val="tx1"/>
                </a:solidFill>
                <a:latin typeface="+mn-lt"/>
                <a:ea typeface="+mn-ea"/>
                <a:cs typeface="+mn-cs"/>
              </a:rPr>
              <a:t>-Cigarette smoking is the most important risk factor for lung cancer, accounting for about 80% of lung cancer cases in men and 50% in women worldwide. Other risk factors include secondhand smoke, occupational or environmental exposures to radon and asbestos (particularly among smokers), certain metals (chromium, cadmium, arsenic), some organic chemicals, radiation, air pollution, coal smoke, and indoor emissions from burning other fuels. Genetic susceptibility contributes to risk, especially in those who develop the disease at a younger age</a:t>
            </a:r>
            <a:endParaRPr lang="en-US" dirty="0"/>
          </a:p>
        </p:txBody>
      </p:sp>
      <p:sp>
        <p:nvSpPr>
          <p:cNvPr id="4" name="Slide Number Placeholder 3"/>
          <p:cNvSpPr>
            <a:spLocks noGrp="1"/>
          </p:cNvSpPr>
          <p:nvPr>
            <p:ph type="sldNum" sz="quarter" idx="10"/>
          </p:nvPr>
        </p:nvSpPr>
        <p:spPr/>
        <p:txBody>
          <a:bodyPr/>
          <a:lstStyle/>
          <a:p>
            <a:fld id="{825E64AB-5A61-46EE-A8F1-8F03D3FC39C3}"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dirty="0" err="1" smtClean="0"/>
              <a:t>FCTC</a:t>
            </a:r>
            <a:r>
              <a:rPr lang="en-US" dirty="0" smtClean="0"/>
              <a:t>- </a:t>
            </a:r>
            <a:r>
              <a:rPr lang="en-US" sz="2800" b="1" dirty="0" smtClean="0">
                <a:ea typeface="ＭＳ Ｐゴシック" pitchFamily="34" charset="-128"/>
              </a:rPr>
              <a:t>F</a:t>
            </a:r>
            <a:r>
              <a:rPr lang="en-US" sz="2800" dirty="0" smtClean="0">
                <a:ea typeface="ＭＳ Ｐゴシック" pitchFamily="34" charset="-128"/>
              </a:rPr>
              <a:t>ramework </a:t>
            </a:r>
            <a:r>
              <a:rPr lang="en-US" sz="2800" b="1" dirty="0" smtClean="0">
                <a:ea typeface="ＭＳ Ｐゴシック" pitchFamily="34" charset="-128"/>
              </a:rPr>
              <a:t>C</a:t>
            </a:r>
            <a:r>
              <a:rPr lang="en-US" sz="2800" dirty="0" smtClean="0">
                <a:ea typeface="ＭＳ Ｐゴシック" pitchFamily="34" charset="-128"/>
              </a:rPr>
              <a:t>onvention on </a:t>
            </a:r>
            <a:r>
              <a:rPr lang="en-US" sz="2800" b="1" dirty="0" smtClean="0">
                <a:ea typeface="ＭＳ Ｐゴシック" pitchFamily="34" charset="-128"/>
              </a:rPr>
              <a:t>T</a:t>
            </a:r>
            <a:r>
              <a:rPr lang="en-US" sz="2800" dirty="0" smtClean="0">
                <a:ea typeface="ＭＳ Ｐゴシック" pitchFamily="34" charset="-128"/>
              </a:rPr>
              <a:t>obacco </a:t>
            </a:r>
            <a:r>
              <a:rPr lang="en-US" sz="2800" b="1" dirty="0" smtClean="0">
                <a:ea typeface="ＭＳ Ｐゴシック" pitchFamily="34" charset="-128"/>
              </a:rPr>
              <a:t>C</a:t>
            </a:r>
            <a:r>
              <a:rPr lang="en-US" sz="2800" dirty="0" smtClean="0">
                <a:ea typeface="ＭＳ Ｐゴシック" pitchFamily="34" charset="-128"/>
              </a:rPr>
              <a:t>ontrol</a:t>
            </a:r>
          </a:p>
          <a:p>
            <a:pPr lvl="1"/>
            <a:r>
              <a:rPr lang="en-US" sz="2800" dirty="0" smtClean="0">
                <a:ea typeface="ＭＳ Ｐゴシック" pitchFamily="34" charset="-128"/>
              </a:rPr>
              <a:t>         First</a:t>
            </a:r>
            <a:r>
              <a:rPr lang="en-US" sz="2800" baseline="0" dirty="0" smtClean="0">
                <a:ea typeface="ＭＳ Ｐゴシック" pitchFamily="34" charset="-128"/>
              </a:rPr>
              <a:t> public </a:t>
            </a:r>
            <a:r>
              <a:rPr lang="en-US" sz="2800" baseline="0" dirty="0" err="1" smtClean="0">
                <a:ea typeface="ＭＳ Ｐゴシック" pitchFamily="34" charset="-128"/>
              </a:rPr>
              <a:t>healh</a:t>
            </a:r>
            <a:r>
              <a:rPr lang="en-US" sz="2800" dirty="0" smtClean="0">
                <a:ea typeface="ＭＳ Ｐゴシック" pitchFamily="34" charset="-128"/>
              </a:rPr>
              <a:t> treaty among various nation in the world under WHO</a:t>
            </a:r>
          </a:p>
          <a:p>
            <a:endParaRPr lang="en-US" dirty="0" smtClean="0"/>
          </a:p>
          <a:p>
            <a:r>
              <a:rPr lang="en-US" dirty="0" smtClean="0"/>
              <a:t> </a:t>
            </a:r>
            <a:r>
              <a:rPr lang="en-US" sz="1200" kern="1200" baseline="0" dirty="0" smtClean="0">
                <a:solidFill>
                  <a:schemeClr val="tx1"/>
                </a:solidFill>
                <a:latin typeface="+mn-lt"/>
                <a:ea typeface="+mn-ea"/>
                <a:cs typeface="+mn-cs"/>
              </a:rPr>
              <a:t>international law on 27 February 2005,</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 Of the 38 articles, articles 6 to 14 cover  </a:t>
            </a:r>
            <a:r>
              <a:rPr lang="en-US" dirty="0" smtClean="0">
                <a:solidFill>
                  <a:srgbClr val="FF0000"/>
                </a:solidFill>
                <a:ea typeface="ＭＳ Ｐゴシック" pitchFamily="34" charset="-128"/>
              </a:rPr>
              <a:t>Core demand reduction provisions </a:t>
            </a:r>
            <a:endParaRPr lang="en-US" dirty="0" smtClean="0">
              <a:ea typeface="ＭＳ Ｐゴシック" pitchFamily="34" charset="-128"/>
            </a:endParaRPr>
          </a:p>
          <a:p>
            <a:r>
              <a:rPr lang="en-US" sz="1200" kern="1200" baseline="0" dirty="0" smtClean="0">
                <a:solidFill>
                  <a:schemeClr val="tx1"/>
                </a:solidFill>
                <a:latin typeface="+mn-lt"/>
                <a:ea typeface="+mn-ea"/>
                <a:cs typeface="+mn-cs"/>
              </a:rPr>
              <a:t>policy interventions directed at preventing tobacco use, decreasing consumption, reducing toxicity, protecting non-smokers and diminishing tobacco use initiation. Articles 15 to 17 relate to measures controlling the availability of tobacco</a:t>
            </a:r>
          </a:p>
          <a:p>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a typeface="ＭＳ Ｐゴシック" pitchFamily="34" charset="-128"/>
              </a:rPr>
              <a:t>Its</a:t>
            </a:r>
            <a:r>
              <a:rPr lang="ja-JP" altLang="en-US" sz="1200" smtClean="0">
                <a:latin typeface="Arial" charset="0"/>
                <a:ea typeface="ＭＳ Ｐゴシック" pitchFamily="34" charset="-128"/>
              </a:rPr>
              <a:t>’</a:t>
            </a:r>
            <a:r>
              <a:rPr lang="en-US" altLang="ja-JP" sz="1200" dirty="0" smtClean="0">
                <a:ea typeface="ＭＳ Ｐゴシック" pitchFamily="34" charset="-128"/>
              </a:rPr>
              <a:t> goal is to protect the current and the future generations from the harm caused by tobacco to health, economy and the environment</a:t>
            </a:r>
            <a:endParaRPr lang="en-US" sz="1200" dirty="0" smtClean="0">
              <a:ea typeface="ＭＳ Ｐゴシック" pitchFamily="34" charset="-128"/>
            </a:endParaRPr>
          </a:p>
          <a:p>
            <a:endParaRPr lang="en-US" sz="1200"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On April 11</a:t>
            </a:r>
            <a:r>
              <a:rPr lang="en-US" sz="1200" kern="1200" baseline="30000" dirty="0" smtClean="0">
                <a:solidFill>
                  <a:schemeClr val="tx1"/>
                </a:solidFill>
                <a:latin typeface="+mn-lt"/>
                <a:ea typeface="+mn-ea"/>
                <a:cs typeface="+mn-cs"/>
              </a:rPr>
              <a:t>th</a:t>
            </a:r>
            <a:r>
              <a:rPr lang="en-US" sz="1200" kern="1200" dirty="0" smtClean="0">
                <a:solidFill>
                  <a:schemeClr val="tx1"/>
                </a:solidFill>
                <a:latin typeface="+mn-lt"/>
                <a:ea typeface="+mn-ea"/>
                <a:cs typeface="+mn-cs"/>
              </a:rPr>
              <a:t>, 2011 Tobacco control bill was passed by the Constituent Assembly of Nepal and its being implemented from August 7</a:t>
            </a:r>
            <a:r>
              <a:rPr lang="en-US" sz="1200" kern="1200" baseline="30000" dirty="0" smtClean="0">
                <a:solidFill>
                  <a:schemeClr val="tx1"/>
                </a:solidFill>
                <a:latin typeface="+mn-lt"/>
                <a:ea typeface="+mn-ea"/>
                <a:cs typeface="+mn-cs"/>
              </a:rPr>
              <a:t>th</a:t>
            </a:r>
            <a:r>
              <a:rPr lang="en-US" sz="1200" kern="1200" dirty="0" smtClean="0">
                <a:solidFill>
                  <a:schemeClr val="tx1"/>
                </a:solidFill>
                <a:latin typeface="+mn-lt"/>
                <a:ea typeface="+mn-ea"/>
                <a:cs typeface="+mn-cs"/>
              </a:rPr>
              <a:t>, 2011. Although ratification took place in November, 2006 only</a:t>
            </a:r>
          </a:p>
          <a:p>
            <a:endParaRPr lang="en-US" dirty="0"/>
          </a:p>
        </p:txBody>
      </p:sp>
      <p:sp>
        <p:nvSpPr>
          <p:cNvPr id="4" name="Slide Number Placeholder 3"/>
          <p:cNvSpPr>
            <a:spLocks noGrp="1"/>
          </p:cNvSpPr>
          <p:nvPr>
            <p:ph type="sldNum" sz="quarter" idx="10"/>
          </p:nvPr>
        </p:nvSpPr>
        <p:spPr/>
        <p:txBody>
          <a:bodyPr/>
          <a:lstStyle/>
          <a:p>
            <a:fld id="{825E64AB-5A61-46EE-A8F1-8F03D3FC39C3}"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Tobacco-</a:t>
            </a:r>
            <a:r>
              <a:rPr lang="en-US" dirty="0" err="1" smtClean="0"/>
              <a:t>apprx</a:t>
            </a:r>
            <a:r>
              <a:rPr lang="en-US" dirty="0" smtClean="0"/>
              <a:t> 90%, in</a:t>
            </a:r>
            <a:r>
              <a:rPr lang="en-US" baseline="0" dirty="0" smtClean="0"/>
              <a:t> any form </a:t>
            </a:r>
            <a:r>
              <a:rPr lang="en-US" baseline="0" dirty="0" err="1" smtClean="0"/>
              <a:t>eg</a:t>
            </a:r>
            <a:r>
              <a:rPr lang="en-US" baseline="0" dirty="0" smtClean="0"/>
              <a:t> chewing, smoking and others as </a:t>
            </a:r>
            <a:r>
              <a:rPr lang="en-US" baseline="0" dirty="0" err="1" smtClean="0"/>
              <a:t>bettle</a:t>
            </a:r>
            <a:endParaRPr lang="en-US" dirty="0"/>
          </a:p>
        </p:txBody>
      </p:sp>
      <p:sp>
        <p:nvSpPr>
          <p:cNvPr id="4" name="Slide Number Placeholder 3"/>
          <p:cNvSpPr>
            <a:spLocks noGrp="1"/>
          </p:cNvSpPr>
          <p:nvPr>
            <p:ph type="sldNum" sz="quarter" idx="10"/>
          </p:nvPr>
        </p:nvSpPr>
        <p:spPr/>
        <p:txBody>
          <a:bodyPr/>
          <a:lstStyle/>
          <a:p>
            <a:fld id="{825E64AB-5A61-46EE-A8F1-8F03D3FC39C3}"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p:spPr>
        <p:txBody>
          <a:bodyPr/>
          <a:lstStyle/>
          <a:p>
            <a:endParaRPr lang="en-GB" smtClean="0"/>
          </a:p>
        </p:txBody>
      </p:sp>
      <p:sp>
        <p:nvSpPr>
          <p:cNvPr id="104452" name="Slide Number Placeholder 3"/>
          <p:cNvSpPr>
            <a:spLocks noGrp="1"/>
          </p:cNvSpPr>
          <p:nvPr>
            <p:ph type="sldNum" sz="quarter" idx="5"/>
          </p:nvPr>
        </p:nvSpPr>
        <p:spPr>
          <a:noFill/>
        </p:spPr>
        <p:txBody>
          <a:bodyPr/>
          <a:lstStyle/>
          <a:p>
            <a:fld id="{501D4BEF-8A19-4779-BC13-06DF1C955B6E}" type="slidenum">
              <a:rPr lang="ar-SA" smtClean="0"/>
              <a:pPr/>
              <a:t>3</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Cervical cancer is the second most commonly diagnosed cancer in women. More than 80% of these cases will occur in developing countries is mainly due to lack of screening</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Cervical cancer is the third leading cause of cancer death in women worldwide. Cervical cancer kills more women in the developing world than any other </a:t>
            </a:r>
            <a:r>
              <a:rPr lang="en-US" sz="1200" kern="1200" baseline="0" dirty="0" err="1" smtClean="0">
                <a:solidFill>
                  <a:schemeClr val="tx1"/>
                </a:solidFill>
                <a:latin typeface="+mn-lt"/>
                <a:ea typeface="+mn-ea"/>
                <a:cs typeface="+mn-cs"/>
              </a:rPr>
              <a:t>cance</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Cervical cancer incidence and mortality rates have been declining since the 1960s in many developed countries due to widespread screening and intervention but prevalent in central and south </a:t>
            </a:r>
            <a:r>
              <a:rPr lang="en-US" sz="1200" kern="1200" baseline="0" dirty="0" err="1" smtClean="0">
                <a:solidFill>
                  <a:schemeClr val="tx1"/>
                </a:solidFill>
                <a:latin typeface="+mn-lt"/>
                <a:ea typeface="+mn-ea"/>
                <a:cs typeface="+mn-cs"/>
              </a:rPr>
              <a:t>america</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africa</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asia</a:t>
            </a:r>
            <a:r>
              <a:rPr lang="en-US" sz="1200" kern="1200" baseline="0" dirty="0" smtClean="0">
                <a:solidFill>
                  <a:schemeClr val="tx1"/>
                </a:solidFill>
                <a:latin typeface="+mn-lt"/>
                <a:ea typeface="+mn-ea"/>
                <a:cs typeface="+mn-cs"/>
              </a:rPr>
              <a:t>.</a:t>
            </a:r>
          </a:p>
          <a:p>
            <a:r>
              <a:rPr lang="en-US" sz="1200" kern="1200" baseline="0" dirty="0" smtClean="0">
                <a:solidFill>
                  <a:schemeClr val="tx1"/>
                </a:solidFill>
                <a:latin typeface="+mn-lt"/>
                <a:ea typeface="+mn-ea"/>
                <a:cs typeface="+mn-cs"/>
              </a:rPr>
              <a:t>Nearly 100% of women with cervical cancer have evidence of cervical infection with </a:t>
            </a:r>
            <a:r>
              <a:rPr lang="en-US" sz="1200" kern="1200" baseline="0" dirty="0" err="1" smtClean="0">
                <a:solidFill>
                  <a:schemeClr val="tx1"/>
                </a:solidFill>
                <a:latin typeface="+mn-lt"/>
                <a:ea typeface="+mn-ea"/>
                <a:cs typeface="+mn-cs"/>
              </a:rPr>
              <a:t>HPV</a:t>
            </a:r>
            <a:r>
              <a:rPr lang="en-US" sz="1200" kern="1200" baseline="0" dirty="0" smtClean="0">
                <a:solidFill>
                  <a:schemeClr val="tx1"/>
                </a:solidFill>
                <a:latin typeface="+mn-lt"/>
                <a:ea typeface="+mn-ea"/>
                <a:cs typeface="+mn-cs"/>
              </a:rPr>
              <a:t>, the main cause of cervical cancer. </a:t>
            </a:r>
            <a:r>
              <a:rPr lang="en-US" sz="1200" kern="1200" baseline="0" dirty="0" err="1" smtClean="0">
                <a:solidFill>
                  <a:schemeClr val="tx1"/>
                </a:solidFill>
                <a:latin typeface="+mn-lt"/>
                <a:ea typeface="+mn-ea"/>
                <a:cs typeface="+mn-cs"/>
              </a:rPr>
              <a:t>HPV</a:t>
            </a:r>
            <a:r>
              <a:rPr lang="en-US" sz="1200" kern="1200" baseline="0" dirty="0" smtClean="0">
                <a:solidFill>
                  <a:schemeClr val="tx1"/>
                </a:solidFill>
                <a:latin typeface="+mn-lt"/>
                <a:ea typeface="+mn-ea"/>
                <a:cs typeface="+mn-cs"/>
              </a:rPr>
              <a:t> 16, 18- 70%</a:t>
            </a:r>
            <a:endParaRPr lang="en-US" dirty="0"/>
          </a:p>
        </p:txBody>
      </p:sp>
      <p:sp>
        <p:nvSpPr>
          <p:cNvPr id="4" name="Slide Number Placeholder 3"/>
          <p:cNvSpPr>
            <a:spLocks noGrp="1"/>
          </p:cNvSpPr>
          <p:nvPr>
            <p:ph type="sldNum" sz="quarter" idx="10"/>
          </p:nvPr>
        </p:nvSpPr>
        <p:spPr/>
        <p:txBody>
          <a:bodyPr/>
          <a:lstStyle/>
          <a:p>
            <a:fld id="{825E64AB-5A61-46EE-A8F1-8F03D3FC39C3}"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Merck’s </a:t>
            </a:r>
            <a:r>
              <a:rPr lang="en-US" sz="1200" kern="1200" baseline="0" dirty="0" err="1" smtClean="0">
                <a:solidFill>
                  <a:schemeClr val="tx1"/>
                </a:solidFill>
                <a:latin typeface="+mn-lt"/>
                <a:ea typeface="+mn-ea"/>
                <a:cs typeface="+mn-cs"/>
              </a:rPr>
              <a:t>Gardasil</a:t>
            </a:r>
            <a:r>
              <a:rPr lang="en-US" sz="1200" kern="1200" baseline="0" dirty="0" smtClean="0">
                <a:solidFill>
                  <a:schemeClr val="tx1"/>
                </a:solidFill>
                <a:latin typeface="+mn-lt"/>
                <a:ea typeface="+mn-ea"/>
                <a:cs typeface="+mn-cs"/>
              </a:rPr>
              <a:t> ( </a:t>
            </a:r>
            <a:r>
              <a:rPr lang="en-US" sz="1200" kern="1200" baseline="0" dirty="0" err="1" smtClean="0">
                <a:solidFill>
                  <a:schemeClr val="tx1"/>
                </a:solidFill>
                <a:latin typeface="+mn-lt"/>
                <a:ea typeface="+mn-ea"/>
                <a:cs typeface="+mn-cs"/>
              </a:rPr>
              <a:t>HPV</a:t>
            </a:r>
            <a:r>
              <a:rPr lang="en-US" sz="1200" kern="1200" baseline="0" dirty="0" smtClean="0">
                <a:solidFill>
                  <a:schemeClr val="tx1"/>
                </a:solidFill>
                <a:latin typeface="+mn-lt"/>
                <a:ea typeface="+mn-ea"/>
                <a:cs typeface="+mn-cs"/>
              </a:rPr>
              <a:t> 6, 11, 16, and 18), GlaxoSmithKline( </a:t>
            </a:r>
            <a:r>
              <a:rPr lang="en-US" sz="1200" kern="1200" baseline="0" dirty="0" err="1" smtClean="0">
                <a:solidFill>
                  <a:schemeClr val="tx1"/>
                </a:solidFill>
                <a:latin typeface="+mn-lt"/>
                <a:ea typeface="+mn-ea"/>
                <a:cs typeface="+mn-cs"/>
              </a:rPr>
              <a:t>HPV</a:t>
            </a:r>
            <a:r>
              <a:rPr lang="en-US" sz="1200" kern="1200" baseline="0" dirty="0" smtClean="0">
                <a:solidFill>
                  <a:schemeClr val="tx1"/>
                </a:solidFill>
                <a:latin typeface="+mn-lt"/>
                <a:ea typeface="+mn-ea"/>
                <a:cs typeface="+mn-cs"/>
              </a:rPr>
              <a:t> 16, 18)</a:t>
            </a:r>
          </a:p>
          <a:p>
            <a:r>
              <a:rPr lang="en-US" sz="1200" kern="1200" baseline="0" dirty="0" smtClean="0">
                <a:solidFill>
                  <a:schemeClr val="tx1"/>
                </a:solidFill>
                <a:latin typeface="+mn-lt"/>
                <a:ea typeface="+mn-ea"/>
                <a:cs typeface="+mn-cs"/>
              </a:rPr>
              <a:t>two currently available </a:t>
            </a:r>
            <a:r>
              <a:rPr lang="en-US" sz="1200" kern="1200" baseline="0" dirty="0" err="1" smtClean="0">
                <a:solidFill>
                  <a:schemeClr val="tx1"/>
                </a:solidFill>
                <a:latin typeface="+mn-lt"/>
                <a:ea typeface="+mn-ea"/>
                <a:cs typeface="+mn-cs"/>
              </a:rPr>
              <a:t>HPV</a:t>
            </a:r>
            <a:r>
              <a:rPr lang="en-US" sz="1200" kern="1200" baseline="0" dirty="0" smtClean="0">
                <a:solidFill>
                  <a:schemeClr val="tx1"/>
                </a:solidFill>
                <a:latin typeface="+mn-lt"/>
                <a:ea typeface="+mn-ea"/>
                <a:cs typeface="+mn-cs"/>
              </a:rPr>
              <a:t> vaccines [9,10] include HPV16 and 18(account 70%) and are based on L1 virus-like particles (</a:t>
            </a:r>
            <a:r>
              <a:rPr lang="en-US" sz="1200" kern="1200" baseline="0" dirty="0" err="1" smtClean="0">
                <a:solidFill>
                  <a:schemeClr val="tx1"/>
                </a:solidFill>
                <a:latin typeface="+mn-lt"/>
                <a:ea typeface="+mn-ea"/>
                <a:cs typeface="+mn-cs"/>
              </a:rPr>
              <a:t>VLPs</a:t>
            </a:r>
            <a:r>
              <a:rPr lang="en-US" sz="1200" kern="1200" baseline="0" dirty="0" smtClean="0">
                <a:solidFill>
                  <a:schemeClr val="tx1"/>
                </a:solidFill>
                <a:latin typeface="+mn-lt"/>
                <a:ea typeface="+mn-ea"/>
                <a:cs typeface="+mn-cs"/>
              </a:rPr>
              <a:t>), i.e. empty viral </a:t>
            </a:r>
            <a:r>
              <a:rPr lang="en-US" sz="1200" kern="1200" baseline="0" dirty="0" err="1" smtClean="0">
                <a:solidFill>
                  <a:schemeClr val="tx1"/>
                </a:solidFill>
                <a:latin typeface="+mn-lt"/>
                <a:ea typeface="+mn-ea"/>
                <a:cs typeface="+mn-cs"/>
              </a:rPr>
              <a:t>capsids</a:t>
            </a:r>
            <a:r>
              <a:rPr lang="en-US" sz="1200" kern="1200" baseline="0" dirty="0" smtClean="0">
                <a:solidFill>
                  <a:schemeClr val="tx1"/>
                </a:solidFill>
                <a:latin typeface="+mn-lt"/>
                <a:ea typeface="+mn-ea"/>
                <a:cs typeface="+mn-cs"/>
              </a:rPr>
              <a:t>. aged 9–26 years. at least 90% effective in preventing persistent </a:t>
            </a:r>
            <a:r>
              <a:rPr lang="en-US" sz="1200" kern="1200" baseline="0" dirty="0" err="1" smtClean="0">
                <a:solidFill>
                  <a:schemeClr val="tx1"/>
                </a:solidFill>
                <a:latin typeface="+mn-lt"/>
                <a:ea typeface="+mn-ea"/>
                <a:cs typeface="+mn-cs"/>
              </a:rPr>
              <a:t>HPV</a:t>
            </a:r>
            <a:r>
              <a:rPr lang="en-US" sz="1200" kern="1200" baseline="0" dirty="0" smtClean="0">
                <a:solidFill>
                  <a:schemeClr val="tx1"/>
                </a:solidFill>
                <a:latin typeface="+mn-lt"/>
                <a:ea typeface="+mn-ea"/>
                <a:cs typeface="+mn-cs"/>
              </a:rPr>
              <a:t> infection and 95% effective in preventing type-specific precancerous lesions. Available vaccines did not, however, prevent development of CIN2 and 3 in women who had been infected by HPV16 and 18 before </a:t>
            </a:r>
            <a:r>
              <a:rPr lang="en-US" sz="1200" kern="1200" baseline="0" dirty="0" err="1" smtClean="0">
                <a:solidFill>
                  <a:schemeClr val="tx1"/>
                </a:solidFill>
                <a:latin typeface="+mn-lt"/>
                <a:ea typeface="+mn-ea"/>
                <a:cs typeface="+mn-cs"/>
              </a:rPr>
              <a:t>immunisation</a:t>
            </a:r>
            <a:r>
              <a:rPr lang="en-US" sz="1200" kern="1200" baseline="0" dirty="0" smtClean="0">
                <a:solidFill>
                  <a:schemeClr val="tx1"/>
                </a:solidFill>
                <a:latin typeface="+mn-lt"/>
                <a:ea typeface="+mn-ea"/>
                <a:cs typeface="+mn-cs"/>
              </a:rPr>
              <a:t>, or CIN2 and 3 caused by other </a:t>
            </a:r>
            <a:r>
              <a:rPr lang="en-US" sz="1200" kern="1200" baseline="0" dirty="0" err="1" smtClean="0">
                <a:solidFill>
                  <a:schemeClr val="tx1"/>
                </a:solidFill>
                <a:latin typeface="+mn-lt"/>
                <a:ea typeface="+mn-ea"/>
                <a:cs typeface="+mn-cs"/>
              </a:rPr>
              <a:t>HPV</a:t>
            </a:r>
            <a:r>
              <a:rPr lang="en-US" sz="1200" kern="1200" baseline="0" dirty="0" smtClean="0">
                <a:solidFill>
                  <a:schemeClr val="tx1"/>
                </a:solidFill>
                <a:latin typeface="+mn-lt"/>
                <a:ea typeface="+mn-ea"/>
                <a:cs typeface="+mn-cs"/>
              </a:rPr>
              <a:t> types in clinical trials.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-Up to 80% of cervical cancer could be prevented if comprehensive </a:t>
            </a:r>
            <a:r>
              <a:rPr lang="en-US" sz="1200" kern="1200" baseline="0" dirty="0" err="1" smtClean="0">
                <a:solidFill>
                  <a:schemeClr val="tx1"/>
                </a:solidFill>
                <a:latin typeface="+mn-lt"/>
                <a:ea typeface="+mn-ea"/>
                <a:cs typeface="+mn-cs"/>
              </a:rPr>
              <a:t>Papanicolaou</a:t>
            </a:r>
            <a:r>
              <a:rPr lang="en-US" sz="1200" kern="1200" baseline="0" dirty="0" smtClean="0">
                <a:solidFill>
                  <a:schemeClr val="tx1"/>
                </a:solidFill>
                <a:latin typeface="+mn-lt"/>
                <a:ea typeface="+mn-ea"/>
                <a:cs typeface="+mn-cs"/>
              </a:rPr>
              <a:t> (Pap) test screening programs were made available Cost-effective screening methods that are gaining prominence in resource-poor settings include visual inspection using either acetic acid (VIA) or </a:t>
            </a:r>
            <a:r>
              <a:rPr lang="en-US" sz="1200" kern="1200" baseline="0" dirty="0" err="1" smtClean="0">
                <a:solidFill>
                  <a:schemeClr val="tx1"/>
                </a:solidFill>
                <a:latin typeface="+mn-lt"/>
                <a:ea typeface="+mn-ea"/>
                <a:cs typeface="+mn-cs"/>
              </a:rPr>
              <a:t>Lugol’s</a:t>
            </a:r>
            <a:r>
              <a:rPr lang="en-US" sz="1200" kern="1200" baseline="0" dirty="0" smtClean="0">
                <a:solidFill>
                  <a:schemeClr val="tx1"/>
                </a:solidFill>
                <a:latin typeface="+mn-lt"/>
                <a:ea typeface="+mn-ea"/>
                <a:cs typeface="+mn-cs"/>
              </a:rPr>
              <a:t> iodine (</a:t>
            </a:r>
            <a:r>
              <a:rPr lang="en-US" sz="1200" kern="1200" baseline="0" dirty="0" err="1" smtClean="0">
                <a:solidFill>
                  <a:schemeClr val="tx1"/>
                </a:solidFill>
                <a:latin typeface="+mn-lt"/>
                <a:ea typeface="+mn-ea"/>
                <a:cs typeface="+mn-cs"/>
              </a:rPr>
              <a:t>VILI</a:t>
            </a:r>
            <a:r>
              <a:rPr lang="en-US" sz="1200" kern="1200" baseline="0" dirty="0" smtClean="0">
                <a:solidFill>
                  <a:schemeClr val="tx1"/>
                </a:solidFill>
                <a:latin typeface="+mn-lt"/>
                <a:ea typeface="+mn-ea"/>
                <a:cs typeface="+mn-cs"/>
              </a:rPr>
              <a:t>) and DNA testing for human </a:t>
            </a:r>
            <a:r>
              <a:rPr lang="en-US" sz="1200" kern="1200" baseline="0" dirty="0" err="1" smtClean="0">
                <a:solidFill>
                  <a:schemeClr val="tx1"/>
                </a:solidFill>
                <a:latin typeface="+mn-lt"/>
                <a:ea typeface="+mn-ea"/>
                <a:cs typeface="+mn-cs"/>
              </a:rPr>
              <a:t>papilloma</a:t>
            </a:r>
            <a:r>
              <a:rPr lang="en-US" sz="1200" kern="1200" baseline="0" dirty="0" smtClean="0">
                <a:solidFill>
                  <a:schemeClr val="tx1"/>
                </a:solidFill>
                <a:latin typeface="+mn-lt"/>
                <a:ea typeface="+mn-ea"/>
                <a:cs typeface="+mn-cs"/>
              </a:rPr>
              <a:t> virus (</a:t>
            </a:r>
            <a:r>
              <a:rPr lang="en-US" sz="1200" kern="1200" baseline="0" dirty="0" err="1" smtClean="0">
                <a:solidFill>
                  <a:schemeClr val="tx1"/>
                </a:solidFill>
                <a:latin typeface="+mn-lt"/>
                <a:ea typeface="+mn-ea"/>
                <a:cs typeface="+mn-cs"/>
              </a:rPr>
              <a:t>HPV</a:t>
            </a:r>
            <a:r>
              <a:rPr lang="en-US" sz="1200" kern="1200" baseline="0" dirty="0" smtClean="0">
                <a:solidFill>
                  <a:schemeClr val="tx1"/>
                </a:solidFill>
                <a:latin typeface="+mn-lt"/>
                <a:ea typeface="+mn-ea"/>
                <a:cs typeface="+mn-cs"/>
              </a:rPr>
              <a:t>) in cervical cell samples. However, many low-resource countries do not have the technical and</a:t>
            </a:r>
          </a:p>
          <a:p>
            <a:r>
              <a:rPr lang="en-US" sz="1200" kern="1200" baseline="0" dirty="0" smtClean="0">
                <a:solidFill>
                  <a:schemeClr val="tx1"/>
                </a:solidFill>
                <a:latin typeface="+mn-lt"/>
                <a:ea typeface="+mn-ea"/>
                <a:cs typeface="+mn-cs"/>
              </a:rPr>
              <a:t>public health infrastructure to support Pap testing for cervical cancer (</a:t>
            </a:r>
            <a:endParaRPr lang="en-US" dirty="0"/>
          </a:p>
        </p:txBody>
      </p:sp>
      <p:sp>
        <p:nvSpPr>
          <p:cNvPr id="4" name="Slide Number Placeholder 3"/>
          <p:cNvSpPr>
            <a:spLocks noGrp="1"/>
          </p:cNvSpPr>
          <p:nvPr>
            <p:ph type="sldNum" sz="quarter" idx="10"/>
          </p:nvPr>
        </p:nvSpPr>
        <p:spPr/>
        <p:txBody>
          <a:bodyPr/>
          <a:lstStyle/>
          <a:p>
            <a:fld id="{825E64AB-5A61-46EE-A8F1-8F03D3FC39C3}"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the most frequently diagnosed cancer in women</a:t>
            </a:r>
          </a:p>
          <a:p>
            <a:r>
              <a:rPr lang="en-US" sz="1200" kern="1200" baseline="0" dirty="0" smtClean="0">
                <a:solidFill>
                  <a:schemeClr val="tx1"/>
                </a:solidFill>
                <a:latin typeface="+mn-lt"/>
                <a:ea typeface="+mn-ea"/>
                <a:cs typeface="+mn-cs"/>
              </a:rPr>
              <a:t>Breast cancer is the leading cause of cancer death among women worldwide</a:t>
            </a:r>
          </a:p>
          <a:p>
            <a:r>
              <a:rPr lang="en-US" sz="1200" kern="1200" baseline="0" dirty="0" smtClean="0">
                <a:solidFill>
                  <a:schemeClr val="tx1"/>
                </a:solidFill>
                <a:latin typeface="+mn-lt"/>
                <a:ea typeface="+mn-ea"/>
                <a:cs typeface="+mn-cs"/>
              </a:rPr>
              <a:t>Aside from being female, age is the most important factor affecting breast cancer risk</a:t>
            </a:r>
          </a:p>
          <a:p>
            <a:r>
              <a:rPr lang="en-US" sz="1200" kern="1200" baseline="0" dirty="0" smtClean="0">
                <a:solidFill>
                  <a:schemeClr val="tx1"/>
                </a:solidFill>
                <a:latin typeface="+mn-lt"/>
                <a:ea typeface="+mn-ea"/>
                <a:cs typeface="+mn-cs"/>
              </a:rPr>
              <a:t>Risk is also increased by inheritance of two genetic mutations (BRCA1 and BRCA2), a personal or family history of</a:t>
            </a:r>
          </a:p>
          <a:p>
            <a:r>
              <a:rPr lang="en-US" sz="1200" kern="1200" baseline="0" dirty="0" smtClean="0">
                <a:solidFill>
                  <a:schemeClr val="tx1"/>
                </a:solidFill>
                <a:latin typeface="+mn-lt"/>
                <a:ea typeface="+mn-ea"/>
                <a:cs typeface="+mn-cs"/>
              </a:rPr>
              <a:t>breast cancer, high breast tissue density (a mammographic measure of the amount of glandular</a:t>
            </a:r>
          </a:p>
          <a:p>
            <a:r>
              <a:rPr lang="en-US" sz="1200" kern="1200" baseline="0" dirty="0" smtClean="0">
                <a:solidFill>
                  <a:schemeClr val="tx1"/>
                </a:solidFill>
                <a:latin typeface="+mn-lt"/>
                <a:ea typeface="+mn-ea"/>
                <a:cs typeface="+mn-cs"/>
              </a:rPr>
              <a:t>tissue relative to fatty tissue in the breast), biopsy confirmed hyperplasia of breast tissue (especially</a:t>
            </a:r>
          </a:p>
          <a:p>
            <a:r>
              <a:rPr lang="en-US" sz="1200" kern="1200" baseline="0" dirty="0" smtClean="0">
                <a:solidFill>
                  <a:schemeClr val="tx1"/>
                </a:solidFill>
                <a:latin typeface="+mn-lt"/>
                <a:ea typeface="+mn-ea"/>
                <a:cs typeface="+mn-cs"/>
              </a:rPr>
              <a:t>atypical hyperplasia), and high-dose radiation to the chest as a result of medical procedures</a:t>
            </a:r>
          </a:p>
          <a:p>
            <a:r>
              <a:rPr lang="en-US" sz="1200" kern="1200" baseline="0" dirty="0" smtClean="0">
                <a:solidFill>
                  <a:schemeClr val="tx1"/>
                </a:solidFill>
                <a:latin typeface="+mn-lt"/>
                <a:ea typeface="+mn-ea"/>
                <a:cs typeface="+mn-cs"/>
              </a:rPr>
              <a:t>Some potentially modifiable factors that increase risk include being overweight or obese after menopause, use of postmenopausal hormone therapy (especially combined estrogen and progestin therapy), physical inactivity, and consumption of one or more alcoholic beverages per day</a:t>
            </a:r>
          </a:p>
          <a:p>
            <a:r>
              <a:rPr lang="en-US" sz="1200" kern="1200" baseline="0" dirty="0" smtClean="0">
                <a:solidFill>
                  <a:schemeClr val="tx1"/>
                </a:solidFill>
                <a:latin typeface="+mn-lt"/>
                <a:ea typeface="+mn-ea"/>
                <a:cs typeface="+mn-cs"/>
              </a:rPr>
              <a:t>Breast feeding, moderate or vigorous physical activity, and maintaining a healthy body weight are all associated with lower risk of breast cancer</a:t>
            </a:r>
          </a:p>
          <a:p>
            <a:r>
              <a:rPr lang="en-US" sz="1200" kern="1200" baseline="0" dirty="0" smtClean="0">
                <a:solidFill>
                  <a:schemeClr val="tx1"/>
                </a:solidFill>
                <a:latin typeface="+mn-lt"/>
                <a:ea typeface="+mn-ea"/>
                <a:cs typeface="+mn-cs"/>
              </a:rPr>
              <a:t>to reduce known risk factors as much as possible by maintaining a healthy body weight, increasing physical</a:t>
            </a:r>
          </a:p>
          <a:p>
            <a:r>
              <a:rPr lang="en-US" sz="1200" kern="1200" baseline="0" dirty="0" smtClean="0">
                <a:solidFill>
                  <a:schemeClr val="tx1"/>
                </a:solidFill>
                <a:latin typeface="+mn-lt"/>
                <a:ea typeface="+mn-ea"/>
                <a:cs typeface="+mn-cs"/>
              </a:rPr>
              <a:t>activity, and minimizing alcohol intake</a:t>
            </a:r>
            <a:endParaRPr lang="en-US" dirty="0"/>
          </a:p>
        </p:txBody>
      </p:sp>
      <p:sp>
        <p:nvSpPr>
          <p:cNvPr id="4" name="Slide Number Placeholder 3"/>
          <p:cNvSpPr>
            <a:spLocks noGrp="1"/>
          </p:cNvSpPr>
          <p:nvPr>
            <p:ph type="sldNum" sz="quarter" idx="10"/>
          </p:nvPr>
        </p:nvSpPr>
        <p:spPr/>
        <p:txBody>
          <a:bodyPr/>
          <a:lstStyle/>
          <a:p>
            <a:fld id="{825E64AB-5A61-46EE-A8F1-8F03D3FC39C3}"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Mammography is especially valuable as an early detection tool because it can identify breast cancer at a stage when treatment may be more effective. But mammography screening programs may be cost prohibitive in many developing countries.</a:t>
            </a:r>
          </a:p>
          <a:p>
            <a:r>
              <a:rPr lang="en-US" sz="1200" kern="1200" baseline="0" dirty="0" err="1" smtClean="0">
                <a:solidFill>
                  <a:schemeClr val="tx1"/>
                </a:solidFill>
                <a:latin typeface="+mn-lt"/>
                <a:ea typeface="+mn-ea"/>
                <a:cs typeface="+mn-cs"/>
              </a:rPr>
              <a:t>Tamoxifen</a:t>
            </a:r>
            <a:r>
              <a:rPr lang="en-US" sz="1200" kern="1200" baseline="0" dirty="0" smtClean="0">
                <a:solidFill>
                  <a:schemeClr val="tx1"/>
                </a:solidFill>
                <a:latin typeface="+mn-lt"/>
                <a:ea typeface="+mn-ea"/>
                <a:cs typeface="+mn-cs"/>
              </a:rPr>
              <a:t>, an anti-</a:t>
            </a:r>
            <a:r>
              <a:rPr lang="en-US" sz="1200" kern="1200" baseline="0" dirty="0" err="1" smtClean="0">
                <a:solidFill>
                  <a:schemeClr val="tx1"/>
                </a:solidFill>
                <a:latin typeface="+mn-lt"/>
                <a:ea typeface="+mn-ea"/>
                <a:cs typeface="+mn-cs"/>
              </a:rPr>
              <a:t>oestrogen</a:t>
            </a:r>
            <a:r>
              <a:rPr lang="en-US" sz="1200" kern="1200" baseline="0" dirty="0" smtClean="0">
                <a:solidFill>
                  <a:schemeClr val="tx1"/>
                </a:solidFill>
                <a:latin typeface="+mn-lt"/>
                <a:ea typeface="+mn-ea"/>
                <a:cs typeface="+mn-cs"/>
              </a:rPr>
              <a:t> drug used in chemotherapy, has shown a </a:t>
            </a:r>
            <a:r>
              <a:rPr lang="en-US" sz="1200" kern="1200" baseline="0" dirty="0" err="1" smtClean="0">
                <a:solidFill>
                  <a:schemeClr val="tx1"/>
                </a:solidFill>
                <a:latin typeface="+mn-lt"/>
                <a:ea typeface="+mn-ea"/>
                <a:cs typeface="+mn-cs"/>
              </a:rPr>
              <a:t>chemopreventive</a:t>
            </a:r>
            <a:r>
              <a:rPr lang="en-US" sz="1200" kern="1200" baseline="0" dirty="0" smtClean="0">
                <a:solidFill>
                  <a:schemeClr val="tx1"/>
                </a:solidFill>
                <a:latin typeface="+mn-lt"/>
                <a:ea typeface="+mn-ea"/>
                <a:cs typeface="+mn-cs"/>
              </a:rPr>
              <a:t> action against breast cancer, although the magnitude of the protection is uncertain</a:t>
            </a:r>
            <a:endParaRPr lang="en-US" dirty="0"/>
          </a:p>
        </p:txBody>
      </p:sp>
      <p:sp>
        <p:nvSpPr>
          <p:cNvPr id="4" name="Slide Number Placeholder 3"/>
          <p:cNvSpPr>
            <a:spLocks noGrp="1"/>
          </p:cNvSpPr>
          <p:nvPr>
            <p:ph type="sldNum" sz="quarter" idx="10"/>
          </p:nvPr>
        </p:nvSpPr>
        <p:spPr/>
        <p:txBody>
          <a:bodyPr/>
          <a:lstStyle/>
          <a:p>
            <a:fld id="{825E64AB-5A61-46EE-A8F1-8F03D3FC39C3}"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fourth most common malignancy in the world in 2007, with an estimated one million new cases. Nearly 70% of</a:t>
            </a:r>
          </a:p>
          <a:p>
            <a:r>
              <a:rPr lang="en-US" sz="1200" kern="1200" baseline="0" dirty="0" smtClean="0">
                <a:solidFill>
                  <a:schemeClr val="tx1"/>
                </a:solidFill>
                <a:latin typeface="+mn-lt"/>
                <a:ea typeface="+mn-ea"/>
                <a:cs typeface="+mn-cs"/>
              </a:rPr>
              <a:t>new cases will occur in developing countries</a:t>
            </a:r>
          </a:p>
          <a:p>
            <a:r>
              <a:rPr lang="en-US" sz="1200" kern="1200" baseline="0" dirty="0" smtClean="0">
                <a:solidFill>
                  <a:schemeClr val="tx1"/>
                </a:solidFill>
                <a:latin typeface="+mn-lt"/>
                <a:ea typeface="+mn-ea"/>
                <a:cs typeface="+mn-cs"/>
              </a:rPr>
              <a:t>Stomach cancer is the second leading cause of cancer death in men and the fourth among women</a:t>
            </a:r>
          </a:p>
          <a:p>
            <a:r>
              <a:rPr lang="en-US" sz="1200" kern="1200" baseline="0" dirty="0" smtClean="0">
                <a:solidFill>
                  <a:schemeClr val="tx1"/>
                </a:solidFill>
                <a:latin typeface="+mn-lt"/>
                <a:ea typeface="+mn-ea"/>
                <a:cs typeface="+mn-cs"/>
              </a:rPr>
              <a:t>A steady decline in stomach cancer rates has been observed in most developed countries Factors that have</a:t>
            </a:r>
          </a:p>
          <a:p>
            <a:r>
              <a:rPr lang="en-US" sz="1200" kern="1200" baseline="0" dirty="0" smtClean="0">
                <a:solidFill>
                  <a:schemeClr val="tx1"/>
                </a:solidFill>
                <a:latin typeface="+mn-lt"/>
                <a:ea typeface="+mn-ea"/>
                <a:cs typeface="+mn-cs"/>
              </a:rPr>
              <a:t>contributed to these remarkable decreases are thought to include increased availability of fresh fruits and</a:t>
            </a:r>
          </a:p>
          <a:p>
            <a:r>
              <a:rPr lang="en-US" sz="1200" kern="1200" baseline="0" dirty="0" smtClean="0">
                <a:solidFill>
                  <a:schemeClr val="tx1"/>
                </a:solidFill>
                <a:latin typeface="+mn-lt"/>
                <a:ea typeface="+mn-ea"/>
                <a:cs typeface="+mn-cs"/>
              </a:rPr>
              <a:t>vegetables, decreased reliance on salted and preserved foods, reduction in chronic </a:t>
            </a:r>
            <a:r>
              <a:rPr lang="en-US" sz="1200" i="1" kern="1200" baseline="0" dirty="0" smtClean="0">
                <a:solidFill>
                  <a:schemeClr val="tx1"/>
                </a:solidFill>
                <a:latin typeface="+mn-lt"/>
                <a:ea typeface="+mn-ea"/>
                <a:cs typeface="+mn-cs"/>
              </a:rPr>
              <a:t>H. pylori infection due to</a:t>
            </a:r>
          </a:p>
          <a:p>
            <a:r>
              <a:rPr lang="en-US" sz="1200" kern="1200" baseline="0" dirty="0" smtClean="0">
                <a:solidFill>
                  <a:schemeClr val="tx1"/>
                </a:solidFill>
                <a:latin typeface="+mn-lt"/>
                <a:ea typeface="+mn-ea"/>
                <a:cs typeface="+mn-cs"/>
              </a:rPr>
              <a:t>sanitation and antibiotics,1 and increased screening</a:t>
            </a:r>
          </a:p>
          <a:p>
            <a:r>
              <a:rPr lang="en-US" sz="1200" kern="1200" baseline="0" dirty="0" smtClean="0">
                <a:solidFill>
                  <a:schemeClr val="tx1"/>
                </a:solidFill>
                <a:latin typeface="+mn-lt"/>
                <a:ea typeface="+mn-ea"/>
                <a:cs typeface="+mn-cs"/>
              </a:rPr>
              <a:t>primary</a:t>
            </a:r>
          </a:p>
          <a:p>
            <a:r>
              <a:rPr lang="en-US" sz="1200" kern="1200" baseline="0" dirty="0" smtClean="0">
                <a:solidFill>
                  <a:schemeClr val="tx1"/>
                </a:solidFill>
                <a:latin typeface="+mn-lt"/>
                <a:ea typeface="+mn-ea"/>
                <a:cs typeface="+mn-cs"/>
              </a:rPr>
              <a:t>prevention strategy for stomach cancer is to reduce the intake of foods preserved by salting, pickling, or smoking; to increase consumption of fresh fruits </a:t>
            </a:r>
            <a:r>
              <a:rPr lang="en-US" sz="1200" kern="1200" baseline="0" dirty="0" err="1" smtClean="0">
                <a:solidFill>
                  <a:schemeClr val="tx1"/>
                </a:solidFill>
                <a:latin typeface="+mn-lt"/>
                <a:ea typeface="+mn-ea"/>
                <a:cs typeface="+mn-cs"/>
              </a:rPr>
              <a:t>andvegetables</a:t>
            </a:r>
            <a:r>
              <a:rPr lang="en-US" sz="1200" kern="1200" baseline="0" dirty="0" smtClean="0">
                <a:solidFill>
                  <a:schemeClr val="tx1"/>
                </a:solidFill>
                <a:latin typeface="+mn-lt"/>
                <a:ea typeface="+mn-ea"/>
                <a:cs typeface="+mn-cs"/>
              </a:rPr>
              <a:t>; and to reduce the prevalence of </a:t>
            </a:r>
            <a:r>
              <a:rPr lang="en-US" sz="1200" i="1" kern="1200" baseline="0" dirty="0" smtClean="0">
                <a:solidFill>
                  <a:schemeClr val="tx1"/>
                </a:solidFill>
                <a:latin typeface="+mn-lt"/>
                <a:ea typeface="+mn-ea"/>
                <a:cs typeface="+mn-cs"/>
              </a:rPr>
              <a:t>H. pylori </a:t>
            </a:r>
            <a:r>
              <a:rPr lang="en-US" sz="1200" kern="1200" baseline="0" dirty="0" smtClean="0">
                <a:solidFill>
                  <a:schemeClr val="tx1"/>
                </a:solidFill>
                <a:latin typeface="+mn-lt"/>
                <a:ea typeface="+mn-ea"/>
                <a:cs typeface="+mn-cs"/>
              </a:rPr>
              <a:t>infection by improving hygienic conditions and increased use of antibiotics.</a:t>
            </a:r>
          </a:p>
          <a:p>
            <a:r>
              <a:rPr lang="en-US" sz="1200" kern="1200" baseline="0" dirty="0" smtClean="0">
                <a:solidFill>
                  <a:schemeClr val="tx1"/>
                </a:solidFill>
                <a:latin typeface="+mn-lt"/>
                <a:ea typeface="+mn-ea"/>
                <a:cs typeface="+mn-cs"/>
              </a:rPr>
              <a:t>An estimated 59% of cases in developing countries and 63% of cases in developed countries can be attributed to </a:t>
            </a:r>
            <a:r>
              <a:rPr lang="en-US" sz="1200" i="1" kern="1200" baseline="0" dirty="0" smtClean="0">
                <a:solidFill>
                  <a:schemeClr val="tx1"/>
                </a:solidFill>
                <a:latin typeface="+mn-lt"/>
                <a:ea typeface="+mn-ea"/>
                <a:cs typeface="+mn-cs"/>
              </a:rPr>
              <a:t>H. pylori infection</a:t>
            </a:r>
          </a:p>
          <a:p>
            <a:r>
              <a:rPr lang="en-US" sz="1200" kern="1200" baseline="0" dirty="0" smtClean="0">
                <a:solidFill>
                  <a:schemeClr val="tx1"/>
                </a:solidFill>
                <a:latin typeface="+mn-lt"/>
                <a:ea typeface="+mn-ea"/>
                <a:cs typeface="+mn-cs"/>
              </a:rPr>
              <a:t>Diets rich in smoked foods, salted meat or fish, and pickled vegetables and low in fresh vegetables have also been</a:t>
            </a:r>
          </a:p>
          <a:p>
            <a:r>
              <a:rPr lang="en-US" sz="1200" kern="1200" baseline="0" dirty="0" smtClean="0">
                <a:solidFill>
                  <a:schemeClr val="tx1"/>
                </a:solidFill>
                <a:latin typeface="+mn-lt"/>
                <a:ea typeface="+mn-ea"/>
                <a:cs typeface="+mn-cs"/>
              </a:rPr>
              <a:t>associated with an increased risk of stomach cancer</a:t>
            </a:r>
            <a:endParaRPr lang="en-US" dirty="0"/>
          </a:p>
        </p:txBody>
      </p:sp>
      <p:sp>
        <p:nvSpPr>
          <p:cNvPr id="4" name="Slide Number Placeholder 3"/>
          <p:cNvSpPr>
            <a:spLocks noGrp="1"/>
          </p:cNvSpPr>
          <p:nvPr>
            <p:ph type="sldNum" sz="quarter" idx="10"/>
          </p:nvPr>
        </p:nvSpPr>
        <p:spPr/>
        <p:txBody>
          <a:bodyPr/>
          <a:lstStyle/>
          <a:p>
            <a:fld id="{825E64AB-5A61-46EE-A8F1-8F03D3FC39C3}"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25E64AB-5A61-46EE-A8F1-8F03D3FC39C3}"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25E64AB-5A61-46EE-A8F1-8F03D3FC39C3}"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endParaRPr lang="en-GB" smtClean="0"/>
          </a:p>
        </p:txBody>
      </p:sp>
      <p:sp>
        <p:nvSpPr>
          <p:cNvPr id="75780" name="Slide Number Placeholder 3"/>
          <p:cNvSpPr>
            <a:spLocks noGrp="1"/>
          </p:cNvSpPr>
          <p:nvPr>
            <p:ph type="sldNum" sz="quarter" idx="5"/>
          </p:nvPr>
        </p:nvSpPr>
        <p:spPr>
          <a:noFill/>
        </p:spPr>
        <p:txBody>
          <a:bodyPr/>
          <a:lstStyle/>
          <a:p>
            <a:fld id="{1A2749F0-9A5B-44F0-9024-2EE51761D291}" type="slidenum">
              <a:rPr lang="ar-SA" smtClean="0"/>
              <a:pPr/>
              <a:t>37</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25E64AB-5A61-46EE-A8F1-8F03D3FC39C3}"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-burden</a:t>
            </a:r>
            <a:r>
              <a:rPr lang="en-US" baseline="0" dirty="0" smtClean="0"/>
              <a:t> of tobacco related cancer is lower given relatively recent start of the epidemics of smoking, however I will result in greater burden in future</a:t>
            </a:r>
            <a:endParaRPr lang="en-US" dirty="0"/>
          </a:p>
        </p:txBody>
      </p:sp>
      <p:sp>
        <p:nvSpPr>
          <p:cNvPr id="4" name="Slide Number Placeholder 3"/>
          <p:cNvSpPr>
            <a:spLocks noGrp="1"/>
          </p:cNvSpPr>
          <p:nvPr>
            <p:ph type="sldNum" sz="quarter" idx="10"/>
          </p:nvPr>
        </p:nvSpPr>
        <p:spPr/>
        <p:txBody>
          <a:bodyPr/>
          <a:lstStyle/>
          <a:p>
            <a:fld id="{825E64AB-5A61-46EE-A8F1-8F03D3FC39C3}"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25E64AB-5A61-46EE-A8F1-8F03D3FC39C3}"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r>
              <a:rPr lang="en-US" sz="1200" kern="1200" baseline="0" dirty="0" smtClean="0">
                <a:solidFill>
                  <a:schemeClr val="tx1"/>
                </a:solidFill>
                <a:latin typeface="+mn-lt"/>
                <a:ea typeface="+mn-ea"/>
                <a:cs typeface="+mn-cs"/>
              </a:rPr>
              <a:t>Approximately </a:t>
            </a:r>
            <a:r>
              <a:rPr lang="en-US" sz="1200" b="1" kern="1200" baseline="0" dirty="0" smtClean="0">
                <a:solidFill>
                  <a:schemeClr val="tx1"/>
                </a:solidFill>
                <a:latin typeface="+mn-lt"/>
                <a:ea typeface="+mn-ea"/>
                <a:cs typeface="+mn-cs"/>
              </a:rPr>
              <a:t>&gt;&gt; 15–20% of cancers </a:t>
            </a:r>
            <a:r>
              <a:rPr lang="en-US" sz="1200" kern="1200" baseline="0" dirty="0" smtClean="0">
                <a:solidFill>
                  <a:schemeClr val="tx1"/>
                </a:solidFill>
                <a:latin typeface="+mn-lt"/>
                <a:ea typeface="+mn-ea"/>
                <a:cs typeface="+mn-cs"/>
              </a:rPr>
              <a:t>worldwide have been attributed to infectious agents. However, this proportion is higher in low-resource countries (26%) than in the developed world (8%)</a:t>
            </a:r>
          </a:p>
          <a:p>
            <a:r>
              <a:rPr lang="en-US" sz="1200" kern="1200" baseline="0" dirty="0" smtClean="0">
                <a:solidFill>
                  <a:schemeClr val="tx1"/>
                </a:solidFill>
                <a:latin typeface="+mn-lt"/>
                <a:ea typeface="+mn-ea"/>
                <a:cs typeface="+mn-cs"/>
              </a:rPr>
              <a:t>-</a:t>
            </a:r>
            <a:r>
              <a:rPr lang="en-US" sz="1200" b="1" kern="1200" baseline="0" dirty="0" smtClean="0">
                <a:solidFill>
                  <a:schemeClr val="tx1"/>
                </a:solidFill>
                <a:latin typeface="+mn-lt"/>
                <a:ea typeface="+mn-ea"/>
                <a:cs typeface="+mn-cs"/>
              </a:rPr>
              <a:t>&gt;&gt;</a:t>
            </a:r>
            <a:r>
              <a:rPr lang="en-US" sz="1200" b="1" kern="1200" baseline="0" dirty="0" err="1" smtClean="0">
                <a:solidFill>
                  <a:schemeClr val="tx1"/>
                </a:solidFill>
                <a:latin typeface="+mn-lt"/>
                <a:ea typeface="+mn-ea"/>
                <a:cs typeface="+mn-cs"/>
              </a:rPr>
              <a:t>HPV</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EBV</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HTL</a:t>
            </a:r>
            <a:r>
              <a:rPr lang="en-US" sz="1200" b="1" kern="1200" baseline="0" dirty="0" smtClean="0">
                <a:solidFill>
                  <a:schemeClr val="tx1"/>
                </a:solidFill>
                <a:latin typeface="+mn-lt"/>
                <a:ea typeface="+mn-ea"/>
                <a:cs typeface="+mn-cs"/>
              </a:rPr>
              <a:t> V1 and HHV8 play a </a:t>
            </a:r>
            <a:r>
              <a:rPr lang="en-US" sz="1200" kern="1200" baseline="0" dirty="0" smtClean="0">
                <a:solidFill>
                  <a:schemeClr val="tx1"/>
                </a:solidFill>
                <a:latin typeface="+mn-lt"/>
                <a:ea typeface="+mn-ea"/>
                <a:cs typeface="+mn-cs"/>
              </a:rPr>
              <a:t>direct role in carcinogenesis encoding </a:t>
            </a:r>
            <a:r>
              <a:rPr lang="en-US" sz="1200" kern="1200" baseline="0" dirty="0" err="1" smtClean="0">
                <a:solidFill>
                  <a:schemeClr val="tx1"/>
                </a:solidFill>
                <a:latin typeface="+mn-lt"/>
                <a:ea typeface="+mn-ea"/>
                <a:cs typeface="+mn-cs"/>
              </a:rPr>
              <a:t>oncoprotein</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t>
            </a:r>
            <a:r>
              <a:rPr lang="en-US" sz="1200" b="1" kern="1200" baseline="0" dirty="0" smtClean="0">
                <a:solidFill>
                  <a:schemeClr val="tx1"/>
                </a:solidFill>
                <a:latin typeface="+mn-lt"/>
                <a:ea typeface="+mn-ea"/>
                <a:cs typeface="+mn-cs"/>
              </a:rPr>
              <a:t>&gt;&gt;Other infectious agents, e.g. </a:t>
            </a:r>
            <a:r>
              <a:rPr lang="en-US" sz="1200" b="1" kern="1200" baseline="0" dirty="0" err="1" smtClean="0">
                <a:solidFill>
                  <a:schemeClr val="tx1"/>
                </a:solidFill>
                <a:latin typeface="+mn-lt"/>
                <a:ea typeface="+mn-ea"/>
                <a:cs typeface="+mn-cs"/>
              </a:rPr>
              <a:t>HBV</a:t>
            </a:r>
            <a:r>
              <a:rPr lang="en-US" sz="1200" b="1" kern="1200" baseline="0" dirty="0" smtClean="0">
                <a:solidFill>
                  <a:schemeClr val="tx1"/>
                </a:solidFill>
                <a:latin typeface="+mn-lt"/>
                <a:ea typeface="+mn-ea"/>
                <a:cs typeface="+mn-cs"/>
              </a:rPr>
              <a:t>, </a:t>
            </a:r>
            <a:r>
              <a:rPr lang="en-US" sz="1200" b="1" kern="1200" baseline="0" dirty="0" err="1" smtClean="0">
                <a:solidFill>
                  <a:schemeClr val="tx1"/>
                </a:solidFill>
                <a:latin typeface="+mn-lt"/>
                <a:ea typeface="+mn-ea"/>
                <a:cs typeface="+mn-cs"/>
              </a:rPr>
              <a:t>HCV</a:t>
            </a:r>
            <a:r>
              <a:rPr lang="en-US" sz="1200" b="1" kern="1200" baseline="0" dirty="0" smtClean="0">
                <a:solidFill>
                  <a:schemeClr val="tx1"/>
                </a:solidFill>
                <a:latin typeface="+mn-lt"/>
                <a:ea typeface="+mn-ea"/>
                <a:cs typeface="+mn-cs"/>
              </a:rPr>
              <a:t> </a:t>
            </a:r>
            <a:r>
              <a:rPr lang="en-US" sz="1200" kern="1200" baseline="0" dirty="0" smtClean="0">
                <a:solidFill>
                  <a:schemeClr val="tx1"/>
                </a:solidFill>
                <a:latin typeface="+mn-lt"/>
                <a:ea typeface="+mn-ea"/>
                <a:cs typeface="+mn-cs"/>
              </a:rPr>
              <a:t>and H. pylori, appear to have an indirect role, inducing a chronic inflammation with tissue necrosis and regeneration</a:t>
            </a:r>
            <a:endParaRPr lang="en-US" dirty="0"/>
          </a:p>
        </p:txBody>
      </p:sp>
      <p:sp>
        <p:nvSpPr>
          <p:cNvPr id="4" name="Slide Number Placeholder 3"/>
          <p:cNvSpPr>
            <a:spLocks noGrp="1"/>
          </p:cNvSpPr>
          <p:nvPr>
            <p:ph type="sldNum" sz="quarter" idx="10"/>
          </p:nvPr>
        </p:nvSpPr>
        <p:spPr/>
        <p:txBody>
          <a:bodyPr/>
          <a:lstStyle/>
          <a:p>
            <a:fld id="{825E64AB-5A61-46EE-A8F1-8F03D3FC39C3}"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5E64AB-5A61-46EE-A8F1-8F03D3FC39C3}"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Only for alcohol and </a:t>
            </a:r>
            <a:r>
              <a:rPr lang="en-US" dirty="0" err="1" smtClean="0"/>
              <a:t>aflatoxin</a:t>
            </a:r>
            <a:r>
              <a:rPr lang="en-US" dirty="0" smtClean="0"/>
              <a:t> sufficient evidence has been</a:t>
            </a:r>
            <a:r>
              <a:rPr lang="en-US" baseline="0" dirty="0" smtClean="0"/>
              <a:t> established for increased risk for cancer. Though high fat diet or other nutrients in </a:t>
            </a:r>
            <a:r>
              <a:rPr lang="en-US" baseline="0" dirty="0" err="1" smtClean="0"/>
              <a:t>determing</a:t>
            </a:r>
            <a:r>
              <a:rPr lang="en-US" baseline="0" dirty="0" smtClean="0"/>
              <a:t> breast and colorectal cancer has </a:t>
            </a:r>
            <a:r>
              <a:rPr lang="en-US" baseline="0" dirty="0" err="1" smtClean="0"/>
              <a:t>showen</a:t>
            </a:r>
            <a:r>
              <a:rPr lang="en-US" baseline="0" dirty="0" smtClean="0"/>
              <a:t> associated however risk has not been confirmed. As well limited evidence for protective role of the vegetable and fruits.</a:t>
            </a:r>
          </a:p>
          <a:p>
            <a:r>
              <a:rPr lang="en-US" baseline="0" dirty="0" smtClean="0"/>
              <a:t>Which is also indirect benefit thru prevention of obesity that is known risk factor</a:t>
            </a:r>
          </a:p>
          <a:p>
            <a:r>
              <a:rPr lang="en-US" baseline="0" dirty="0" smtClean="0"/>
              <a:t>-</a:t>
            </a:r>
            <a:r>
              <a:rPr lang="en-US" sz="1200" kern="1200" baseline="0" dirty="0" smtClean="0">
                <a:solidFill>
                  <a:schemeClr val="tx1"/>
                </a:solidFill>
                <a:latin typeface="+mn-lt"/>
                <a:ea typeface="+mn-ea"/>
                <a:cs typeface="+mn-cs"/>
              </a:rPr>
              <a:t>at least 30 minutes per day of more than moderate level of physical activity might be needed to see the greatest effect in risk reduction-colon cancer</a:t>
            </a:r>
          </a:p>
          <a:p>
            <a:r>
              <a:rPr lang="en-US" sz="1200" kern="1200" baseline="0" dirty="0" smtClean="0">
                <a:solidFill>
                  <a:schemeClr val="tx1"/>
                </a:solidFill>
                <a:latin typeface="+mn-lt"/>
                <a:ea typeface="+mn-ea"/>
                <a:cs typeface="+mn-cs"/>
              </a:rPr>
              <a:t>- risk reduction begins at levels of 30–60 minutes per day of moderate-intensity to vigorous activity in addition to the usual levels of occupational and household activity of most women”- breast</a:t>
            </a:r>
            <a:endParaRPr lang="en-US" dirty="0"/>
          </a:p>
        </p:txBody>
      </p:sp>
      <p:sp>
        <p:nvSpPr>
          <p:cNvPr id="4" name="Slide Number Placeholder 3"/>
          <p:cNvSpPr>
            <a:spLocks noGrp="1"/>
          </p:cNvSpPr>
          <p:nvPr>
            <p:ph type="sldNum" sz="quarter" idx="10"/>
          </p:nvPr>
        </p:nvSpPr>
        <p:spPr/>
        <p:txBody>
          <a:bodyPr/>
          <a:lstStyle/>
          <a:p>
            <a:fld id="{825E64AB-5A61-46EE-A8F1-8F03D3FC39C3}"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Unlike lifestyle factors, exposure is involuntary</a:t>
            </a:r>
            <a:endParaRPr lang="en-US" dirty="0"/>
          </a:p>
        </p:txBody>
      </p:sp>
      <p:sp>
        <p:nvSpPr>
          <p:cNvPr id="4" name="Slide Number Placeholder 3"/>
          <p:cNvSpPr>
            <a:spLocks noGrp="1"/>
          </p:cNvSpPr>
          <p:nvPr>
            <p:ph type="sldNum" sz="quarter" idx="10"/>
          </p:nvPr>
        </p:nvSpPr>
        <p:spPr/>
        <p:txBody>
          <a:bodyPr/>
          <a:lstStyle/>
          <a:p>
            <a:fld id="{825E64AB-5A61-46EE-A8F1-8F03D3FC39C3}"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Long-term exposure to high levels of endogenous sex steroids has been considered as  the risk of breast and endometrial cancers in post-menopausal women</a:t>
            </a:r>
          </a:p>
          <a:p>
            <a:endParaRPr lang="en-US" dirty="0"/>
          </a:p>
        </p:txBody>
      </p:sp>
      <p:sp>
        <p:nvSpPr>
          <p:cNvPr id="4" name="Slide Number Placeholder 3"/>
          <p:cNvSpPr>
            <a:spLocks noGrp="1"/>
          </p:cNvSpPr>
          <p:nvPr>
            <p:ph type="sldNum" sz="quarter" idx="10"/>
          </p:nvPr>
        </p:nvSpPr>
        <p:spPr/>
        <p:txBody>
          <a:bodyPr/>
          <a:lstStyle/>
          <a:p>
            <a:fld id="{825E64AB-5A61-46EE-A8F1-8F03D3FC39C3}"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sz="1200" kern="1200" baseline="0" dirty="0" smtClean="0">
                <a:solidFill>
                  <a:schemeClr val="tx1"/>
                </a:solidFill>
                <a:latin typeface="+mn-lt"/>
                <a:ea typeface="+mn-ea"/>
                <a:cs typeface="+mn-cs"/>
              </a:rPr>
              <a:t> With development of newer technologies and understanding about the genome of human being, the role of gene in carcinogenesis is growing</a:t>
            </a:r>
          </a:p>
          <a:p>
            <a:r>
              <a:rPr lang="en-US" sz="1200" kern="1200" baseline="0" dirty="0" smtClean="0">
                <a:solidFill>
                  <a:schemeClr val="tx1"/>
                </a:solidFill>
                <a:latin typeface="+mn-lt"/>
                <a:ea typeface="+mn-ea"/>
                <a:cs typeface="+mn-cs"/>
              </a:rPr>
              <a:t>The unifying characteristic of </a:t>
            </a:r>
            <a:r>
              <a:rPr lang="en-US" sz="1200" kern="1200" baseline="0" dirty="0" err="1" smtClean="0">
                <a:solidFill>
                  <a:schemeClr val="tx1"/>
                </a:solidFill>
                <a:latin typeface="+mn-lt"/>
                <a:ea typeface="+mn-ea"/>
                <a:cs typeface="+mn-cs"/>
              </a:rPr>
              <a:t>oncogenes</a:t>
            </a:r>
            <a:r>
              <a:rPr lang="en-US" sz="1200" kern="1200" baseline="0" dirty="0" smtClean="0">
                <a:solidFill>
                  <a:schemeClr val="tx1"/>
                </a:solidFill>
                <a:latin typeface="+mn-lt"/>
                <a:ea typeface="+mn-ea"/>
                <a:cs typeface="+mn-cs"/>
              </a:rPr>
              <a:t> is that their normal function tends to drive a process required for </a:t>
            </a:r>
            <a:r>
              <a:rPr lang="en-US" sz="1200" kern="1200" baseline="0" dirty="0" err="1" smtClean="0">
                <a:solidFill>
                  <a:schemeClr val="tx1"/>
                </a:solidFill>
                <a:latin typeface="+mn-lt"/>
                <a:ea typeface="+mn-ea"/>
                <a:cs typeface="+mn-cs"/>
              </a:rPr>
              <a:t>tumour</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initiation, progression, invasion, or metastasis </a:t>
            </a:r>
            <a:r>
              <a:rPr lang="en-US" sz="1200" kern="1200" baseline="0" dirty="0" err="1" smtClean="0">
                <a:solidFill>
                  <a:schemeClr val="tx1"/>
                </a:solidFill>
                <a:latin typeface="+mn-lt"/>
                <a:ea typeface="+mn-ea"/>
                <a:cs typeface="+mn-cs"/>
              </a:rPr>
              <a:t>forward.oncogenes</a:t>
            </a:r>
            <a:r>
              <a:rPr lang="en-US" sz="1200" kern="1200" baseline="0" dirty="0" smtClean="0">
                <a:solidFill>
                  <a:schemeClr val="tx1"/>
                </a:solidFill>
                <a:latin typeface="+mn-lt"/>
                <a:ea typeface="+mn-ea"/>
                <a:cs typeface="+mn-cs"/>
              </a:rPr>
              <a:t> are genes where either over-expression or gain of function mutations contribute to </a:t>
            </a:r>
            <a:r>
              <a:rPr lang="en-US" sz="1200" kern="1200" baseline="0" dirty="0" err="1" smtClean="0">
                <a:solidFill>
                  <a:schemeClr val="tx1"/>
                </a:solidFill>
                <a:latin typeface="+mn-lt"/>
                <a:ea typeface="+mn-ea"/>
                <a:cs typeface="+mn-cs"/>
              </a:rPr>
              <a:t>tumorigenesis</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eg:RAS</a:t>
            </a:r>
            <a:r>
              <a:rPr lang="en-US" sz="1200" kern="1200" baseline="0" dirty="0" smtClean="0">
                <a:solidFill>
                  <a:schemeClr val="tx1"/>
                </a:solidFill>
                <a:latin typeface="+mn-lt"/>
                <a:ea typeface="+mn-ea"/>
                <a:cs typeface="+mn-cs"/>
              </a:rPr>
              <a:t> and </a:t>
            </a:r>
            <a:r>
              <a:rPr lang="en-US" sz="1200" kern="1200" baseline="0" dirty="0" err="1" smtClean="0">
                <a:solidFill>
                  <a:schemeClr val="tx1"/>
                </a:solidFill>
                <a:latin typeface="+mn-lt"/>
                <a:ea typeface="+mn-ea"/>
                <a:cs typeface="+mn-cs"/>
              </a:rPr>
              <a:t>MYC</a:t>
            </a:r>
            <a:r>
              <a:rPr lang="en-US" sz="1200" kern="1200" baseline="0" dirty="0" smtClean="0">
                <a:solidFill>
                  <a:schemeClr val="tx1"/>
                </a:solidFill>
                <a:latin typeface="+mn-lt"/>
                <a:ea typeface="+mn-ea"/>
                <a:cs typeface="+mn-cs"/>
              </a:rPr>
              <a:t> families</a:t>
            </a:r>
          </a:p>
          <a:p>
            <a:pPr>
              <a:buFontTx/>
              <a:buChar char="-"/>
            </a:pPr>
            <a:r>
              <a:rPr lang="en-US" sz="1200" kern="1200" baseline="0" dirty="0" err="1" smtClean="0">
                <a:solidFill>
                  <a:schemeClr val="tx1"/>
                </a:solidFill>
                <a:latin typeface="+mn-lt"/>
                <a:ea typeface="+mn-ea"/>
                <a:cs typeface="+mn-cs"/>
              </a:rPr>
              <a:t>Tumour</a:t>
            </a:r>
            <a:r>
              <a:rPr lang="en-US" sz="1200" kern="1200" baseline="0" dirty="0" smtClean="0">
                <a:solidFill>
                  <a:schemeClr val="tx1"/>
                </a:solidFill>
                <a:latin typeface="+mn-lt"/>
                <a:ea typeface="+mn-ea"/>
                <a:cs typeface="+mn-cs"/>
              </a:rPr>
              <a:t> suppressor genes are the opposite; their normal function tends to inhibit a process required for </a:t>
            </a:r>
            <a:r>
              <a:rPr lang="en-US" sz="1200" kern="1200" baseline="0" dirty="0" err="1" smtClean="0">
                <a:solidFill>
                  <a:schemeClr val="tx1"/>
                </a:solidFill>
                <a:latin typeface="+mn-lt"/>
                <a:ea typeface="+mn-ea"/>
                <a:cs typeface="+mn-cs"/>
              </a:rPr>
              <a:t>tumorigenesis</a:t>
            </a:r>
            <a:r>
              <a:rPr lang="en-US" sz="1200" kern="1200" baseline="0" dirty="0" smtClean="0">
                <a:solidFill>
                  <a:schemeClr val="tx1"/>
                </a:solidFill>
                <a:latin typeface="+mn-lt"/>
                <a:ea typeface="+mn-ea"/>
                <a:cs typeface="+mn-cs"/>
              </a:rPr>
              <a:t>. Thus, from a genetics point of view, </a:t>
            </a:r>
            <a:r>
              <a:rPr lang="en-US" sz="1200" kern="1200" baseline="0" dirty="0" err="1" smtClean="0">
                <a:solidFill>
                  <a:schemeClr val="tx1"/>
                </a:solidFill>
                <a:latin typeface="+mn-lt"/>
                <a:ea typeface="+mn-ea"/>
                <a:cs typeface="+mn-cs"/>
              </a:rPr>
              <a:t>tumour</a:t>
            </a:r>
            <a:r>
              <a:rPr lang="en-US" sz="1200" kern="1200" baseline="0" dirty="0" smtClean="0">
                <a:solidFill>
                  <a:schemeClr val="tx1"/>
                </a:solidFill>
                <a:latin typeface="+mn-lt"/>
                <a:ea typeface="+mn-ea"/>
                <a:cs typeface="+mn-cs"/>
              </a:rPr>
              <a:t> suppressors are genes where either under-expression or loss of function mutations contribute to </a:t>
            </a:r>
            <a:r>
              <a:rPr lang="en-US" sz="1200" kern="1200" baseline="0" dirty="0" err="1" smtClean="0">
                <a:solidFill>
                  <a:schemeClr val="tx1"/>
                </a:solidFill>
                <a:latin typeface="+mn-lt"/>
                <a:ea typeface="+mn-ea"/>
                <a:cs typeface="+mn-cs"/>
              </a:rPr>
              <a:t>tumorigenesis</a:t>
            </a:r>
            <a:r>
              <a:rPr lang="en-US" sz="1200" kern="1200" baseline="0" dirty="0" smtClean="0">
                <a:solidFill>
                  <a:schemeClr val="tx1"/>
                </a:solidFill>
                <a:latin typeface="+mn-lt"/>
                <a:ea typeface="+mn-ea"/>
                <a:cs typeface="+mn-cs"/>
              </a:rPr>
              <a:t>. Classic examples include the retinoblastoma predisposition gene </a:t>
            </a:r>
            <a:r>
              <a:rPr lang="en-US" sz="1200" kern="1200" baseline="0" dirty="0" err="1" smtClean="0">
                <a:solidFill>
                  <a:schemeClr val="tx1"/>
                </a:solidFill>
                <a:latin typeface="+mn-lt"/>
                <a:ea typeface="+mn-ea"/>
                <a:cs typeface="+mn-cs"/>
              </a:rPr>
              <a:t>RB</a:t>
            </a:r>
            <a:r>
              <a:rPr lang="en-US" sz="1200" kern="1200" baseline="0" dirty="0" smtClean="0">
                <a:solidFill>
                  <a:schemeClr val="tx1"/>
                </a:solidFill>
                <a:latin typeface="+mn-lt"/>
                <a:ea typeface="+mn-ea"/>
                <a:cs typeface="+mn-cs"/>
              </a:rPr>
              <a:t> and the melanoma predisposition gene CDKN2A (p16)</a:t>
            </a:r>
          </a:p>
          <a:p>
            <a:r>
              <a:rPr lang="en-US" sz="1200" kern="1200" baseline="0" dirty="0" smtClean="0">
                <a:solidFill>
                  <a:schemeClr val="tx1"/>
                </a:solidFill>
                <a:latin typeface="+mn-lt"/>
                <a:ea typeface="+mn-ea"/>
                <a:cs typeface="+mn-cs"/>
              </a:rPr>
              <a:t>-Caretakers are involved in detection or repair of DNA damage, </a:t>
            </a:r>
            <a:r>
              <a:rPr lang="en-US" sz="1200" kern="1200" baseline="0" dirty="0" err="1" smtClean="0">
                <a:solidFill>
                  <a:schemeClr val="tx1"/>
                </a:solidFill>
                <a:latin typeface="+mn-lt"/>
                <a:ea typeface="+mn-ea"/>
                <a:cs typeface="+mn-cs"/>
              </a:rPr>
              <a:t>eg</a:t>
            </a:r>
            <a:r>
              <a:rPr lang="en-US" sz="1200" kern="1200" baseline="0" dirty="0" smtClean="0">
                <a:solidFill>
                  <a:schemeClr val="tx1"/>
                </a:solidFill>
                <a:latin typeface="+mn-lt"/>
                <a:ea typeface="+mn-ea"/>
                <a:cs typeface="+mn-cs"/>
              </a:rPr>
              <a:t> Li-</a:t>
            </a:r>
            <a:r>
              <a:rPr lang="en-US" sz="1200" kern="1200" baseline="0" dirty="0" err="1" smtClean="0">
                <a:solidFill>
                  <a:schemeClr val="tx1"/>
                </a:solidFill>
                <a:latin typeface="+mn-lt"/>
                <a:ea typeface="+mn-ea"/>
                <a:cs typeface="+mn-cs"/>
              </a:rPr>
              <a:t>Fraumeni</a:t>
            </a:r>
            <a:r>
              <a:rPr lang="en-US" sz="1200" kern="1200" baseline="0" dirty="0" smtClean="0">
                <a:solidFill>
                  <a:schemeClr val="tx1"/>
                </a:solidFill>
                <a:latin typeface="+mn-lt"/>
                <a:ea typeface="+mn-ea"/>
                <a:cs typeface="+mn-cs"/>
              </a:rPr>
              <a:t> susceptibility gene TP53 and the breast/ovarian cancer susceptibility gene BRCA1</a:t>
            </a:r>
          </a:p>
          <a:p>
            <a:r>
              <a:rPr lang="en-US" sz="1200" kern="1200" baseline="0" dirty="0" smtClean="0">
                <a:solidFill>
                  <a:schemeClr val="tx1"/>
                </a:solidFill>
                <a:latin typeface="+mn-lt"/>
                <a:ea typeface="+mn-ea"/>
                <a:cs typeface="+mn-cs"/>
              </a:rPr>
              <a:t>-risk modifier genes are not main-effect </a:t>
            </a:r>
            <a:r>
              <a:rPr lang="en-US" sz="1200" kern="1200" baseline="0" dirty="0" err="1" smtClean="0">
                <a:solidFill>
                  <a:schemeClr val="tx1"/>
                </a:solidFill>
                <a:latin typeface="+mn-lt"/>
                <a:ea typeface="+mn-ea"/>
                <a:cs typeface="+mn-cs"/>
              </a:rPr>
              <a:t>oncogenes</a:t>
            </a:r>
            <a:r>
              <a:rPr lang="en-US" sz="1200" kern="1200" baseline="0" dirty="0" smtClean="0">
                <a:solidFill>
                  <a:schemeClr val="tx1"/>
                </a:solidFill>
                <a:latin typeface="+mn-lt"/>
                <a:ea typeface="+mn-ea"/>
                <a:cs typeface="+mn-cs"/>
              </a:rPr>
              <a:t> or </a:t>
            </a:r>
            <a:r>
              <a:rPr lang="en-US" sz="1200" kern="1200" baseline="0" dirty="0" err="1" smtClean="0">
                <a:solidFill>
                  <a:schemeClr val="tx1"/>
                </a:solidFill>
                <a:latin typeface="+mn-lt"/>
                <a:ea typeface="+mn-ea"/>
                <a:cs typeface="+mn-cs"/>
              </a:rPr>
              <a:t>tumour</a:t>
            </a:r>
            <a:r>
              <a:rPr lang="en-US" sz="1200" kern="1200" baseline="0" dirty="0" smtClean="0">
                <a:solidFill>
                  <a:schemeClr val="tx1"/>
                </a:solidFill>
                <a:latin typeface="+mn-lt"/>
                <a:ea typeface="+mn-ea"/>
                <a:cs typeface="+mn-cs"/>
              </a:rPr>
              <a:t> suppressors but rather genes whose normal function can modify the risk due to a carcinogenic exposure (either environmental or genetic). Examples include the alcohol </a:t>
            </a:r>
            <a:r>
              <a:rPr lang="en-US" sz="1200" kern="1200" baseline="0" dirty="0" err="1" smtClean="0">
                <a:solidFill>
                  <a:schemeClr val="tx1"/>
                </a:solidFill>
                <a:latin typeface="+mn-lt"/>
                <a:ea typeface="+mn-ea"/>
                <a:cs typeface="+mn-cs"/>
              </a:rPr>
              <a:t>dehydrogenases</a:t>
            </a:r>
            <a:r>
              <a:rPr lang="en-US" sz="1200" kern="1200" baseline="0" dirty="0" smtClean="0">
                <a:solidFill>
                  <a:schemeClr val="tx1"/>
                </a:solidFill>
                <a:latin typeface="+mn-lt"/>
                <a:ea typeface="+mn-ea"/>
                <a:cs typeface="+mn-cs"/>
              </a:rPr>
              <a:t> and acetaldehyde </a:t>
            </a:r>
            <a:r>
              <a:rPr lang="en-US" sz="1200" kern="1200" baseline="0" dirty="0" err="1" smtClean="0">
                <a:solidFill>
                  <a:schemeClr val="tx1"/>
                </a:solidFill>
                <a:latin typeface="+mn-lt"/>
                <a:ea typeface="+mn-ea"/>
                <a:cs typeface="+mn-cs"/>
              </a:rPr>
              <a:t>dehydrogenases</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ADHs</a:t>
            </a:r>
            <a:r>
              <a:rPr lang="en-US" sz="1200" kern="1200" baseline="0" dirty="0" smtClean="0">
                <a:solidFill>
                  <a:schemeClr val="tx1"/>
                </a:solidFill>
                <a:latin typeface="+mn-lt"/>
                <a:ea typeface="+mn-ea"/>
                <a:cs typeface="+mn-cs"/>
              </a:rPr>
              <a:t> and </a:t>
            </a:r>
            <a:r>
              <a:rPr lang="en-US" sz="1200" kern="1200" baseline="0" dirty="0" err="1" smtClean="0">
                <a:solidFill>
                  <a:schemeClr val="tx1"/>
                </a:solidFill>
                <a:latin typeface="+mn-lt"/>
                <a:ea typeface="+mn-ea"/>
                <a:cs typeface="+mn-cs"/>
              </a:rPr>
              <a:t>ALDHs</a:t>
            </a:r>
            <a:r>
              <a:rPr lang="en-US" sz="1200" kern="1200" baseline="0" dirty="0" smtClean="0">
                <a:solidFill>
                  <a:schemeClr val="tx1"/>
                </a:solidFill>
                <a:latin typeface="+mn-lt"/>
                <a:ea typeface="+mn-ea"/>
                <a:cs typeface="+mn-cs"/>
              </a:rPr>
              <a:t>) that modify risk of head and neck cancer attributable to heavy alcohol consumption but have little effect on cancer risk in nondrinkers [1] and RAD51, which can modify the risk of breast cancer in BRCA2 carriers but has little effect on risk in non-carriers [2].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Genetic susceptibility focuses on inherited (constitutional or </a:t>
            </a:r>
            <a:r>
              <a:rPr lang="en-US" sz="1200" kern="1200" baseline="0" dirty="0" err="1" smtClean="0">
                <a:solidFill>
                  <a:schemeClr val="tx1"/>
                </a:solidFill>
                <a:latin typeface="+mn-lt"/>
                <a:ea typeface="+mn-ea"/>
                <a:cs typeface="+mn-cs"/>
              </a:rPr>
              <a:t>germline</a:t>
            </a:r>
            <a:r>
              <a:rPr lang="en-US" sz="1200" kern="1200" baseline="0" dirty="0" smtClean="0">
                <a:solidFill>
                  <a:schemeClr val="tx1"/>
                </a:solidFill>
                <a:latin typeface="+mn-lt"/>
                <a:ea typeface="+mn-ea"/>
                <a:cs typeface="+mn-cs"/>
              </a:rPr>
              <a:t>) genetic variation in cancer susceptibility genes, and the effects of that inherited variation on an individual’s lifetime cancer risk. In contrast, somatic cell genetics focuses on mutations that arise in an individual’s cells during their lifetime and the role that those mutations play during </a:t>
            </a:r>
            <a:r>
              <a:rPr lang="en-US" sz="1200" kern="1200" baseline="0" dirty="0" err="1" smtClean="0">
                <a:solidFill>
                  <a:schemeClr val="tx1"/>
                </a:solidFill>
                <a:latin typeface="+mn-lt"/>
                <a:ea typeface="+mn-ea"/>
                <a:cs typeface="+mn-cs"/>
              </a:rPr>
              <a:t>tumour</a:t>
            </a:r>
            <a:r>
              <a:rPr lang="en-US" sz="1200" kern="1200" baseline="0" dirty="0" smtClean="0">
                <a:solidFill>
                  <a:schemeClr val="tx1"/>
                </a:solidFill>
                <a:latin typeface="+mn-lt"/>
                <a:ea typeface="+mn-ea"/>
                <a:cs typeface="+mn-cs"/>
              </a:rPr>
              <a:t> initiation and progression.</a:t>
            </a:r>
            <a:endParaRPr lang="en-US" dirty="0"/>
          </a:p>
        </p:txBody>
      </p:sp>
      <p:sp>
        <p:nvSpPr>
          <p:cNvPr id="4" name="Slide Number Placeholder 3"/>
          <p:cNvSpPr>
            <a:spLocks noGrp="1"/>
          </p:cNvSpPr>
          <p:nvPr>
            <p:ph type="sldNum" sz="quarter" idx="10"/>
          </p:nvPr>
        </p:nvSpPr>
        <p:spPr/>
        <p:txBody>
          <a:bodyPr/>
          <a:lstStyle/>
          <a:p>
            <a:fld id="{825E64AB-5A61-46EE-A8F1-8F03D3FC39C3}"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Ionizing- ALL, </a:t>
            </a:r>
            <a:r>
              <a:rPr lang="en-US" dirty="0" err="1" smtClean="0"/>
              <a:t>CML</a:t>
            </a:r>
            <a:r>
              <a:rPr lang="en-US" dirty="0" smtClean="0"/>
              <a:t>,</a:t>
            </a:r>
            <a:r>
              <a:rPr lang="en-US" baseline="0" dirty="0" smtClean="0"/>
              <a:t> cancer of breast, lung, bone, brain, thyroid</a:t>
            </a:r>
          </a:p>
          <a:p>
            <a:r>
              <a:rPr lang="en-US" baseline="0" dirty="0" smtClean="0"/>
              <a:t>Non Ionizing- UV radiation skin</a:t>
            </a:r>
          </a:p>
          <a:p>
            <a:r>
              <a:rPr lang="en-US" baseline="0" dirty="0" smtClean="0"/>
              <a:t>Chemotherapy- </a:t>
            </a:r>
            <a:r>
              <a:rPr lang="en-US" baseline="0" dirty="0" err="1" smtClean="0"/>
              <a:t>leukaemia</a:t>
            </a:r>
            <a:r>
              <a:rPr lang="en-US" baseline="0" dirty="0" smtClean="0"/>
              <a:t>, NHL- </a:t>
            </a:r>
            <a:r>
              <a:rPr lang="en-US" baseline="0" dirty="0" err="1" smtClean="0"/>
              <a:t>immunosupressive</a:t>
            </a:r>
            <a:r>
              <a:rPr lang="en-US" baseline="0" dirty="0" smtClean="0"/>
              <a:t> drugs, </a:t>
            </a:r>
            <a:r>
              <a:rPr lang="en-US" baseline="0" dirty="0" err="1" smtClean="0"/>
              <a:t>Phenacetin</a:t>
            </a:r>
            <a:r>
              <a:rPr lang="en-US" baseline="0" dirty="0" smtClean="0"/>
              <a:t>- renal pelvis</a:t>
            </a:r>
            <a:endParaRPr lang="en-US" dirty="0"/>
          </a:p>
        </p:txBody>
      </p:sp>
      <p:sp>
        <p:nvSpPr>
          <p:cNvPr id="4" name="Slide Number Placeholder 3"/>
          <p:cNvSpPr>
            <a:spLocks noGrp="1"/>
          </p:cNvSpPr>
          <p:nvPr>
            <p:ph type="sldNum" sz="quarter" idx="10"/>
          </p:nvPr>
        </p:nvSpPr>
        <p:spPr/>
        <p:txBody>
          <a:bodyPr/>
          <a:lstStyle/>
          <a:p>
            <a:fld id="{825E64AB-5A61-46EE-A8F1-8F03D3FC39C3}"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25E64AB-5A61-46EE-A8F1-8F03D3FC39C3}"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25E64AB-5A61-46EE-A8F1-8F03D3FC39C3}"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25E64AB-5A61-46EE-A8F1-8F03D3FC39C3}"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endParaRPr lang="en-GB" smtClean="0"/>
          </a:p>
        </p:txBody>
      </p:sp>
      <p:sp>
        <p:nvSpPr>
          <p:cNvPr id="83972" name="Slide Number Placeholder 3"/>
          <p:cNvSpPr>
            <a:spLocks noGrp="1"/>
          </p:cNvSpPr>
          <p:nvPr>
            <p:ph type="sldNum" sz="quarter" idx="5"/>
          </p:nvPr>
        </p:nvSpPr>
        <p:spPr>
          <a:noFill/>
        </p:spPr>
        <p:txBody>
          <a:bodyPr/>
          <a:lstStyle/>
          <a:p>
            <a:fld id="{F19D6FA5-D70D-4D0D-9951-0B3CCB9F9326}" type="slidenum">
              <a:rPr lang="ar-SA" smtClean="0"/>
              <a:pPr/>
              <a:t>5</a:t>
            </a:fld>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25E64AB-5A61-46EE-A8F1-8F03D3FC39C3}" type="slidenum">
              <a:rPr lang="en-US" smtClean="0"/>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25E64AB-5A61-46EE-A8F1-8F03D3FC39C3}" type="slidenum">
              <a:rPr lang="en-US" smtClean="0"/>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25E64AB-5A61-46EE-A8F1-8F03D3FC39C3}" type="slidenum">
              <a:rPr lang="en-US" smtClean="0"/>
              <a:pPr/>
              <a:t>52</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25E64AB-5A61-46EE-A8F1-8F03D3FC39C3}" type="slidenum">
              <a:rPr lang="en-US" smtClean="0"/>
              <a:pPr/>
              <a:t>53</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25E64AB-5A61-46EE-A8F1-8F03D3FC39C3}" type="slidenum">
              <a:rPr lang="en-US" smtClean="0"/>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25E64AB-5A61-46EE-A8F1-8F03D3FC39C3}" type="slidenum">
              <a:rPr lang="en-US" smtClean="0"/>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25E64AB-5A61-46EE-A8F1-8F03D3FC39C3}" type="slidenum">
              <a:rPr lang="en-US" smtClean="0"/>
              <a:pPr/>
              <a:t>56</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25E64AB-5A61-46EE-A8F1-8F03D3FC39C3}" type="slidenum">
              <a:rPr lang="en-US" smtClean="0"/>
              <a:pPr/>
              <a:t>57</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25E64AB-5A61-46EE-A8F1-8F03D3FC39C3}" type="slidenum">
              <a:rPr lang="en-US" smtClean="0"/>
              <a:pPr/>
              <a:t>58</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25E64AB-5A61-46EE-A8F1-8F03D3FC39C3}" type="slidenum">
              <a:rPr lang="en-US" smtClean="0"/>
              <a:pPr/>
              <a:t>59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25E64AB-5A61-46EE-A8F1-8F03D3FC39C3}"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r>
              <a:rPr lang="en-US" sz="1200" kern="1200" baseline="0" dirty="0" smtClean="0">
                <a:solidFill>
                  <a:schemeClr val="tx1"/>
                </a:solidFill>
                <a:latin typeface="+mn-lt"/>
                <a:ea typeface="+mn-ea"/>
                <a:cs typeface="+mn-cs"/>
              </a:rPr>
              <a:t>The goal of primary prevention is to reduce or eliminate exposure to cancer-causing factors, which include modifiable factors related to tobacco use, nutrition, physical inactivity, occupational exposures, and chronic infections</a:t>
            </a:r>
          </a:p>
          <a:p>
            <a:r>
              <a:rPr lang="en-US" sz="1200" kern="1200" baseline="0" dirty="0" smtClean="0">
                <a:solidFill>
                  <a:schemeClr val="tx1"/>
                </a:solidFill>
                <a:latin typeface="+mn-lt"/>
                <a:ea typeface="+mn-ea"/>
                <a:cs typeface="+mn-cs"/>
              </a:rPr>
              <a:t>-two currently available </a:t>
            </a:r>
            <a:r>
              <a:rPr lang="en-US" sz="1200" kern="1200" baseline="0" dirty="0" err="1" smtClean="0">
                <a:solidFill>
                  <a:schemeClr val="tx1"/>
                </a:solidFill>
                <a:latin typeface="+mn-lt"/>
                <a:ea typeface="+mn-ea"/>
                <a:cs typeface="+mn-cs"/>
              </a:rPr>
              <a:t>HPV</a:t>
            </a:r>
            <a:r>
              <a:rPr lang="en-US" sz="1200" kern="1200" baseline="0" dirty="0" smtClean="0">
                <a:solidFill>
                  <a:schemeClr val="tx1"/>
                </a:solidFill>
                <a:latin typeface="+mn-lt"/>
                <a:ea typeface="+mn-ea"/>
                <a:cs typeface="+mn-cs"/>
              </a:rPr>
              <a:t> vaccines [9,10] include HPV16 and 18(account 70%) and are based on L1 virus-like particles (</a:t>
            </a:r>
            <a:r>
              <a:rPr lang="en-US" sz="1200" kern="1200" baseline="0" dirty="0" err="1" smtClean="0">
                <a:solidFill>
                  <a:schemeClr val="tx1"/>
                </a:solidFill>
                <a:latin typeface="+mn-lt"/>
                <a:ea typeface="+mn-ea"/>
                <a:cs typeface="+mn-cs"/>
              </a:rPr>
              <a:t>VLPs</a:t>
            </a:r>
            <a:r>
              <a:rPr lang="en-US" sz="1200" kern="1200" baseline="0" dirty="0" smtClean="0">
                <a:solidFill>
                  <a:schemeClr val="tx1"/>
                </a:solidFill>
                <a:latin typeface="+mn-lt"/>
                <a:ea typeface="+mn-ea"/>
                <a:cs typeface="+mn-cs"/>
              </a:rPr>
              <a:t>), i.e. empty viral </a:t>
            </a:r>
            <a:r>
              <a:rPr lang="en-US" sz="1200" kern="1200" baseline="0" dirty="0" err="1" smtClean="0">
                <a:solidFill>
                  <a:schemeClr val="tx1"/>
                </a:solidFill>
                <a:latin typeface="+mn-lt"/>
                <a:ea typeface="+mn-ea"/>
                <a:cs typeface="+mn-cs"/>
              </a:rPr>
              <a:t>capsids</a:t>
            </a:r>
            <a:r>
              <a:rPr lang="en-US" sz="1200" kern="1200" baseline="0" dirty="0" smtClean="0">
                <a:solidFill>
                  <a:schemeClr val="tx1"/>
                </a:solidFill>
                <a:latin typeface="+mn-lt"/>
                <a:ea typeface="+mn-ea"/>
                <a:cs typeface="+mn-cs"/>
              </a:rPr>
              <a:t>. aged 9–26 years. at least 90% effective in preventing persistent </a:t>
            </a:r>
            <a:r>
              <a:rPr lang="en-US" sz="1200" kern="1200" baseline="0" dirty="0" err="1" smtClean="0">
                <a:solidFill>
                  <a:schemeClr val="tx1"/>
                </a:solidFill>
                <a:latin typeface="+mn-lt"/>
                <a:ea typeface="+mn-ea"/>
                <a:cs typeface="+mn-cs"/>
              </a:rPr>
              <a:t>HPV</a:t>
            </a:r>
            <a:r>
              <a:rPr lang="en-US" sz="1200" kern="1200" baseline="0" dirty="0" smtClean="0">
                <a:solidFill>
                  <a:schemeClr val="tx1"/>
                </a:solidFill>
                <a:latin typeface="+mn-lt"/>
                <a:ea typeface="+mn-ea"/>
                <a:cs typeface="+mn-cs"/>
              </a:rPr>
              <a:t> infection and 95% effective in preventing type-specific precancerous lesions. Available vaccines did not, however, prevent development of CIN2 and 3 in women who had been infected by HPV16 and 18 before </a:t>
            </a:r>
            <a:r>
              <a:rPr lang="en-US" sz="1200" kern="1200" baseline="0" dirty="0" err="1" smtClean="0">
                <a:solidFill>
                  <a:schemeClr val="tx1"/>
                </a:solidFill>
                <a:latin typeface="+mn-lt"/>
                <a:ea typeface="+mn-ea"/>
                <a:cs typeface="+mn-cs"/>
              </a:rPr>
              <a:t>immunisation</a:t>
            </a:r>
            <a:r>
              <a:rPr lang="en-US" sz="1200" kern="1200" baseline="0" dirty="0" smtClean="0">
                <a:solidFill>
                  <a:schemeClr val="tx1"/>
                </a:solidFill>
                <a:latin typeface="+mn-lt"/>
                <a:ea typeface="+mn-ea"/>
                <a:cs typeface="+mn-cs"/>
              </a:rPr>
              <a:t>, or CIN2 and 3 caused by other </a:t>
            </a:r>
            <a:r>
              <a:rPr lang="en-US" sz="1200" kern="1200" baseline="0" dirty="0" err="1" smtClean="0">
                <a:solidFill>
                  <a:schemeClr val="tx1"/>
                </a:solidFill>
                <a:latin typeface="+mn-lt"/>
                <a:ea typeface="+mn-ea"/>
                <a:cs typeface="+mn-cs"/>
              </a:rPr>
              <a:t>HPV</a:t>
            </a:r>
            <a:r>
              <a:rPr lang="en-US" sz="1200" kern="1200" baseline="0" dirty="0" smtClean="0">
                <a:solidFill>
                  <a:schemeClr val="tx1"/>
                </a:solidFill>
                <a:latin typeface="+mn-lt"/>
                <a:ea typeface="+mn-ea"/>
                <a:cs typeface="+mn-cs"/>
              </a:rPr>
              <a:t> types in clinical trials.</a:t>
            </a:r>
          </a:p>
          <a:p>
            <a:r>
              <a:rPr lang="en-US" sz="1200" kern="1200" baseline="0" dirty="0" smtClean="0">
                <a:solidFill>
                  <a:schemeClr val="tx1"/>
                </a:solidFill>
                <a:latin typeface="+mn-lt"/>
                <a:ea typeface="+mn-ea"/>
                <a:cs typeface="+mn-cs"/>
              </a:rPr>
              <a:t>-</a:t>
            </a:r>
            <a:r>
              <a:rPr lang="en-US" sz="1200" kern="1200" baseline="0" dirty="0" err="1" smtClean="0">
                <a:solidFill>
                  <a:schemeClr val="tx1"/>
                </a:solidFill>
                <a:latin typeface="+mn-lt"/>
                <a:ea typeface="+mn-ea"/>
                <a:cs typeface="+mn-cs"/>
              </a:rPr>
              <a:t>HBV</a:t>
            </a:r>
            <a:r>
              <a:rPr lang="en-US" sz="1200" kern="1200" baseline="0" dirty="0" smtClean="0">
                <a:solidFill>
                  <a:schemeClr val="tx1"/>
                </a:solidFill>
                <a:latin typeface="+mn-lt"/>
                <a:ea typeface="+mn-ea"/>
                <a:cs typeface="+mn-cs"/>
              </a:rPr>
              <a:t> vaccines are predominantly produced by recombinant DNA technology. The vaccine is administered in a three-dose series and has resulted in high immunogenicity and efficacy,</a:t>
            </a:r>
            <a:endParaRPr lang="en-US" dirty="0"/>
          </a:p>
        </p:txBody>
      </p:sp>
      <p:sp>
        <p:nvSpPr>
          <p:cNvPr id="4" name="Slide Number Placeholder 3"/>
          <p:cNvSpPr>
            <a:spLocks noGrp="1"/>
          </p:cNvSpPr>
          <p:nvPr>
            <p:ph type="sldNum" sz="quarter" idx="10"/>
          </p:nvPr>
        </p:nvSpPr>
        <p:spPr/>
        <p:txBody>
          <a:bodyPr/>
          <a:lstStyle/>
          <a:p>
            <a:fld id="{825E64AB-5A61-46EE-A8F1-8F03D3FC39C3}" type="slidenum">
              <a:rPr lang="en-US" smtClean="0"/>
              <a:pPr/>
              <a:t>60</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sz="1200" kern="1200" baseline="0" dirty="0" smtClean="0">
                <a:solidFill>
                  <a:schemeClr val="tx1"/>
                </a:solidFill>
                <a:latin typeface="+mn-lt"/>
                <a:ea typeface="+mn-ea"/>
                <a:cs typeface="+mn-cs"/>
              </a:rPr>
              <a:t>Advantages of population based registries</a:t>
            </a:r>
          </a:p>
          <a:p>
            <a:pPr>
              <a:buFontTx/>
              <a:buNone/>
            </a:pPr>
            <a:r>
              <a:rPr lang="en-US" sz="1200" kern="1200" baseline="0" dirty="0" smtClean="0">
                <a:solidFill>
                  <a:schemeClr val="tx1"/>
                </a:solidFill>
                <a:latin typeface="+mn-lt"/>
                <a:ea typeface="+mn-ea"/>
                <a:cs typeface="+mn-cs"/>
              </a:rPr>
              <a:t>(1) They describe the extent and nature of the cancer burden in the community and assist in the establishment of public health priorities.</a:t>
            </a:r>
          </a:p>
          <a:p>
            <a:r>
              <a:rPr lang="en-US" sz="1200" kern="1200" baseline="0" dirty="0" smtClean="0">
                <a:solidFill>
                  <a:schemeClr val="tx1"/>
                </a:solidFill>
                <a:latin typeface="+mn-lt"/>
                <a:ea typeface="+mn-ea"/>
                <a:cs typeface="+mn-cs"/>
              </a:rPr>
              <a:t>(2) They may be used as a source of material for etiological studies.</a:t>
            </a:r>
          </a:p>
          <a:p>
            <a:r>
              <a:rPr lang="en-US" sz="1200" kern="1200" baseline="0" dirty="0" smtClean="0">
                <a:solidFill>
                  <a:schemeClr val="tx1"/>
                </a:solidFill>
                <a:latin typeface="+mn-lt"/>
                <a:ea typeface="+mn-ea"/>
                <a:cs typeface="+mn-cs"/>
              </a:rPr>
              <a:t>(3) They help in monitoring and assessing the effectiveness of cancer control activities.</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-In Nepal, a system of collection of cancer incidence data from 7 major hospitals(</a:t>
            </a:r>
            <a:r>
              <a:rPr lang="en-US" sz="1200" kern="1200" baseline="0" dirty="0" err="1" smtClean="0">
                <a:solidFill>
                  <a:schemeClr val="tx1"/>
                </a:solidFill>
                <a:latin typeface="+mn-lt"/>
                <a:ea typeface="+mn-ea"/>
                <a:cs typeface="+mn-cs"/>
              </a:rPr>
              <a:t>BPKIHS</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BPCMH</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TUTH</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KANTI</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BIR</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MANIPAL</a:t>
            </a:r>
            <a:r>
              <a:rPr lang="en-US" sz="1200" kern="1200" baseline="0" dirty="0" smtClean="0">
                <a:solidFill>
                  <a:schemeClr val="tx1"/>
                </a:solidFill>
                <a:latin typeface="+mn-lt"/>
                <a:ea typeface="+mn-ea"/>
                <a:cs typeface="+mn-cs"/>
              </a:rPr>
              <a:t> TH, </a:t>
            </a:r>
            <a:r>
              <a:rPr lang="en-US" sz="1200" kern="1200" baseline="0" dirty="0" err="1" smtClean="0">
                <a:solidFill>
                  <a:schemeClr val="tx1"/>
                </a:solidFill>
                <a:latin typeface="+mn-lt"/>
                <a:ea typeface="+mn-ea"/>
                <a:cs typeface="+mn-cs"/>
              </a:rPr>
              <a:t>BHARATPUR</a:t>
            </a:r>
            <a:r>
              <a:rPr lang="en-US" sz="1200" kern="1200" baseline="0" dirty="0" smtClean="0">
                <a:solidFill>
                  <a:schemeClr val="tx1"/>
                </a:solidFill>
                <a:latin typeface="+mn-lt"/>
                <a:ea typeface="+mn-ea"/>
                <a:cs typeface="+mn-cs"/>
              </a:rPr>
              <a:t>) around the country was introduced in 2005, with the support of WHO.</a:t>
            </a:r>
            <a:endParaRPr lang="en-US" dirty="0"/>
          </a:p>
        </p:txBody>
      </p:sp>
      <p:sp>
        <p:nvSpPr>
          <p:cNvPr id="4" name="Slide Number Placeholder 3"/>
          <p:cNvSpPr>
            <a:spLocks noGrp="1"/>
          </p:cNvSpPr>
          <p:nvPr>
            <p:ph type="sldNum" sz="quarter" idx="10"/>
          </p:nvPr>
        </p:nvSpPr>
        <p:spPr/>
        <p:txBody>
          <a:bodyPr/>
          <a:lstStyle/>
          <a:p>
            <a:fld id="{825E64AB-5A61-46EE-A8F1-8F03D3FC39C3}" type="slidenum">
              <a:rPr lang="en-US" smtClean="0"/>
              <a:pPr/>
              <a:t>61</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-Objective through screening to </a:t>
            </a:r>
            <a:r>
              <a:rPr lang="en-US" sz="1200" kern="1200" baseline="0" dirty="0" smtClean="0">
                <a:solidFill>
                  <a:schemeClr val="tx1"/>
                </a:solidFill>
                <a:latin typeface="+mn-lt"/>
                <a:ea typeface="+mn-ea"/>
                <a:cs typeface="+mn-cs"/>
              </a:rPr>
              <a:t>detect pre-cancerous changes or early stage cancers when they can be treated most effectively</a:t>
            </a:r>
          </a:p>
          <a:p>
            <a:r>
              <a:rPr lang="en-US" sz="1200" kern="1200" baseline="0" dirty="0" smtClean="0">
                <a:solidFill>
                  <a:schemeClr val="tx1"/>
                </a:solidFill>
                <a:latin typeface="+mn-lt"/>
                <a:ea typeface="+mn-ea"/>
                <a:cs typeface="+mn-cs"/>
              </a:rPr>
              <a:t>-organized screening in which a defined population is contacted and invited to be screened at regular intervals</a:t>
            </a:r>
          </a:p>
          <a:p>
            <a:r>
              <a:rPr lang="en-US" sz="1200" kern="1200" baseline="0" dirty="0" smtClean="0">
                <a:solidFill>
                  <a:schemeClr val="tx1"/>
                </a:solidFill>
                <a:latin typeface="+mn-lt"/>
                <a:ea typeface="+mn-ea"/>
                <a:cs typeface="+mn-cs"/>
              </a:rPr>
              <a:t>- Mass screening by comprehensive cancer detection examination or at the specific site</a:t>
            </a:r>
            <a:endParaRPr lang="en-US" dirty="0"/>
          </a:p>
        </p:txBody>
      </p:sp>
      <p:sp>
        <p:nvSpPr>
          <p:cNvPr id="4" name="Slide Number Placeholder 3"/>
          <p:cNvSpPr>
            <a:spLocks noGrp="1"/>
          </p:cNvSpPr>
          <p:nvPr>
            <p:ph type="sldNum" sz="quarter" idx="10"/>
          </p:nvPr>
        </p:nvSpPr>
        <p:spPr/>
        <p:txBody>
          <a:bodyPr/>
          <a:lstStyle/>
          <a:p>
            <a:fld id="{825E64AB-5A61-46EE-A8F1-8F03D3FC39C3}" type="slidenum">
              <a:rPr lang="en-US" smtClean="0"/>
              <a:pPr/>
              <a:t>62</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Cancers that have proven early detection methods include cervix, colon and rectum, and breast. However, wide implementation of screening for these cancers has not been fully achieved even in economically developed countries.</a:t>
            </a:r>
          </a:p>
          <a:p>
            <a:r>
              <a:rPr lang="en-US" sz="1200" kern="1200" baseline="0" dirty="0" smtClean="0">
                <a:solidFill>
                  <a:schemeClr val="tx1"/>
                </a:solidFill>
                <a:latin typeface="+mn-lt"/>
                <a:ea typeface="+mn-ea"/>
                <a:cs typeface="+mn-cs"/>
              </a:rPr>
              <a:t>Early detection is only valuable if it leads to timely diagnostic follow up and effective treatment- so require mobilization of all available resources and development of a cancer infrastructure</a:t>
            </a:r>
            <a:endParaRPr lang="en-US" dirty="0"/>
          </a:p>
        </p:txBody>
      </p:sp>
      <p:sp>
        <p:nvSpPr>
          <p:cNvPr id="4" name="Slide Number Placeholder 3"/>
          <p:cNvSpPr>
            <a:spLocks noGrp="1"/>
          </p:cNvSpPr>
          <p:nvPr>
            <p:ph type="sldNum" sz="quarter" idx="10"/>
          </p:nvPr>
        </p:nvSpPr>
        <p:spPr/>
        <p:txBody>
          <a:bodyPr/>
          <a:lstStyle/>
          <a:p>
            <a:fld id="{825E64AB-5A61-46EE-A8F1-8F03D3FC39C3}" type="slidenum">
              <a:rPr lang="en-US" smtClean="0"/>
              <a:pPr/>
              <a:t>63</a:t>
            </a:fld>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r>
              <a:rPr lang="en-US" sz="1200" kern="1200" baseline="0" dirty="0" smtClean="0">
                <a:solidFill>
                  <a:schemeClr val="tx1"/>
                </a:solidFill>
                <a:latin typeface="+mn-lt"/>
                <a:ea typeface="+mn-ea"/>
                <a:cs typeface="+mn-cs"/>
              </a:rPr>
              <a:t>Cancer diagnosis, including careful clinical and pathological assessments, is the first step to cancer management.</a:t>
            </a:r>
          </a:p>
          <a:p>
            <a:pPr>
              <a:buFontTx/>
              <a:buChar char="-"/>
            </a:pPr>
            <a:r>
              <a:rPr lang="en-US" sz="1200" kern="1200" baseline="0" dirty="0" smtClean="0">
                <a:solidFill>
                  <a:schemeClr val="tx1"/>
                </a:solidFill>
                <a:latin typeface="+mn-lt"/>
                <a:ea typeface="+mn-ea"/>
                <a:cs typeface="+mn-cs"/>
              </a:rPr>
              <a:t>Once a diagnosis is confirmed, it is necessary to determine cancer stage, where the main goals are to aid in the choice of therapy, to determine prognosis, and to standardize the design of research treatment protocols</a:t>
            </a:r>
          </a:p>
          <a:p>
            <a:r>
              <a:rPr lang="en-US" sz="1200" kern="1200" baseline="0" dirty="0" smtClean="0">
                <a:solidFill>
                  <a:schemeClr val="tx1"/>
                </a:solidFill>
                <a:latin typeface="+mn-lt"/>
                <a:ea typeface="+mn-ea"/>
                <a:cs typeface="+mn-cs"/>
              </a:rPr>
              <a:t>- primary modalities of cancer treatment are surgery, chemotherapy, and radiotherapy; these may be used alone or in combination</a:t>
            </a:r>
            <a:endParaRPr lang="en-US" dirty="0"/>
          </a:p>
        </p:txBody>
      </p:sp>
      <p:sp>
        <p:nvSpPr>
          <p:cNvPr id="4" name="Slide Number Placeholder 3"/>
          <p:cNvSpPr>
            <a:spLocks noGrp="1"/>
          </p:cNvSpPr>
          <p:nvPr>
            <p:ph type="sldNum" sz="quarter" idx="10"/>
          </p:nvPr>
        </p:nvSpPr>
        <p:spPr/>
        <p:txBody>
          <a:bodyPr/>
          <a:lstStyle/>
          <a:p>
            <a:fld id="{825E64AB-5A61-46EE-A8F1-8F03D3FC39C3}" type="slidenum">
              <a:rPr lang="en-US" smtClean="0"/>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sz="1200" kern="1200" baseline="0" dirty="0" smtClean="0">
                <a:solidFill>
                  <a:schemeClr val="tx1"/>
                </a:solidFill>
                <a:latin typeface="+mn-lt"/>
                <a:ea typeface="+mn-ea"/>
                <a:cs typeface="+mn-cs"/>
              </a:rPr>
              <a:t>In our parts of the world, the majority of cancer patients present with advanced disease</a:t>
            </a:r>
          </a:p>
          <a:p>
            <a:r>
              <a:rPr lang="en-US" sz="1200" kern="1200" baseline="0" dirty="0" smtClean="0">
                <a:solidFill>
                  <a:schemeClr val="tx1"/>
                </a:solidFill>
                <a:latin typeface="+mn-lt"/>
                <a:ea typeface="+mn-ea"/>
                <a:cs typeface="+mn-cs"/>
              </a:rPr>
              <a:t>  For these patients, the only realistic treatment option is pain relief and palliative care</a:t>
            </a:r>
          </a:p>
          <a:p>
            <a:pPr marL="274320" indent="-274320" eaLnBrk="1" fontAlgn="auto" hangingPunct="1">
              <a:spcAft>
                <a:spcPts val="0"/>
              </a:spcAft>
              <a:buClr>
                <a:schemeClr val="accent3"/>
              </a:buClr>
              <a:buFont typeface="Wingdings" pitchFamily="2" charset="2"/>
              <a:buNone/>
              <a:defRPr/>
            </a:pPr>
            <a:r>
              <a:rPr lang="en-US" dirty="0" smtClean="0"/>
              <a:t>-To improve quality of life of the patients &amp; relief of sufferings</a:t>
            </a:r>
          </a:p>
          <a:p>
            <a:pPr marL="274320" indent="-274320" eaLnBrk="1" fontAlgn="auto" hangingPunct="1">
              <a:spcAft>
                <a:spcPts val="0"/>
              </a:spcAft>
              <a:buClr>
                <a:schemeClr val="accent3"/>
              </a:buClr>
              <a:buFont typeface="Wingdings" pitchFamily="2" charset="2"/>
              <a:buNone/>
              <a:defRPr/>
            </a:pPr>
            <a:r>
              <a:rPr lang="en-US" dirty="0" smtClean="0"/>
              <a:t>- To decrease the problems faced by the families psychologically</a:t>
            </a:r>
          </a:p>
          <a:p>
            <a:pPr marL="274320" indent="-274320" eaLnBrk="1" fontAlgn="auto" hangingPunct="1">
              <a:spcAft>
                <a:spcPts val="0"/>
              </a:spcAft>
              <a:buClr>
                <a:schemeClr val="accent3"/>
              </a:buClr>
              <a:buFont typeface="Wingdings" pitchFamily="2" charset="2"/>
              <a:buNone/>
              <a:defRPr/>
            </a:pPr>
            <a:r>
              <a:rPr lang="en-US" dirty="0" smtClean="0"/>
              <a:t>- To prolong the life </a:t>
            </a:r>
            <a:endParaRPr lang="en-US" dirty="0" smtClean="0">
              <a:solidFill>
                <a:srgbClr val="00FF00"/>
              </a:solidFill>
              <a:effectLst>
                <a:outerShdw blurRad="38100" dist="38100" dir="2700000" algn="tl">
                  <a:srgbClr val="FFFFFF"/>
                </a:outerShdw>
              </a:effectLst>
            </a:endParaRPr>
          </a:p>
          <a:p>
            <a:endParaRPr lang="en-US" dirty="0"/>
          </a:p>
        </p:txBody>
      </p:sp>
      <p:sp>
        <p:nvSpPr>
          <p:cNvPr id="4" name="Slide Number Placeholder 3"/>
          <p:cNvSpPr>
            <a:spLocks noGrp="1"/>
          </p:cNvSpPr>
          <p:nvPr>
            <p:ph type="sldNum" sz="quarter" idx="10"/>
          </p:nvPr>
        </p:nvSpPr>
        <p:spPr/>
        <p:txBody>
          <a:bodyPr/>
          <a:lstStyle/>
          <a:p>
            <a:fld id="{825E64AB-5A61-46EE-A8F1-8F03D3FC39C3}" type="slidenum">
              <a:rPr lang="en-US" smtClean="0"/>
              <a:pPr/>
              <a:t>65</a:t>
            </a:fld>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25E64AB-5A61-46EE-A8F1-8F03D3FC39C3}" type="slidenum">
              <a:rPr lang="en-US" smtClean="0"/>
              <a:pPr/>
              <a:t>66</a:t>
            </a:fld>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25E64AB-5A61-46EE-A8F1-8F03D3FC39C3}" type="slidenum">
              <a:rPr lang="en-US" smtClean="0"/>
              <a:pPr/>
              <a:t>67</a:t>
            </a:fld>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825E64AB-5A61-46EE-A8F1-8F03D3FC39C3}" type="slidenum">
              <a:rPr lang="en-US" smtClean="0"/>
              <a:pPr/>
              <a:t>68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endParaRPr lang="en-GB" smtClean="0"/>
          </a:p>
        </p:txBody>
      </p:sp>
      <p:sp>
        <p:nvSpPr>
          <p:cNvPr id="86020" name="Slide Number Placeholder 3"/>
          <p:cNvSpPr>
            <a:spLocks noGrp="1"/>
          </p:cNvSpPr>
          <p:nvPr>
            <p:ph type="sldNum" sz="quarter" idx="5"/>
          </p:nvPr>
        </p:nvSpPr>
        <p:spPr>
          <a:noFill/>
        </p:spPr>
        <p:txBody>
          <a:bodyPr/>
          <a:lstStyle/>
          <a:p>
            <a:fld id="{FB4C1114-28BD-4984-9CEE-222AAB050491}" type="slidenum">
              <a:rPr lang="ar-SA"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Reason for increase in cancer burden are</a:t>
            </a:r>
          </a:p>
          <a:p>
            <a:r>
              <a:rPr lang="en-US" dirty="0" smtClean="0"/>
              <a:t>First of all, the increase in the world’s population which</a:t>
            </a:r>
            <a:r>
              <a:rPr lang="en-US" baseline="0" dirty="0" smtClean="0"/>
              <a:t> is</a:t>
            </a:r>
            <a:r>
              <a:rPr lang="en-US" dirty="0" smtClean="0"/>
              <a:t> 7 billion now,  anticipated  to attain 8.3 billion by 2030  that will lead to an increase in the cancer burden even if the age-specific rates remain constant</a:t>
            </a:r>
          </a:p>
          <a:p>
            <a:endParaRPr lang="en-US" dirty="0" smtClean="0"/>
          </a:p>
          <a:p>
            <a:r>
              <a:rPr lang="en-US" dirty="0" smtClean="0"/>
              <a:t>Secondly,  ageing of population  with increase in life expectancy,  As</a:t>
            </a:r>
            <a:r>
              <a:rPr lang="en-US" baseline="0" dirty="0" smtClean="0"/>
              <a:t> cancer risk increases</a:t>
            </a:r>
            <a:r>
              <a:rPr lang="en-US" dirty="0" smtClean="0"/>
              <a:t> with age, if the population size and the age-specific rates remain constant, thus the burden will increase  Aging is a major issue for the future cancer burden. Aging has proceeded more gradually in more developed countries than in less developed countries, affording these nations time to adjust to this structural change</a:t>
            </a:r>
          </a:p>
          <a:p>
            <a:endParaRPr lang="en-US" dirty="0" smtClean="0"/>
          </a:p>
          <a:p>
            <a:r>
              <a:rPr lang="en-US" dirty="0" smtClean="0"/>
              <a:t>The third element that can lead to an increase in the cancer burden, even when the population</a:t>
            </a:r>
          </a:p>
          <a:p>
            <a:r>
              <a:rPr lang="en-US" dirty="0" smtClean="0"/>
              <a:t>size remains constant and the age distribution remains unchanged, is an underlying increase in</a:t>
            </a:r>
          </a:p>
          <a:p>
            <a:r>
              <a:rPr lang="en-US" dirty="0" smtClean="0"/>
              <a:t>the incidence rates.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25E64AB-5A61-46EE-A8F1-8F03D3FC39C3}"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Evidently, the greatest effect of this increase will fall on low-resource and medium-resource countries due to population ageing, rapid unplanned urbanization, and the globalization of unhealthy lifestyles</a:t>
            </a:r>
          </a:p>
          <a:p>
            <a:r>
              <a:rPr lang="en-US" dirty="0" smtClean="0"/>
              <a:t>The proportion of cases diagnosed in less developed countries is 56 % which is estimated to increase</a:t>
            </a:r>
            <a:r>
              <a:rPr lang="en-US" baseline="0" dirty="0" smtClean="0"/>
              <a:t> to  </a:t>
            </a:r>
            <a:r>
              <a:rPr lang="en-US" baseline="0" dirty="0" err="1" smtClean="0"/>
              <a:t>to</a:t>
            </a:r>
            <a:r>
              <a:rPr lang="en-US" baseline="0" dirty="0" smtClean="0"/>
              <a:t> more</a:t>
            </a:r>
          </a:p>
          <a:p>
            <a:r>
              <a:rPr lang="en-US" baseline="0" dirty="0" smtClean="0"/>
              <a:t>than 60% in 2030 in developing countries</a:t>
            </a:r>
          </a:p>
          <a:p>
            <a:endParaRPr lang="en-US" baseline="0" dirty="0" smtClean="0"/>
          </a:p>
          <a:p>
            <a:r>
              <a:rPr lang="en-US" dirty="0" smtClean="0"/>
              <a:t>According to the latest WHO statistics, cancer causes around 7.9 million deaths worldwide each year. Of these deaths, around 70%,  that means 5.5 million, are now occurring in the developing world</a:t>
            </a:r>
          </a:p>
          <a:p>
            <a:r>
              <a:rPr lang="en-US" dirty="0" smtClean="0"/>
              <a:t>f no action is taken, deaths from cancer in the developing world are forecast to grow to 6.7 million in 2015 and 8.9 million in 2030. In contrast, cancer deaths in wealthy countries are expected to remain fairly stable over the next twenty years.</a:t>
            </a:r>
          </a:p>
          <a:p>
            <a:endParaRPr lang="en-US" dirty="0" smtClean="0"/>
          </a:p>
          <a:p>
            <a:r>
              <a:rPr lang="en-US" dirty="0" smtClean="0"/>
              <a:t>Thus the developing countries like ours where</a:t>
            </a:r>
            <a:r>
              <a:rPr lang="en-US" baseline="0" dirty="0" smtClean="0"/>
              <a:t> we are still fighting against the infection is going to face </a:t>
            </a:r>
            <a:r>
              <a:rPr lang="en-US" baseline="0" dirty="0" err="1" smtClean="0"/>
              <a:t>emense</a:t>
            </a:r>
            <a:r>
              <a:rPr lang="en-US" baseline="0" dirty="0" smtClean="0"/>
              <a:t> burden of cancer and other non communicable diseases. </a:t>
            </a:r>
            <a:endParaRPr lang="en-US" dirty="0"/>
          </a:p>
        </p:txBody>
      </p:sp>
      <p:sp>
        <p:nvSpPr>
          <p:cNvPr id="4" name="Slide Number Placeholder 3"/>
          <p:cNvSpPr>
            <a:spLocks noGrp="1"/>
          </p:cNvSpPr>
          <p:nvPr>
            <p:ph type="sldNum" sz="quarter" idx="10"/>
          </p:nvPr>
        </p:nvSpPr>
        <p:spPr/>
        <p:txBody>
          <a:bodyPr/>
          <a:lstStyle/>
          <a:p>
            <a:fld id="{825E64AB-5A61-46EE-A8F1-8F03D3FC39C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3A055A-2672-4DAF-B527-9C1F06620DD0}" type="datetimeFigureOut">
              <a:rPr lang="en-US" smtClean="0"/>
              <a:pPr/>
              <a:t>10/21/2013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22EA8-4960-4244-A67C-310D043151A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3A055A-2672-4DAF-B527-9C1F06620DD0}" type="datetimeFigureOut">
              <a:rPr lang="en-US" smtClean="0"/>
              <a:pPr/>
              <a:t>10/21/2013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22EA8-4960-4244-A67C-310D043151A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3A055A-2672-4DAF-B527-9C1F06620DD0}" type="datetimeFigureOut">
              <a:rPr lang="en-US" smtClean="0"/>
              <a:pPr/>
              <a:t>10/21/2013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22EA8-4960-4244-A67C-310D043151A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676400" y="271463"/>
            <a:ext cx="6781800" cy="762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1676400" y="1219200"/>
            <a:ext cx="6781800" cy="4876800"/>
          </a:xfrm>
        </p:spPr>
        <p:txBody>
          <a:bodyPr/>
          <a:lstStyle/>
          <a:p>
            <a:pPr lvl="0"/>
            <a:endParaRPr lang="en-US" noProof="0" smtClean="0"/>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Tree>
    <p:extLst>
      <p:ext uri="{BB962C8B-B14F-4D97-AF65-F5344CB8AC3E}">
        <p14:creationId xmlns="" xmlns:p14="http://schemas.microsoft.com/office/powerpoint/2010/main" val="969257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3A055A-2672-4DAF-B527-9C1F06620DD0}" type="datetimeFigureOut">
              <a:rPr lang="en-US" smtClean="0"/>
              <a:pPr/>
              <a:t>10/21/2013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22EA8-4960-4244-A67C-310D043151A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3A055A-2672-4DAF-B527-9C1F06620DD0}" type="datetimeFigureOut">
              <a:rPr lang="en-US" smtClean="0"/>
              <a:pPr/>
              <a:t>10/21/2013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E22EA8-4960-4244-A67C-310D043151A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23A055A-2672-4DAF-B527-9C1F06620DD0}" type="datetimeFigureOut">
              <a:rPr lang="en-US" smtClean="0"/>
              <a:pPr/>
              <a:t>10/21/2013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E22EA8-4960-4244-A67C-310D043151A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3A055A-2672-4DAF-B527-9C1F06620DD0}" type="datetimeFigureOut">
              <a:rPr lang="en-US" smtClean="0"/>
              <a:pPr/>
              <a:t>10/21/2013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E22EA8-4960-4244-A67C-310D043151A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3A055A-2672-4DAF-B527-9C1F06620DD0}" type="datetimeFigureOut">
              <a:rPr lang="en-US" smtClean="0"/>
              <a:pPr/>
              <a:t>10/21/2013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E22EA8-4960-4244-A67C-310D043151A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3A055A-2672-4DAF-B527-9C1F06620DD0}" type="datetimeFigureOut">
              <a:rPr lang="en-US" smtClean="0"/>
              <a:pPr/>
              <a:t>10/21/2013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E22EA8-4960-4244-A67C-310D043151A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3A055A-2672-4DAF-B527-9C1F06620DD0}" type="datetimeFigureOut">
              <a:rPr lang="en-US" smtClean="0"/>
              <a:pPr/>
              <a:t>10/21/2013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E22EA8-4960-4244-A67C-310D043151A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3A055A-2672-4DAF-B527-9C1F06620DD0}" type="datetimeFigureOut">
              <a:rPr lang="en-US" smtClean="0"/>
              <a:pPr/>
              <a:t>10/21/2013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E22EA8-4960-4244-A67C-310D043151A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3A055A-2672-4DAF-B527-9C1F06620DD0}" type="datetimeFigureOut">
              <a:rPr lang="en-US" smtClean="0"/>
              <a:pPr/>
              <a:t>10/21/2013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E22EA8-4960-4244-A67C-310D043151A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1"/>
            <a:ext cx="7772400" cy="2000250"/>
          </a:xfrm>
        </p:spPr>
        <p:txBody>
          <a:bodyPr>
            <a:noAutofit/>
          </a:bodyPr>
          <a:lstStyle/>
          <a:p>
            <a:r>
              <a:rPr lang="en-US" sz="7200" dirty="0" smtClean="0"/>
              <a:t> Epidemiology of Cancer</a:t>
            </a:r>
            <a:endParaRPr lang="en-US" sz="7200" dirty="0"/>
          </a:p>
        </p:txBody>
      </p:sp>
      <p:sp>
        <p:nvSpPr>
          <p:cNvPr id="3" name="Subtitle 2"/>
          <p:cNvSpPr>
            <a:spLocks noGrp="1"/>
          </p:cNvSpPr>
          <p:nvPr>
            <p:ph type="subTitle" idx="1"/>
          </p:nvPr>
        </p:nvSpPr>
        <p:spPr/>
        <p:txBody>
          <a:bodyPr/>
          <a:lstStyle/>
          <a:p>
            <a:pPr algn="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nodePh="1">
                                  <p:stCondLst>
                                    <p:cond delay="0"/>
                                  </p:stCondLst>
                                  <p:endCondLst>
                                    <p:cond evt="begin" delay="0">
                                      <p:tn val="10"/>
                                    </p:cond>
                                  </p:end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Incidence and Mortality: World</a:t>
            </a:r>
            <a:endParaRPr lang="en-US" dirty="0"/>
          </a:p>
        </p:txBody>
      </p:sp>
      <p:pic>
        <p:nvPicPr>
          <p:cNvPr id="1026" name="Picture 2"/>
          <p:cNvPicPr>
            <a:picLocks noGrp="1" noChangeAspect="1" noChangeArrowheads="1"/>
          </p:cNvPicPr>
          <p:nvPr>
            <p:ph sz="half" idx="1"/>
          </p:nvPr>
        </p:nvPicPr>
        <p:blipFill>
          <a:blip r:embed="rId3" cstate="print"/>
          <a:srcRect/>
          <a:stretch>
            <a:fillRect/>
          </a:stretch>
        </p:blipFill>
        <p:spPr bwMode="auto">
          <a:xfrm>
            <a:off x="1262062" y="1752600"/>
            <a:ext cx="3309938" cy="4648200"/>
          </a:xfrm>
          <a:prstGeom prst="rect">
            <a:avLst/>
          </a:prstGeom>
          <a:noFill/>
          <a:ln w="9525">
            <a:noFill/>
            <a:miter lim="800000"/>
            <a:headEnd/>
            <a:tailEnd/>
          </a:ln>
        </p:spPr>
      </p:pic>
      <p:pic>
        <p:nvPicPr>
          <p:cNvPr id="1027" name="Picture 3"/>
          <p:cNvPicPr>
            <a:picLocks noGrp="1" noChangeAspect="1" noChangeArrowheads="1"/>
          </p:cNvPicPr>
          <p:nvPr>
            <p:ph sz="half" idx="2"/>
          </p:nvPr>
        </p:nvPicPr>
        <p:blipFill>
          <a:blip r:embed="rId4" cstate="print"/>
          <a:srcRect/>
          <a:stretch>
            <a:fillRect/>
          </a:stretch>
        </p:blipFill>
        <p:spPr bwMode="auto">
          <a:xfrm>
            <a:off x="5362574" y="1752600"/>
            <a:ext cx="3476625" cy="4648200"/>
          </a:xfrm>
          <a:prstGeom prst="rect">
            <a:avLst/>
          </a:prstGeom>
          <a:noFill/>
          <a:ln w="9525">
            <a:noFill/>
            <a:miter lim="800000"/>
            <a:headEnd/>
            <a:tailEnd/>
          </a:ln>
        </p:spPr>
      </p:pic>
      <p:sp>
        <p:nvSpPr>
          <p:cNvPr id="5" name="Footer Placeholder 4"/>
          <p:cNvSpPr>
            <a:spLocks noGrp="1"/>
          </p:cNvSpPr>
          <p:nvPr>
            <p:ph type="ftr" sz="quarter" idx="11"/>
          </p:nvPr>
        </p:nvSpPr>
        <p:spPr/>
        <p:txBody>
          <a:bodyPr/>
          <a:lstStyle/>
          <a:p>
            <a:r>
              <a:rPr lang="en-US" smtClean="0"/>
              <a:t>global cancer facts and figures,  2007 ACS</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Incidence Developed Vs Developing</a:t>
            </a:r>
            <a:endParaRPr lang="en-US" dirty="0"/>
          </a:p>
        </p:txBody>
      </p:sp>
      <p:sp>
        <p:nvSpPr>
          <p:cNvPr id="7" name="Text Placeholder 6"/>
          <p:cNvSpPr>
            <a:spLocks noGrp="1"/>
          </p:cNvSpPr>
          <p:nvPr>
            <p:ph type="body" idx="1"/>
          </p:nvPr>
        </p:nvSpPr>
        <p:spPr/>
        <p:txBody>
          <a:bodyPr/>
          <a:lstStyle/>
          <a:p>
            <a:r>
              <a:rPr lang="en-US" dirty="0" smtClean="0"/>
              <a:t>Developed</a:t>
            </a:r>
            <a:endParaRPr lang="en-US" dirty="0"/>
          </a:p>
        </p:txBody>
      </p:sp>
      <p:pic>
        <p:nvPicPr>
          <p:cNvPr id="6" name="Picture 2"/>
          <p:cNvPicPr>
            <a:picLocks noGrp="1" noChangeAspect="1" noChangeArrowheads="1"/>
          </p:cNvPicPr>
          <p:nvPr>
            <p:ph sz="half" idx="2"/>
          </p:nvPr>
        </p:nvPicPr>
        <p:blipFill>
          <a:blip r:embed="rId3" cstate="print"/>
          <a:stretch>
            <a:fillRect/>
          </a:stretch>
        </p:blipFill>
        <p:spPr bwMode="auto">
          <a:xfrm>
            <a:off x="1219994" y="2057401"/>
            <a:ext cx="2514600" cy="4190999"/>
          </a:xfrm>
          <a:prstGeom prst="rect">
            <a:avLst/>
          </a:prstGeom>
          <a:noFill/>
          <a:ln w="9525">
            <a:noFill/>
            <a:miter lim="800000"/>
            <a:headEnd/>
            <a:tailEnd/>
          </a:ln>
        </p:spPr>
      </p:pic>
      <p:sp>
        <p:nvSpPr>
          <p:cNvPr id="8" name="Text Placeholder 7"/>
          <p:cNvSpPr>
            <a:spLocks noGrp="1"/>
          </p:cNvSpPr>
          <p:nvPr>
            <p:ph type="body" sz="quarter" idx="3"/>
          </p:nvPr>
        </p:nvSpPr>
        <p:spPr/>
        <p:txBody>
          <a:bodyPr/>
          <a:lstStyle/>
          <a:p>
            <a:r>
              <a:rPr lang="en-US" dirty="0" smtClean="0"/>
              <a:t>Developing</a:t>
            </a:r>
            <a:endParaRPr lang="en-US" dirty="0"/>
          </a:p>
        </p:txBody>
      </p:sp>
      <p:pic>
        <p:nvPicPr>
          <p:cNvPr id="5" name="Picture 2"/>
          <p:cNvPicPr>
            <a:picLocks noGrp="1" noChangeAspect="1" noChangeArrowheads="1"/>
          </p:cNvPicPr>
          <p:nvPr>
            <p:ph sz="quarter" idx="4"/>
          </p:nvPr>
        </p:nvPicPr>
        <p:blipFill>
          <a:blip r:embed="rId4" cstate="print"/>
          <a:stretch>
            <a:fillRect/>
          </a:stretch>
        </p:blipFill>
        <p:spPr bwMode="auto">
          <a:xfrm>
            <a:off x="5284787" y="2057400"/>
            <a:ext cx="2762250"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3" cstate="print"/>
          <a:srcRect/>
          <a:stretch>
            <a:fillRect/>
          </a:stretch>
        </p:blipFill>
        <p:spPr bwMode="auto">
          <a:xfrm>
            <a:off x="990600" y="1752600"/>
            <a:ext cx="7315199"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Mortality Developed </a:t>
            </a:r>
            <a:r>
              <a:rPr lang="en-US" dirty="0" err="1" smtClean="0"/>
              <a:t>vs</a:t>
            </a:r>
            <a:r>
              <a:rPr lang="en-US" dirty="0" smtClean="0"/>
              <a:t> Developing </a:t>
            </a:r>
            <a:endParaRPr lang="en-US" dirty="0"/>
          </a:p>
        </p:txBody>
      </p:sp>
      <p:pic>
        <p:nvPicPr>
          <p:cNvPr id="5" name="Picture 3"/>
          <p:cNvPicPr>
            <a:picLocks noGrp="1" noChangeAspect="1" noChangeArrowheads="1"/>
          </p:cNvPicPr>
          <p:nvPr>
            <p:ph sz="half" idx="2"/>
          </p:nvPr>
        </p:nvPicPr>
        <p:blipFill>
          <a:blip r:embed="rId3" cstate="print"/>
          <a:srcRect/>
          <a:stretch>
            <a:fillRect/>
          </a:stretch>
        </p:blipFill>
        <p:spPr bwMode="auto">
          <a:xfrm>
            <a:off x="5434012" y="1524000"/>
            <a:ext cx="2466975" cy="4800600"/>
          </a:xfrm>
          <a:prstGeom prst="rect">
            <a:avLst/>
          </a:prstGeom>
          <a:noFill/>
          <a:ln w="9525">
            <a:noFill/>
            <a:miter lim="800000"/>
            <a:headEnd/>
            <a:tailEnd/>
          </a:ln>
        </p:spPr>
      </p:pic>
      <p:pic>
        <p:nvPicPr>
          <p:cNvPr id="6" name="Picture 3"/>
          <p:cNvPicPr>
            <a:picLocks noGrp="1" noChangeAspect="1" noChangeArrowheads="1"/>
          </p:cNvPicPr>
          <p:nvPr>
            <p:ph sz="half" idx="1"/>
          </p:nvPr>
        </p:nvPicPr>
        <p:blipFill>
          <a:blip r:embed="rId4" cstate="print"/>
          <a:srcRect/>
          <a:stretch>
            <a:fillRect/>
          </a:stretch>
        </p:blipFill>
        <p:spPr bwMode="auto">
          <a:xfrm>
            <a:off x="1190625" y="1447800"/>
            <a:ext cx="2571750"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Geographical variation </a:t>
            </a:r>
            <a:endParaRPr lang="en-US" dirty="0"/>
          </a:p>
        </p:txBody>
      </p:sp>
      <p:pic>
        <p:nvPicPr>
          <p:cNvPr id="4098" name="Picture 2"/>
          <p:cNvPicPr>
            <a:picLocks noGrp="1" noChangeAspect="1" noChangeArrowheads="1"/>
          </p:cNvPicPr>
          <p:nvPr>
            <p:ph idx="1"/>
          </p:nvPr>
        </p:nvPicPr>
        <p:blipFill>
          <a:blip r:embed="rId3" cstate="print"/>
          <a:srcRect/>
          <a:stretch>
            <a:fillRect/>
          </a:stretch>
        </p:blipFill>
        <p:spPr bwMode="auto">
          <a:xfrm>
            <a:off x="937651" y="1600200"/>
            <a:ext cx="7268697" cy="4525963"/>
          </a:xfrm>
          <a:prstGeom prst="rect">
            <a:avLst/>
          </a:prstGeom>
          <a:noFill/>
          <a:ln w="9525">
            <a:noFill/>
            <a:miter lim="800000"/>
            <a:headEnd/>
            <a:tailEnd/>
          </a:ln>
        </p:spPr>
      </p:pic>
      <p:sp>
        <p:nvSpPr>
          <p:cNvPr id="9" name="Right Arrow 8"/>
          <p:cNvSpPr/>
          <p:nvPr/>
        </p:nvSpPr>
        <p:spPr>
          <a:xfrm>
            <a:off x="990600" y="4191000"/>
            <a:ext cx="76200" cy="457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6" name="Footer Placeholder 5"/>
          <p:cNvSpPr>
            <a:spLocks noGrp="1"/>
          </p:cNvSpPr>
          <p:nvPr>
            <p:ph type="ftr" sz="quarter" idx="11"/>
          </p:nvPr>
        </p:nvSpPr>
        <p:spPr/>
        <p:txBody>
          <a:bodyPr/>
          <a:lstStyle/>
          <a:p>
            <a:r>
              <a:rPr lang="en-US" dirty="0" smtClean="0"/>
              <a:t>global cancer facts and figures,  2007 ACS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wipe(down)">
                                      <p:cBhvr>
                                        <p:cTn id="12"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3" cstate="print"/>
          <a:srcRect/>
          <a:stretch>
            <a:fillRect/>
          </a:stretch>
        </p:blipFill>
        <p:spPr bwMode="auto">
          <a:xfrm>
            <a:off x="685800" y="1600200"/>
            <a:ext cx="8305800" cy="4525963"/>
          </a:xfrm>
          <a:prstGeom prst="rect">
            <a:avLst/>
          </a:prstGeom>
          <a:noFill/>
          <a:ln w="9525">
            <a:noFill/>
            <a:miter lim="800000"/>
            <a:headEnd/>
            <a:tailEnd/>
          </a:ln>
        </p:spPr>
      </p:pic>
      <p:sp>
        <p:nvSpPr>
          <p:cNvPr id="5" name="Right Arrow 4"/>
          <p:cNvSpPr/>
          <p:nvPr/>
        </p:nvSpPr>
        <p:spPr>
          <a:xfrm>
            <a:off x="762000" y="3886200"/>
            <a:ext cx="152400" cy="76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r>
              <a:rPr lang="en-US" smtClean="0"/>
              <a:t>global cancer facts and figures,  2007 ACS</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Burden in South East Asia region</a:t>
            </a:r>
            <a:endParaRPr lang="en-US" dirty="0"/>
          </a:p>
        </p:txBody>
      </p:sp>
      <p:sp>
        <p:nvSpPr>
          <p:cNvPr id="4" name="Content Placeholder 3"/>
          <p:cNvSpPr>
            <a:spLocks noGrp="1"/>
          </p:cNvSpPr>
          <p:nvPr>
            <p:ph sz="half" idx="1"/>
          </p:nvPr>
        </p:nvSpPr>
        <p:spPr/>
        <p:txBody>
          <a:bodyPr>
            <a:normAutofit lnSpcReduction="10000"/>
          </a:bodyPr>
          <a:lstStyle/>
          <a:p>
            <a:r>
              <a:rPr lang="en-US" dirty="0" smtClean="0"/>
              <a:t>1.6 m new case and 1 million death due to cancer</a:t>
            </a:r>
          </a:p>
          <a:p>
            <a:r>
              <a:rPr lang="en-US" dirty="0" smtClean="0"/>
              <a:t>In men lung followed by oral and pharynx were commonest incident and fatal cancer</a:t>
            </a:r>
          </a:p>
          <a:p>
            <a:r>
              <a:rPr lang="en-US" dirty="0" smtClean="0"/>
              <a:t>In women cervix and breast cancer incident and fatal cancer</a:t>
            </a:r>
            <a:endParaRPr lang="en-US" dirty="0"/>
          </a:p>
        </p:txBody>
      </p:sp>
      <p:pic>
        <p:nvPicPr>
          <p:cNvPr id="6" name="Picture 2"/>
          <p:cNvPicPr>
            <a:picLocks noGrp="1" noChangeAspect="1" noChangeArrowheads="1"/>
          </p:cNvPicPr>
          <p:nvPr>
            <p:ph sz="half" idx="2"/>
          </p:nvPr>
        </p:nvPicPr>
        <p:blipFill>
          <a:blip r:embed="rId3" cstate="print"/>
          <a:srcRect/>
          <a:stretch>
            <a:fillRect/>
          </a:stretch>
        </p:blipFill>
        <p:spPr bwMode="auto">
          <a:xfrm>
            <a:off x="4648200" y="1219200"/>
            <a:ext cx="4038600" cy="502919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2000"/>
                                        <p:tgtEl>
                                          <p:spTgt spid="4">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2000"/>
                                        <p:tgtEl>
                                          <p:spTgt spid="4">
                                            <p:txEl>
                                              <p:pRg st="2" end="2"/>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Nepal</a:t>
            </a:r>
            <a:endParaRPr lang="en-US" dirty="0"/>
          </a:p>
        </p:txBody>
      </p:sp>
      <p:graphicFrame>
        <p:nvGraphicFramePr>
          <p:cNvPr id="11" name="Content Placeholder 10"/>
          <p:cNvGraphicFramePr>
            <a:graphicFrameLocks noGrp="1"/>
          </p:cNvGraphicFramePr>
          <p:nvPr>
            <p:ph sz="half" idx="1"/>
          </p:nvPr>
        </p:nvGraphicFramePr>
        <p:xfrm>
          <a:off x="457200" y="1600200"/>
          <a:ext cx="4038600" cy="2804160"/>
        </p:xfrm>
        <a:graphic>
          <a:graphicData uri="http://schemas.openxmlformats.org/drawingml/2006/table">
            <a:tbl>
              <a:tblPr firstRow="1" bandRow="1">
                <a:tableStyleId>{5C22544A-7EE6-4342-B048-85BDC9FD1C3A}</a:tableStyleId>
              </a:tblPr>
              <a:tblGrid>
                <a:gridCol w="1346200"/>
                <a:gridCol w="1346200"/>
                <a:gridCol w="1346200"/>
              </a:tblGrid>
              <a:tr h="304800">
                <a:tc>
                  <a:txBody>
                    <a:bodyPr/>
                    <a:lstStyle/>
                    <a:p>
                      <a:r>
                        <a:rPr lang="en-US" dirty="0" err="1" smtClean="0"/>
                        <a:t>SN</a:t>
                      </a:r>
                      <a:endParaRPr lang="en-US" dirty="0"/>
                    </a:p>
                  </a:txBody>
                  <a:tcPr marL="93199" marR="93199"/>
                </a:tc>
                <a:tc>
                  <a:txBody>
                    <a:bodyPr/>
                    <a:lstStyle/>
                    <a:p>
                      <a:r>
                        <a:rPr lang="en-US" dirty="0" smtClean="0"/>
                        <a:t>Male</a:t>
                      </a:r>
                      <a:endParaRPr lang="en-US" dirty="0"/>
                    </a:p>
                  </a:txBody>
                  <a:tcPr marL="93199" marR="93199"/>
                </a:tc>
                <a:tc>
                  <a:txBody>
                    <a:bodyPr/>
                    <a:lstStyle/>
                    <a:p>
                      <a:r>
                        <a:rPr lang="en-US" dirty="0" smtClean="0"/>
                        <a:t>Female</a:t>
                      </a:r>
                      <a:endParaRPr lang="en-US" dirty="0"/>
                    </a:p>
                  </a:txBody>
                  <a:tcPr marL="93199" marR="93199"/>
                </a:tc>
              </a:tr>
              <a:tr h="609600">
                <a:tc>
                  <a:txBody>
                    <a:bodyPr/>
                    <a:lstStyle/>
                    <a:p>
                      <a:r>
                        <a:rPr lang="en-US" dirty="0" smtClean="0"/>
                        <a:t>1</a:t>
                      </a:r>
                      <a:endParaRPr lang="en-US" dirty="0"/>
                    </a:p>
                  </a:txBody>
                  <a:tcPr marL="93199" marR="93199"/>
                </a:tc>
                <a:tc>
                  <a:txBody>
                    <a:bodyPr/>
                    <a:lstStyle/>
                    <a:p>
                      <a:r>
                        <a:rPr lang="en-US" dirty="0" smtClean="0"/>
                        <a:t>Lung</a:t>
                      </a:r>
                      <a:endParaRPr lang="en-US" dirty="0"/>
                    </a:p>
                  </a:txBody>
                  <a:tcPr marL="93199" marR="93199"/>
                </a:tc>
                <a:tc>
                  <a:txBody>
                    <a:bodyPr/>
                    <a:lstStyle/>
                    <a:p>
                      <a:r>
                        <a:rPr lang="en-US" dirty="0" smtClean="0"/>
                        <a:t>Cervix</a:t>
                      </a:r>
                      <a:endParaRPr lang="en-US" dirty="0"/>
                    </a:p>
                  </a:txBody>
                  <a:tcPr marL="93199" marR="93199"/>
                </a:tc>
              </a:tr>
              <a:tr h="609600">
                <a:tc>
                  <a:txBody>
                    <a:bodyPr/>
                    <a:lstStyle/>
                    <a:p>
                      <a:r>
                        <a:rPr lang="en-US" dirty="0" smtClean="0"/>
                        <a:t>2</a:t>
                      </a:r>
                      <a:endParaRPr lang="en-US" dirty="0"/>
                    </a:p>
                  </a:txBody>
                  <a:tcPr marL="93199" marR="93199"/>
                </a:tc>
                <a:tc>
                  <a:txBody>
                    <a:bodyPr/>
                    <a:lstStyle/>
                    <a:p>
                      <a:r>
                        <a:rPr lang="en-US" dirty="0" smtClean="0"/>
                        <a:t>Oral</a:t>
                      </a:r>
                      <a:endParaRPr lang="en-US" dirty="0"/>
                    </a:p>
                  </a:txBody>
                  <a:tcPr marL="93199" marR="93199"/>
                </a:tc>
                <a:tc>
                  <a:txBody>
                    <a:bodyPr/>
                    <a:lstStyle/>
                    <a:p>
                      <a:r>
                        <a:rPr lang="en-US" dirty="0" smtClean="0"/>
                        <a:t>Breast</a:t>
                      </a:r>
                      <a:endParaRPr lang="en-US" dirty="0"/>
                    </a:p>
                  </a:txBody>
                  <a:tcPr marL="93199" marR="93199"/>
                </a:tc>
              </a:tr>
              <a:tr h="609600">
                <a:tc>
                  <a:txBody>
                    <a:bodyPr/>
                    <a:lstStyle/>
                    <a:p>
                      <a:r>
                        <a:rPr lang="en-US" dirty="0" smtClean="0"/>
                        <a:t>3</a:t>
                      </a:r>
                      <a:endParaRPr lang="en-US" dirty="0"/>
                    </a:p>
                  </a:txBody>
                  <a:tcPr marL="93199" marR="93199"/>
                </a:tc>
                <a:tc>
                  <a:txBody>
                    <a:bodyPr/>
                    <a:lstStyle/>
                    <a:p>
                      <a:r>
                        <a:rPr lang="en-US" dirty="0" smtClean="0"/>
                        <a:t>Stomach</a:t>
                      </a:r>
                      <a:endParaRPr lang="en-US" dirty="0"/>
                    </a:p>
                  </a:txBody>
                  <a:tcPr marL="93199" marR="93199"/>
                </a:tc>
                <a:tc>
                  <a:txBody>
                    <a:bodyPr/>
                    <a:lstStyle/>
                    <a:p>
                      <a:r>
                        <a:rPr lang="en-US" dirty="0" smtClean="0"/>
                        <a:t>lung</a:t>
                      </a:r>
                      <a:endParaRPr lang="en-US" dirty="0"/>
                    </a:p>
                  </a:txBody>
                  <a:tcPr marL="93199" marR="93199"/>
                </a:tc>
              </a:tr>
              <a:tr h="609600">
                <a:tc>
                  <a:txBody>
                    <a:bodyPr/>
                    <a:lstStyle/>
                    <a:p>
                      <a:endParaRPr lang="en-US"/>
                    </a:p>
                  </a:txBody>
                  <a:tcPr marL="93199" marR="93199"/>
                </a:tc>
                <a:tc>
                  <a:txBody>
                    <a:bodyPr/>
                    <a:lstStyle/>
                    <a:p>
                      <a:endParaRPr lang="en-US"/>
                    </a:p>
                  </a:txBody>
                  <a:tcPr marL="93199" marR="93199"/>
                </a:tc>
                <a:tc>
                  <a:txBody>
                    <a:bodyPr/>
                    <a:lstStyle/>
                    <a:p>
                      <a:endParaRPr lang="en-US" dirty="0"/>
                    </a:p>
                  </a:txBody>
                  <a:tcPr marL="93199" marR="93199"/>
                </a:tc>
              </a:tr>
            </a:tbl>
          </a:graphicData>
        </a:graphic>
      </p:graphicFrame>
      <p:pic>
        <p:nvPicPr>
          <p:cNvPr id="1026" name="Picture 2"/>
          <p:cNvPicPr>
            <a:picLocks noGrp="1" noChangeAspect="1" noChangeArrowheads="1"/>
          </p:cNvPicPr>
          <p:nvPr>
            <p:ph sz="half" idx="2"/>
          </p:nvPr>
        </p:nvPicPr>
        <p:blipFill>
          <a:blip r:embed="rId3" cstate="print"/>
          <a:srcRect/>
          <a:stretch>
            <a:fillRect/>
          </a:stretch>
        </p:blipFill>
        <p:spPr bwMode="auto">
          <a:xfrm>
            <a:off x="4824412" y="1600200"/>
            <a:ext cx="3686175" cy="4419600"/>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r>
              <a:rPr lang="en-US" smtClean="0"/>
              <a:t>Pradhanga et al, 2005</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down)">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463675" y="292100"/>
            <a:ext cx="6781800" cy="762000"/>
          </a:xfrm>
        </p:spPr>
        <p:txBody>
          <a:bodyPr anchor="t"/>
          <a:lstStyle/>
          <a:p>
            <a:pPr eaLnBrk="1" hangingPunct="1"/>
            <a:r>
              <a:rPr lang="en-US" sz="2000" dirty="0" smtClean="0">
                <a:latin typeface="Arial" pitchFamily="34" charset="0"/>
                <a:ea typeface="ＭＳ Ｐゴシック" pitchFamily="34" charset="-128"/>
              </a:rPr>
              <a:t>Estimated Cancer Deaths in the US in 2013</a:t>
            </a:r>
          </a:p>
        </p:txBody>
      </p:sp>
      <p:pic>
        <p:nvPicPr>
          <p:cNvPr id="30723" name="Picture 3" descr="Lung cancer is by far the most common cancer in men (28%), followed by prostate (10%), and colon &amp; rectum (9%).  In women, lung (26%), breast (14%), and colon &amp; rectum (9%) are the leading sites of cancer death. &#10;"/>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8675397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463675" y="292100"/>
            <a:ext cx="6324600" cy="762000"/>
          </a:xfrm>
        </p:spPr>
        <p:txBody>
          <a:bodyPr anchor="t"/>
          <a:lstStyle/>
          <a:p>
            <a:pPr eaLnBrk="1" hangingPunct="1"/>
            <a:r>
              <a:rPr lang="en-US" sz="2000" dirty="0" smtClean="0">
                <a:latin typeface="Arial" pitchFamily="34" charset="0"/>
                <a:ea typeface="ＭＳ Ｐゴシック" pitchFamily="34" charset="-128"/>
              </a:rPr>
              <a:t>Cancer Death Rates* Among Women, US,1930-2009</a:t>
            </a:r>
          </a:p>
        </p:txBody>
      </p:sp>
      <p:sp>
        <p:nvSpPr>
          <p:cNvPr id="11277" name="Line 13"/>
          <p:cNvSpPr>
            <a:spLocks noChangeShapeType="1"/>
          </p:cNvSpPr>
          <p:nvPr/>
        </p:nvSpPr>
        <p:spPr bwMode="auto">
          <a:xfrm>
            <a:off x="6248400" y="5105400"/>
            <a:ext cx="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pPr algn="r" fontAlgn="base">
              <a:spcBef>
                <a:spcPct val="0"/>
              </a:spcBef>
              <a:spcAft>
                <a:spcPct val="0"/>
              </a:spcAft>
            </a:pPr>
            <a:endParaRPr lang="en-US" sz="2400">
              <a:solidFill>
                <a:srgbClr val="000000"/>
              </a:solidFill>
              <a:latin typeface="KeplerRegular" pitchFamily="2" charset="0"/>
              <a:ea typeface="ＭＳ Ｐゴシック" pitchFamily="34" charset="-128"/>
            </a:endParaRPr>
          </a:p>
        </p:txBody>
      </p:sp>
      <p:sp>
        <p:nvSpPr>
          <p:cNvPr id="11278" name="Line 14"/>
          <p:cNvSpPr>
            <a:spLocks noChangeShapeType="1"/>
          </p:cNvSpPr>
          <p:nvPr/>
        </p:nvSpPr>
        <p:spPr bwMode="auto">
          <a:xfrm>
            <a:off x="6172200" y="5029200"/>
            <a:ext cx="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pPr algn="r" fontAlgn="base">
              <a:spcBef>
                <a:spcPct val="0"/>
              </a:spcBef>
              <a:spcAft>
                <a:spcPct val="0"/>
              </a:spcAft>
            </a:pPr>
            <a:endParaRPr lang="en-US" sz="2400">
              <a:solidFill>
                <a:srgbClr val="000000"/>
              </a:solidFill>
              <a:latin typeface="KeplerRegular" pitchFamily="2" charset="0"/>
              <a:ea typeface="ＭＳ Ｐゴシック" pitchFamily="34" charset="-128"/>
            </a:endParaRPr>
          </a:p>
        </p:txBody>
      </p:sp>
      <p:pic>
        <p:nvPicPr>
          <p:cNvPr id="33794" name="Picture 2" descr="The lung cancer death rate in women began declining in the early 2000s after increasing for the previous 70 years. The lag in the decline in lung cancer in women compared to men reflects differences in smoking patterns; smoking rates peaked about two decades later in women than in men and women lagged behind men in quitting smoking in large numbers. In comparison, breast cancer death rates changed little between 1930 and 1990, but decreased 33% between the peak year (1989) and 2009.  Since 1930, the death rate for stomach cancer has decreased by more than 90%. The death rate for uterine cancer, which was the leading cause of cancer death in the early 20th century, declined from 1930 to 1997, but has since been fairly stable. Colorectal cancer death rates have been decreasing for more than 50 years. &#1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4740" y="99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169251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smtClean="0"/>
              <a:t>Classically speaking</a:t>
            </a:r>
          </a:p>
        </p:txBody>
      </p:sp>
      <p:sp>
        <p:nvSpPr>
          <p:cNvPr id="50179" name="Rectangle 3"/>
          <p:cNvSpPr>
            <a:spLocks noGrp="1" noChangeArrowheads="1"/>
          </p:cNvSpPr>
          <p:nvPr>
            <p:ph type="body" idx="1"/>
          </p:nvPr>
        </p:nvSpPr>
        <p:spPr/>
        <p:txBody>
          <a:bodyPr/>
          <a:lstStyle/>
          <a:p>
            <a:pPr eaLnBrk="1" hangingPunct="1"/>
            <a:r>
              <a:rPr lang="en-US" smtClean="0"/>
              <a:t>Epi = upon</a:t>
            </a:r>
          </a:p>
          <a:p>
            <a:pPr eaLnBrk="1" hangingPunct="1"/>
            <a:r>
              <a:rPr lang="en-US" smtClean="0"/>
              <a:t>Demos = people</a:t>
            </a:r>
          </a:p>
          <a:p>
            <a:pPr eaLnBrk="1" hangingPunct="1"/>
            <a:r>
              <a:rPr lang="en-US" smtClean="0"/>
              <a:t>Ology = science</a:t>
            </a:r>
          </a:p>
          <a:p>
            <a:pPr eaLnBrk="1" hangingPunct="1"/>
            <a:r>
              <a:rPr lang="en-US" smtClean="0"/>
              <a:t>Epidemiology = the science which deals with what falls upon people…..</a:t>
            </a:r>
          </a:p>
          <a:p>
            <a:pPr eaLnBrk="1" hangingPunct="1"/>
            <a:r>
              <a:rPr lang="en-US" smtClean="0"/>
              <a:t>Bridge between biomedical, social and behavioral sciences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463675" y="292100"/>
            <a:ext cx="6324600" cy="762000"/>
          </a:xfrm>
        </p:spPr>
        <p:txBody>
          <a:bodyPr anchor="t"/>
          <a:lstStyle/>
          <a:p>
            <a:pPr eaLnBrk="1" hangingPunct="1"/>
            <a:r>
              <a:rPr lang="en-US" sz="2000" dirty="0" smtClean="0">
                <a:latin typeface="Arial" pitchFamily="34" charset="0"/>
                <a:ea typeface="ＭＳ Ｐゴシック" pitchFamily="34" charset="-128"/>
              </a:rPr>
              <a:t>Cancer Death Rates* Among Men, US,1930-2009</a:t>
            </a:r>
          </a:p>
        </p:txBody>
      </p:sp>
      <p:sp>
        <p:nvSpPr>
          <p:cNvPr id="10249" name="Line 9"/>
          <p:cNvSpPr>
            <a:spLocks noChangeShapeType="1"/>
          </p:cNvSpPr>
          <p:nvPr/>
        </p:nvSpPr>
        <p:spPr bwMode="auto">
          <a:xfrm>
            <a:off x="6248400" y="5105400"/>
            <a:ext cx="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pPr algn="r" fontAlgn="base">
              <a:spcBef>
                <a:spcPct val="0"/>
              </a:spcBef>
              <a:spcAft>
                <a:spcPct val="0"/>
              </a:spcAft>
            </a:pPr>
            <a:endParaRPr lang="en-US" sz="2400">
              <a:solidFill>
                <a:srgbClr val="000000"/>
              </a:solidFill>
              <a:latin typeface="KeplerRegular" pitchFamily="2" charset="0"/>
              <a:ea typeface="ＭＳ Ｐゴシック" pitchFamily="34" charset="-128"/>
            </a:endParaRPr>
          </a:p>
        </p:txBody>
      </p:sp>
      <p:sp>
        <p:nvSpPr>
          <p:cNvPr id="10250" name="Line 10"/>
          <p:cNvSpPr>
            <a:spLocks noChangeShapeType="1"/>
          </p:cNvSpPr>
          <p:nvPr/>
        </p:nvSpPr>
        <p:spPr bwMode="auto">
          <a:xfrm>
            <a:off x="6172200" y="5029200"/>
            <a:ext cx="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pPr algn="r" fontAlgn="base">
              <a:spcBef>
                <a:spcPct val="0"/>
              </a:spcBef>
              <a:spcAft>
                <a:spcPct val="0"/>
              </a:spcAft>
            </a:pPr>
            <a:endParaRPr lang="en-US" sz="2400">
              <a:solidFill>
                <a:srgbClr val="000000"/>
              </a:solidFill>
              <a:latin typeface="KeplerRegular" pitchFamily="2" charset="0"/>
              <a:ea typeface="ＭＳ Ｐゴシック" pitchFamily="34" charset="-128"/>
            </a:endParaRPr>
          </a:p>
        </p:txBody>
      </p:sp>
      <p:pic>
        <p:nvPicPr>
          <p:cNvPr id="32770" name="Picture 2" descr="Most of the increase in overall cancer death rates for men prior to 1990 was attributable to the rapid increase in lung cancer deaths due to the tobacco epidemic.  However, since 1990, the lung cancer death rate in men has been decreasing; this decline has accounted for nearly 40% of the overall decrease in cancer death rates in men. The death rate for stomach cancer, which was the leading cause of cancer death among men early in the 20th century, has decreased by 90% since 1930. Death rates for prostate and colorectal cancers have been declining since the early 1990s and 1980s, respectively. &#1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223959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463675" y="292100"/>
            <a:ext cx="6781800" cy="762000"/>
          </a:xfrm>
        </p:spPr>
        <p:txBody>
          <a:bodyPr anchor="t"/>
          <a:lstStyle/>
          <a:p>
            <a:pPr eaLnBrk="1" hangingPunct="1"/>
            <a:r>
              <a:rPr lang="en-US" sz="2000" dirty="0" smtClean="0">
                <a:latin typeface="Arial" pitchFamily="34" charset="0"/>
                <a:ea typeface="ＭＳ Ｐゴシック" pitchFamily="34" charset="-128"/>
              </a:rPr>
              <a:t>Estimated New Cancer Cases* in the US in 2013</a:t>
            </a:r>
          </a:p>
        </p:txBody>
      </p:sp>
      <p:pic>
        <p:nvPicPr>
          <p:cNvPr id="37890" name="Picture 2" descr="Now we will turn our attention to the number of new cancers projected for the US this year.  It is estimated that more than 1.6 million new cases of cancer will be diagnosed in 2013.  The most common cancers are prostate in men and breast in women; lung and colorectal cancers are the second and third most common cancers in both men and in women. &#10;"/>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7051187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5"/>
          <p:cNvSpPr>
            <a:spLocks noGrp="1" noChangeArrowheads="1"/>
          </p:cNvSpPr>
          <p:nvPr>
            <p:ph type="title"/>
          </p:nvPr>
        </p:nvSpPr>
        <p:spPr>
          <a:xfrm>
            <a:off x="1463675" y="292100"/>
            <a:ext cx="6781800" cy="347663"/>
          </a:xfrm>
          <a:noFill/>
        </p:spPr>
        <p:txBody>
          <a:bodyPr anchor="t">
            <a:normAutofit fontScale="90000"/>
          </a:bodyPr>
          <a:lstStyle/>
          <a:p>
            <a:pPr eaLnBrk="1" hangingPunct="1"/>
            <a:r>
              <a:rPr lang="en-US" sz="2000" dirty="0" smtClean="0">
                <a:latin typeface="Arial" pitchFamily="34" charset="0"/>
                <a:ea typeface="ＭＳ Ｐゴシック" pitchFamily="34" charset="-128"/>
              </a:rPr>
              <a:t>The Lifetime Probability of Developing Cancer for Men, </a:t>
            </a:r>
            <a:br>
              <a:rPr lang="en-US" sz="2000" dirty="0" smtClean="0">
                <a:latin typeface="Arial" pitchFamily="34" charset="0"/>
                <a:ea typeface="ＭＳ Ｐゴシック" pitchFamily="34" charset="-128"/>
              </a:rPr>
            </a:br>
            <a:r>
              <a:rPr lang="en-US" sz="2000" dirty="0" smtClean="0">
                <a:latin typeface="Arial" pitchFamily="34" charset="0"/>
                <a:ea typeface="ＭＳ Ｐゴシック" pitchFamily="34" charset="-128"/>
              </a:rPr>
              <a:t>2007-2009*</a:t>
            </a:r>
          </a:p>
        </p:txBody>
      </p:sp>
      <p:pic>
        <p:nvPicPr>
          <p:cNvPr id="44034" name="Picture 2" descr="The next four slides look at the lifetime probability of developing cancer and relative survival rates of cancer.&#10;Presently, the risk of an American man developing cancer over his lifetime is a little less than one in two.  &#10;"/>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7709"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463675" y="292100"/>
            <a:ext cx="8153400" cy="347663"/>
          </a:xfrm>
        </p:spPr>
        <p:txBody>
          <a:bodyPr anchor="t">
            <a:normAutofit fontScale="90000"/>
          </a:bodyPr>
          <a:lstStyle/>
          <a:p>
            <a:pPr eaLnBrk="1" hangingPunct="1"/>
            <a:r>
              <a:rPr lang="en-US" sz="2000" dirty="0" smtClean="0">
                <a:latin typeface="Arial" pitchFamily="34" charset="0"/>
                <a:ea typeface="ＭＳ Ｐゴシック" pitchFamily="34" charset="-128"/>
              </a:rPr>
              <a:t>The Lifetime Probability of Developing Cancer for Women, </a:t>
            </a:r>
            <a:br>
              <a:rPr lang="en-US" sz="2000" dirty="0" smtClean="0">
                <a:latin typeface="Arial" pitchFamily="34" charset="0"/>
                <a:ea typeface="ＭＳ Ｐゴシック" pitchFamily="34" charset="-128"/>
              </a:rPr>
            </a:br>
            <a:r>
              <a:rPr lang="en-US" sz="2000" dirty="0" smtClean="0">
                <a:latin typeface="Arial" pitchFamily="34" charset="0"/>
                <a:ea typeface="ＭＳ Ｐゴシック" pitchFamily="34" charset="-128"/>
              </a:rPr>
              <a:t>2007-2009*</a:t>
            </a:r>
          </a:p>
        </p:txBody>
      </p:sp>
      <p:pic>
        <p:nvPicPr>
          <p:cNvPr id="45058" name="Picture 2" descr="The risk of an American woman developing cancer over her lifetime is a little more than one in three."/>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6823" y="2969"/>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463675" y="292100"/>
            <a:ext cx="7924800" cy="457200"/>
          </a:xfrm>
        </p:spPr>
        <p:txBody>
          <a:bodyPr anchor="t">
            <a:normAutofit fontScale="90000"/>
          </a:bodyPr>
          <a:lstStyle/>
          <a:p>
            <a:pPr eaLnBrk="1" hangingPunct="1"/>
            <a:r>
              <a:rPr lang="en-US" sz="2000" dirty="0" smtClean="0">
                <a:latin typeface="Arial" pitchFamily="34" charset="0"/>
                <a:ea typeface="ＭＳ Ｐゴシック" pitchFamily="34" charset="-128"/>
              </a:rPr>
              <a:t>Cancer Incidence and Death Rates* in Children 0-19 Years, </a:t>
            </a:r>
            <a:br>
              <a:rPr lang="en-US" sz="2000" dirty="0" smtClean="0">
                <a:latin typeface="Arial" pitchFamily="34" charset="0"/>
                <a:ea typeface="ＭＳ Ｐゴシック" pitchFamily="34" charset="-128"/>
              </a:rPr>
            </a:br>
            <a:r>
              <a:rPr lang="en-US" sz="2000" dirty="0" smtClean="0">
                <a:latin typeface="Arial" pitchFamily="34" charset="0"/>
                <a:ea typeface="ＭＳ Ｐゴシック" pitchFamily="34" charset="-128"/>
              </a:rPr>
              <a:t>1975-2009</a:t>
            </a:r>
          </a:p>
        </p:txBody>
      </p:sp>
      <p:pic>
        <p:nvPicPr>
          <p:cNvPr id="48131" name="Picture 3" descr="The next series of slides present the burden of cancer among our nation's children. Since 1975, cancer incidence rates among children have been increasing slightly (by about 0.6% per year), while cancer death rates have decreased by more than half (from 5.1 to 2.4 per 100,000 children younger than 20 years).&#10;"/>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813" y="26719"/>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219200" y="292100"/>
            <a:ext cx="7543800" cy="500063"/>
          </a:xfrm>
        </p:spPr>
        <p:txBody>
          <a:bodyPr anchor="t"/>
          <a:lstStyle/>
          <a:p>
            <a:pPr algn="ctr" eaLnBrk="1" hangingPunct="1"/>
            <a:r>
              <a:rPr lang="en-US" sz="2000" dirty="0" smtClean="0">
                <a:latin typeface="Arial" pitchFamily="34" charset="0"/>
                <a:ea typeface="ＭＳ Ｐゴシック" pitchFamily="34" charset="-128"/>
              </a:rPr>
              <a:t>Cancer Death Rates* in Children, 2005-2009</a:t>
            </a:r>
          </a:p>
        </p:txBody>
      </p:sp>
      <p:sp>
        <p:nvSpPr>
          <p:cNvPr id="26627" name="Text Box 3"/>
          <p:cNvSpPr txBox="1">
            <a:spLocks noChangeArrowheads="1"/>
          </p:cNvSpPr>
          <p:nvPr/>
        </p:nvSpPr>
        <p:spPr bwMode="auto">
          <a:xfrm>
            <a:off x="1447800" y="5181600"/>
            <a:ext cx="5257800" cy="796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KeplerRegular" pitchFamily="2" charset="0"/>
                <a:ea typeface="ＭＳ Ｐゴシック" pitchFamily="34" charset="-128"/>
              </a:defRPr>
            </a:lvl1pPr>
            <a:lvl2pPr marL="742950" indent="-285750" eaLnBrk="0" hangingPunct="0">
              <a:defRPr sz="2400">
                <a:solidFill>
                  <a:schemeClr val="tx1"/>
                </a:solidFill>
                <a:latin typeface="KeplerRegular" pitchFamily="2" charset="0"/>
                <a:ea typeface="ＭＳ Ｐゴシック" pitchFamily="34" charset="-128"/>
              </a:defRPr>
            </a:lvl2pPr>
            <a:lvl3pPr marL="1143000" indent="-228600" eaLnBrk="0" hangingPunct="0">
              <a:defRPr sz="2400">
                <a:solidFill>
                  <a:schemeClr val="tx1"/>
                </a:solidFill>
                <a:latin typeface="KeplerRegular" pitchFamily="2" charset="0"/>
                <a:ea typeface="ＭＳ Ｐゴシック" pitchFamily="34" charset="-128"/>
              </a:defRPr>
            </a:lvl3pPr>
            <a:lvl4pPr marL="1600200" indent="-228600" eaLnBrk="0" hangingPunct="0">
              <a:defRPr sz="2400">
                <a:solidFill>
                  <a:schemeClr val="tx1"/>
                </a:solidFill>
                <a:latin typeface="KeplerRegular" pitchFamily="2" charset="0"/>
                <a:ea typeface="ＭＳ Ｐゴシック" pitchFamily="34" charset="-128"/>
              </a:defRPr>
            </a:lvl4pPr>
            <a:lvl5pPr marL="2057400" indent="-228600" eaLnBrk="0" hangingPunct="0">
              <a:defRPr sz="2400">
                <a:solidFill>
                  <a:schemeClr val="tx1"/>
                </a:solidFill>
                <a:latin typeface="KeplerRegular" pitchFamily="2" charset="0"/>
                <a:ea typeface="ＭＳ Ｐゴシック" pitchFamily="34" charset="-128"/>
              </a:defRPr>
            </a:lvl5pPr>
            <a:lvl6pPr marL="2514600" indent="-228600" algn="r" eaLnBrk="0" fontAlgn="base" hangingPunct="0">
              <a:spcBef>
                <a:spcPct val="0"/>
              </a:spcBef>
              <a:spcAft>
                <a:spcPct val="0"/>
              </a:spcAft>
              <a:defRPr sz="2400">
                <a:solidFill>
                  <a:schemeClr val="tx1"/>
                </a:solidFill>
                <a:latin typeface="KeplerRegular" pitchFamily="2" charset="0"/>
                <a:ea typeface="ＭＳ Ｐゴシック" pitchFamily="34" charset="-128"/>
              </a:defRPr>
            </a:lvl6pPr>
            <a:lvl7pPr marL="2971800" indent="-228600" algn="r" eaLnBrk="0" fontAlgn="base" hangingPunct="0">
              <a:spcBef>
                <a:spcPct val="0"/>
              </a:spcBef>
              <a:spcAft>
                <a:spcPct val="0"/>
              </a:spcAft>
              <a:defRPr sz="2400">
                <a:solidFill>
                  <a:schemeClr val="tx1"/>
                </a:solidFill>
                <a:latin typeface="KeplerRegular" pitchFamily="2" charset="0"/>
                <a:ea typeface="ＭＳ Ｐゴシック" pitchFamily="34" charset="-128"/>
              </a:defRPr>
            </a:lvl7pPr>
            <a:lvl8pPr marL="3429000" indent="-228600" algn="r" eaLnBrk="0" fontAlgn="base" hangingPunct="0">
              <a:spcBef>
                <a:spcPct val="0"/>
              </a:spcBef>
              <a:spcAft>
                <a:spcPct val="0"/>
              </a:spcAft>
              <a:defRPr sz="2400">
                <a:solidFill>
                  <a:schemeClr val="tx1"/>
                </a:solidFill>
                <a:latin typeface="KeplerRegular" pitchFamily="2" charset="0"/>
                <a:ea typeface="ＭＳ Ｐゴシック" pitchFamily="34" charset="-128"/>
              </a:defRPr>
            </a:lvl8pPr>
            <a:lvl9pPr marL="3886200" indent="-228600" algn="r" eaLnBrk="0" fontAlgn="base" hangingPunct="0">
              <a:spcBef>
                <a:spcPct val="0"/>
              </a:spcBef>
              <a:spcAft>
                <a:spcPct val="0"/>
              </a:spcAft>
              <a:defRPr sz="2400">
                <a:solidFill>
                  <a:schemeClr val="tx1"/>
                </a:solidFill>
                <a:latin typeface="KeplerRegular" pitchFamily="2" charset="0"/>
                <a:ea typeface="ＭＳ Ｐゴシック" pitchFamily="34" charset="-128"/>
              </a:defRPr>
            </a:lvl9pPr>
          </a:lstStyle>
          <a:p>
            <a:pPr algn="l" eaLnBrk="1" hangingPunct="1">
              <a:spcBef>
                <a:spcPct val="50000"/>
              </a:spcBef>
              <a:buFontTx/>
              <a:buChar char="•"/>
            </a:pPr>
            <a:endParaRPr lang="en-US" sz="1000"/>
          </a:p>
          <a:p>
            <a:pPr eaLnBrk="1" hangingPunct="1">
              <a:spcBef>
                <a:spcPct val="50000"/>
              </a:spcBef>
            </a:pPr>
            <a:endParaRPr lang="en-US" sz="800"/>
          </a:p>
          <a:p>
            <a:pPr eaLnBrk="1" hangingPunct="1">
              <a:spcBef>
                <a:spcPct val="50000"/>
              </a:spcBef>
            </a:pPr>
            <a:endParaRPr lang="en-US" sz="800"/>
          </a:p>
          <a:p>
            <a:pPr eaLnBrk="1" hangingPunct="1">
              <a:spcBef>
                <a:spcPct val="50000"/>
              </a:spcBef>
            </a:pPr>
            <a:endParaRPr lang="en-US" sz="800"/>
          </a:p>
        </p:txBody>
      </p:sp>
      <p:pic>
        <p:nvPicPr>
          <p:cNvPr id="50178" name="Picture 2" descr="Leukemia also accounts for the most cancer deaths in children, comprising almost one-third of cancer deaths among boys and girls 0-14 years.  Cancers of the brain and other nervous system are the second leading cause of cancer death in children.&#10;"/>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8229600" cy="4525963"/>
          </a:xfrm>
        </p:spPr>
        <p:txBody>
          <a:bodyPr>
            <a:normAutofit/>
          </a:bodyPr>
          <a:lstStyle/>
          <a:p>
            <a:pPr algn="ctr">
              <a:buNone/>
            </a:pPr>
            <a:r>
              <a:rPr lang="en-US" sz="4800" dirty="0" smtClean="0"/>
              <a:t>EPIDEMIOLOGY OF COMMON CANCER</a:t>
            </a:r>
            <a:endParaRPr lang="en-US" sz="4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Lung cancer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Estimated 1.5 million new cases of cancer in year, account 12% of all cancer</a:t>
            </a:r>
          </a:p>
          <a:p>
            <a:r>
              <a:rPr lang="en-US" dirty="0" smtClean="0"/>
              <a:t>Leading cause of cancer mortality in men and second  cause in women</a:t>
            </a:r>
          </a:p>
          <a:p>
            <a:r>
              <a:rPr lang="en-US" dirty="0" smtClean="0"/>
              <a:t>Cigarette smoking most imp risk factor- risk related to No of cigarette, age of starting and habits, no of puff and nicotine &amp; tar content as well length of cigarette</a:t>
            </a:r>
          </a:p>
          <a:p>
            <a:r>
              <a:rPr lang="en-US" dirty="0" smtClean="0"/>
              <a:t>Others occupational &amp; environmental exposures, radiation,  as well genetic susceptibility among younger cancer pt</a:t>
            </a:r>
          </a:p>
          <a:p>
            <a:endParaRPr lang="en-US" dirty="0"/>
          </a:p>
        </p:txBody>
      </p:sp>
      <p:sp>
        <p:nvSpPr>
          <p:cNvPr id="4" name="Footer Placeholder 3"/>
          <p:cNvSpPr>
            <a:spLocks noGrp="1"/>
          </p:cNvSpPr>
          <p:nvPr>
            <p:ph type="ftr" sz="quarter" idx="11"/>
          </p:nvPr>
        </p:nvSpPr>
        <p:spPr>
          <a:xfrm>
            <a:off x="5715000" y="6248400"/>
            <a:ext cx="2895600" cy="365125"/>
          </a:xfrm>
        </p:spPr>
        <p:txBody>
          <a:bodyPr/>
          <a:lstStyle/>
          <a:p>
            <a:r>
              <a:rPr lang="en-US" dirty="0" smtClean="0"/>
              <a:t>Global cancer facts and figures ,2007 ACS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Prevention </a:t>
            </a:r>
            <a:r>
              <a:rPr lang="en-US" dirty="0" err="1" smtClean="0"/>
              <a:t>stratigies</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Tobacco control </a:t>
            </a:r>
          </a:p>
          <a:p>
            <a:pPr>
              <a:buFontTx/>
              <a:buChar char="-"/>
            </a:pPr>
            <a:r>
              <a:rPr lang="en-US" dirty="0" smtClean="0"/>
              <a:t>Policy based intervention </a:t>
            </a:r>
            <a:r>
              <a:rPr lang="en-US" dirty="0" smtClean="0"/>
              <a:t>:</a:t>
            </a:r>
            <a:endParaRPr lang="en-US" dirty="0" smtClean="0"/>
          </a:p>
          <a:p>
            <a:pPr>
              <a:buFontTx/>
              <a:buChar char="-"/>
            </a:pPr>
            <a:r>
              <a:rPr lang="en-US" dirty="0" smtClean="0"/>
              <a:t>Non policy Intervention: </a:t>
            </a:r>
            <a:r>
              <a:rPr lang="en-US" dirty="0" err="1" smtClean="0"/>
              <a:t>Pharmolocigal</a:t>
            </a:r>
            <a:r>
              <a:rPr lang="en-US" dirty="0" smtClean="0"/>
              <a:t>( </a:t>
            </a:r>
            <a:r>
              <a:rPr lang="en-US" dirty="0" err="1" smtClean="0"/>
              <a:t>NRT</a:t>
            </a:r>
            <a:r>
              <a:rPr lang="en-US" dirty="0" smtClean="0"/>
              <a:t>, </a:t>
            </a:r>
            <a:r>
              <a:rPr lang="en-US" dirty="0" err="1" smtClean="0"/>
              <a:t>bupripion</a:t>
            </a:r>
            <a:r>
              <a:rPr lang="en-US" dirty="0" smtClean="0"/>
              <a:t>, </a:t>
            </a:r>
            <a:r>
              <a:rPr lang="en-US" dirty="0" err="1" smtClean="0"/>
              <a:t>vareniciline</a:t>
            </a:r>
            <a:r>
              <a:rPr lang="en-US" dirty="0" smtClean="0"/>
              <a:t>), Non Pharmacological (</a:t>
            </a:r>
            <a:r>
              <a:rPr lang="en-US" dirty="0" err="1" smtClean="0"/>
              <a:t>counselling</a:t>
            </a:r>
            <a:r>
              <a:rPr lang="en-US" dirty="0" smtClean="0"/>
              <a:t>)</a:t>
            </a:r>
          </a:p>
          <a:p>
            <a:r>
              <a:rPr lang="en-US" dirty="0" smtClean="0"/>
              <a:t>Early diagnosis with screening</a:t>
            </a:r>
            <a:endParaRPr lang="en-US" dirty="0"/>
          </a:p>
        </p:txBody>
      </p:sp>
      <p:pic>
        <p:nvPicPr>
          <p:cNvPr id="1027" name="Picture 3"/>
          <p:cNvPicPr>
            <a:picLocks noGrp="1" noChangeAspect="1" noChangeArrowheads="1"/>
          </p:cNvPicPr>
          <p:nvPr>
            <p:ph sz="half" idx="2"/>
          </p:nvPr>
        </p:nvPicPr>
        <p:blipFill>
          <a:blip r:embed="rId3" cstate="print"/>
          <a:srcRect/>
          <a:stretch>
            <a:fillRect/>
          </a:stretch>
        </p:blipFill>
        <p:spPr bwMode="auto">
          <a:xfrm>
            <a:off x="4648200" y="1676400"/>
            <a:ext cx="4495800" cy="48767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Oral Cancer</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One of the tenth most common cancer in world. High frequency in central and east </a:t>
            </a:r>
            <a:r>
              <a:rPr lang="en-US" dirty="0" smtClean="0"/>
              <a:t>Asia</a:t>
            </a:r>
            <a:endParaRPr lang="en-US" dirty="0" smtClean="0"/>
          </a:p>
          <a:p>
            <a:r>
              <a:rPr lang="en-US" dirty="0" smtClean="0"/>
              <a:t>It is 2</a:t>
            </a:r>
            <a:r>
              <a:rPr lang="en-US" baseline="30000" dirty="0" smtClean="0"/>
              <a:t>nd</a:t>
            </a:r>
            <a:r>
              <a:rPr lang="en-US" dirty="0" smtClean="0"/>
              <a:t> common cancer in male in </a:t>
            </a:r>
            <a:r>
              <a:rPr lang="en-US" dirty="0" smtClean="0"/>
              <a:t>Nepal</a:t>
            </a:r>
            <a:endParaRPr lang="en-US" dirty="0" smtClean="0"/>
          </a:p>
          <a:p>
            <a:r>
              <a:rPr lang="en-US" dirty="0" smtClean="0"/>
              <a:t>Risk factor: Tobacco, Excessive alcohol, cultural patterns</a:t>
            </a:r>
          </a:p>
          <a:p>
            <a:r>
              <a:rPr lang="en-US" dirty="0" smtClean="0"/>
              <a:t>Prevention: intensive public education and motivation  for changing life styles supported by legislative</a:t>
            </a:r>
          </a:p>
          <a:p>
            <a:pPr>
              <a:buNone/>
            </a:pPr>
            <a:r>
              <a:rPr lang="en-US" dirty="0" smtClean="0"/>
              <a:t>- 	Secondary  prevention by early detection of precancerous lesion(</a:t>
            </a:r>
            <a:r>
              <a:rPr lang="en-US" dirty="0" err="1" smtClean="0"/>
              <a:t>leucoplacia</a:t>
            </a:r>
            <a:r>
              <a:rPr lang="en-US" dirty="0" smtClean="0"/>
              <a:t>, </a:t>
            </a:r>
            <a:r>
              <a:rPr lang="en-US" dirty="0" err="1" smtClean="0"/>
              <a:t>erythroplacia</a:t>
            </a:r>
            <a:r>
              <a:rPr lang="en-US" dirty="0" smtClean="0"/>
              <a:t>) and treatment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mtClean="0"/>
              <a:t>A Modern Definition</a:t>
            </a:r>
          </a:p>
        </p:txBody>
      </p:sp>
      <p:sp>
        <p:nvSpPr>
          <p:cNvPr id="51203" name="Rectangle 3"/>
          <p:cNvSpPr>
            <a:spLocks noGrp="1" noChangeArrowheads="1"/>
          </p:cNvSpPr>
          <p:nvPr>
            <p:ph type="body" idx="1"/>
          </p:nvPr>
        </p:nvSpPr>
        <p:spPr>
          <a:xfrm>
            <a:off x="533400" y="2017713"/>
            <a:ext cx="8421688" cy="4114800"/>
          </a:xfrm>
        </p:spPr>
        <p:txBody>
          <a:bodyPr/>
          <a:lstStyle/>
          <a:p>
            <a:pPr eaLnBrk="1" hangingPunct="1">
              <a:buFont typeface="Wingdings" pitchFamily="2" charset="2"/>
              <a:buNone/>
            </a:pPr>
            <a:r>
              <a:rPr lang="en-US" smtClean="0"/>
              <a:t>	Study of the </a:t>
            </a:r>
            <a:r>
              <a:rPr lang="en-US" smtClean="0">
                <a:solidFill>
                  <a:schemeClr val="folHlink"/>
                </a:solidFill>
              </a:rPr>
              <a:t>occurrence and distribution</a:t>
            </a:r>
            <a:r>
              <a:rPr lang="en-US" smtClean="0"/>
              <a:t> of health-related </a:t>
            </a:r>
            <a:r>
              <a:rPr lang="en-US" smtClean="0">
                <a:solidFill>
                  <a:schemeClr val="folHlink"/>
                </a:solidFill>
              </a:rPr>
              <a:t>diseases or events</a:t>
            </a:r>
            <a:r>
              <a:rPr lang="en-US" smtClean="0"/>
              <a:t> in specified </a:t>
            </a:r>
            <a:r>
              <a:rPr lang="en-US" smtClean="0">
                <a:solidFill>
                  <a:schemeClr val="folHlink"/>
                </a:solidFill>
              </a:rPr>
              <a:t>populations</a:t>
            </a:r>
            <a:r>
              <a:rPr lang="en-US" smtClean="0"/>
              <a:t>, including the study of the </a:t>
            </a:r>
            <a:r>
              <a:rPr lang="en-US" smtClean="0">
                <a:solidFill>
                  <a:schemeClr val="folHlink"/>
                </a:solidFill>
              </a:rPr>
              <a:t>determinants</a:t>
            </a:r>
            <a:r>
              <a:rPr lang="en-US" smtClean="0"/>
              <a:t> influencing such states, and the application of this knowledge to </a:t>
            </a:r>
            <a:r>
              <a:rPr lang="en-US" smtClean="0">
                <a:solidFill>
                  <a:schemeClr val="folHlink"/>
                </a:solidFill>
              </a:rPr>
              <a:t>control</a:t>
            </a:r>
            <a:r>
              <a:rPr lang="en-US" smtClean="0"/>
              <a:t> the health problem </a:t>
            </a:r>
          </a:p>
          <a:p>
            <a:pPr eaLnBrk="1" hangingPunct="1">
              <a:buFont typeface="Wingdings" pitchFamily="2" charset="2"/>
              <a:buNone/>
            </a:pPr>
            <a:r>
              <a:rPr lang="en-US" smtClean="0"/>
              <a:t>	</a:t>
            </a:r>
            <a:r>
              <a:rPr lang="en-US" sz="2000" smtClean="0"/>
              <a:t>(Porta M, Last J, Greenland S. A Dictionary of Epidemiology, 2008)</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Cervical cancer</a:t>
            </a:r>
            <a:endParaRPr lang="en-US" dirty="0"/>
          </a:p>
        </p:txBody>
      </p:sp>
      <p:sp>
        <p:nvSpPr>
          <p:cNvPr id="3" name="Content Placeholder 2"/>
          <p:cNvSpPr>
            <a:spLocks noGrp="1"/>
          </p:cNvSpPr>
          <p:nvPr>
            <p:ph idx="1"/>
          </p:nvPr>
        </p:nvSpPr>
        <p:spPr/>
        <p:txBody>
          <a:bodyPr/>
          <a:lstStyle/>
          <a:p>
            <a:r>
              <a:rPr lang="en-US" smtClean="0"/>
              <a:t>the second most commonly diagnosed cancer  and the third leading cause of cancer death in women worldwide</a:t>
            </a:r>
          </a:p>
          <a:p>
            <a:r>
              <a:rPr lang="en-US" smtClean="0"/>
              <a:t>Risk factors: HPV-16, 18 , early marriage, OCP, Low socio economic status, single divorce with multiple sex partner</a:t>
            </a:r>
            <a:endParaRPr lang="en-US" dirty="0"/>
          </a:p>
        </p:txBody>
      </p:sp>
      <p:sp>
        <p:nvSpPr>
          <p:cNvPr id="4" name="Footer Placeholder 3"/>
          <p:cNvSpPr>
            <a:spLocks noGrp="1"/>
          </p:cNvSpPr>
          <p:nvPr>
            <p:ph type="ftr" sz="quarter" idx="11"/>
          </p:nvPr>
        </p:nvSpPr>
        <p:spPr/>
        <p:txBody>
          <a:bodyPr/>
          <a:lstStyle/>
          <a:p>
            <a:r>
              <a:rPr lang="en-US" smtClean="0"/>
              <a:t>Gobal cancer facts and figures 2007 ACS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Contd</a:t>
            </a:r>
            <a:r>
              <a:rPr lang="en-US" dirty="0" smtClean="0"/>
              <a:t>….</a:t>
            </a:r>
            <a:endParaRPr lang="en-US" dirty="0"/>
          </a:p>
        </p:txBody>
      </p:sp>
      <p:sp>
        <p:nvSpPr>
          <p:cNvPr id="3" name="Content Placeholder 2"/>
          <p:cNvSpPr>
            <a:spLocks noGrp="1"/>
          </p:cNvSpPr>
          <p:nvPr>
            <p:ph idx="1"/>
          </p:nvPr>
        </p:nvSpPr>
        <p:spPr/>
        <p:txBody>
          <a:bodyPr/>
          <a:lstStyle/>
          <a:p>
            <a:r>
              <a:rPr lang="en-US" dirty="0" smtClean="0"/>
              <a:t>Prevention and control strategies</a:t>
            </a:r>
          </a:p>
          <a:p>
            <a:pPr>
              <a:buFontTx/>
              <a:buChar char="-"/>
            </a:pPr>
            <a:r>
              <a:rPr lang="en-US" dirty="0" smtClean="0"/>
              <a:t>Primary: </a:t>
            </a:r>
            <a:r>
              <a:rPr lang="en-US" dirty="0" err="1" smtClean="0"/>
              <a:t>HPV</a:t>
            </a:r>
            <a:r>
              <a:rPr lang="en-US" dirty="0" smtClean="0"/>
              <a:t> Vaccination</a:t>
            </a:r>
          </a:p>
          <a:p>
            <a:pPr>
              <a:buFontTx/>
              <a:buChar char="-"/>
            </a:pPr>
            <a:r>
              <a:rPr lang="en-US" dirty="0" smtClean="0"/>
              <a:t>Secondary:  early case detection with cervical screening</a:t>
            </a:r>
            <a:endParaRPr lang="en-US" dirty="0"/>
          </a:p>
        </p:txBody>
      </p:sp>
      <p:sp>
        <p:nvSpPr>
          <p:cNvPr id="4" name="Footer Placeholder 3"/>
          <p:cNvSpPr>
            <a:spLocks noGrp="1"/>
          </p:cNvSpPr>
          <p:nvPr>
            <p:ph type="ftr" sz="quarter" idx="11"/>
          </p:nvPr>
        </p:nvSpPr>
        <p:spPr/>
        <p:txBody>
          <a:bodyPr/>
          <a:lstStyle/>
          <a:p>
            <a:r>
              <a:rPr lang="en-US" smtClean="0"/>
              <a:t>Gobal cancer facts and figures 2007 ACS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Breast Cancer</a:t>
            </a:r>
            <a:endParaRPr lang="en-US" dirty="0"/>
          </a:p>
        </p:txBody>
      </p:sp>
      <p:sp>
        <p:nvSpPr>
          <p:cNvPr id="3" name="Content Placeholder 2"/>
          <p:cNvSpPr>
            <a:spLocks noGrp="1"/>
          </p:cNvSpPr>
          <p:nvPr>
            <p:ph idx="1"/>
          </p:nvPr>
        </p:nvSpPr>
        <p:spPr/>
        <p:txBody>
          <a:bodyPr/>
          <a:lstStyle/>
          <a:p>
            <a:r>
              <a:rPr lang="en-US" dirty="0" smtClean="0"/>
              <a:t>the most frequently diagnosed cancer and the leading cause of cancer death among women worldwide</a:t>
            </a:r>
          </a:p>
          <a:p>
            <a:r>
              <a:rPr lang="en-US" dirty="0" smtClean="0"/>
              <a:t>Risk factors: gender, age,  inheritance of genetic mutation high breast tissue density, high dose radiation, obesity after menopause, use postmenopausal HRT, physical inactivity, alcohol, smoking etc</a:t>
            </a:r>
            <a:endParaRPr lang="en-US" dirty="0"/>
          </a:p>
        </p:txBody>
      </p:sp>
      <p:sp>
        <p:nvSpPr>
          <p:cNvPr id="4" name="Footer Placeholder 3"/>
          <p:cNvSpPr>
            <a:spLocks noGrp="1"/>
          </p:cNvSpPr>
          <p:nvPr>
            <p:ph type="ftr" sz="quarter" idx="11"/>
          </p:nvPr>
        </p:nvSpPr>
        <p:spPr/>
        <p:txBody>
          <a:bodyPr/>
          <a:lstStyle/>
          <a:p>
            <a:r>
              <a:rPr lang="en-US" smtClean="0"/>
              <a:t>Gobal cancer facts and figures 2007 ACS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Prevention strategies</a:t>
            </a:r>
          </a:p>
          <a:p>
            <a:pPr>
              <a:buFontTx/>
              <a:buChar char="-"/>
            </a:pPr>
            <a:r>
              <a:rPr lang="en-US" dirty="0" smtClean="0"/>
              <a:t>Reduce the risk factors by maintaining the body weight, rigorous physical activity, decrease alcohol intake</a:t>
            </a:r>
          </a:p>
          <a:p>
            <a:r>
              <a:rPr lang="en-US" dirty="0" smtClean="0"/>
              <a:t>Early diagnosis  include screening by mammography, clinical breast examination (</a:t>
            </a:r>
            <a:r>
              <a:rPr lang="en-US" dirty="0" err="1" smtClean="0"/>
              <a:t>CBE</a:t>
            </a:r>
            <a:r>
              <a:rPr lang="en-US" dirty="0" smtClean="0"/>
              <a:t>), and breast self-examination (BSE).</a:t>
            </a:r>
          </a:p>
        </p:txBody>
      </p:sp>
      <p:sp>
        <p:nvSpPr>
          <p:cNvPr id="4" name="Footer Placeholder 3"/>
          <p:cNvSpPr>
            <a:spLocks noGrp="1"/>
          </p:cNvSpPr>
          <p:nvPr>
            <p:ph type="ftr" sz="quarter" idx="11"/>
          </p:nvPr>
        </p:nvSpPr>
        <p:spPr/>
        <p:txBody>
          <a:bodyPr/>
          <a:lstStyle/>
          <a:p>
            <a:r>
              <a:rPr lang="en-US" smtClean="0"/>
              <a:t>Gobal cancer facts and figures 2007 ACS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Stomach Cancer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fourth most common malignancy in the world in 2007, with an estimated one million new cases</a:t>
            </a:r>
          </a:p>
          <a:p>
            <a:r>
              <a:rPr lang="en-US" dirty="0" smtClean="0"/>
              <a:t>second leading cause of cancer death in men and the fourth among women</a:t>
            </a:r>
          </a:p>
          <a:p>
            <a:r>
              <a:rPr lang="en-US" dirty="0" smtClean="0"/>
              <a:t>Risk factors:  H. Pylori infection( 60%), Diet rich in smoked foods, slated meat or fish or pickled vegetables and low fresh vegetables, smoking</a:t>
            </a:r>
          </a:p>
          <a:p>
            <a:r>
              <a:rPr lang="en-US" dirty="0" smtClean="0"/>
              <a:t>Prevention strategy to reduce intake of preserved food, smoking, prevalence of H. pylori increase consumption of fruits and vegetables, </a:t>
            </a:r>
            <a:endParaRPr lang="en-US" dirty="0"/>
          </a:p>
        </p:txBody>
      </p:sp>
      <p:sp>
        <p:nvSpPr>
          <p:cNvPr id="4" name="Footer Placeholder 3"/>
          <p:cNvSpPr>
            <a:spLocks noGrp="1"/>
          </p:cNvSpPr>
          <p:nvPr>
            <p:ph type="ftr" sz="quarter" idx="11"/>
          </p:nvPr>
        </p:nvSpPr>
        <p:spPr/>
        <p:txBody>
          <a:bodyPr/>
          <a:lstStyle/>
          <a:p>
            <a:r>
              <a:rPr lang="en-US" smtClean="0"/>
              <a:t>Gobal cancer facts and figures 2007 ACS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828800"/>
          </a:xfrm>
        </p:spPr>
        <p:txBody>
          <a:bodyPr>
            <a:noAutofit/>
          </a:bodyPr>
          <a:lstStyle/>
          <a:p>
            <a:r>
              <a:rPr lang="en-GB" sz="8000" dirty="0" smtClean="0"/>
              <a:t>Aetiology</a:t>
            </a:r>
            <a:endParaRPr lang="en-GB" sz="8000" dirty="0"/>
          </a:p>
        </p:txBody>
      </p:sp>
      <p:sp>
        <p:nvSpPr>
          <p:cNvPr id="3" name="Content Placeholder 2"/>
          <p:cNvSpPr>
            <a:spLocks noGrp="1"/>
          </p:cNvSpPr>
          <p:nvPr>
            <p:ph idx="1"/>
          </p:nvPr>
        </p:nvSpPr>
        <p:spPr/>
        <p:txBody>
          <a:bodyPr/>
          <a:lstStyle/>
          <a:p>
            <a:endParaRPr lang="en-GB" dirty="0" smtClean="0"/>
          </a:p>
          <a:p>
            <a:endParaRPr lang="en-GB" dirty="0" smtClean="0"/>
          </a:p>
          <a:p>
            <a:endParaRPr lang="en-GB" dirty="0" smtClean="0"/>
          </a:p>
          <a:p>
            <a:r>
              <a:rPr lang="en-GB" dirty="0" smtClean="0"/>
              <a:t>.</a:t>
            </a:r>
          </a:p>
          <a:p>
            <a:endParaRPr lang="en-GB"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2057400"/>
            <a:ext cx="8229600" cy="4068763"/>
          </a:xfrm>
        </p:spPr>
        <p:txBody>
          <a:bodyPr/>
          <a:lstStyle/>
          <a:p>
            <a:r>
              <a:rPr lang="en-GB" sz="4800" dirty="0" smtClean="0"/>
              <a:t>Aetiology is the study of causes of a disease</a:t>
            </a:r>
          </a:p>
          <a:p>
            <a:endParaRPr lang="en-GB"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endParaRPr lang="en-GB" smtClean="0"/>
          </a:p>
        </p:txBody>
      </p:sp>
      <p:sp>
        <p:nvSpPr>
          <p:cNvPr id="7171" name="Content Placeholder 2"/>
          <p:cNvSpPr>
            <a:spLocks noGrp="1"/>
          </p:cNvSpPr>
          <p:nvPr>
            <p:ph idx="1"/>
          </p:nvPr>
        </p:nvSpPr>
        <p:spPr/>
        <p:txBody>
          <a:bodyPr>
            <a:normAutofit fontScale="85000" lnSpcReduction="10000"/>
          </a:bodyPr>
          <a:lstStyle/>
          <a:p>
            <a:r>
              <a:rPr lang="en-GB" dirty="0" smtClean="0"/>
              <a:t>Cancer is neither contagious nor hereditary disease.</a:t>
            </a:r>
          </a:p>
          <a:p>
            <a:r>
              <a:rPr lang="en-GB" dirty="0" smtClean="0"/>
              <a:t> It is suggested that every living organism has some inactive cancer-causing genes called proto-</a:t>
            </a:r>
            <a:r>
              <a:rPr lang="en-GB" dirty="0" err="1" smtClean="0"/>
              <a:t>oncogenes</a:t>
            </a:r>
            <a:r>
              <a:rPr lang="en-GB" dirty="0" smtClean="0"/>
              <a:t>. </a:t>
            </a:r>
          </a:p>
          <a:p>
            <a:r>
              <a:rPr lang="en-GB" dirty="0" smtClean="0"/>
              <a:t>A number of physical, chemical or biological agents are known to mutate and activate these proto-</a:t>
            </a:r>
            <a:r>
              <a:rPr lang="en-GB" dirty="0" err="1" smtClean="0"/>
              <a:t>oncogenes</a:t>
            </a:r>
            <a:r>
              <a:rPr lang="en-GB" dirty="0" smtClean="0"/>
              <a:t> into active and cancer causing </a:t>
            </a:r>
            <a:r>
              <a:rPr lang="en-GB" dirty="0" err="1" smtClean="0"/>
              <a:t>oncogenes</a:t>
            </a:r>
            <a:r>
              <a:rPr lang="en-GB" dirty="0" smtClean="0"/>
              <a:t>. </a:t>
            </a:r>
          </a:p>
          <a:p>
            <a:r>
              <a:rPr lang="en-GB" dirty="0" smtClean="0"/>
              <a:t>Due to altered gene activity, normal control mechanism is lost and the abnormal cell growth and cell division take place. </a:t>
            </a:r>
          </a:p>
          <a:p>
            <a:r>
              <a:rPr lang="en-GB" dirty="0" smtClean="0"/>
              <a:t>The physical and chemical agents, which induce cancer growth, are called carcinogens.</a:t>
            </a:r>
          </a:p>
          <a:p>
            <a:endParaRPr lang="en-GB"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 Factors</a:t>
            </a:r>
            <a:endParaRPr lang="en-US" dirty="0"/>
          </a:p>
        </p:txBody>
      </p:sp>
      <p:sp>
        <p:nvSpPr>
          <p:cNvPr id="4" name="Content Placeholder 3"/>
          <p:cNvSpPr>
            <a:spLocks noGrp="1"/>
          </p:cNvSpPr>
          <p:nvPr>
            <p:ph sz="half" idx="1"/>
          </p:nvPr>
        </p:nvSpPr>
        <p:spPr/>
        <p:txBody>
          <a:bodyPr>
            <a:normAutofit fontScale="92500" lnSpcReduction="10000"/>
          </a:bodyPr>
          <a:lstStyle/>
          <a:p>
            <a:r>
              <a:rPr lang="en-US" dirty="0" smtClean="0"/>
              <a:t>Non Modifiable</a:t>
            </a:r>
          </a:p>
          <a:p>
            <a:pPr>
              <a:buFontTx/>
              <a:buChar char="-"/>
            </a:pPr>
            <a:r>
              <a:rPr lang="en-US" dirty="0" smtClean="0"/>
              <a:t>Age</a:t>
            </a:r>
          </a:p>
          <a:p>
            <a:pPr>
              <a:buFontTx/>
              <a:buChar char="-"/>
            </a:pPr>
            <a:r>
              <a:rPr lang="en-US" dirty="0" smtClean="0"/>
              <a:t>Sex</a:t>
            </a:r>
          </a:p>
          <a:p>
            <a:pPr>
              <a:buFontTx/>
              <a:buChar char="-"/>
            </a:pPr>
            <a:r>
              <a:rPr lang="en-US" dirty="0" smtClean="0"/>
              <a:t>Genetic factor</a:t>
            </a:r>
            <a:endParaRPr lang="en-US" dirty="0"/>
          </a:p>
        </p:txBody>
      </p:sp>
      <p:sp>
        <p:nvSpPr>
          <p:cNvPr id="5" name="Content Placeholder 4"/>
          <p:cNvSpPr>
            <a:spLocks noGrp="1"/>
          </p:cNvSpPr>
          <p:nvPr>
            <p:ph sz="half" idx="2"/>
          </p:nvPr>
        </p:nvSpPr>
        <p:spPr/>
        <p:txBody>
          <a:bodyPr>
            <a:normAutofit fontScale="92500" lnSpcReduction="10000"/>
          </a:bodyPr>
          <a:lstStyle/>
          <a:p>
            <a:r>
              <a:rPr lang="en-US" dirty="0" smtClean="0"/>
              <a:t>Modifiable</a:t>
            </a:r>
          </a:p>
          <a:p>
            <a:pPr>
              <a:buFontTx/>
              <a:buChar char="-"/>
            </a:pPr>
            <a:r>
              <a:rPr lang="en-US" dirty="0" smtClean="0"/>
              <a:t>Tobacco</a:t>
            </a:r>
          </a:p>
          <a:p>
            <a:pPr>
              <a:buFontTx/>
              <a:buChar char="-"/>
            </a:pPr>
            <a:r>
              <a:rPr lang="en-US" dirty="0" smtClean="0"/>
              <a:t>Chronic infection</a:t>
            </a:r>
          </a:p>
          <a:p>
            <a:pPr>
              <a:buFontTx/>
              <a:buChar char="-"/>
            </a:pPr>
            <a:r>
              <a:rPr lang="en-US" dirty="0" smtClean="0"/>
              <a:t>Alcohol drinking</a:t>
            </a:r>
          </a:p>
          <a:p>
            <a:pPr>
              <a:buFontTx/>
              <a:buChar char="-"/>
            </a:pPr>
            <a:r>
              <a:rPr lang="en-US" dirty="0" smtClean="0"/>
              <a:t>Occupational exposure</a:t>
            </a:r>
          </a:p>
          <a:p>
            <a:pPr>
              <a:buFontTx/>
              <a:buChar char="-"/>
            </a:pPr>
            <a:r>
              <a:rPr lang="en-US" dirty="0" smtClean="0"/>
              <a:t>Dietary factors</a:t>
            </a:r>
          </a:p>
          <a:p>
            <a:pPr>
              <a:buFontTx/>
              <a:buChar char="-"/>
            </a:pPr>
            <a:r>
              <a:rPr lang="en-US" dirty="0" smtClean="0"/>
              <a:t>Obesity and physical exercise</a:t>
            </a:r>
          </a:p>
          <a:p>
            <a:pPr>
              <a:buFontTx/>
              <a:buChar char="-"/>
            </a:pPr>
            <a:r>
              <a:rPr lang="en-US" dirty="0" smtClean="0"/>
              <a:t>Radiation</a:t>
            </a:r>
          </a:p>
          <a:p>
            <a:pPr>
              <a:buFontTx/>
              <a:buChar char="-"/>
            </a:pPr>
            <a:r>
              <a:rPr lang="en-US" dirty="0" smtClean="0"/>
              <a:t>Medical drugs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2000"/>
                                        <p:tgtEl>
                                          <p:spTgt spid="4">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2000"/>
                                        <p:tgtEl>
                                          <p:spTgt spid="4">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2000"/>
                                        <p:tgtEl>
                                          <p:spTgt spid="4">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fade">
                                      <p:cBhvr>
                                        <p:cTn id="26" dur="2000"/>
                                        <p:tgtEl>
                                          <p:spTgt spid="5">
                                            <p:txEl>
                                              <p:pRg st="0" end="0"/>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fade">
                                      <p:cBhvr>
                                        <p:cTn id="29" dur="2000"/>
                                        <p:tgtEl>
                                          <p:spTgt spid="5">
                                            <p:txEl>
                                              <p:pRg st="1" end="1"/>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fade">
                                      <p:cBhvr>
                                        <p:cTn id="32" dur="2000"/>
                                        <p:tgtEl>
                                          <p:spTgt spid="5">
                                            <p:txEl>
                                              <p:pRg st="2" end="2"/>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fade">
                                      <p:cBhvr>
                                        <p:cTn id="35" dur="2000"/>
                                        <p:tgtEl>
                                          <p:spTgt spid="5">
                                            <p:txEl>
                                              <p:pRg st="3" end="3"/>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
                                            <p:txEl>
                                              <p:pRg st="4" end="4"/>
                                            </p:txEl>
                                          </p:spTgt>
                                        </p:tgtEl>
                                        <p:attrNameLst>
                                          <p:attrName>style.visibility</p:attrName>
                                        </p:attrNameLst>
                                      </p:cBhvr>
                                      <p:to>
                                        <p:strVal val="visible"/>
                                      </p:to>
                                    </p:set>
                                    <p:animEffect transition="in" filter="fade">
                                      <p:cBhvr>
                                        <p:cTn id="38" dur="2000"/>
                                        <p:tgtEl>
                                          <p:spTgt spid="5">
                                            <p:txEl>
                                              <p:pRg st="4" end="4"/>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5">
                                            <p:txEl>
                                              <p:pRg st="5" end="5"/>
                                            </p:txEl>
                                          </p:spTgt>
                                        </p:tgtEl>
                                        <p:attrNameLst>
                                          <p:attrName>style.visibility</p:attrName>
                                        </p:attrNameLst>
                                      </p:cBhvr>
                                      <p:to>
                                        <p:strVal val="visible"/>
                                      </p:to>
                                    </p:set>
                                    <p:animEffect transition="in" filter="fade">
                                      <p:cBhvr>
                                        <p:cTn id="41" dur="2000"/>
                                        <p:tgtEl>
                                          <p:spTgt spid="5">
                                            <p:txEl>
                                              <p:pRg st="5" end="5"/>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
                                            <p:txEl>
                                              <p:pRg st="6" end="6"/>
                                            </p:txEl>
                                          </p:spTgt>
                                        </p:tgtEl>
                                        <p:attrNameLst>
                                          <p:attrName>style.visibility</p:attrName>
                                        </p:attrNameLst>
                                      </p:cBhvr>
                                      <p:to>
                                        <p:strVal val="visible"/>
                                      </p:to>
                                    </p:set>
                                    <p:animEffect transition="in" filter="fade">
                                      <p:cBhvr>
                                        <p:cTn id="44" dur="2000"/>
                                        <p:tgtEl>
                                          <p:spTgt spid="5">
                                            <p:txEl>
                                              <p:pRg st="6" end="6"/>
                                            </p:tx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Effect transition="in" filter="fade">
                                      <p:cBhvr>
                                        <p:cTn id="47" dur="2000"/>
                                        <p:tgtEl>
                                          <p:spTgt spid="5">
                                            <p:txEl>
                                              <p:pRg st="7" end="7"/>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
                                            <p:txEl>
                                              <p:pRg st="8" end="8"/>
                                            </p:txEl>
                                          </p:spTgt>
                                        </p:tgtEl>
                                        <p:attrNameLst>
                                          <p:attrName>style.visibility</p:attrName>
                                        </p:attrNameLst>
                                      </p:cBhvr>
                                      <p:to>
                                        <p:strVal val="visible"/>
                                      </p:to>
                                    </p:set>
                                    <p:animEffect transition="in" filter="fade">
                                      <p:cBhvr>
                                        <p:cTn id="50" dur="2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allAtOnce"/>
      <p:bldP spid="5" grpId="0" build="allAtOnce"/>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Tobacco Consumption</a:t>
            </a:r>
          </a:p>
        </p:txBody>
      </p:sp>
      <p:sp>
        <p:nvSpPr>
          <p:cNvPr id="3" name="Content Placeholder 2"/>
          <p:cNvSpPr>
            <a:spLocks noGrp="1"/>
          </p:cNvSpPr>
          <p:nvPr>
            <p:ph idx="1"/>
          </p:nvPr>
        </p:nvSpPr>
        <p:spPr/>
        <p:txBody>
          <a:bodyPr>
            <a:normAutofit fontScale="92500" lnSpcReduction="20000"/>
          </a:bodyPr>
          <a:lstStyle/>
          <a:p>
            <a:pPr>
              <a:buFontTx/>
              <a:buChar char="-"/>
            </a:pPr>
            <a:r>
              <a:rPr lang="en-US" dirty="0" smtClean="0"/>
              <a:t>Main single cause of human cancer worldwide</a:t>
            </a:r>
          </a:p>
          <a:p>
            <a:pPr>
              <a:buFontTx/>
              <a:buChar char="-"/>
            </a:pPr>
            <a:r>
              <a:rPr lang="en-US" dirty="0" smtClean="0"/>
              <a:t>Accounts for 30% approx of all human cancer in developed countries</a:t>
            </a:r>
          </a:p>
          <a:p>
            <a:pPr>
              <a:buFontTx/>
              <a:buChar char="-"/>
            </a:pPr>
            <a:r>
              <a:rPr lang="en-US" dirty="0" smtClean="0"/>
              <a:t>Responsible for 13 types of cancer: lung, oral cavity, nasal cavity and nasal sinuses, pharynx, larynx, esophagus, stomach, pancreas, liver, urinary bladder, kidney, uterine cervix and myeloid leukemia</a:t>
            </a:r>
          </a:p>
          <a:p>
            <a:pPr>
              <a:buFontTx/>
              <a:buChar char="-"/>
            </a:pPr>
            <a:r>
              <a:rPr lang="en-US" dirty="0" smtClean="0"/>
              <a:t>Any form of tobacco are risk( smoking, chewing)</a:t>
            </a:r>
          </a:p>
          <a:p>
            <a:pPr>
              <a:buFontTx/>
              <a:buChar char="-"/>
            </a:pPr>
            <a:r>
              <a:rPr lang="en-US" dirty="0" smtClean="0"/>
              <a:t>Benefit of quitting tobacco in adulthood for all kind of major cancer</a:t>
            </a:r>
          </a:p>
          <a:p>
            <a:pPr>
              <a:buFontTx/>
              <a:buChar char="-"/>
            </a:pPr>
            <a:endParaRPr lang="en-US" dirty="0" smtClean="0"/>
          </a:p>
          <a:p>
            <a:pPr>
              <a:buFontTx/>
              <a:buChar char="-"/>
            </a:pPr>
            <a:endParaRPr lang="en-US" dirty="0"/>
          </a:p>
        </p:txBody>
      </p:sp>
      <p:sp>
        <p:nvSpPr>
          <p:cNvPr id="4" name="Footer Placeholder 3"/>
          <p:cNvSpPr>
            <a:spLocks noGrp="1"/>
          </p:cNvSpPr>
          <p:nvPr>
            <p:ph type="ftr" sz="quarter" idx="11"/>
          </p:nvPr>
        </p:nvSpPr>
        <p:spPr/>
        <p:txBody>
          <a:bodyPr/>
          <a:lstStyle/>
          <a:p>
            <a:r>
              <a:rPr lang="en-US" smtClean="0"/>
              <a:t>worldl cancer report, 2008 IARC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Cancer….. Is a major source of disease burden in Sri Lanka.</a:t>
            </a:r>
          </a:p>
          <a:p>
            <a:endParaRPr lang="en-GB" dirty="0" smtClean="0"/>
          </a:p>
          <a:p>
            <a:r>
              <a:rPr lang="en-GB" dirty="0" smtClean="0"/>
              <a:t> Is the second leading cause for death. Number of cases are expected to increase. Growth of aging population</a:t>
            </a:r>
          </a:p>
          <a:p>
            <a:endParaRPr lang="en-GB"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Chronic infection</a:t>
            </a:r>
          </a:p>
        </p:txBody>
      </p:sp>
      <p:sp>
        <p:nvSpPr>
          <p:cNvPr id="3" name="Content Placeholder 2"/>
          <p:cNvSpPr>
            <a:spLocks noGrp="1"/>
          </p:cNvSpPr>
          <p:nvPr>
            <p:ph idx="1"/>
          </p:nvPr>
        </p:nvSpPr>
        <p:spPr/>
        <p:txBody>
          <a:bodyPr>
            <a:normAutofit/>
          </a:bodyPr>
          <a:lstStyle/>
          <a:p>
            <a:pPr>
              <a:buFontTx/>
              <a:buChar char="-"/>
            </a:pPr>
            <a:r>
              <a:rPr lang="en-US" dirty="0" smtClean="0"/>
              <a:t>Approx 15- 20% of cancer worldwide: 26% in developing countries, 8% in developed countries</a:t>
            </a:r>
          </a:p>
          <a:p>
            <a:pPr lvl="1" algn="ctr">
              <a:buFontTx/>
              <a:buChar char="-"/>
            </a:pPr>
            <a:r>
              <a:rPr lang="en-US" dirty="0" smtClean="0"/>
              <a:t> </a:t>
            </a:r>
            <a:r>
              <a:rPr lang="en-US" sz="3200" dirty="0" smtClean="0"/>
              <a:t>Common cancer associated with chronic infection: -Cervical cancer and other malignancy- HPV, Lymphoma- Leukemia- Gastric cancer- H. Pylori, </a:t>
            </a:r>
            <a:endParaRPr lang="en-US" sz="3200" dirty="0"/>
          </a:p>
        </p:txBody>
      </p:sp>
      <p:sp>
        <p:nvSpPr>
          <p:cNvPr id="4" name="Footer Placeholder 3"/>
          <p:cNvSpPr>
            <a:spLocks noGrp="1"/>
          </p:cNvSpPr>
          <p:nvPr>
            <p:ph type="ftr" sz="quarter" idx="11"/>
          </p:nvPr>
        </p:nvSpPr>
        <p:spPr/>
        <p:txBody>
          <a:bodyPr/>
          <a:lstStyle/>
          <a:p>
            <a:r>
              <a:rPr lang="en-US" smtClean="0"/>
              <a:t>oxford text book of public health, 5th edition</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Alcohol Drinking</a:t>
            </a:r>
            <a:br>
              <a:rPr lang="en-US" dirty="0" smtClean="0"/>
            </a:br>
            <a:endParaRPr lang="en-US" dirty="0"/>
          </a:p>
        </p:txBody>
      </p:sp>
      <p:sp>
        <p:nvSpPr>
          <p:cNvPr id="3" name="Content Placeholder 2"/>
          <p:cNvSpPr>
            <a:spLocks noGrp="1"/>
          </p:cNvSpPr>
          <p:nvPr>
            <p:ph idx="1"/>
          </p:nvPr>
        </p:nvSpPr>
        <p:spPr/>
        <p:txBody>
          <a:bodyPr>
            <a:normAutofit/>
          </a:bodyPr>
          <a:lstStyle/>
          <a:p>
            <a:pPr>
              <a:buNone/>
            </a:pPr>
            <a:r>
              <a:rPr lang="en-US" dirty="0" smtClean="0"/>
              <a:t>- Global burden of cancer attributed to alcohol -3.6%</a:t>
            </a:r>
          </a:p>
          <a:p>
            <a:pPr>
              <a:buFontTx/>
              <a:buChar char="-"/>
            </a:pPr>
            <a:r>
              <a:rPr lang="en-US" dirty="0" smtClean="0"/>
              <a:t>A causal association has been established between alcohol drinking and cancers of the oral cavity, pharynx, larynx, esophagus, liver, colon, rectum and, in women, breast</a:t>
            </a:r>
          </a:p>
          <a:p>
            <a:pPr>
              <a:buFontTx/>
              <a:buChar char="-"/>
            </a:pPr>
            <a:r>
              <a:rPr lang="en-US" dirty="0" smtClean="0"/>
              <a:t>For all cancer sites, risk if the function of amount of alcohol consumption</a:t>
            </a:r>
            <a:endParaRPr lang="en-US" dirty="0"/>
          </a:p>
        </p:txBody>
      </p:sp>
      <p:sp>
        <p:nvSpPr>
          <p:cNvPr id="4" name="Footer Placeholder 3"/>
          <p:cNvSpPr>
            <a:spLocks noGrp="1"/>
          </p:cNvSpPr>
          <p:nvPr>
            <p:ph type="ftr" sz="quarter" idx="11"/>
          </p:nvPr>
        </p:nvSpPr>
        <p:spPr/>
        <p:txBody>
          <a:bodyPr/>
          <a:lstStyle/>
          <a:p>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Dietary Factors, Obesity and Physical activities</a:t>
            </a:r>
            <a:endParaRPr lang="en-US" dirty="0"/>
          </a:p>
        </p:txBody>
      </p:sp>
      <p:sp>
        <p:nvSpPr>
          <p:cNvPr id="3" name="Content Placeholder 2"/>
          <p:cNvSpPr>
            <a:spLocks noGrp="1"/>
          </p:cNvSpPr>
          <p:nvPr>
            <p:ph idx="1"/>
          </p:nvPr>
        </p:nvSpPr>
        <p:spPr/>
        <p:txBody>
          <a:bodyPr>
            <a:normAutofit lnSpcReduction="10000"/>
          </a:bodyPr>
          <a:lstStyle/>
          <a:p>
            <a:pPr>
              <a:buFontTx/>
              <a:buChar char="-"/>
            </a:pPr>
            <a:r>
              <a:rPr lang="en-US" dirty="0" smtClean="0"/>
              <a:t>Responsible for 25% of human cancers in high income countries but exact role of dietary factors for causing cancer remains largely obscure</a:t>
            </a:r>
          </a:p>
          <a:p>
            <a:pPr>
              <a:buFontTx/>
              <a:buChar char="-"/>
            </a:pPr>
            <a:r>
              <a:rPr lang="en-US" dirty="0" smtClean="0"/>
              <a:t>Increased weight gain is associated with cancer of colon, gall bladder, postmenopausal breast, </a:t>
            </a:r>
            <a:r>
              <a:rPr lang="en-US" dirty="0" err="1" smtClean="0"/>
              <a:t>endometrium</a:t>
            </a:r>
            <a:r>
              <a:rPr lang="en-US" dirty="0" smtClean="0"/>
              <a:t>, kidney and esophagus</a:t>
            </a:r>
          </a:p>
          <a:p>
            <a:pPr>
              <a:buFontTx/>
              <a:buChar char="-"/>
            </a:pPr>
            <a:r>
              <a:rPr lang="en-US" dirty="0" smtClean="0"/>
              <a:t>Increasing physical activities decrease the risk of the breast and colon cancer</a:t>
            </a:r>
            <a:endParaRPr lang="en-US" dirty="0"/>
          </a:p>
        </p:txBody>
      </p:sp>
      <p:sp>
        <p:nvSpPr>
          <p:cNvPr id="4" name="Footer Placeholder 3"/>
          <p:cNvSpPr>
            <a:spLocks noGrp="1"/>
          </p:cNvSpPr>
          <p:nvPr>
            <p:ph type="ftr" sz="quarter" idx="11"/>
          </p:nvPr>
        </p:nvSpPr>
        <p:spPr/>
        <p:txBody>
          <a:bodyPr/>
          <a:lstStyle/>
          <a:p>
            <a:r>
              <a:rPr lang="en-US" dirty="0" smtClean="0"/>
              <a:t>oxford text book of public health, 5th edition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Occupational exposures</a:t>
            </a:r>
            <a:br>
              <a:rPr lang="en-US" dirty="0" smtClean="0"/>
            </a:br>
            <a:endParaRPr lang="en-US" dirty="0"/>
          </a:p>
        </p:txBody>
      </p:sp>
      <p:sp>
        <p:nvSpPr>
          <p:cNvPr id="3" name="Content Placeholder 2"/>
          <p:cNvSpPr>
            <a:spLocks noGrp="1"/>
          </p:cNvSpPr>
          <p:nvPr>
            <p:ph idx="1"/>
          </p:nvPr>
        </p:nvSpPr>
        <p:spPr/>
        <p:txBody>
          <a:bodyPr/>
          <a:lstStyle/>
          <a:p>
            <a:pPr>
              <a:buFontTx/>
              <a:buChar char="-"/>
            </a:pPr>
            <a:r>
              <a:rPr lang="en-US" dirty="0" smtClean="0"/>
              <a:t>Global burden of cancer: 2-3%</a:t>
            </a:r>
          </a:p>
          <a:p>
            <a:pPr>
              <a:buFontTx/>
              <a:buChar char="-"/>
            </a:pPr>
            <a:r>
              <a:rPr lang="en-US" dirty="0" smtClean="0"/>
              <a:t>Approx 40 occupational agents, groups of agents and mixtures are classified as carcinogens(monographs)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Reproductive factor and exogenous hormone</a:t>
            </a:r>
            <a:br>
              <a:rPr lang="en-US" dirty="0" smtClean="0"/>
            </a:br>
            <a:endParaRPr lang="en-US" dirty="0"/>
          </a:p>
        </p:txBody>
      </p:sp>
      <p:sp>
        <p:nvSpPr>
          <p:cNvPr id="3" name="Content Placeholder 2"/>
          <p:cNvSpPr>
            <a:spLocks noGrp="1"/>
          </p:cNvSpPr>
          <p:nvPr>
            <p:ph idx="1"/>
          </p:nvPr>
        </p:nvSpPr>
        <p:spPr/>
        <p:txBody>
          <a:bodyPr>
            <a:normAutofit fontScale="92500" lnSpcReduction="10000"/>
          </a:bodyPr>
          <a:lstStyle/>
          <a:p>
            <a:pPr>
              <a:buFontTx/>
              <a:buChar char="-"/>
            </a:pPr>
            <a:r>
              <a:rPr lang="en-US" dirty="0" smtClean="0"/>
              <a:t>Reproductive factors(</a:t>
            </a:r>
            <a:r>
              <a:rPr lang="en-US" sz="2400" dirty="0" smtClean="0"/>
              <a:t>age at first child, number of </a:t>
            </a:r>
            <a:r>
              <a:rPr lang="en-US" sz="2400" dirty="0" err="1" smtClean="0"/>
              <a:t>pregancy</a:t>
            </a:r>
            <a:r>
              <a:rPr lang="en-US" sz="2400" dirty="0" smtClean="0"/>
              <a:t>, age at last child, and age at  menopause</a:t>
            </a:r>
            <a:r>
              <a:rPr lang="en-US" dirty="0" smtClean="0"/>
              <a:t>) strongly associated with cancer of breast, ovaries </a:t>
            </a:r>
            <a:r>
              <a:rPr lang="en-US" smtClean="0"/>
              <a:t>and endometrial</a:t>
            </a:r>
            <a:endParaRPr lang="en-US" dirty="0" smtClean="0"/>
          </a:p>
          <a:p>
            <a:pPr>
              <a:buFontTx/>
              <a:buChar char="-"/>
            </a:pPr>
            <a:r>
              <a:rPr lang="en-US" dirty="0" smtClean="0"/>
              <a:t>Exogenous estrogens and progestin's in combination as </a:t>
            </a:r>
            <a:r>
              <a:rPr lang="en-US" dirty="0" err="1" smtClean="0"/>
              <a:t>HRT</a:t>
            </a:r>
            <a:r>
              <a:rPr lang="en-US" dirty="0" smtClean="0"/>
              <a:t> in menopause and in steroid contraceptives increase the risk of breast and ovarian cancers</a:t>
            </a:r>
          </a:p>
          <a:p>
            <a:pPr>
              <a:buFontTx/>
              <a:buChar char="-"/>
            </a:pPr>
            <a:r>
              <a:rPr lang="en-US" dirty="0" err="1" smtClean="0"/>
              <a:t>OCP</a:t>
            </a:r>
            <a:r>
              <a:rPr lang="en-US" dirty="0" smtClean="0"/>
              <a:t> exert long term protection for ovarian and endometrial cancer but increase risk for cervical and liver cancer</a:t>
            </a:r>
          </a:p>
          <a:p>
            <a:pPr>
              <a:buFontTx/>
              <a:buChar char="-"/>
            </a:pPr>
            <a:endParaRPr lang="en-US" dirty="0"/>
          </a:p>
        </p:txBody>
      </p:sp>
      <p:sp>
        <p:nvSpPr>
          <p:cNvPr id="4" name="Footer Placeholder 3"/>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Genetic Factor</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Cancer </a:t>
            </a:r>
            <a:r>
              <a:rPr lang="en-US" dirty="0" err="1" smtClean="0"/>
              <a:t>susceptical</a:t>
            </a:r>
            <a:r>
              <a:rPr lang="en-US" dirty="0" smtClean="0"/>
              <a:t> genes may be </a:t>
            </a:r>
            <a:r>
              <a:rPr lang="en-US" dirty="0" err="1" smtClean="0"/>
              <a:t>oncogenes</a:t>
            </a:r>
            <a:r>
              <a:rPr lang="en-US" dirty="0" smtClean="0"/>
              <a:t>, tumor suppressor gene, risk modifier genes</a:t>
            </a:r>
          </a:p>
          <a:p>
            <a:r>
              <a:rPr lang="en-US" dirty="0" err="1" smtClean="0"/>
              <a:t>oncogenes</a:t>
            </a:r>
            <a:r>
              <a:rPr lang="en-US" dirty="0" smtClean="0"/>
              <a:t> are genes where either over-expression or gain of function mutations contribute to </a:t>
            </a:r>
            <a:r>
              <a:rPr lang="en-US" dirty="0" err="1" smtClean="0"/>
              <a:t>tumorigenesis</a:t>
            </a:r>
            <a:r>
              <a:rPr lang="en-US" dirty="0" smtClean="0"/>
              <a:t> </a:t>
            </a:r>
            <a:r>
              <a:rPr lang="en-US" dirty="0" err="1" smtClean="0"/>
              <a:t>eg:RAS</a:t>
            </a:r>
            <a:r>
              <a:rPr lang="en-US" dirty="0" smtClean="0"/>
              <a:t> and </a:t>
            </a:r>
            <a:r>
              <a:rPr lang="en-US" dirty="0" err="1" smtClean="0"/>
              <a:t>MYC</a:t>
            </a:r>
            <a:r>
              <a:rPr lang="en-US" dirty="0" smtClean="0"/>
              <a:t> families</a:t>
            </a:r>
          </a:p>
          <a:p>
            <a:r>
              <a:rPr lang="en-US" dirty="0" err="1" smtClean="0"/>
              <a:t>Tumour</a:t>
            </a:r>
            <a:r>
              <a:rPr lang="en-US" dirty="0" smtClean="0"/>
              <a:t> suppressor gene: genes where either under-expression or loss of function mutations contribute to </a:t>
            </a:r>
            <a:r>
              <a:rPr lang="en-US" dirty="0" err="1" smtClean="0"/>
              <a:t>tumorigenesis</a:t>
            </a:r>
            <a:r>
              <a:rPr lang="en-US" dirty="0" smtClean="0"/>
              <a:t>. </a:t>
            </a:r>
            <a:r>
              <a:rPr lang="en-US" dirty="0" err="1" smtClean="0"/>
              <a:t>RB</a:t>
            </a:r>
            <a:r>
              <a:rPr lang="en-US" dirty="0" smtClean="0"/>
              <a:t> and the melanoma predisposition gene CDKN2A (p16), BRCA1, TP53</a:t>
            </a:r>
          </a:p>
          <a:p>
            <a:r>
              <a:rPr lang="en-US" dirty="0" smtClean="0"/>
              <a:t>risk modifier genes: genes whose normal function can modify the risk due to a carcinogenic exposure (either environmental or genetic). </a:t>
            </a:r>
            <a:r>
              <a:rPr lang="en-US" dirty="0" err="1" smtClean="0"/>
              <a:t>ADHs</a:t>
            </a:r>
            <a:r>
              <a:rPr lang="en-US" dirty="0" smtClean="0"/>
              <a:t> and </a:t>
            </a:r>
            <a:r>
              <a:rPr lang="en-US" dirty="0" err="1" smtClean="0"/>
              <a:t>ALDHs-hnc</a:t>
            </a:r>
            <a:r>
              <a:rPr lang="en-US" dirty="0" smtClean="0"/>
              <a:t>, RAD51-BRAC2</a:t>
            </a:r>
          </a:p>
          <a:p>
            <a:endParaRPr lang="en-US" dirty="0" smtClean="0"/>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World cancer Report 2008 IARC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Others</a:t>
            </a:r>
            <a:endParaRPr lang="en-US" dirty="0"/>
          </a:p>
        </p:txBody>
      </p:sp>
      <p:sp>
        <p:nvSpPr>
          <p:cNvPr id="3" name="Content Placeholder 2"/>
          <p:cNvSpPr>
            <a:spLocks noGrp="1"/>
          </p:cNvSpPr>
          <p:nvPr>
            <p:ph idx="1"/>
          </p:nvPr>
        </p:nvSpPr>
        <p:spPr/>
        <p:txBody>
          <a:bodyPr/>
          <a:lstStyle/>
          <a:p>
            <a:r>
              <a:rPr lang="en-US" dirty="0" smtClean="0"/>
              <a:t>Ionizing and non ionizing radiation</a:t>
            </a:r>
          </a:p>
          <a:p>
            <a:r>
              <a:rPr lang="en-US" dirty="0" smtClean="0"/>
              <a:t>Medical procedures and drugs</a:t>
            </a:r>
          </a:p>
          <a:p>
            <a:r>
              <a:rPr lang="en-US" dirty="0" smtClean="0"/>
              <a:t>Sunlight</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solidFill>
                  <a:schemeClr val="bg1"/>
                </a:solidFill>
              </a:rPr>
              <a:t>Smoking causes lung cancer</a:t>
            </a:r>
          </a:p>
          <a:p>
            <a:pPr fontAlgn="base">
              <a:spcAft>
                <a:spcPct val="0"/>
              </a:spcAft>
              <a:buNone/>
            </a:pPr>
            <a:r>
              <a:rPr lang="en-US" sz="4400" dirty="0" smtClean="0">
                <a:solidFill>
                  <a:schemeClr val="bg1"/>
                </a:solidFill>
              </a:rPr>
              <a:t>causes lung cancer</a:t>
            </a:r>
          </a:p>
          <a:p>
            <a:pPr fontAlgn="base">
              <a:spcAft>
                <a:spcPct val="0"/>
              </a:spcAft>
              <a:buNone/>
            </a:pPr>
            <a:r>
              <a:rPr lang="en-US" sz="4400" b="1" kern="0" dirty="0" smtClean="0">
                <a:solidFill>
                  <a:srgbClr val="FF0000"/>
                </a:solidFill>
                <a:latin typeface="Times New Roman"/>
              </a:rPr>
              <a:t>Smoking causes lung cancer?</a:t>
            </a:r>
          </a:p>
          <a:p>
            <a:pPr fontAlgn="base">
              <a:spcAft>
                <a:spcPct val="0"/>
              </a:spcAft>
              <a:buNone/>
            </a:pPr>
            <a:r>
              <a:rPr lang="en-US" sz="4400" kern="0" dirty="0" smtClean="0">
                <a:solidFill>
                  <a:srgbClr val="FFFFFF"/>
                </a:solidFill>
                <a:latin typeface="Times New Roman"/>
              </a:rPr>
              <a:t>Smoking causes lung cancer</a:t>
            </a:r>
          </a:p>
          <a:p>
            <a:pPr fontAlgn="base">
              <a:spcAft>
                <a:spcPct val="0"/>
              </a:spcAft>
              <a:buNone/>
            </a:pPr>
            <a:r>
              <a:rPr lang="en-US" sz="4400" kern="0" dirty="0" smtClean="0">
                <a:solidFill>
                  <a:srgbClr val="FFFFFF"/>
                </a:solidFill>
                <a:latin typeface="Times New Roman"/>
              </a:rPr>
              <a:t>cancer</a:t>
            </a:r>
          </a:p>
          <a:p>
            <a:r>
              <a:rPr lang="en-US" dirty="0" smtClean="0">
                <a:solidFill>
                  <a:schemeClr val="bg1"/>
                </a:solidFill>
              </a:rPr>
              <a:t>causes lung cancer</a:t>
            </a:r>
          </a:p>
          <a:p>
            <a:r>
              <a:rPr lang="en-US" dirty="0" smtClean="0">
                <a:solidFill>
                  <a:schemeClr val="bg1"/>
                </a:solidFill>
              </a:rPr>
              <a:t>Smoking causes lung cancer</a:t>
            </a:r>
          </a:p>
          <a:p>
            <a:endParaRPr lang="en-GB" dirty="0"/>
          </a:p>
        </p:txBody>
      </p:sp>
      <p:sp>
        <p:nvSpPr>
          <p:cNvPr id="4" name="Rectangle 2"/>
          <p:cNvSpPr>
            <a:spLocks noGrp="1" noChangeArrowheads="1"/>
          </p:cNvSpPr>
          <p:nvPr>
            <p:ph type="title"/>
          </p:nvPr>
        </p:nvSpPr>
        <p:spPr/>
        <p:txBody>
          <a:bodyPr/>
          <a:lstStyle/>
          <a:p>
            <a:pPr eaLnBrk="1" hangingPunct="1"/>
            <a:r>
              <a:rPr lang="en-US" smtClean="0">
                <a:solidFill>
                  <a:srgbClr val="33CC33"/>
                </a:solidFill>
              </a:rPr>
              <a:t>True</a:t>
            </a:r>
            <a:r>
              <a:rPr lang="en-US" smtClean="0"/>
              <a:t> or </a:t>
            </a:r>
            <a:r>
              <a:rPr lang="en-US" smtClean="0">
                <a:solidFill>
                  <a:srgbClr val="FF0000"/>
                </a:solidFill>
              </a:rPr>
              <a:t>False</a:t>
            </a:r>
            <a:r>
              <a:rPr lang="en-US" smtClean="0"/>
              <a:t>?</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US" kern="0" dirty="0" smtClean="0">
                <a:solidFill>
                  <a:srgbClr val="FFFFFF"/>
                </a:solidFill>
                <a:latin typeface="Times New Roman"/>
              </a:rPr>
              <a:t>Smoking causes lung cancer</a:t>
            </a:r>
          </a:p>
          <a:p>
            <a:r>
              <a:rPr lang="en-US" kern="0" dirty="0" smtClean="0">
                <a:solidFill>
                  <a:srgbClr val="FFFFFF"/>
                </a:solidFill>
                <a:latin typeface="Times New Roman"/>
              </a:rPr>
              <a:t>Smoking causes lung cancer</a:t>
            </a:r>
          </a:p>
          <a:p>
            <a:r>
              <a:rPr lang="en-US" dirty="0" smtClean="0"/>
              <a:t>False</a:t>
            </a:r>
          </a:p>
          <a:p>
            <a:r>
              <a:rPr lang="en-US" dirty="0" smtClean="0"/>
              <a:t>From epidemiological point of view, there is a good association between smoking and lung cancer. This does not mean causation. Many people who smoke never develop lung cancer</a:t>
            </a:r>
          </a:p>
          <a:p>
            <a:endParaRPr lang="en-GB"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3CC33"/>
                </a:solidFill>
              </a:rPr>
              <a:t>True</a:t>
            </a:r>
            <a:r>
              <a:rPr lang="en-US" dirty="0" smtClean="0"/>
              <a:t> or </a:t>
            </a:r>
            <a:r>
              <a:rPr lang="en-US" dirty="0" smtClean="0">
                <a:solidFill>
                  <a:srgbClr val="FF0000"/>
                </a:solidFill>
              </a:rPr>
              <a:t>False</a:t>
            </a:r>
            <a:r>
              <a:rPr lang="en-US" dirty="0" smtClean="0"/>
              <a:t>?</a:t>
            </a:r>
            <a:endParaRPr lang="en-GB" dirty="0"/>
          </a:p>
        </p:txBody>
      </p:sp>
      <p:sp>
        <p:nvSpPr>
          <p:cNvPr id="3" name="Content Placeholder 2"/>
          <p:cNvSpPr>
            <a:spLocks noGrp="1"/>
          </p:cNvSpPr>
          <p:nvPr>
            <p:ph idx="1"/>
          </p:nvPr>
        </p:nvSpPr>
        <p:spPr/>
        <p:txBody>
          <a:bodyPr/>
          <a:lstStyle/>
          <a:p>
            <a:r>
              <a:rPr lang="en-US" dirty="0" smtClean="0">
                <a:solidFill>
                  <a:schemeClr val="bg1"/>
                </a:solidFill>
              </a:rPr>
              <a:t>Large percentage of cancers are preventable</a:t>
            </a:r>
          </a:p>
          <a:p>
            <a:r>
              <a:rPr lang="en-GB" dirty="0" smtClean="0">
                <a:solidFill>
                  <a:srgbClr val="FF0000"/>
                </a:solidFill>
              </a:rPr>
              <a:t>Large percentage of cancers are preventable?</a:t>
            </a:r>
          </a:p>
          <a:p>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endParaRPr lang="en-GB" smtClean="0"/>
          </a:p>
        </p:txBody>
      </p:sp>
      <p:sp>
        <p:nvSpPr>
          <p:cNvPr id="15363" name="Content Placeholder 2"/>
          <p:cNvSpPr>
            <a:spLocks noGrp="1"/>
          </p:cNvSpPr>
          <p:nvPr>
            <p:ph idx="1"/>
          </p:nvPr>
        </p:nvSpPr>
        <p:spPr>
          <a:xfrm>
            <a:off x="1182688" y="304800"/>
            <a:ext cx="7772400" cy="5827713"/>
          </a:xfrm>
        </p:spPr>
        <p:txBody>
          <a:bodyPr>
            <a:normAutofit/>
          </a:bodyPr>
          <a:lstStyle/>
          <a:p>
            <a:r>
              <a:rPr lang="en-GB" dirty="0" smtClean="0"/>
              <a:t>The pattern of cancer incidence in Sri Lanka is totally different to that of Western countries.</a:t>
            </a:r>
          </a:p>
          <a:p>
            <a:r>
              <a:rPr lang="en-GB" dirty="0" smtClean="0"/>
              <a:t>No Set National Screening Programme available in all over Sri Lanka.</a:t>
            </a:r>
          </a:p>
          <a:p>
            <a:r>
              <a:rPr lang="en-GB" dirty="0" smtClean="0"/>
              <a:t> At present Hospital based Cancer Registry is available.</a:t>
            </a:r>
          </a:p>
          <a:p>
            <a:r>
              <a:rPr lang="en-GB" dirty="0" smtClean="0"/>
              <a:t> Study of cancer incidence in Sri Lanka will help to set up our own prevention and screening guidelines to control the cancer burden. </a:t>
            </a:r>
          </a:p>
          <a:p>
            <a:endParaRPr lang="en-GB"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US" dirty="0" smtClean="0"/>
              <a:t>True</a:t>
            </a:r>
          </a:p>
          <a:p>
            <a:endParaRPr lang="en-GB"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3CC33"/>
                </a:solidFill>
              </a:rPr>
              <a:t>True</a:t>
            </a:r>
            <a:r>
              <a:rPr lang="en-US" dirty="0" smtClean="0"/>
              <a:t> or </a:t>
            </a:r>
            <a:r>
              <a:rPr lang="en-US" dirty="0" smtClean="0">
                <a:solidFill>
                  <a:srgbClr val="FF0000"/>
                </a:solidFill>
              </a:rPr>
              <a:t>False</a:t>
            </a:r>
            <a:r>
              <a:rPr lang="en-US" dirty="0" smtClean="0"/>
              <a:t>?</a:t>
            </a:r>
            <a:endParaRPr lang="en-GB" dirty="0"/>
          </a:p>
        </p:txBody>
      </p:sp>
      <p:sp>
        <p:nvSpPr>
          <p:cNvPr id="3" name="Content Placeholder 2"/>
          <p:cNvSpPr>
            <a:spLocks noGrp="1"/>
          </p:cNvSpPr>
          <p:nvPr>
            <p:ph idx="1"/>
          </p:nvPr>
        </p:nvSpPr>
        <p:spPr/>
        <p:txBody>
          <a:bodyPr/>
          <a:lstStyle/>
          <a:p>
            <a:r>
              <a:rPr lang="en-GB" dirty="0" smtClean="0">
                <a:solidFill>
                  <a:srgbClr val="FF0000"/>
                </a:solidFill>
              </a:rPr>
              <a:t>In the past 20 years tremendous improvements in the treatment of all cancers have been achieved?</a:t>
            </a:r>
          </a:p>
          <a:p>
            <a:endParaRPr lang="en-GB"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US" dirty="0" smtClean="0"/>
              <a:t>False</a:t>
            </a:r>
          </a:p>
          <a:p>
            <a:r>
              <a:rPr lang="en-US" dirty="0" smtClean="0"/>
              <a:t>We have seen improvement in detection, monitoring, and treatment for some cancers. However, there is large number of cancers, where we have seen little improvement, such as pancreatic and ovarian. </a:t>
            </a:r>
          </a:p>
          <a:p>
            <a:endParaRPr lang="en-GB"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3CC33"/>
                </a:solidFill>
              </a:rPr>
              <a:t>True</a:t>
            </a:r>
            <a:r>
              <a:rPr lang="en-US" dirty="0" smtClean="0"/>
              <a:t> or </a:t>
            </a:r>
            <a:r>
              <a:rPr lang="en-US" dirty="0" smtClean="0">
                <a:solidFill>
                  <a:srgbClr val="FF0000"/>
                </a:solidFill>
              </a:rPr>
              <a:t>False</a:t>
            </a:r>
            <a:r>
              <a:rPr lang="en-US" dirty="0" smtClean="0"/>
              <a:t>?</a:t>
            </a:r>
            <a:endParaRPr lang="en-GB" dirty="0"/>
          </a:p>
        </p:txBody>
      </p:sp>
      <p:sp>
        <p:nvSpPr>
          <p:cNvPr id="3" name="Content Placeholder 2"/>
          <p:cNvSpPr>
            <a:spLocks noGrp="1"/>
          </p:cNvSpPr>
          <p:nvPr>
            <p:ph idx="1"/>
          </p:nvPr>
        </p:nvSpPr>
        <p:spPr/>
        <p:txBody>
          <a:bodyPr/>
          <a:lstStyle/>
          <a:p>
            <a:r>
              <a:rPr lang="en-GB" dirty="0" smtClean="0"/>
              <a:t>Preventing cancer is easier than treating cancer?</a:t>
            </a:r>
          </a:p>
          <a:p>
            <a:endParaRPr lang="en-GB"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US" dirty="0" smtClean="0"/>
              <a:t>True</a:t>
            </a:r>
          </a:p>
          <a:p>
            <a:endParaRPr lang="en-GB"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33CC33"/>
                </a:solidFill>
              </a:rPr>
              <a:t>True</a:t>
            </a:r>
            <a:r>
              <a:rPr lang="en-US" dirty="0" smtClean="0"/>
              <a:t> or </a:t>
            </a:r>
            <a:r>
              <a:rPr lang="en-US" dirty="0" smtClean="0">
                <a:solidFill>
                  <a:srgbClr val="FF0000"/>
                </a:solidFill>
              </a:rPr>
              <a:t>False</a:t>
            </a:r>
            <a:r>
              <a:rPr lang="en-US" dirty="0" smtClean="0"/>
              <a:t>?</a:t>
            </a:r>
            <a:endParaRPr lang="en-GB" dirty="0"/>
          </a:p>
        </p:txBody>
      </p:sp>
      <p:sp>
        <p:nvSpPr>
          <p:cNvPr id="3" name="Content Placeholder 2"/>
          <p:cNvSpPr>
            <a:spLocks noGrp="1"/>
          </p:cNvSpPr>
          <p:nvPr>
            <p:ph idx="1"/>
          </p:nvPr>
        </p:nvSpPr>
        <p:spPr/>
        <p:txBody>
          <a:bodyPr/>
          <a:lstStyle/>
          <a:p>
            <a:r>
              <a:rPr lang="en-GB" dirty="0" smtClean="0">
                <a:solidFill>
                  <a:srgbClr val="FF0000"/>
                </a:solidFill>
              </a:rPr>
              <a:t>Screening tests are available for most cancer?</a:t>
            </a:r>
            <a:endParaRPr lang="en-GB" dirty="0">
              <a:solidFill>
                <a:srgbClr val="FF0000"/>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US" dirty="0" smtClean="0"/>
              <a:t>False</a:t>
            </a:r>
          </a:p>
          <a:p>
            <a:r>
              <a:rPr lang="en-US" dirty="0" smtClean="0"/>
              <a:t>Screening tests are available for some cancers, such as prostate, colorectal, and breast.</a:t>
            </a:r>
          </a:p>
          <a:p>
            <a:r>
              <a:rPr lang="en-US" dirty="0" smtClean="0"/>
              <a:t>There are many cancers for which we do not have screening tests yet, such as pancreatic, brain, etc. </a:t>
            </a:r>
          </a:p>
          <a:p>
            <a:endParaRPr lang="en-GB"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447800"/>
            <a:ext cx="8229600" cy="3505200"/>
          </a:xfrm>
        </p:spPr>
        <p:txBody>
          <a:bodyPr>
            <a:noAutofit/>
          </a:bodyPr>
          <a:lstStyle/>
          <a:p>
            <a:r>
              <a:rPr lang="en-GB" sz="9600" dirty="0" smtClean="0">
                <a:solidFill>
                  <a:schemeClr val="accent6"/>
                </a:solidFill>
                <a:latin typeface="Blackadder ITC" pitchFamily="82" charset="0"/>
              </a:rPr>
              <a:t>Thank you</a:t>
            </a:r>
            <a:endParaRPr lang="en-GB" sz="9600" dirty="0">
              <a:solidFill>
                <a:schemeClr val="accent6"/>
              </a:solidFill>
              <a:latin typeface="Blackadder ITC" pitchFamily="82"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buFont typeface="Arial" pitchFamily="34" charset="0"/>
              <a:buChar char="•"/>
            </a:pPr>
            <a:r>
              <a:rPr lang="en-GB" sz="8800" dirty="0" smtClean="0"/>
              <a:t>Prevention</a:t>
            </a:r>
            <a:endParaRPr lang="en-GB" sz="8800" dirty="0"/>
          </a:p>
        </p:txBody>
      </p:sp>
      <p:sp>
        <p:nvSpPr>
          <p:cNvPr id="3" name="Content Placeholder 2"/>
          <p:cNvSpPr>
            <a:spLocks noGrp="1"/>
          </p:cNvSpPr>
          <p:nvPr>
            <p:ph idx="1"/>
          </p:nvPr>
        </p:nvSpPr>
        <p:spPr/>
        <p:txBody>
          <a:bodyPr/>
          <a:lstStyle/>
          <a:p>
            <a:endParaRPr lang="en-GB"/>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Cancer Prevention and control</a:t>
            </a:r>
            <a:endParaRPr lang="en-US" dirty="0"/>
          </a:p>
        </p:txBody>
      </p:sp>
      <p:sp>
        <p:nvSpPr>
          <p:cNvPr id="3" name="Content Placeholder 2"/>
          <p:cNvSpPr>
            <a:spLocks noGrp="1"/>
          </p:cNvSpPr>
          <p:nvPr>
            <p:ph idx="1"/>
          </p:nvPr>
        </p:nvSpPr>
        <p:spPr/>
        <p:txBody>
          <a:bodyPr/>
          <a:lstStyle/>
          <a:p>
            <a:r>
              <a:rPr lang="en-US" dirty="0" smtClean="0"/>
              <a:t>Four Strategies: WHO</a:t>
            </a:r>
          </a:p>
          <a:p>
            <a:pPr>
              <a:buFontTx/>
              <a:buChar char="-"/>
            </a:pPr>
            <a:r>
              <a:rPr lang="en-US" dirty="0" smtClean="0"/>
              <a:t>Primary Prevention</a:t>
            </a:r>
          </a:p>
          <a:p>
            <a:pPr>
              <a:buFontTx/>
              <a:buChar char="-"/>
            </a:pPr>
            <a:r>
              <a:rPr lang="en-US" dirty="0" smtClean="0"/>
              <a:t>Early Detection and Secondary Prevention</a:t>
            </a:r>
          </a:p>
          <a:p>
            <a:pPr>
              <a:buFontTx/>
              <a:buChar char="-"/>
            </a:pPr>
            <a:r>
              <a:rPr lang="en-US" dirty="0" smtClean="0"/>
              <a:t>Diagnosis and Treatment</a:t>
            </a:r>
          </a:p>
          <a:p>
            <a:pPr>
              <a:buFontTx/>
              <a:buChar char="-"/>
            </a:pPr>
            <a:r>
              <a:rPr lang="en-US" dirty="0" smtClean="0"/>
              <a:t>Palliative Care</a:t>
            </a:r>
            <a:endParaRPr lang="en-US" dirty="0"/>
          </a:p>
        </p:txBody>
      </p:sp>
      <p:sp>
        <p:nvSpPr>
          <p:cNvPr id="5" name="Footer Placeholder 4"/>
          <p:cNvSpPr>
            <a:spLocks noGrp="1"/>
          </p:cNvSpPr>
          <p:nvPr>
            <p:ph type="ftr" sz="quarter" idx="11"/>
          </p:nvPr>
        </p:nvSpPr>
        <p:spPr/>
        <p:txBody>
          <a:bodyPr/>
          <a:lstStyle/>
          <a:p>
            <a:r>
              <a:rPr lang="en-US" smtClean="0"/>
              <a:t>Gobal cancer facts and figures 2007 ACS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Burden of cancer</a:t>
            </a:r>
            <a:endParaRPr lang="en-GB" dirty="0"/>
          </a:p>
        </p:txBody>
      </p:sp>
      <p:sp>
        <p:nvSpPr>
          <p:cNvPr id="3" name="Content Placeholder 2"/>
          <p:cNvSpPr>
            <a:spLocks noGrp="1"/>
          </p:cNvSpPr>
          <p:nvPr>
            <p:ph idx="1"/>
          </p:nvPr>
        </p:nvSpPr>
        <p:spPr/>
        <p:txBody>
          <a:bodyPr/>
          <a:lstStyle/>
          <a:p>
            <a:r>
              <a:rPr lang="en-GB" dirty="0" smtClean="0"/>
              <a:t>Burden in South East Asia region</a:t>
            </a:r>
          </a:p>
          <a:p>
            <a:r>
              <a:rPr lang="en-GB" dirty="0" smtClean="0"/>
              <a:t>1.6 m new case and 1 million death due to cancer</a:t>
            </a:r>
          </a:p>
          <a:p>
            <a:r>
              <a:rPr lang="en-GB" dirty="0" smtClean="0"/>
              <a:t>In men lung followed by oral and pharynx were commonest incident and fatal cancer</a:t>
            </a:r>
          </a:p>
          <a:p>
            <a:r>
              <a:rPr lang="en-GB" dirty="0" smtClean="0"/>
              <a:t>In women cervix and breast cancer incident and fatal cancer </a:t>
            </a:r>
          </a:p>
          <a:p>
            <a:endParaRPr lang="en-GB"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Primary Prevention</a:t>
            </a:r>
            <a:endParaRPr lang="en-US" dirty="0"/>
          </a:p>
        </p:txBody>
      </p:sp>
      <p:sp>
        <p:nvSpPr>
          <p:cNvPr id="4" name="Content Placeholder 3"/>
          <p:cNvSpPr>
            <a:spLocks noGrp="1"/>
          </p:cNvSpPr>
          <p:nvPr>
            <p:ph idx="1"/>
          </p:nvPr>
        </p:nvSpPr>
        <p:spPr/>
        <p:txBody>
          <a:bodyPr>
            <a:normAutofit fontScale="77500" lnSpcReduction="20000"/>
          </a:bodyPr>
          <a:lstStyle/>
          <a:p>
            <a:r>
              <a:rPr lang="en-US" dirty="0" smtClean="0"/>
              <a:t>Goal: to reduce or eliminate exposure to cancer-causing factors</a:t>
            </a:r>
          </a:p>
          <a:p>
            <a:r>
              <a:rPr lang="en-US" dirty="0" smtClean="0"/>
              <a:t>Approaches :</a:t>
            </a:r>
          </a:p>
          <a:p>
            <a:pPr>
              <a:buNone/>
            </a:pPr>
            <a:r>
              <a:rPr lang="en-US" dirty="0" smtClean="0"/>
              <a:t>-  	Immunization against, or treatment of, infectious agents that cause certain cancers- </a:t>
            </a:r>
            <a:r>
              <a:rPr lang="en-US" dirty="0" err="1" smtClean="0"/>
              <a:t>HBV</a:t>
            </a:r>
            <a:r>
              <a:rPr lang="en-US" dirty="0" smtClean="0"/>
              <a:t> and </a:t>
            </a:r>
            <a:r>
              <a:rPr lang="en-US" dirty="0" err="1" smtClean="0"/>
              <a:t>HPV</a:t>
            </a:r>
            <a:r>
              <a:rPr lang="en-US" dirty="0" smtClean="0"/>
              <a:t> vaccine,  eradication  treatment of H. pylori</a:t>
            </a:r>
          </a:p>
          <a:p>
            <a:pPr>
              <a:buNone/>
            </a:pPr>
            <a:r>
              <a:rPr lang="en-US" dirty="0" smtClean="0"/>
              <a:t>-	application of effective tobacco control measures</a:t>
            </a:r>
          </a:p>
          <a:p>
            <a:pPr>
              <a:buNone/>
            </a:pPr>
            <a:r>
              <a:rPr lang="en-US" dirty="0" smtClean="0"/>
              <a:t>- 	reduction of excessive alcohol consumption</a:t>
            </a:r>
          </a:p>
          <a:p>
            <a:pPr>
              <a:buNone/>
            </a:pPr>
            <a:r>
              <a:rPr lang="en-US" dirty="0" smtClean="0"/>
              <a:t>-	maintenance of healthy body weight and physically active lifestyles</a:t>
            </a:r>
          </a:p>
          <a:p>
            <a:pPr>
              <a:buNone/>
            </a:pPr>
            <a:r>
              <a:rPr lang="en-US" dirty="0" smtClean="0"/>
              <a:t>-	reduction in occupational exposure to carcinogens</a:t>
            </a:r>
          </a:p>
          <a:p>
            <a:pPr>
              <a:buNone/>
            </a:pPr>
            <a:r>
              <a:rPr lang="en-US" dirty="0" smtClean="0"/>
              <a:t>-	pharmacological intervention</a:t>
            </a:r>
            <a:endParaRPr lang="en-US" dirty="0"/>
          </a:p>
        </p:txBody>
      </p:sp>
      <p:sp>
        <p:nvSpPr>
          <p:cNvPr id="5" name="Footer Placeholder 4"/>
          <p:cNvSpPr>
            <a:spLocks noGrp="1"/>
          </p:cNvSpPr>
          <p:nvPr>
            <p:ph type="ftr" sz="quarter" idx="11"/>
          </p:nvPr>
        </p:nvSpPr>
        <p:spPr/>
        <p:txBody>
          <a:bodyPr/>
          <a:lstStyle/>
          <a:p>
            <a:r>
              <a:rPr lang="en-US" smtClean="0"/>
              <a:t>Gobal cancer facts and figures 2007 ACS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2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20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20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20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20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2000"/>
                                        <p:tgtEl>
                                          <p:spTgt spid="4">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7" end="7"/>
                                            </p:txEl>
                                          </p:spTgt>
                                        </p:tgtEl>
                                        <p:attrNameLst>
                                          <p:attrName>style.visibility</p:attrName>
                                        </p:attrNameLst>
                                      </p:cBhvr>
                                      <p:to>
                                        <p:strVal val="visible"/>
                                      </p:to>
                                    </p:set>
                                    <p:animEffect transition="in" filter="fade">
                                      <p:cBhvr>
                                        <p:cTn id="47" dur="20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Secondary Prevention</a:t>
            </a:r>
            <a:endParaRPr lang="en-US" dirty="0"/>
          </a:p>
        </p:txBody>
      </p:sp>
      <p:sp>
        <p:nvSpPr>
          <p:cNvPr id="3" name="Content Placeholder 2"/>
          <p:cNvSpPr>
            <a:spLocks noGrp="1"/>
          </p:cNvSpPr>
          <p:nvPr>
            <p:ph idx="1"/>
          </p:nvPr>
        </p:nvSpPr>
        <p:spPr/>
        <p:txBody>
          <a:bodyPr>
            <a:normAutofit/>
          </a:bodyPr>
          <a:lstStyle/>
          <a:p>
            <a:r>
              <a:rPr lang="en-US" dirty="0" smtClean="0"/>
              <a:t>Cancer Registration</a:t>
            </a:r>
          </a:p>
          <a:p>
            <a:pPr>
              <a:buFontTx/>
              <a:buChar char="-"/>
            </a:pPr>
            <a:r>
              <a:rPr lang="en-US" dirty="0" smtClean="0"/>
              <a:t>Provide base for assessing the magnitude of the problem and for planning necessary services</a:t>
            </a:r>
          </a:p>
          <a:p>
            <a:pPr>
              <a:buFontTx/>
              <a:buChar char="-"/>
            </a:pPr>
            <a:r>
              <a:rPr lang="en-US" dirty="0" smtClean="0"/>
              <a:t>Two types: Hospital based Registries and Population based Registries</a:t>
            </a:r>
            <a:endParaRPr lang="en-US" dirty="0"/>
          </a:p>
        </p:txBody>
      </p:sp>
      <p:sp>
        <p:nvSpPr>
          <p:cNvPr id="4" name="Footer Placeholder 3"/>
          <p:cNvSpPr>
            <a:spLocks noGrp="1"/>
          </p:cNvSpPr>
          <p:nvPr>
            <p:ph type="ftr" sz="quarter" idx="11"/>
          </p:nvPr>
        </p:nvSpPr>
        <p:spPr/>
        <p:txBody>
          <a:bodyPr/>
          <a:lstStyle/>
          <a:p>
            <a:r>
              <a:rPr lang="en-US" smtClean="0"/>
              <a:t>Cancer Epidemiology: Principle and Methods IARC</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Detection of Cases</a:t>
            </a:r>
            <a:endParaRPr lang="en-US" dirty="0"/>
          </a:p>
        </p:txBody>
      </p:sp>
      <p:sp>
        <p:nvSpPr>
          <p:cNvPr id="3" name="Content Placeholder 2"/>
          <p:cNvSpPr>
            <a:spLocks noGrp="1"/>
          </p:cNvSpPr>
          <p:nvPr>
            <p:ph idx="1"/>
          </p:nvPr>
        </p:nvSpPr>
        <p:spPr/>
        <p:txBody>
          <a:bodyPr/>
          <a:lstStyle/>
          <a:p>
            <a:r>
              <a:rPr lang="en-US" dirty="0" smtClean="0"/>
              <a:t>Objective: to detect pre-cancerous changes or early stage cancer when they can be treated most effectively</a:t>
            </a:r>
          </a:p>
          <a:p>
            <a:r>
              <a:rPr lang="en-US" dirty="0" smtClean="0"/>
              <a:t> Two strategies of  cancer screening</a:t>
            </a:r>
          </a:p>
          <a:p>
            <a:pPr>
              <a:buFontTx/>
              <a:buChar char="-"/>
            </a:pPr>
            <a:r>
              <a:rPr lang="en-US" dirty="0" smtClean="0"/>
              <a:t>Opportunistic Screening: Physician or individual </a:t>
            </a:r>
          </a:p>
          <a:p>
            <a:pPr>
              <a:buFontTx/>
              <a:buChar char="-"/>
            </a:pPr>
            <a:r>
              <a:rPr lang="en-US" dirty="0" smtClean="0"/>
              <a:t>Organized screening: Mass screening or selective screening </a:t>
            </a:r>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Global cancer facts and figures 2007 ACS</a:t>
            </a:r>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Contd</a:t>
            </a:r>
            <a:r>
              <a:rPr lang="en-US" dirty="0" smtClean="0"/>
              <a:t>…</a:t>
            </a:r>
            <a:endParaRPr lang="en-US" dirty="0"/>
          </a:p>
        </p:txBody>
      </p:sp>
      <p:sp>
        <p:nvSpPr>
          <p:cNvPr id="3" name="Content Placeholder 2"/>
          <p:cNvSpPr>
            <a:spLocks noGrp="1"/>
          </p:cNvSpPr>
          <p:nvPr>
            <p:ph idx="1"/>
          </p:nvPr>
        </p:nvSpPr>
        <p:spPr/>
        <p:txBody>
          <a:bodyPr/>
          <a:lstStyle/>
          <a:p>
            <a:r>
              <a:rPr lang="en-US" dirty="0" smtClean="0"/>
              <a:t>Cancers that have proven early detection methods include cervix, colon and rectum, and breast.</a:t>
            </a:r>
            <a:endParaRPr lang="en-US" dirty="0"/>
          </a:p>
        </p:txBody>
      </p:sp>
      <p:sp>
        <p:nvSpPr>
          <p:cNvPr id="4" name="Footer Placeholder 3"/>
          <p:cNvSpPr>
            <a:spLocks noGrp="1"/>
          </p:cNvSpPr>
          <p:nvPr>
            <p:ph type="ftr" sz="quarter" idx="11"/>
          </p:nvPr>
        </p:nvSpPr>
        <p:spPr/>
        <p:txBody>
          <a:bodyPr/>
          <a:lstStyle/>
          <a:p>
            <a:r>
              <a:rPr lang="en-US" smtClean="0"/>
              <a:t>Gobal cancer facts and figures 2007 ACS</a:t>
            </a:r>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Diagnosis and Treatment</a:t>
            </a:r>
            <a:endParaRPr lang="en-US" dirty="0"/>
          </a:p>
        </p:txBody>
      </p:sp>
      <p:sp>
        <p:nvSpPr>
          <p:cNvPr id="3" name="Content Placeholder 2"/>
          <p:cNvSpPr>
            <a:spLocks noGrp="1"/>
          </p:cNvSpPr>
          <p:nvPr>
            <p:ph idx="1"/>
          </p:nvPr>
        </p:nvSpPr>
        <p:spPr/>
        <p:txBody>
          <a:bodyPr/>
          <a:lstStyle/>
          <a:p>
            <a:r>
              <a:rPr lang="en-US" dirty="0" smtClean="0"/>
              <a:t>Cancer diagnosis first step in cancer management </a:t>
            </a:r>
          </a:p>
          <a:p>
            <a:r>
              <a:rPr lang="en-US" dirty="0" smtClean="0"/>
              <a:t>Cancer staging</a:t>
            </a:r>
          </a:p>
          <a:p>
            <a:r>
              <a:rPr lang="en-US" dirty="0" smtClean="0"/>
              <a:t>Treatment- surgery, Radiotherapy, Chemotherapy , Hormonal therapy</a:t>
            </a:r>
            <a:endParaRPr lang="en-US" dirty="0"/>
          </a:p>
        </p:txBody>
      </p:sp>
      <p:sp>
        <p:nvSpPr>
          <p:cNvPr id="4" name="Footer Placeholder 3"/>
          <p:cNvSpPr>
            <a:spLocks noGrp="1"/>
          </p:cNvSpPr>
          <p:nvPr>
            <p:ph type="ftr" sz="quarter" idx="11"/>
          </p:nvPr>
        </p:nvSpPr>
        <p:spPr/>
        <p:txBody>
          <a:bodyPr/>
          <a:lstStyle/>
          <a:p>
            <a:r>
              <a:rPr lang="en-US" smtClean="0"/>
              <a:t>Gobal cancer facts and figures 2007 ACS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Palliative care</a:t>
            </a:r>
            <a:endParaRPr lang="en-US" dirty="0"/>
          </a:p>
        </p:txBody>
      </p:sp>
      <p:sp>
        <p:nvSpPr>
          <p:cNvPr id="3" name="Content Placeholder 2"/>
          <p:cNvSpPr>
            <a:spLocks noGrp="1"/>
          </p:cNvSpPr>
          <p:nvPr>
            <p:ph idx="1"/>
          </p:nvPr>
        </p:nvSpPr>
        <p:spPr/>
        <p:txBody>
          <a:bodyPr>
            <a:normAutofit/>
          </a:bodyPr>
          <a:lstStyle/>
          <a:p>
            <a:r>
              <a:rPr lang="en-US" dirty="0" smtClean="0"/>
              <a:t>70% of cases presented in hospital at advance stage- </a:t>
            </a:r>
            <a:r>
              <a:rPr lang="en-US" dirty="0" err="1" smtClean="0"/>
              <a:t>RGMCH</a:t>
            </a:r>
            <a:endParaRPr lang="en-US" dirty="0" smtClean="0"/>
          </a:p>
          <a:p>
            <a:pPr marL="274320" indent="-274320">
              <a:buClr>
                <a:schemeClr val="accent3"/>
              </a:buClr>
              <a:buNone/>
              <a:defRPr/>
            </a:pPr>
            <a:r>
              <a:rPr lang="en-US" dirty="0" smtClean="0"/>
              <a:t>Goal: 	To improve quality of life of the patients &amp; relief of sufferings</a:t>
            </a:r>
          </a:p>
          <a:p>
            <a:pPr marL="274320" indent="-274320">
              <a:buClr>
                <a:schemeClr val="accent3"/>
              </a:buClr>
              <a:buNone/>
              <a:defRPr/>
            </a:pPr>
            <a:r>
              <a:rPr lang="en-US" dirty="0" smtClean="0"/>
              <a:t>		To decrease the problems faced by the 	families psychologically</a:t>
            </a:r>
          </a:p>
          <a:p>
            <a:pPr marL="274320" indent="-274320">
              <a:buClr>
                <a:schemeClr val="accent3"/>
              </a:buClr>
              <a:buNone/>
              <a:defRPr/>
            </a:pPr>
            <a:r>
              <a:rPr lang="en-US" dirty="0" smtClean="0"/>
              <a:t>		To prolong the life </a:t>
            </a:r>
            <a:endParaRPr lang="en-US" dirty="0" smtClean="0">
              <a:solidFill>
                <a:srgbClr val="00FF00"/>
              </a:solidFill>
              <a:effectLst>
                <a:outerShdw blurRad="38100" dist="38100" dir="2700000" algn="tl">
                  <a:srgbClr val="FFFFFF"/>
                </a:outerShdw>
              </a:effectLst>
            </a:endParaRPr>
          </a:p>
          <a:p>
            <a:endParaRPr lang="en-US" dirty="0" smtClean="0"/>
          </a:p>
          <a:p>
            <a:pPr>
              <a:buNone/>
            </a:pPr>
            <a:endParaRPr lang="en-US" dirty="0"/>
          </a:p>
        </p:txBody>
      </p:sp>
      <p:sp>
        <p:nvSpPr>
          <p:cNvPr id="4" name="Footer Placeholder 3"/>
          <p:cNvSpPr>
            <a:spLocks noGrp="1"/>
          </p:cNvSpPr>
          <p:nvPr>
            <p:ph type="ftr" sz="quarter" idx="11"/>
          </p:nvPr>
        </p:nvSpPr>
        <p:spPr/>
        <p:txBody>
          <a:bodyPr/>
          <a:lstStyle/>
          <a:p>
            <a:r>
              <a:rPr lang="en-US" smtClean="0"/>
              <a:t>Gobal cancer facts and figures 2007 ACS</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World Cancer Report 2008, International agency for research on Cancer</a:t>
            </a:r>
          </a:p>
          <a:p>
            <a:r>
              <a:rPr lang="en-US" dirty="0" smtClean="0"/>
              <a:t>Global Cancer Facts &amp; Figures 2007, American Cancer Society</a:t>
            </a:r>
          </a:p>
          <a:p>
            <a:r>
              <a:rPr lang="en-US" dirty="0" smtClean="0"/>
              <a:t>Park Text book of Preventive and Social Medicine, 21</a:t>
            </a:r>
            <a:r>
              <a:rPr lang="en-US" baseline="30000" dirty="0" smtClean="0"/>
              <a:t>st</a:t>
            </a:r>
            <a:r>
              <a:rPr lang="en-US" dirty="0" smtClean="0"/>
              <a:t> Edition</a:t>
            </a:r>
          </a:p>
          <a:p>
            <a:r>
              <a:rPr lang="en-US" dirty="0" smtClean="0"/>
              <a:t>Oxford Textbook of Public Health, 5</a:t>
            </a:r>
            <a:r>
              <a:rPr lang="en-US" baseline="30000" dirty="0" smtClean="0"/>
              <a:t>th</a:t>
            </a:r>
            <a:r>
              <a:rPr lang="en-US" dirty="0" smtClean="0"/>
              <a:t> edition</a:t>
            </a:r>
          </a:p>
          <a:p>
            <a:r>
              <a:rPr lang="sv-SE" dirty="0" smtClean="0"/>
              <a:t>Kishore K Pradhananga, Mina Baral, Bhakta Man Shrestha”</a:t>
            </a:r>
            <a:r>
              <a:rPr lang="en-US" dirty="0" smtClean="0"/>
              <a:t>Multi-institution Hospital-based Cancer Incidence Data for Nepal - An Initial Report” </a:t>
            </a:r>
            <a:r>
              <a:rPr lang="en-US" i="1" dirty="0" smtClean="0"/>
              <a:t>Asian Pacific J Cancer </a:t>
            </a:r>
            <a:r>
              <a:rPr lang="en-US" i="1" dirty="0" err="1" smtClean="0"/>
              <a:t>Prev</a:t>
            </a:r>
            <a:r>
              <a:rPr lang="en-US" i="1" dirty="0" smtClean="0"/>
              <a:t>, 10, 259-262</a:t>
            </a:r>
            <a:endParaRPr lang="en-US" dirty="0" smtClean="0"/>
          </a:p>
          <a:p>
            <a:r>
              <a:rPr lang="en-US" dirty="0" smtClean="0"/>
              <a:t>VS </a:t>
            </a:r>
            <a:r>
              <a:rPr lang="en-US" dirty="0" err="1" smtClean="0"/>
              <a:t>Binu</a:t>
            </a:r>
            <a:r>
              <a:rPr lang="en-US" dirty="0" smtClean="0"/>
              <a:t>, TS </a:t>
            </a:r>
            <a:r>
              <a:rPr lang="en-US" dirty="0" err="1" smtClean="0"/>
              <a:t>Chandrashekhar</a:t>
            </a:r>
            <a:r>
              <a:rPr lang="en-US" dirty="0" smtClean="0"/>
              <a:t> et al “Cancer Pattern in Western Nepal: A Hospital Based Retrospective Study” </a:t>
            </a:r>
            <a:r>
              <a:rPr lang="en-US" i="1" dirty="0" smtClean="0"/>
              <a:t>Asian Pacific J Cancer </a:t>
            </a:r>
            <a:r>
              <a:rPr lang="en-US" i="1" dirty="0" err="1" smtClean="0"/>
              <a:t>Prev</a:t>
            </a:r>
            <a:r>
              <a:rPr lang="en-US" i="1" dirty="0" smtClean="0"/>
              <a:t>, 8, 183-186</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Contd</a:t>
            </a:r>
            <a:r>
              <a:rPr lang="en-US" dirty="0" smtClean="0"/>
              <a:t>….</a:t>
            </a:r>
            <a:endParaRPr lang="en-US" dirty="0"/>
          </a:p>
        </p:txBody>
      </p:sp>
      <p:sp>
        <p:nvSpPr>
          <p:cNvPr id="3" name="Content Placeholder 2"/>
          <p:cNvSpPr>
            <a:spLocks noGrp="1"/>
          </p:cNvSpPr>
          <p:nvPr>
            <p:ph idx="1"/>
          </p:nvPr>
        </p:nvSpPr>
        <p:spPr/>
        <p:txBody>
          <a:bodyPr>
            <a:normAutofit fontScale="77500" lnSpcReduction="20000"/>
          </a:bodyPr>
          <a:lstStyle/>
          <a:p>
            <a:r>
              <a:rPr lang="en-US" i="1" dirty="0" smtClean="0"/>
              <a:t>National Cancer Registry Program, </a:t>
            </a:r>
            <a:r>
              <a:rPr lang="en-US" i="1" dirty="0" err="1" smtClean="0"/>
              <a:t>BPKIHS</a:t>
            </a:r>
            <a:endParaRPr lang="en-US" i="1" dirty="0" smtClean="0"/>
          </a:p>
          <a:p>
            <a:r>
              <a:rPr lang="en-US" i="1" dirty="0" smtClean="0"/>
              <a:t>Yen-</a:t>
            </a:r>
            <a:r>
              <a:rPr lang="en-US" i="1" dirty="0" err="1" smtClean="0"/>
              <a:t>Ching</a:t>
            </a:r>
            <a:r>
              <a:rPr lang="en-US" i="1" dirty="0" smtClean="0"/>
              <a:t> Chen, ScD; David J. Hunter, MD, ScD “</a:t>
            </a:r>
            <a:r>
              <a:rPr lang="en-US" dirty="0" smtClean="0"/>
              <a:t>Molecular Epidemiology of Cancer”</a:t>
            </a:r>
            <a:r>
              <a:rPr lang="pt-BR" dirty="0" smtClean="0"/>
              <a:t> CA Cancer J Clin 2005;55:45–54</a:t>
            </a:r>
            <a:endParaRPr lang="en-US" dirty="0" smtClean="0"/>
          </a:p>
          <a:p>
            <a:r>
              <a:rPr lang="en-US" dirty="0" err="1" smtClean="0"/>
              <a:t>Ahmedin</a:t>
            </a:r>
            <a:r>
              <a:rPr lang="en-US" dirty="0" smtClean="0"/>
              <a:t> </a:t>
            </a:r>
            <a:r>
              <a:rPr lang="en-US" dirty="0" err="1" smtClean="0"/>
              <a:t>Jemal</a:t>
            </a:r>
            <a:r>
              <a:rPr lang="en-US" dirty="0" smtClean="0"/>
              <a:t>, Melissa M. Center, Carol </a:t>
            </a:r>
            <a:r>
              <a:rPr lang="en-US" dirty="0" err="1" smtClean="0"/>
              <a:t>DeSantis</a:t>
            </a:r>
            <a:r>
              <a:rPr lang="en-US" dirty="0" smtClean="0"/>
              <a:t>, et al “Global Patterns of Cancer Incidence and Mortality Rates and Trends” </a:t>
            </a:r>
            <a:r>
              <a:rPr lang="en-US" i="1" dirty="0" smtClean="0"/>
              <a:t>Cancer </a:t>
            </a:r>
            <a:r>
              <a:rPr lang="en-US" i="1" dirty="0" err="1" smtClean="0"/>
              <a:t>Epidemiol</a:t>
            </a:r>
            <a:r>
              <a:rPr lang="en-US" i="1" dirty="0" smtClean="0"/>
              <a:t> Biomarkers </a:t>
            </a:r>
            <a:r>
              <a:rPr lang="en-US" i="1" dirty="0" err="1" smtClean="0"/>
              <a:t>Prev</a:t>
            </a:r>
            <a:r>
              <a:rPr lang="en-US" i="1" dirty="0" smtClean="0"/>
              <a:t> 2010;19:1893-1907</a:t>
            </a:r>
          </a:p>
          <a:p>
            <a:r>
              <a:rPr lang="en-US" i="1" dirty="0" smtClean="0"/>
              <a:t>Martha S. </a:t>
            </a:r>
            <a:r>
              <a:rPr lang="en-US" i="1" dirty="0" err="1" smtClean="0"/>
              <a:t>Linet</a:t>
            </a:r>
            <a:r>
              <a:rPr lang="en-US" i="1" dirty="0" smtClean="0"/>
              <a:t>” Evolution of Cancer Epidemiology” Epidemiologic Reviews </a:t>
            </a:r>
            <a:r>
              <a:rPr lang="en-US" i="1" dirty="0" err="1" smtClean="0"/>
              <a:t>vol</a:t>
            </a:r>
            <a:r>
              <a:rPr lang="en-US" i="1" dirty="0" smtClean="0"/>
              <a:t> 22. No 1, 2000</a:t>
            </a:r>
            <a:endParaRPr lang="en-US" dirty="0" smtClean="0"/>
          </a:p>
          <a:p>
            <a:r>
              <a:rPr lang="en-US" dirty="0" smtClean="0"/>
              <a:t>Cancer Epidemiology: Principle and Methods, International Agency for Research on Cancer Lyon, France 1999</a:t>
            </a:r>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Thank you</a:t>
            </a:r>
            <a:br>
              <a:rPr lang="en-US" sz="7200" dirty="0" smtClean="0"/>
            </a:br>
            <a:endParaRPr lang="en-US" sz="7200" dirty="0"/>
          </a:p>
        </p:txBody>
      </p:sp>
      <p:pic>
        <p:nvPicPr>
          <p:cNvPr id="4" name="Content Placeholder 3" descr="C:\Users\deepak\Desktop\richa foundation\foundation\foundation pictures\dont smoke\9.jpg"/>
          <p:cNvPicPr>
            <a:picLocks noGrp="1" noChangeAspect="1" noChangeArrowheads="1"/>
          </p:cNvPicPr>
          <p:nvPr>
            <p:ph idx="1"/>
          </p:nvPr>
        </p:nvPicPr>
        <p:blipFill>
          <a:blip r:embed="rId3" cstate="print"/>
          <a:srcRect/>
          <a:stretch>
            <a:fillRect/>
          </a:stretch>
        </p:blipFill>
        <p:spPr bwMode="auto">
          <a:xfrm>
            <a:off x="990600" y="1143000"/>
            <a:ext cx="4495800" cy="4876800"/>
          </a:xfrm>
          <a:prstGeom prst="rect">
            <a:avLst/>
          </a:prstGeom>
          <a:noFill/>
          <a:ln w="9525">
            <a:noFill/>
            <a:miter lim="800000"/>
            <a:headEnd/>
            <a:tailEnd/>
          </a:ln>
        </p:spPr>
      </p:pic>
      <p:sp>
        <p:nvSpPr>
          <p:cNvPr id="6" name="Footer Placeholder 5"/>
          <p:cNvSpPr>
            <a:spLocks noGrp="1"/>
          </p:cNvSpPr>
          <p:nvPr>
            <p:ph type="ftr" sz="quarter" idx="11"/>
          </p:nvPr>
        </p:nvSpPr>
        <p:spPr>
          <a:xfrm>
            <a:off x="1524000" y="6096000"/>
            <a:ext cx="5638800" cy="625475"/>
          </a:xfrm>
        </p:spPr>
        <p:txBody>
          <a:bodyPr/>
          <a:lstStyle/>
          <a:p>
            <a:r>
              <a:rPr lang="en-US" sz="4000" dirty="0" smtClean="0">
                <a:solidFill>
                  <a:srgbClr val="FF0000"/>
                </a:solidFill>
              </a:rPr>
              <a:t>Who is the one smoking</a:t>
            </a:r>
            <a:endParaRPr lang="en-US" sz="4000"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fontScale="90000"/>
          </a:bodyPr>
          <a:lstStyle/>
          <a:p>
            <a:r>
              <a:rPr lang="en-GB" dirty="0" smtClean="0"/>
              <a:t>Burden of Cancer</a:t>
            </a:r>
            <a:br>
              <a:rPr lang="en-GB" dirty="0" smtClean="0"/>
            </a:br>
            <a:endParaRPr lang="en-GB" dirty="0" smtClean="0"/>
          </a:p>
        </p:txBody>
      </p:sp>
      <p:sp>
        <p:nvSpPr>
          <p:cNvPr id="17411" name="Content Placeholder 2"/>
          <p:cNvSpPr>
            <a:spLocks noGrp="1"/>
          </p:cNvSpPr>
          <p:nvPr>
            <p:ph idx="1"/>
          </p:nvPr>
        </p:nvSpPr>
        <p:spPr/>
        <p:txBody>
          <a:bodyPr/>
          <a:lstStyle/>
          <a:p>
            <a:r>
              <a:rPr lang="en-GB" dirty="0" smtClean="0"/>
              <a:t>One in eight deaths worldwide is due to cancer.</a:t>
            </a:r>
          </a:p>
          <a:p>
            <a:r>
              <a:rPr lang="en-GB" dirty="0" smtClean="0"/>
              <a:t>Worldwide, cancer causes more deaths than AIDS, tuberculosis, and malaria combined</a:t>
            </a:r>
          </a:p>
          <a:p>
            <a:r>
              <a:rPr lang="en-GB" dirty="0" smtClean="0"/>
              <a:t>12.4 million incidence of cancer was estimated and 7.6 million deaths estimated due to cancer in 2008 worldwide </a:t>
            </a:r>
          </a:p>
          <a:p>
            <a:endParaRPr lang="en-GB"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Burden of cancer</a:t>
            </a:r>
            <a:endParaRPr lang="en-US"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457200" y="1447800"/>
            <a:ext cx="7924799" cy="46481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Contd</a:t>
            </a:r>
            <a:endParaRPr lang="en-US" dirty="0"/>
          </a:p>
        </p:txBody>
      </p:sp>
      <p:sp>
        <p:nvSpPr>
          <p:cNvPr id="3" name="Content Placeholder 2"/>
          <p:cNvSpPr>
            <a:spLocks noGrp="1"/>
          </p:cNvSpPr>
          <p:nvPr>
            <p:ph idx="1"/>
          </p:nvPr>
        </p:nvSpPr>
        <p:spPr/>
        <p:txBody>
          <a:bodyPr/>
          <a:lstStyle/>
          <a:p>
            <a:r>
              <a:rPr lang="en-US" dirty="0" smtClean="0"/>
              <a:t>the greatest effect of this increase will fall on low-resource and medium-resource countries</a:t>
            </a:r>
          </a:p>
          <a:p>
            <a:r>
              <a:rPr lang="en-US" dirty="0" smtClean="0"/>
              <a:t>Likewise, 70% of death due to cancer that means 5.5 million are occurring in developing countries which is forecasted to grow to 6.7 million in2015 and 8.9 million in 2030.</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3774</TotalTime>
  <Words>5895</Words>
  <Application>Microsoft Office PowerPoint</Application>
  <PresentationFormat>On-screen Show (4:3)</PresentationFormat>
  <Paragraphs>460</Paragraphs>
  <Slides>68</Slides>
  <Notes>68</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Office Theme</vt:lpstr>
      <vt:lpstr> Epidemiology of Cancer</vt:lpstr>
      <vt:lpstr>Classically speaking</vt:lpstr>
      <vt:lpstr>A Modern Definition</vt:lpstr>
      <vt:lpstr>Slide 4</vt:lpstr>
      <vt:lpstr>Slide 5</vt:lpstr>
      <vt:lpstr>Burden of cancer</vt:lpstr>
      <vt:lpstr>Burden of Cancer </vt:lpstr>
      <vt:lpstr>Burden of cancer</vt:lpstr>
      <vt:lpstr>Contd</vt:lpstr>
      <vt:lpstr>Incidence and Mortality: World</vt:lpstr>
      <vt:lpstr>Incidence Developed Vs Developing</vt:lpstr>
      <vt:lpstr>Slide 12</vt:lpstr>
      <vt:lpstr>Mortality Developed vs Developing </vt:lpstr>
      <vt:lpstr>Geographical variation </vt:lpstr>
      <vt:lpstr>Slide 15</vt:lpstr>
      <vt:lpstr>Burden in South East Asia region</vt:lpstr>
      <vt:lpstr>Nepal</vt:lpstr>
      <vt:lpstr>Estimated Cancer Deaths in the US in 2013</vt:lpstr>
      <vt:lpstr>Cancer Death Rates* Among Women, US,1930-2009</vt:lpstr>
      <vt:lpstr>Cancer Death Rates* Among Men, US,1930-2009</vt:lpstr>
      <vt:lpstr>Estimated New Cancer Cases* in the US in 2013</vt:lpstr>
      <vt:lpstr>The Lifetime Probability of Developing Cancer for Men,  2007-2009*</vt:lpstr>
      <vt:lpstr>The Lifetime Probability of Developing Cancer for Women,  2007-2009*</vt:lpstr>
      <vt:lpstr>Cancer Incidence and Death Rates* in Children 0-19 Years,  1975-2009</vt:lpstr>
      <vt:lpstr>Cancer Death Rates* in Children, 2005-2009</vt:lpstr>
      <vt:lpstr>Slide 26</vt:lpstr>
      <vt:lpstr>Lung cancer</vt:lpstr>
      <vt:lpstr>Prevention stratigies</vt:lpstr>
      <vt:lpstr>Oral Cancer</vt:lpstr>
      <vt:lpstr>Cervical cancer</vt:lpstr>
      <vt:lpstr>Contd….</vt:lpstr>
      <vt:lpstr>Breast Cancer</vt:lpstr>
      <vt:lpstr>Slide 33</vt:lpstr>
      <vt:lpstr>Stomach Cancer</vt:lpstr>
      <vt:lpstr>Aetiology</vt:lpstr>
      <vt:lpstr>Slide 36</vt:lpstr>
      <vt:lpstr>Slide 37</vt:lpstr>
      <vt:lpstr>Risk Factors</vt:lpstr>
      <vt:lpstr>Tobacco Consumption</vt:lpstr>
      <vt:lpstr>Chronic infection</vt:lpstr>
      <vt:lpstr>Alcohol Drinking </vt:lpstr>
      <vt:lpstr>Dietary Factors, Obesity and Physical activities</vt:lpstr>
      <vt:lpstr>Occupational exposures </vt:lpstr>
      <vt:lpstr>Reproductive factor and exogenous hormone </vt:lpstr>
      <vt:lpstr>Genetic Factor</vt:lpstr>
      <vt:lpstr>Others</vt:lpstr>
      <vt:lpstr>True or False?</vt:lpstr>
      <vt:lpstr>Slide 48</vt:lpstr>
      <vt:lpstr>True or False?</vt:lpstr>
      <vt:lpstr>Slide 50</vt:lpstr>
      <vt:lpstr>True or False?</vt:lpstr>
      <vt:lpstr>Slide 52</vt:lpstr>
      <vt:lpstr>True or False?</vt:lpstr>
      <vt:lpstr>Slide 54</vt:lpstr>
      <vt:lpstr>True or False?</vt:lpstr>
      <vt:lpstr>Slide 56</vt:lpstr>
      <vt:lpstr>Thank you</vt:lpstr>
      <vt:lpstr>Prevention</vt:lpstr>
      <vt:lpstr>Cancer Prevention and control</vt:lpstr>
      <vt:lpstr>Primary Prevention</vt:lpstr>
      <vt:lpstr> Secondary Prevention</vt:lpstr>
      <vt:lpstr>Early Detection of Cases</vt:lpstr>
      <vt:lpstr>Contd…</vt:lpstr>
      <vt:lpstr>Diagnosis and Treatment</vt:lpstr>
      <vt:lpstr>Palliative care</vt:lpstr>
      <vt:lpstr>References</vt:lpstr>
      <vt:lpstr>Contd….</vt:lpstr>
      <vt:lpstr>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Cancer Epidemiology</dc:title>
  <dc:creator>nimesh</dc:creator>
  <cp:lastModifiedBy>comet</cp:lastModifiedBy>
  <cp:revision>48</cp:revision>
  <dcterms:created xsi:type="dcterms:W3CDTF">2012-02-15T07:20:28Z</dcterms:created>
  <dcterms:modified xsi:type="dcterms:W3CDTF">2013-10-21T00:48:27Z</dcterms:modified>
</cp:coreProperties>
</file>