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2935E1-B0DF-4E23-B206-50861F77CD8F}" type="datetimeFigureOut">
              <a:rPr lang="en-US" smtClean="0"/>
              <a:pPr/>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935E1-B0DF-4E23-B206-50861F77CD8F}" type="datetimeFigureOut">
              <a:rPr lang="en-US" smtClean="0"/>
              <a:pPr/>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935E1-B0DF-4E23-B206-50861F77CD8F}" type="datetimeFigureOut">
              <a:rPr lang="en-US" smtClean="0"/>
              <a:pPr/>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935E1-B0DF-4E23-B206-50861F77CD8F}" type="datetimeFigureOut">
              <a:rPr lang="en-US" smtClean="0"/>
              <a:pPr/>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35E1-B0DF-4E23-B206-50861F77CD8F}" type="datetimeFigureOut">
              <a:rPr lang="en-US" smtClean="0"/>
              <a:pPr/>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2935E1-B0DF-4E23-B206-50861F77CD8F}" type="datetimeFigureOut">
              <a:rPr lang="en-US" smtClean="0"/>
              <a:pPr/>
              <a:t>1/22/2011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2935E1-B0DF-4E23-B206-50861F77CD8F}" type="datetimeFigureOut">
              <a:rPr lang="en-US" smtClean="0"/>
              <a:pPr/>
              <a:t>1/22/2011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2935E1-B0DF-4E23-B206-50861F77CD8F}" type="datetimeFigureOut">
              <a:rPr lang="en-US" smtClean="0"/>
              <a:pPr/>
              <a:t>1/22/2011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935E1-B0DF-4E23-B206-50861F77CD8F}" type="datetimeFigureOut">
              <a:rPr lang="en-US" smtClean="0"/>
              <a:pPr/>
              <a:t>1/22/2011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935E1-B0DF-4E23-B206-50861F77CD8F}" type="datetimeFigureOut">
              <a:rPr lang="en-US" smtClean="0"/>
              <a:pPr/>
              <a:t>1/22/2011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935E1-B0DF-4E23-B206-50861F77CD8F}" type="datetimeFigureOut">
              <a:rPr lang="en-US" smtClean="0"/>
              <a:pPr/>
              <a:t>1/22/2011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B8134-7ABD-4415-899D-5AEF305284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935E1-B0DF-4E23-B206-50861F77CD8F}" type="datetimeFigureOut">
              <a:rPr lang="en-US" smtClean="0"/>
              <a:pPr/>
              <a:t>1/22/2011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B8134-7ABD-4415-899D-5AEF305284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ctrTitle"/>
          </p:nvPr>
        </p:nvSpPr>
        <p:spPr>
          <a:xfrm>
            <a:off x="0" y="0"/>
            <a:ext cx="9144000" cy="6858000"/>
          </a:xfrm>
          <a:gradFill rotWithShape="1">
            <a:gsLst>
              <a:gs pos="0">
                <a:srgbClr val="2D14E6"/>
              </a:gs>
              <a:gs pos="100000">
                <a:srgbClr val="2D14E6">
                  <a:gamma/>
                  <a:shade val="46275"/>
                  <a:invGamma/>
                  <a:alpha val="27000"/>
                </a:srgbClr>
              </a:gs>
            </a:gsLst>
            <a:lin ang="5400000" scaled="1"/>
          </a:gradFill>
        </p:spPr>
        <p:txBody>
          <a:bodyPr/>
          <a:lstStyle/>
          <a:p>
            <a:r>
              <a:rPr lang="en-US" sz="4000">
                <a:solidFill>
                  <a:schemeClr val="bg1"/>
                </a:solidFill>
              </a:rPr>
              <a:t>7. Communication   </a:t>
            </a:r>
            <a:r>
              <a:rPr lang="en-US"/>
              <a:t> </a:t>
            </a:r>
          </a:p>
        </p:txBody>
      </p:sp>
      <p:pic>
        <p:nvPicPr>
          <p:cNvPr id="172035" name="Picture 3"/>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a:t>
            </a:r>
          </a:p>
        </p:txBody>
      </p:sp>
      <p:sp>
        <p:nvSpPr>
          <p:cNvPr id="182275" name="Rectangle 3"/>
          <p:cNvSpPr>
            <a:spLocks noGrp="1" noChangeArrowheads="1"/>
          </p:cNvSpPr>
          <p:nvPr>
            <p:ph type="body" idx="1"/>
          </p:nvPr>
        </p:nvSpPr>
        <p:spPr>
          <a:noFill/>
          <a:ln/>
        </p:spPr>
        <p:txBody>
          <a:bodyPr/>
          <a:lstStyle/>
          <a:p>
            <a:pPr marL="457200" indent="-457200">
              <a:lnSpc>
                <a:spcPct val="160000"/>
              </a:lnSpc>
            </a:pPr>
            <a:r>
              <a:rPr lang="en-US"/>
              <a:t>Preparation </a:t>
            </a:r>
          </a:p>
          <a:p>
            <a:pPr marL="457200" indent="-457200">
              <a:lnSpc>
                <a:spcPct val="160000"/>
              </a:lnSpc>
            </a:pPr>
            <a:r>
              <a:rPr lang="en-US"/>
              <a:t>Using </a:t>
            </a:r>
          </a:p>
          <a:p>
            <a:pPr marL="457200" indent="-457200">
              <a:lnSpc>
                <a:spcPct val="160000"/>
              </a:lnSpc>
            </a:pPr>
            <a:r>
              <a:rPr lang="en-US"/>
              <a:t>Review </a:t>
            </a:r>
          </a:p>
          <a:p>
            <a:pPr marL="457200" indent="-457200">
              <a:lnSpc>
                <a:spcPct val="160000"/>
              </a:lnSpc>
              <a:buFontTx/>
              <a:buNone/>
            </a:pPr>
            <a:endParaRPr lang="en-US"/>
          </a:p>
        </p:txBody>
      </p:sp>
      <p:pic>
        <p:nvPicPr>
          <p:cNvPr id="182276"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82278" name="Picture 6" descr="j0332268"/>
          <p:cNvPicPr>
            <a:picLocks noChangeAspect="1" noChangeArrowheads="1"/>
          </p:cNvPicPr>
          <p:nvPr/>
        </p:nvPicPr>
        <p:blipFill>
          <a:blip r:embed="rId3"/>
          <a:srcRect/>
          <a:stretch>
            <a:fillRect/>
          </a:stretch>
        </p:blipFill>
        <p:spPr bwMode="auto">
          <a:xfrm>
            <a:off x="5181600" y="2209800"/>
            <a:ext cx="2133600" cy="2189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Effect transition="in" filter="box(in)">
                                      <p:cBhvr>
                                        <p:cTn id="7" dur="500"/>
                                        <p:tgtEl>
                                          <p:spTgt spid="182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2275">
                                            <p:txEl>
                                              <p:pRg st="1" end="1"/>
                                            </p:txEl>
                                          </p:spTgt>
                                        </p:tgtEl>
                                        <p:attrNameLst>
                                          <p:attrName>style.visibility</p:attrName>
                                        </p:attrNameLst>
                                      </p:cBhvr>
                                      <p:to>
                                        <p:strVal val="visible"/>
                                      </p:to>
                                    </p:set>
                                    <p:animEffect transition="in" filter="box(in)">
                                      <p:cBhvr>
                                        <p:cTn id="12" dur="500"/>
                                        <p:tgtEl>
                                          <p:spTgt spid="182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2275">
                                            <p:txEl>
                                              <p:pRg st="2" end="2"/>
                                            </p:txEl>
                                          </p:spTgt>
                                        </p:tgtEl>
                                        <p:attrNameLst>
                                          <p:attrName>style.visibility</p:attrName>
                                        </p:attrNameLst>
                                      </p:cBhvr>
                                      <p:to>
                                        <p:strVal val="visible"/>
                                      </p:to>
                                    </p:set>
                                    <p:animEffect transition="in" filter="box(in)">
                                      <p:cBhvr>
                                        <p:cTn id="17" dur="500"/>
                                        <p:tgtEl>
                                          <p:spTgt spid="182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0"/>
            <a:ext cx="9144000" cy="8382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 Preparation          </a:t>
            </a:r>
          </a:p>
        </p:txBody>
      </p:sp>
      <p:sp>
        <p:nvSpPr>
          <p:cNvPr id="183299" name="Rectangle 3"/>
          <p:cNvSpPr>
            <a:spLocks noGrp="1" noChangeArrowheads="1"/>
          </p:cNvSpPr>
          <p:nvPr>
            <p:ph type="body" sz="half" idx="1"/>
          </p:nvPr>
        </p:nvSpPr>
        <p:spPr>
          <a:noFill/>
          <a:ln/>
        </p:spPr>
        <p:txBody>
          <a:bodyPr/>
          <a:lstStyle/>
          <a:p>
            <a:pPr marL="457200" indent="-457200">
              <a:lnSpc>
                <a:spcPct val="150000"/>
              </a:lnSpc>
            </a:pPr>
            <a:r>
              <a:rPr lang="en-US" sz="1800"/>
              <a:t>Equipment</a:t>
            </a:r>
          </a:p>
          <a:p>
            <a:pPr marL="838200" lvl="1" indent="-381000">
              <a:lnSpc>
                <a:spcPct val="150000"/>
              </a:lnSpc>
            </a:pPr>
            <a:r>
              <a:rPr lang="en-US" sz="1600"/>
              <a:t>Know your telephone </a:t>
            </a:r>
          </a:p>
          <a:p>
            <a:pPr marL="838200" lvl="1" indent="-381000">
              <a:lnSpc>
                <a:spcPct val="150000"/>
              </a:lnSpc>
            </a:pPr>
            <a:r>
              <a:rPr lang="en-US" sz="1600"/>
              <a:t>Use all the facilities</a:t>
            </a:r>
          </a:p>
          <a:p>
            <a:pPr marL="838200" lvl="1" indent="-381000">
              <a:lnSpc>
                <a:spcPct val="150000"/>
              </a:lnSpc>
            </a:pPr>
            <a:r>
              <a:rPr lang="en-US" sz="1600"/>
              <a:t>Seek for more facilities  </a:t>
            </a:r>
          </a:p>
          <a:p>
            <a:pPr marL="457200" indent="-457200">
              <a:lnSpc>
                <a:spcPct val="150000"/>
              </a:lnSpc>
            </a:pPr>
            <a:r>
              <a:rPr lang="en-US" sz="1800"/>
              <a:t> Support Documents </a:t>
            </a:r>
          </a:p>
          <a:p>
            <a:pPr marL="838200" lvl="1" indent="-381000">
              <a:lnSpc>
                <a:spcPct val="150000"/>
              </a:lnSpc>
            </a:pPr>
            <a:r>
              <a:rPr lang="en-US" sz="1600"/>
              <a:t>Note book, Pencil</a:t>
            </a:r>
          </a:p>
          <a:p>
            <a:pPr marL="838200" lvl="1" indent="-381000">
              <a:lnSpc>
                <a:spcPct val="150000"/>
              </a:lnSpc>
            </a:pPr>
            <a:r>
              <a:rPr lang="en-US" sz="1600"/>
              <a:t>Information list people, places, services </a:t>
            </a:r>
          </a:p>
          <a:p>
            <a:pPr marL="838200" lvl="1" indent="-381000">
              <a:lnSpc>
                <a:spcPct val="150000"/>
              </a:lnSpc>
            </a:pPr>
            <a:r>
              <a:rPr lang="en-US" sz="1600"/>
              <a:t>Emergency numbers</a:t>
            </a:r>
          </a:p>
          <a:p>
            <a:pPr marL="838200" lvl="1" indent="-381000">
              <a:lnSpc>
                <a:spcPct val="150000"/>
              </a:lnSpc>
            </a:pPr>
            <a:r>
              <a:rPr lang="en-US" sz="1600"/>
              <a:t>TP. Protocol </a:t>
            </a:r>
          </a:p>
        </p:txBody>
      </p:sp>
      <p:pic>
        <p:nvPicPr>
          <p:cNvPr id="183300"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
        <p:nvSpPr>
          <p:cNvPr id="183304" name="Rectangle 8"/>
          <p:cNvSpPr>
            <a:spLocks noGrp="1" noChangeArrowheads="1"/>
          </p:cNvSpPr>
          <p:nvPr>
            <p:ph type="body" sz="half" idx="2"/>
          </p:nvPr>
        </p:nvSpPr>
        <p:spPr/>
        <p:txBody>
          <a:bodyPr/>
          <a:lstStyle/>
          <a:p>
            <a:pPr>
              <a:lnSpc>
                <a:spcPct val="145000"/>
              </a:lnSpc>
            </a:pPr>
            <a:r>
              <a:rPr lang="en-US" sz="1800"/>
              <a:t>Before dialing a  number</a:t>
            </a:r>
            <a:r>
              <a:rPr lang="en-US" sz="2000"/>
              <a:t> </a:t>
            </a:r>
          </a:p>
          <a:p>
            <a:pPr lvl="1">
              <a:lnSpc>
                <a:spcPct val="145000"/>
              </a:lnSpc>
            </a:pPr>
            <a:r>
              <a:rPr lang="en-US" sz="1600"/>
              <a:t>Have the correct number</a:t>
            </a:r>
          </a:p>
          <a:p>
            <a:pPr lvl="1">
              <a:lnSpc>
                <a:spcPct val="145000"/>
              </a:lnSpc>
            </a:pPr>
            <a:r>
              <a:rPr lang="en-US" sz="1600"/>
              <a:t>Have the necessary documents  in hand</a:t>
            </a:r>
          </a:p>
          <a:p>
            <a:pPr lvl="1">
              <a:lnSpc>
                <a:spcPct val="145000"/>
              </a:lnSpc>
            </a:pPr>
            <a:r>
              <a:rPr lang="en-US" sz="1600"/>
              <a:t>Know the name and the designation of the person</a:t>
            </a:r>
          </a:p>
          <a:p>
            <a:pPr lvl="1">
              <a:lnSpc>
                <a:spcPct val="145000"/>
              </a:lnSpc>
            </a:pPr>
            <a:r>
              <a:rPr lang="en-US" sz="1600"/>
              <a:t>Importantly how to address him</a:t>
            </a:r>
          </a:p>
          <a:p>
            <a:pPr lvl="1">
              <a:lnSpc>
                <a:spcPct val="145000"/>
              </a:lnSpc>
            </a:pPr>
            <a:r>
              <a:rPr lang="en-US" sz="1600"/>
              <a:t>Write down the questions you want to ask</a:t>
            </a:r>
          </a:p>
          <a:p>
            <a:pPr>
              <a:lnSpc>
                <a:spcPct val="135000"/>
              </a:lnSpc>
              <a:buFontTx/>
              <a:buNone/>
            </a:pPr>
            <a:endParaRPr lang="en-US" sz="1600"/>
          </a:p>
          <a:p>
            <a:pPr>
              <a:lnSpc>
                <a:spcPct val="80000"/>
              </a:lnSpc>
            </a:pP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ox(in)">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box(in)">
                                      <p:cBhvr>
                                        <p:cTn id="12" dur="500"/>
                                        <p:tgtEl>
                                          <p:spTgt spid="183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box(in)">
                                      <p:cBhvr>
                                        <p:cTn id="17" dur="500"/>
                                        <p:tgtEl>
                                          <p:spTgt spid="183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box(in)">
                                      <p:cBhvr>
                                        <p:cTn id="22" dur="500"/>
                                        <p:tgtEl>
                                          <p:spTgt spid="1832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83299">
                                            <p:txEl>
                                              <p:pRg st="4" end="4"/>
                                            </p:txEl>
                                          </p:spTgt>
                                        </p:tgtEl>
                                        <p:attrNameLst>
                                          <p:attrName>style.visibility</p:attrName>
                                        </p:attrNameLst>
                                      </p:cBhvr>
                                      <p:to>
                                        <p:strVal val="visible"/>
                                      </p:to>
                                    </p:set>
                                    <p:animEffect transition="in" filter="box(in)">
                                      <p:cBhvr>
                                        <p:cTn id="27" dur="500"/>
                                        <p:tgtEl>
                                          <p:spTgt spid="1832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83299">
                                            <p:txEl>
                                              <p:pRg st="5" end="5"/>
                                            </p:txEl>
                                          </p:spTgt>
                                        </p:tgtEl>
                                        <p:attrNameLst>
                                          <p:attrName>style.visibility</p:attrName>
                                        </p:attrNameLst>
                                      </p:cBhvr>
                                      <p:to>
                                        <p:strVal val="visible"/>
                                      </p:to>
                                    </p:set>
                                    <p:animEffect transition="in" filter="box(in)">
                                      <p:cBhvr>
                                        <p:cTn id="32" dur="500"/>
                                        <p:tgtEl>
                                          <p:spTgt spid="1832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83299">
                                            <p:txEl>
                                              <p:pRg st="6" end="6"/>
                                            </p:txEl>
                                          </p:spTgt>
                                        </p:tgtEl>
                                        <p:attrNameLst>
                                          <p:attrName>style.visibility</p:attrName>
                                        </p:attrNameLst>
                                      </p:cBhvr>
                                      <p:to>
                                        <p:strVal val="visible"/>
                                      </p:to>
                                    </p:set>
                                    <p:animEffect transition="in" filter="box(in)">
                                      <p:cBhvr>
                                        <p:cTn id="37" dur="500"/>
                                        <p:tgtEl>
                                          <p:spTgt spid="1832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83299">
                                            <p:txEl>
                                              <p:pRg st="7" end="7"/>
                                            </p:txEl>
                                          </p:spTgt>
                                        </p:tgtEl>
                                        <p:attrNameLst>
                                          <p:attrName>style.visibility</p:attrName>
                                        </p:attrNameLst>
                                      </p:cBhvr>
                                      <p:to>
                                        <p:strVal val="visible"/>
                                      </p:to>
                                    </p:set>
                                    <p:animEffect transition="in" filter="box(in)">
                                      <p:cBhvr>
                                        <p:cTn id="42" dur="500"/>
                                        <p:tgtEl>
                                          <p:spTgt spid="1832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83299">
                                            <p:txEl>
                                              <p:pRg st="8" end="8"/>
                                            </p:txEl>
                                          </p:spTgt>
                                        </p:tgtEl>
                                        <p:attrNameLst>
                                          <p:attrName>style.visibility</p:attrName>
                                        </p:attrNameLst>
                                      </p:cBhvr>
                                      <p:to>
                                        <p:strVal val="visible"/>
                                      </p:to>
                                    </p:set>
                                    <p:animEffect transition="in" filter="box(in)">
                                      <p:cBhvr>
                                        <p:cTn id="47" dur="500"/>
                                        <p:tgtEl>
                                          <p:spTgt spid="1832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 Using          </a:t>
            </a:r>
          </a:p>
        </p:txBody>
      </p:sp>
      <p:sp>
        <p:nvSpPr>
          <p:cNvPr id="186371" name="Rectangle 3"/>
          <p:cNvSpPr>
            <a:spLocks noGrp="1" noChangeArrowheads="1"/>
          </p:cNvSpPr>
          <p:nvPr>
            <p:ph type="body" idx="1"/>
          </p:nvPr>
        </p:nvSpPr>
        <p:spPr>
          <a:noFill/>
          <a:ln/>
        </p:spPr>
        <p:txBody>
          <a:bodyPr/>
          <a:lstStyle/>
          <a:p>
            <a:pPr marL="838200" lvl="1" indent="-381000">
              <a:lnSpc>
                <a:spcPct val="120000"/>
              </a:lnSpc>
              <a:buFontTx/>
              <a:buNone/>
            </a:pPr>
            <a:r>
              <a:rPr lang="en-US" sz="2400" b="1"/>
              <a:t>DOs </a:t>
            </a:r>
          </a:p>
          <a:p>
            <a:pPr marL="838200" lvl="1" indent="-381000">
              <a:lnSpc>
                <a:spcPct val="120000"/>
              </a:lnSpc>
            </a:pPr>
            <a:r>
              <a:rPr lang="en-US" sz="2400"/>
              <a:t>If you answer the phone answer within three rings </a:t>
            </a:r>
          </a:p>
          <a:p>
            <a:pPr marL="838200" lvl="1" indent="-381000">
              <a:lnSpc>
                <a:spcPct val="120000"/>
              </a:lnSpc>
            </a:pPr>
            <a:r>
              <a:rPr lang="en-US" sz="2400"/>
              <a:t>Greet : appropriate time – good day !</a:t>
            </a:r>
          </a:p>
          <a:p>
            <a:pPr marL="838200" lvl="1" indent="-381000">
              <a:lnSpc>
                <a:spcPct val="120000"/>
              </a:lnSpc>
            </a:pPr>
            <a:r>
              <a:rPr lang="en-US" sz="2400"/>
              <a:t>Identify your self – name , designation , institution</a:t>
            </a:r>
          </a:p>
          <a:p>
            <a:pPr marL="838200" lvl="1" indent="-381000">
              <a:lnSpc>
                <a:spcPct val="120000"/>
              </a:lnSpc>
            </a:pPr>
            <a:r>
              <a:rPr lang="en-US" sz="2400"/>
              <a:t>Tell the delays ;” That line is busy sir , could I call You back?”</a:t>
            </a:r>
          </a:p>
          <a:p>
            <a:pPr marL="838200" lvl="1" indent="-381000">
              <a:lnSpc>
                <a:spcPct val="120000"/>
              </a:lnSpc>
            </a:pPr>
            <a:r>
              <a:rPr lang="en-US" sz="2400"/>
              <a:t>Then ask for the person you need to contact  </a:t>
            </a:r>
          </a:p>
        </p:txBody>
      </p:sp>
      <p:pic>
        <p:nvPicPr>
          <p:cNvPr id="186372"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Effect transition="in" filter="box(in)">
                                      <p:cBhvr>
                                        <p:cTn id="7" dur="500"/>
                                        <p:tgtEl>
                                          <p:spTgt spid="186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6371">
                                            <p:txEl>
                                              <p:pRg st="1" end="1"/>
                                            </p:txEl>
                                          </p:spTgt>
                                        </p:tgtEl>
                                        <p:attrNameLst>
                                          <p:attrName>style.visibility</p:attrName>
                                        </p:attrNameLst>
                                      </p:cBhvr>
                                      <p:to>
                                        <p:strVal val="visible"/>
                                      </p:to>
                                    </p:set>
                                    <p:animEffect transition="in" filter="box(in)">
                                      <p:cBhvr>
                                        <p:cTn id="12" dur="500"/>
                                        <p:tgtEl>
                                          <p:spTgt spid="186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6371">
                                            <p:txEl>
                                              <p:pRg st="2" end="2"/>
                                            </p:txEl>
                                          </p:spTgt>
                                        </p:tgtEl>
                                        <p:attrNameLst>
                                          <p:attrName>style.visibility</p:attrName>
                                        </p:attrNameLst>
                                      </p:cBhvr>
                                      <p:to>
                                        <p:strVal val="visible"/>
                                      </p:to>
                                    </p:set>
                                    <p:animEffect transition="in" filter="box(in)">
                                      <p:cBhvr>
                                        <p:cTn id="17" dur="500"/>
                                        <p:tgtEl>
                                          <p:spTgt spid="186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86371">
                                            <p:txEl>
                                              <p:pRg st="3" end="3"/>
                                            </p:txEl>
                                          </p:spTgt>
                                        </p:tgtEl>
                                        <p:attrNameLst>
                                          <p:attrName>style.visibility</p:attrName>
                                        </p:attrNameLst>
                                      </p:cBhvr>
                                      <p:to>
                                        <p:strVal val="visible"/>
                                      </p:to>
                                    </p:set>
                                    <p:animEffect transition="in" filter="box(in)">
                                      <p:cBhvr>
                                        <p:cTn id="22" dur="500"/>
                                        <p:tgtEl>
                                          <p:spTgt spid="186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86371">
                                            <p:txEl>
                                              <p:pRg st="4" end="4"/>
                                            </p:txEl>
                                          </p:spTgt>
                                        </p:tgtEl>
                                        <p:attrNameLst>
                                          <p:attrName>style.visibility</p:attrName>
                                        </p:attrNameLst>
                                      </p:cBhvr>
                                      <p:to>
                                        <p:strVal val="visible"/>
                                      </p:to>
                                    </p:set>
                                    <p:animEffect transition="in" filter="box(in)">
                                      <p:cBhvr>
                                        <p:cTn id="27" dur="500"/>
                                        <p:tgtEl>
                                          <p:spTgt spid="186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86371">
                                            <p:txEl>
                                              <p:pRg st="5" end="5"/>
                                            </p:txEl>
                                          </p:spTgt>
                                        </p:tgtEl>
                                        <p:attrNameLst>
                                          <p:attrName>style.visibility</p:attrName>
                                        </p:attrNameLst>
                                      </p:cBhvr>
                                      <p:to>
                                        <p:strVal val="visible"/>
                                      </p:to>
                                    </p:set>
                                    <p:animEffect transition="in" filter="box(in)">
                                      <p:cBhvr>
                                        <p:cTn id="32" dur="500"/>
                                        <p:tgtEl>
                                          <p:spTgt spid="186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-Using        </a:t>
            </a:r>
          </a:p>
        </p:txBody>
      </p:sp>
      <p:sp>
        <p:nvSpPr>
          <p:cNvPr id="190467" name="Rectangle 3"/>
          <p:cNvSpPr>
            <a:spLocks noGrp="1" noChangeArrowheads="1"/>
          </p:cNvSpPr>
          <p:nvPr>
            <p:ph type="body" idx="1"/>
          </p:nvPr>
        </p:nvSpPr>
        <p:spPr>
          <a:noFill/>
          <a:ln/>
        </p:spPr>
        <p:txBody>
          <a:bodyPr/>
          <a:lstStyle/>
          <a:p>
            <a:pPr marL="838200" lvl="1" indent="-381000">
              <a:lnSpc>
                <a:spcPct val="120000"/>
              </a:lnSpc>
              <a:buFontTx/>
              <a:buNone/>
            </a:pPr>
            <a:r>
              <a:rPr lang="en-US" b="1"/>
              <a:t>DOs </a:t>
            </a:r>
            <a:endParaRPr lang="en-US"/>
          </a:p>
          <a:p>
            <a:pPr marL="838200" lvl="1" indent="-381000">
              <a:lnSpc>
                <a:spcPct val="150000"/>
              </a:lnSpc>
            </a:pPr>
            <a:r>
              <a:rPr lang="en-US" sz="2400"/>
              <a:t>Follow the guideline</a:t>
            </a:r>
          </a:p>
          <a:p>
            <a:pPr marL="838200" lvl="1" indent="-381000">
              <a:lnSpc>
                <a:spcPct val="150000"/>
              </a:lnSpc>
            </a:pPr>
            <a:r>
              <a:rPr lang="en-US" sz="2400"/>
              <a:t>If there is a delay , give your number to contact </a:t>
            </a:r>
          </a:p>
          <a:p>
            <a:pPr marL="838200" lvl="1" indent="-381000">
              <a:lnSpc>
                <a:spcPct val="150000"/>
              </a:lnSpc>
            </a:pPr>
            <a:r>
              <a:rPr lang="en-US" sz="2400"/>
              <a:t>Thank the person</a:t>
            </a:r>
          </a:p>
          <a:p>
            <a:pPr marL="838200" lvl="1" indent="-381000">
              <a:lnSpc>
                <a:spcPct val="150000"/>
              </a:lnSpc>
            </a:pPr>
            <a:r>
              <a:rPr lang="en-US" sz="2400"/>
              <a:t>Use the best tone </a:t>
            </a:r>
            <a:r>
              <a:rPr lang="en-US" sz="2400" i="1"/>
              <a:t>“ Fairy Nurse to a the devil” </a:t>
            </a:r>
          </a:p>
          <a:p>
            <a:pPr marL="838200" lvl="1" indent="-381000">
              <a:lnSpc>
                <a:spcPct val="150000"/>
              </a:lnSpc>
            </a:pPr>
            <a:r>
              <a:rPr lang="en-US" sz="2400" i="1"/>
              <a:t>Always smiling , cheerful face </a:t>
            </a:r>
            <a:endParaRPr lang="en-US" sz="2400"/>
          </a:p>
        </p:txBody>
      </p:sp>
      <p:pic>
        <p:nvPicPr>
          <p:cNvPr id="190468"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box(in)">
                                      <p:cBhvr>
                                        <p:cTn id="7" dur="500"/>
                                        <p:tgtEl>
                                          <p:spTgt spid="1904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–Using        </a:t>
            </a:r>
          </a:p>
        </p:txBody>
      </p:sp>
      <p:sp>
        <p:nvSpPr>
          <p:cNvPr id="191491" name="Rectangle 3"/>
          <p:cNvSpPr>
            <a:spLocks noGrp="1" noChangeArrowheads="1"/>
          </p:cNvSpPr>
          <p:nvPr>
            <p:ph type="body" idx="1"/>
          </p:nvPr>
        </p:nvSpPr>
        <p:spPr>
          <a:noFill/>
          <a:ln/>
        </p:spPr>
        <p:txBody>
          <a:bodyPr/>
          <a:lstStyle/>
          <a:p>
            <a:pPr marL="838200" lvl="1" indent="-381000">
              <a:lnSpc>
                <a:spcPct val="145000"/>
              </a:lnSpc>
              <a:buFontTx/>
              <a:buNone/>
            </a:pPr>
            <a:r>
              <a:rPr lang="en-US" sz="1800"/>
              <a:t>“Good day ! This is Government  hospital A,  Admission  unit , I am Nanda , I am an attendant , May I help you Sir / madam !”</a:t>
            </a:r>
          </a:p>
          <a:p>
            <a:pPr marL="838200" lvl="1" indent="-381000">
              <a:lnSpc>
                <a:spcPct val="145000"/>
              </a:lnSpc>
              <a:buFontTx/>
              <a:buNone/>
            </a:pPr>
            <a:endParaRPr lang="en-US" sz="1800"/>
          </a:p>
          <a:p>
            <a:pPr marL="838200" lvl="1" indent="-381000">
              <a:lnSpc>
                <a:spcPct val="145000"/>
              </a:lnSpc>
              <a:buFontTx/>
              <a:buNone/>
            </a:pPr>
            <a:r>
              <a:rPr lang="en-US" sz="1800"/>
              <a:t>“Yes sir, can you hold on a second please!....Sir she is with a patient &amp; may take more than15 minutes can I take a message please.”</a:t>
            </a:r>
          </a:p>
          <a:p>
            <a:pPr marL="838200" lvl="1" indent="-381000">
              <a:lnSpc>
                <a:spcPct val="145000"/>
              </a:lnSpc>
              <a:buFontTx/>
              <a:buNone/>
            </a:pPr>
            <a:endParaRPr lang="en-US" sz="1800"/>
          </a:p>
          <a:p>
            <a:pPr marL="838200" lvl="1" indent="-381000">
              <a:lnSpc>
                <a:spcPct val="145000"/>
              </a:lnSpc>
              <a:buFontTx/>
              <a:buNone/>
            </a:pPr>
            <a:r>
              <a:rPr lang="en-US" sz="1800"/>
              <a:t>“ I am extremely sorry sir,  according to the  hospital policy, we are not allowed give patient details by Telephone and you can visit the hospital and get  necessary information. My number is 077332451 please call me when you are in the hospital , thank you!</a:t>
            </a:r>
          </a:p>
        </p:txBody>
      </p:sp>
      <p:pic>
        <p:nvPicPr>
          <p:cNvPr id="191492"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box(in)">
                                      <p:cBhvr>
                                        <p:cTn id="7" dur="500"/>
                                        <p:tgtEl>
                                          <p:spTgt spid="191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1491">
                                            <p:txEl>
                                              <p:pRg st="2" end="2"/>
                                            </p:txEl>
                                          </p:spTgt>
                                        </p:tgtEl>
                                        <p:attrNameLst>
                                          <p:attrName>style.visibility</p:attrName>
                                        </p:attrNameLst>
                                      </p:cBhvr>
                                      <p:to>
                                        <p:strVal val="visible"/>
                                      </p:to>
                                    </p:set>
                                    <p:animEffect transition="in" filter="box(in)">
                                      <p:cBhvr>
                                        <p:cTn id="12" dur="500"/>
                                        <p:tgtEl>
                                          <p:spTgt spid="1914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1491">
                                            <p:txEl>
                                              <p:pRg st="4" end="4"/>
                                            </p:txEl>
                                          </p:spTgt>
                                        </p:tgtEl>
                                        <p:attrNameLst>
                                          <p:attrName>style.visibility</p:attrName>
                                        </p:attrNameLst>
                                      </p:cBhvr>
                                      <p:to>
                                        <p:strVal val="visible"/>
                                      </p:to>
                                    </p:set>
                                    <p:animEffect transition="in" filter="box(in)">
                                      <p:cBhvr>
                                        <p:cTn id="17" dur="500"/>
                                        <p:tgtEl>
                                          <p:spTgt spid="191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–Using         </a:t>
            </a:r>
          </a:p>
        </p:txBody>
      </p:sp>
      <p:sp>
        <p:nvSpPr>
          <p:cNvPr id="192515" name="Rectangle 3"/>
          <p:cNvSpPr>
            <a:spLocks noGrp="1" noChangeArrowheads="1"/>
          </p:cNvSpPr>
          <p:nvPr>
            <p:ph type="body" idx="1"/>
          </p:nvPr>
        </p:nvSpPr>
        <p:spPr>
          <a:noFill/>
          <a:ln/>
        </p:spPr>
        <p:txBody>
          <a:bodyPr/>
          <a:lstStyle/>
          <a:p>
            <a:pPr marL="457200" indent="-457200"/>
            <a:r>
              <a:rPr lang="en-US" sz="2800"/>
              <a:t>Don’ts</a:t>
            </a:r>
          </a:p>
          <a:p>
            <a:pPr marL="838200" lvl="1" indent="-381000">
              <a:lnSpc>
                <a:spcPct val="135000"/>
              </a:lnSpc>
            </a:pPr>
            <a:r>
              <a:rPr lang="en-US" sz="2400"/>
              <a:t>Ask who is speaking </a:t>
            </a:r>
          </a:p>
          <a:p>
            <a:pPr marL="838200" lvl="1" indent="-381000">
              <a:lnSpc>
                <a:spcPct val="135000"/>
              </a:lnSpc>
            </a:pPr>
            <a:r>
              <a:rPr lang="en-US" sz="2400"/>
              <a:t>Leave the line open </a:t>
            </a:r>
          </a:p>
          <a:p>
            <a:pPr marL="838200" lvl="1" indent="-381000">
              <a:lnSpc>
                <a:spcPct val="135000"/>
              </a:lnSpc>
            </a:pPr>
            <a:r>
              <a:rPr lang="en-US" sz="2400"/>
              <a:t>Unattainable promises</a:t>
            </a:r>
          </a:p>
          <a:p>
            <a:pPr marL="838200" lvl="1" indent="-381000">
              <a:lnSpc>
                <a:spcPct val="135000"/>
              </a:lnSpc>
            </a:pPr>
            <a:r>
              <a:rPr lang="en-US" sz="2400"/>
              <a:t>Eat drink or chew </a:t>
            </a:r>
          </a:p>
          <a:p>
            <a:pPr marL="838200" lvl="1" indent="-381000">
              <a:lnSpc>
                <a:spcPct val="135000"/>
              </a:lnSpc>
            </a:pPr>
            <a:r>
              <a:rPr lang="en-US" sz="2400"/>
              <a:t>Lose your temper </a:t>
            </a:r>
          </a:p>
          <a:p>
            <a:pPr marL="838200" lvl="1" indent="-381000">
              <a:lnSpc>
                <a:spcPct val="135000"/>
              </a:lnSpc>
            </a:pPr>
            <a:r>
              <a:rPr lang="en-US" sz="2400"/>
              <a:t>Rude on termination like Slamming  the phone </a:t>
            </a:r>
          </a:p>
          <a:p>
            <a:pPr marL="838200" lvl="1" indent="-381000">
              <a:lnSpc>
                <a:spcPct val="135000"/>
              </a:lnSpc>
            </a:pPr>
            <a:endParaRPr lang="en-US" sz="2400"/>
          </a:p>
          <a:p>
            <a:pPr marL="838200" lvl="1" indent="-381000">
              <a:lnSpc>
                <a:spcPct val="135000"/>
              </a:lnSpc>
              <a:buFontTx/>
              <a:buNone/>
            </a:pPr>
            <a:endParaRPr lang="en-US" sz="2400"/>
          </a:p>
        </p:txBody>
      </p:sp>
      <p:pic>
        <p:nvPicPr>
          <p:cNvPr id="192516"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box(in)">
                                      <p:cBhvr>
                                        <p:cTn id="7" dur="500"/>
                                        <p:tgtEl>
                                          <p:spTgt spid="192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box(in)">
                                      <p:cBhvr>
                                        <p:cTn id="12" dur="500"/>
                                        <p:tgtEl>
                                          <p:spTgt spid="192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box(in)">
                                      <p:cBhvr>
                                        <p:cTn id="17" dur="500"/>
                                        <p:tgtEl>
                                          <p:spTgt spid="192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box(in)">
                                      <p:cBhvr>
                                        <p:cTn id="22" dur="500"/>
                                        <p:tgtEl>
                                          <p:spTgt spid="1925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92515">
                                            <p:txEl>
                                              <p:pRg st="4" end="4"/>
                                            </p:txEl>
                                          </p:spTgt>
                                        </p:tgtEl>
                                        <p:attrNameLst>
                                          <p:attrName>style.visibility</p:attrName>
                                        </p:attrNameLst>
                                      </p:cBhvr>
                                      <p:to>
                                        <p:strVal val="visible"/>
                                      </p:to>
                                    </p:set>
                                    <p:animEffect transition="in" filter="box(in)">
                                      <p:cBhvr>
                                        <p:cTn id="27" dur="500"/>
                                        <p:tgtEl>
                                          <p:spTgt spid="1925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2515">
                                            <p:txEl>
                                              <p:pRg st="5" end="5"/>
                                            </p:txEl>
                                          </p:spTgt>
                                        </p:tgtEl>
                                        <p:attrNameLst>
                                          <p:attrName>style.visibility</p:attrName>
                                        </p:attrNameLst>
                                      </p:cBhvr>
                                      <p:to>
                                        <p:strVal val="visible"/>
                                      </p:to>
                                    </p:set>
                                    <p:animEffect transition="in" filter="box(in)">
                                      <p:cBhvr>
                                        <p:cTn id="32" dur="500"/>
                                        <p:tgtEl>
                                          <p:spTgt spid="1925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2515">
                                            <p:txEl>
                                              <p:pRg st="6" end="6"/>
                                            </p:txEl>
                                          </p:spTgt>
                                        </p:tgtEl>
                                        <p:attrNameLst>
                                          <p:attrName>style.visibility</p:attrName>
                                        </p:attrNameLst>
                                      </p:cBhvr>
                                      <p:to>
                                        <p:strVal val="visible"/>
                                      </p:to>
                                    </p:set>
                                    <p:animEffect transition="in" filter="box(in)">
                                      <p:cBhvr>
                                        <p:cTn id="37" dur="500"/>
                                        <p:tgtEl>
                                          <p:spTgt spid="1925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–Reviewing          </a:t>
            </a:r>
          </a:p>
        </p:txBody>
      </p:sp>
      <p:sp>
        <p:nvSpPr>
          <p:cNvPr id="193539" name="Rectangle 3"/>
          <p:cNvSpPr>
            <a:spLocks noGrp="1" noChangeArrowheads="1"/>
          </p:cNvSpPr>
          <p:nvPr>
            <p:ph type="body" idx="1"/>
          </p:nvPr>
        </p:nvSpPr>
        <p:spPr>
          <a:noFill/>
          <a:ln/>
        </p:spPr>
        <p:txBody>
          <a:bodyPr/>
          <a:lstStyle/>
          <a:p>
            <a:pPr marL="457200" indent="-457200">
              <a:lnSpc>
                <a:spcPct val="135000"/>
              </a:lnSpc>
            </a:pPr>
            <a:r>
              <a:rPr lang="en-US" sz="2400"/>
              <a:t>Self recording </a:t>
            </a:r>
          </a:p>
          <a:p>
            <a:pPr marL="457200" indent="-457200">
              <a:lnSpc>
                <a:spcPct val="135000"/>
              </a:lnSpc>
            </a:pPr>
            <a:r>
              <a:rPr lang="en-US" sz="2400"/>
              <a:t>Group recording </a:t>
            </a:r>
          </a:p>
          <a:p>
            <a:pPr marL="457200" indent="-457200">
              <a:lnSpc>
                <a:spcPct val="135000"/>
              </a:lnSpc>
            </a:pPr>
            <a:r>
              <a:rPr lang="en-US" sz="2400"/>
              <a:t>Routine checks</a:t>
            </a:r>
          </a:p>
          <a:p>
            <a:pPr marL="838200" lvl="1" indent="-381000">
              <a:lnSpc>
                <a:spcPct val="135000"/>
              </a:lnSpc>
            </a:pPr>
            <a:r>
              <a:rPr lang="en-US" sz="2000"/>
              <a:t>Listen carefully</a:t>
            </a:r>
          </a:p>
          <a:p>
            <a:pPr marL="1257300" lvl="2" indent="-342900">
              <a:lnSpc>
                <a:spcPct val="135000"/>
              </a:lnSpc>
            </a:pPr>
            <a:r>
              <a:rPr lang="en-US" sz="1800"/>
              <a:t>Tone , words used, start &amp; end , greetings </a:t>
            </a:r>
          </a:p>
          <a:p>
            <a:pPr marL="1257300" lvl="2" indent="-342900">
              <a:lnSpc>
                <a:spcPct val="135000"/>
              </a:lnSpc>
            </a:pPr>
            <a:r>
              <a:rPr lang="en-US" sz="1800"/>
              <a:t>Tone of the reviver</a:t>
            </a:r>
          </a:p>
          <a:p>
            <a:pPr marL="1257300" lvl="2" indent="-342900">
              <a:lnSpc>
                <a:spcPct val="135000"/>
              </a:lnSpc>
            </a:pPr>
            <a:r>
              <a:rPr lang="en-US" sz="1800"/>
              <a:t>How could you do it better ?</a:t>
            </a:r>
          </a:p>
          <a:p>
            <a:pPr marL="838200" lvl="1" indent="-381000">
              <a:lnSpc>
                <a:spcPct val="135000"/>
              </a:lnSpc>
            </a:pPr>
            <a:r>
              <a:rPr lang="en-US" sz="2000"/>
              <a:t>Follow the protocol</a:t>
            </a:r>
          </a:p>
          <a:p>
            <a:pPr marL="838200" lvl="1" indent="-381000">
              <a:lnSpc>
                <a:spcPct val="135000"/>
              </a:lnSpc>
            </a:pPr>
            <a:r>
              <a:rPr lang="en-US" sz="2000"/>
              <a:t>Continuous improvement </a:t>
            </a:r>
          </a:p>
        </p:txBody>
      </p:sp>
      <p:pic>
        <p:nvPicPr>
          <p:cNvPr id="193540"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box(in)">
                                      <p:cBhvr>
                                        <p:cTn id="7" dur="500"/>
                                        <p:tgtEl>
                                          <p:spTgt spid="193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Effect transition="in" filter="box(in)">
                                      <p:cBhvr>
                                        <p:cTn id="12" dur="500"/>
                                        <p:tgtEl>
                                          <p:spTgt spid="193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3539">
                                            <p:txEl>
                                              <p:pRg st="2" end="2"/>
                                            </p:txEl>
                                          </p:spTgt>
                                        </p:tgtEl>
                                        <p:attrNameLst>
                                          <p:attrName>style.visibility</p:attrName>
                                        </p:attrNameLst>
                                      </p:cBhvr>
                                      <p:to>
                                        <p:strVal val="visible"/>
                                      </p:to>
                                    </p:set>
                                    <p:animEffect transition="in" filter="box(in)">
                                      <p:cBhvr>
                                        <p:cTn id="17" dur="500"/>
                                        <p:tgtEl>
                                          <p:spTgt spid="193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3539">
                                            <p:txEl>
                                              <p:pRg st="3" end="3"/>
                                            </p:txEl>
                                          </p:spTgt>
                                        </p:tgtEl>
                                        <p:attrNameLst>
                                          <p:attrName>style.visibility</p:attrName>
                                        </p:attrNameLst>
                                      </p:cBhvr>
                                      <p:to>
                                        <p:strVal val="visible"/>
                                      </p:to>
                                    </p:set>
                                    <p:animEffect transition="in" filter="box(in)">
                                      <p:cBhvr>
                                        <p:cTn id="22" dur="500"/>
                                        <p:tgtEl>
                                          <p:spTgt spid="1935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93539">
                                            <p:txEl>
                                              <p:pRg st="4" end="4"/>
                                            </p:txEl>
                                          </p:spTgt>
                                        </p:tgtEl>
                                        <p:attrNameLst>
                                          <p:attrName>style.visibility</p:attrName>
                                        </p:attrNameLst>
                                      </p:cBhvr>
                                      <p:to>
                                        <p:strVal val="visible"/>
                                      </p:to>
                                    </p:set>
                                    <p:animEffect transition="in" filter="box(in)">
                                      <p:cBhvr>
                                        <p:cTn id="27" dur="500"/>
                                        <p:tgtEl>
                                          <p:spTgt spid="1935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3539">
                                            <p:txEl>
                                              <p:pRg st="5" end="5"/>
                                            </p:txEl>
                                          </p:spTgt>
                                        </p:tgtEl>
                                        <p:attrNameLst>
                                          <p:attrName>style.visibility</p:attrName>
                                        </p:attrNameLst>
                                      </p:cBhvr>
                                      <p:to>
                                        <p:strVal val="visible"/>
                                      </p:to>
                                    </p:set>
                                    <p:animEffect transition="in" filter="box(in)">
                                      <p:cBhvr>
                                        <p:cTn id="32" dur="500"/>
                                        <p:tgtEl>
                                          <p:spTgt spid="1935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3539">
                                            <p:txEl>
                                              <p:pRg st="6" end="6"/>
                                            </p:txEl>
                                          </p:spTgt>
                                        </p:tgtEl>
                                        <p:attrNameLst>
                                          <p:attrName>style.visibility</p:attrName>
                                        </p:attrNameLst>
                                      </p:cBhvr>
                                      <p:to>
                                        <p:strVal val="visible"/>
                                      </p:to>
                                    </p:set>
                                    <p:animEffect transition="in" filter="box(in)">
                                      <p:cBhvr>
                                        <p:cTn id="37" dur="500"/>
                                        <p:tgtEl>
                                          <p:spTgt spid="1935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93539">
                                            <p:txEl>
                                              <p:pRg st="7" end="7"/>
                                            </p:txEl>
                                          </p:spTgt>
                                        </p:tgtEl>
                                        <p:attrNameLst>
                                          <p:attrName>style.visibility</p:attrName>
                                        </p:attrNameLst>
                                      </p:cBhvr>
                                      <p:to>
                                        <p:strVal val="visible"/>
                                      </p:to>
                                    </p:set>
                                    <p:animEffect transition="in" filter="box(in)">
                                      <p:cBhvr>
                                        <p:cTn id="42" dur="500"/>
                                        <p:tgtEl>
                                          <p:spTgt spid="1935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93539">
                                            <p:txEl>
                                              <p:pRg st="8" end="8"/>
                                            </p:txEl>
                                          </p:spTgt>
                                        </p:tgtEl>
                                        <p:attrNameLst>
                                          <p:attrName>style.visibility</p:attrName>
                                        </p:attrNameLst>
                                      </p:cBhvr>
                                      <p:to>
                                        <p:strVal val="visible"/>
                                      </p:to>
                                    </p:set>
                                    <p:animEffect transition="in" filter="box(in)">
                                      <p:cBhvr>
                                        <p:cTn id="47" dur="500"/>
                                        <p:tgtEl>
                                          <p:spTgt spid="1935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a:xfrm>
            <a:off x="0" y="0"/>
            <a:ext cx="9144000" cy="6858000"/>
          </a:xfrm>
          <a:gradFill rotWithShape="1">
            <a:gsLst>
              <a:gs pos="0">
                <a:srgbClr val="2D14E6"/>
              </a:gs>
              <a:gs pos="100000">
                <a:srgbClr val="2D14E6">
                  <a:gamma/>
                  <a:shade val="46275"/>
                  <a:invGamma/>
                  <a:alpha val="27000"/>
                </a:srgbClr>
              </a:gs>
            </a:gsLst>
            <a:lin ang="5400000" scaled="1"/>
          </a:gradFill>
        </p:spPr>
        <p:txBody>
          <a:bodyPr/>
          <a:lstStyle/>
          <a:p>
            <a:r>
              <a:rPr lang="en-US" sz="4000">
                <a:solidFill>
                  <a:schemeClr val="bg1"/>
                </a:solidFill>
              </a:rPr>
              <a:t>Thank You !</a:t>
            </a:r>
            <a:br>
              <a:rPr lang="en-US" sz="4000">
                <a:solidFill>
                  <a:schemeClr val="bg1"/>
                </a:solidFill>
              </a:rPr>
            </a:br>
            <a:r>
              <a:rPr lang="en-US" sz="4000">
                <a:solidFill>
                  <a:schemeClr val="bg1"/>
                </a:solidFill>
              </a:rPr>
              <a:t>Have a Nice Day!   </a:t>
            </a:r>
            <a:r>
              <a:rPr lang="en-US"/>
              <a:t> </a:t>
            </a:r>
          </a:p>
        </p:txBody>
      </p:sp>
      <p:pic>
        <p:nvPicPr>
          <p:cNvPr id="194563" name="Picture 3"/>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Ship &amp; the Sailor       </a:t>
            </a:r>
          </a:p>
        </p:txBody>
      </p:sp>
      <p:pic>
        <p:nvPicPr>
          <p:cNvPr id="173060"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73064" name="Picture 8" descr="j0292152"/>
          <p:cNvPicPr>
            <a:picLocks noGrp="1" noChangeAspect="1" noChangeArrowheads="1"/>
          </p:cNvPicPr>
          <p:nvPr>
            <p:ph type="body" idx="1"/>
          </p:nvPr>
        </p:nvPicPr>
        <p:blipFill>
          <a:blip r:embed="rId3"/>
          <a:srcRect/>
          <a:stretch>
            <a:fillRect/>
          </a:stretch>
        </p:blipFill>
        <p:spPr>
          <a:xfrm>
            <a:off x="914400" y="1752600"/>
            <a:ext cx="7162800" cy="403860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What is Effective Communication?       </a:t>
            </a:r>
          </a:p>
        </p:txBody>
      </p:sp>
      <p:sp>
        <p:nvSpPr>
          <p:cNvPr id="174083" name="Rectangle 3"/>
          <p:cNvSpPr>
            <a:spLocks noGrp="1" noChangeArrowheads="1"/>
          </p:cNvSpPr>
          <p:nvPr>
            <p:ph type="body" idx="1"/>
          </p:nvPr>
        </p:nvSpPr>
        <p:spPr>
          <a:noFill/>
          <a:ln/>
        </p:spPr>
        <p:txBody>
          <a:bodyPr/>
          <a:lstStyle/>
          <a:p>
            <a:pPr>
              <a:lnSpc>
                <a:spcPct val="165000"/>
              </a:lnSpc>
            </a:pPr>
            <a:r>
              <a:rPr lang="en-US"/>
              <a:t>“Sending a </a:t>
            </a:r>
            <a:r>
              <a:rPr lang="en-US">
                <a:solidFill>
                  <a:schemeClr val="tx2"/>
                </a:solidFill>
              </a:rPr>
              <a:t>message</a:t>
            </a:r>
            <a:r>
              <a:rPr lang="en-US"/>
              <a:t> that is </a:t>
            </a:r>
          </a:p>
          <a:p>
            <a:pPr>
              <a:lnSpc>
                <a:spcPct val="165000"/>
              </a:lnSpc>
              <a:buFontTx/>
              <a:buNone/>
            </a:pPr>
            <a:r>
              <a:rPr lang="en-US">
                <a:solidFill>
                  <a:schemeClr val="tx2"/>
                </a:solidFill>
              </a:rPr>
              <a:t>          well understood </a:t>
            </a:r>
            <a:r>
              <a:rPr lang="en-US"/>
              <a:t>by the receiver, </a:t>
            </a:r>
          </a:p>
          <a:p>
            <a:pPr>
              <a:lnSpc>
                <a:spcPct val="165000"/>
              </a:lnSpc>
              <a:buFontTx/>
              <a:buNone/>
            </a:pPr>
            <a:r>
              <a:rPr lang="en-US">
                <a:solidFill>
                  <a:schemeClr val="tx2"/>
                </a:solidFill>
              </a:rPr>
              <a:t>              as intended</a:t>
            </a:r>
            <a:r>
              <a:rPr lang="en-US"/>
              <a:t> by the sender”</a:t>
            </a:r>
          </a:p>
        </p:txBody>
      </p:sp>
      <p:pic>
        <p:nvPicPr>
          <p:cNvPr id="174084"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74085" name="Picture 5" descr="j0251301"/>
          <p:cNvPicPr>
            <a:picLocks noChangeAspect="1" noChangeArrowheads="1"/>
          </p:cNvPicPr>
          <p:nvPr/>
        </p:nvPicPr>
        <p:blipFill>
          <a:blip r:embed="rId3"/>
          <a:srcRect/>
          <a:stretch>
            <a:fillRect/>
          </a:stretch>
        </p:blipFill>
        <p:spPr bwMode="auto">
          <a:xfrm>
            <a:off x="7696200" y="1143000"/>
            <a:ext cx="912813"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box(in)">
                                      <p:cBhvr>
                                        <p:cTn id="7" dur="500"/>
                                        <p:tgtEl>
                                          <p:spTgt spid="174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083">
                                            <p:txEl>
                                              <p:pRg st="1" end="1"/>
                                            </p:txEl>
                                          </p:spTgt>
                                        </p:tgtEl>
                                        <p:attrNameLst>
                                          <p:attrName>style.visibility</p:attrName>
                                        </p:attrNameLst>
                                      </p:cBhvr>
                                      <p:to>
                                        <p:strVal val="visible"/>
                                      </p:to>
                                    </p:set>
                                    <p:animEffect transition="in" filter="box(in)">
                                      <p:cBhvr>
                                        <p:cTn id="12" dur="500"/>
                                        <p:tgtEl>
                                          <p:spTgt spid="174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4083">
                                            <p:txEl>
                                              <p:pRg st="2" end="2"/>
                                            </p:txEl>
                                          </p:spTgt>
                                        </p:tgtEl>
                                        <p:attrNameLst>
                                          <p:attrName>style.visibility</p:attrName>
                                        </p:attrNameLst>
                                      </p:cBhvr>
                                      <p:to>
                                        <p:strVal val="visible"/>
                                      </p:to>
                                    </p:set>
                                    <p:animEffect transition="in" filter="box(in)">
                                      <p:cBhvr>
                                        <p:cTn id="17" dur="500"/>
                                        <p:tgtEl>
                                          <p:spTgt spid="174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Principles of Communication       </a:t>
            </a:r>
          </a:p>
        </p:txBody>
      </p:sp>
      <p:sp>
        <p:nvSpPr>
          <p:cNvPr id="175107" name="Rectangle 3"/>
          <p:cNvSpPr>
            <a:spLocks noGrp="1" noChangeArrowheads="1"/>
          </p:cNvSpPr>
          <p:nvPr>
            <p:ph type="body" idx="1"/>
          </p:nvPr>
        </p:nvSpPr>
        <p:spPr>
          <a:noFill/>
          <a:ln/>
        </p:spPr>
        <p:txBody>
          <a:bodyPr/>
          <a:lstStyle/>
          <a:p>
            <a:pPr marL="609600" indent="-609600">
              <a:lnSpc>
                <a:spcPct val="170000"/>
              </a:lnSpc>
              <a:buFont typeface="Wingdings" pitchFamily="2" charset="2"/>
              <a:buAutoNum type="alphaUcPeriod"/>
            </a:pPr>
            <a:r>
              <a:rPr lang="en-US" sz="2800"/>
              <a:t>Active listening </a:t>
            </a:r>
          </a:p>
          <a:p>
            <a:pPr marL="609600" indent="-609600">
              <a:lnSpc>
                <a:spcPct val="170000"/>
              </a:lnSpc>
              <a:buFont typeface="Wingdings" pitchFamily="2" charset="2"/>
              <a:buAutoNum type="alphaUcPeriod"/>
            </a:pPr>
            <a:r>
              <a:rPr lang="en-US" sz="2800"/>
              <a:t>Words</a:t>
            </a:r>
          </a:p>
          <a:p>
            <a:pPr marL="609600" indent="-609600">
              <a:lnSpc>
                <a:spcPct val="170000"/>
              </a:lnSpc>
              <a:buFont typeface="Wingdings" pitchFamily="2" charset="2"/>
              <a:buAutoNum type="alphaUcPeriod"/>
            </a:pPr>
            <a:r>
              <a:rPr lang="en-US" sz="2800"/>
              <a:t>Tone</a:t>
            </a:r>
          </a:p>
          <a:p>
            <a:pPr marL="609600" indent="-609600">
              <a:lnSpc>
                <a:spcPct val="170000"/>
              </a:lnSpc>
              <a:buFont typeface="Wingdings" pitchFamily="2" charset="2"/>
              <a:buAutoNum type="alphaUcPeriod"/>
            </a:pPr>
            <a:r>
              <a:rPr lang="en-US" sz="2800"/>
              <a:t>Non Verbal</a:t>
            </a:r>
          </a:p>
          <a:p>
            <a:pPr marL="609600" indent="-609600">
              <a:lnSpc>
                <a:spcPct val="170000"/>
              </a:lnSpc>
              <a:buFont typeface="Wingdings" pitchFamily="2" charset="2"/>
              <a:buAutoNum type="alphaUcPeriod"/>
            </a:pPr>
            <a:r>
              <a:rPr lang="en-US" sz="2800"/>
              <a:t>Telephone </a:t>
            </a:r>
          </a:p>
        </p:txBody>
      </p:sp>
      <p:pic>
        <p:nvPicPr>
          <p:cNvPr id="175108"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75109" name="Picture 5" descr="j0234687"/>
          <p:cNvPicPr>
            <a:picLocks noChangeAspect="1" noChangeArrowheads="1" noCrop="1"/>
          </p:cNvPicPr>
          <p:nvPr/>
        </p:nvPicPr>
        <p:blipFill>
          <a:blip r:embed="rId3"/>
          <a:srcRect/>
          <a:stretch>
            <a:fillRect/>
          </a:stretch>
        </p:blipFill>
        <p:spPr bwMode="auto">
          <a:xfrm>
            <a:off x="5105400" y="1981200"/>
            <a:ext cx="2286000"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box(in)">
                                      <p:cBhvr>
                                        <p:cTn id="7" dur="500"/>
                                        <p:tgtEl>
                                          <p:spTgt spid="175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5107">
                                            <p:txEl>
                                              <p:pRg st="1" end="1"/>
                                            </p:txEl>
                                          </p:spTgt>
                                        </p:tgtEl>
                                        <p:attrNameLst>
                                          <p:attrName>style.visibility</p:attrName>
                                        </p:attrNameLst>
                                      </p:cBhvr>
                                      <p:to>
                                        <p:strVal val="visible"/>
                                      </p:to>
                                    </p:set>
                                    <p:animEffect transition="in" filter="box(in)">
                                      <p:cBhvr>
                                        <p:cTn id="12" dur="500"/>
                                        <p:tgtEl>
                                          <p:spTgt spid="175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5107">
                                            <p:txEl>
                                              <p:pRg st="2" end="2"/>
                                            </p:txEl>
                                          </p:spTgt>
                                        </p:tgtEl>
                                        <p:attrNameLst>
                                          <p:attrName>style.visibility</p:attrName>
                                        </p:attrNameLst>
                                      </p:cBhvr>
                                      <p:to>
                                        <p:strVal val="visible"/>
                                      </p:to>
                                    </p:set>
                                    <p:animEffect transition="in" filter="box(in)">
                                      <p:cBhvr>
                                        <p:cTn id="17" dur="500"/>
                                        <p:tgtEl>
                                          <p:spTgt spid="175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5107">
                                            <p:txEl>
                                              <p:pRg st="3" end="3"/>
                                            </p:txEl>
                                          </p:spTgt>
                                        </p:tgtEl>
                                        <p:attrNameLst>
                                          <p:attrName>style.visibility</p:attrName>
                                        </p:attrNameLst>
                                      </p:cBhvr>
                                      <p:to>
                                        <p:strVal val="visible"/>
                                      </p:to>
                                    </p:set>
                                    <p:animEffect transition="in" filter="box(in)">
                                      <p:cBhvr>
                                        <p:cTn id="22" dur="500"/>
                                        <p:tgtEl>
                                          <p:spTgt spid="175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75107">
                                            <p:txEl>
                                              <p:pRg st="4" end="4"/>
                                            </p:txEl>
                                          </p:spTgt>
                                        </p:tgtEl>
                                        <p:attrNameLst>
                                          <p:attrName>style.visibility</p:attrName>
                                        </p:attrNameLst>
                                      </p:cBhvr>
                                      <p:to>
                                        <p:strVal val="visible"/>
                                      </p:to>
                                    </p:set>
                                    <p:animEffect transition="in" filter="box(in)">
                                      <p:cBhvr>
                                        <p:cTn id="27" dur="500"/>
                                        <p:tgtEl>
                                          <p:spTgt spid="175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A. Active Listening        </a:t>
            </a:r>
          </a:p>
        </p:txBody>
      </p:sp>
      <p:sp>
        <p:nvSpPr>
          <p:cNvPr id="176131" name="Rectangle 3"/>
          <p:cNvSpPr>
            <a:spLocks noGrp="1" noChangeArrowheads="1"/>
          </p:cNvSpPr>
          <p:nvPr>
            <p:ph type="body" idx="1"/>
          </p:nvPr>
        </p:nvSpPr>
        <p:spPr>
          <a:noFill/>
          <a:ln/>
        </p:spPr>
        <p:txBody>
          <a:bodyPr/>
          <a:lstStyle/>
          <a:p>
            <a:pPr marL="457200" indent="-457200">
              <a:lnSpc>
                <a:spcPct val="155000"/>
              </a:lnSpc>
            </a:pPr>
            <a:r>
              <a:rPr lang="en-US" sz="2400"/>
              <a:t>Eye contact </a:t>
            </a:r>
          </a:p>
          <a:p>
            <a:pPr marL="457200" indent="-457200">
              <a:lnSpc>
                <a:spcPct val="155000"/>
              </a:lnSpc>
            </a:pPr>
            <a:r>
              <a:rPr lang="en-US" sz="2400"/>
              <a:t>Don’t disturb the flow</a:t>
            </a:r>
          </a:p>
          <a:p>
            <a:pPr marL="457200" indent="-457200">
              <a:lnSpc>
                <a:spcPct val="155000"/>
              </a:lnSpc>
            </a:pPr>
            <a:r>
              <a:rPr lang="en-US" sz="2400"/>
              <a:t>Show interest with appropriate facial  movements </a:t>
            </a:r>
          </a:p>
          <a:p>
            <a:pPr marL="457200" indent="-457200">
              <a:lnSpc>
                <a:spcPct val="155000"/>
              </a:lnSpc>
            </a:pPr>
            <a:r>
              <a:rPr lang="en-US" sz="2400"/>
              <a:t>Paraphrase; make sounds of understanding &amp; encouragement</a:t>
            </a:r>
          </a:p>
          <a:p>
            <a:pPr marL="457200" indent="-457200">
              <a:lnSpc>
                <a:spcPct val="155000"/>
              </a:lnSpc>
              <a:buFontTx/>
              <a:buNone/>
            </a:pPr>
            <a:endParaRPr lang="en-US" sz="2400"/>
          </a:p>
        </p:txBody>
      </p:sp>
      <p:pic>
        <p:nvPicPr>
          <p:cNvPr id="176132"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76134" name="Picture 6" descr="j0195812"/>
          <p:cNvPicPr>
            <a:picLocks noChangeAspect="1" noChangeArrowheads="1"/>
          </p:cNvPicPr>
          <p:nvPr/>
        </p:nvPicPr>
        <p:blipFill>
          <a:blip r:embed="rId3"/>
          <a:srcRect/>
          <a:stretch>
            <a:fillRect/>
          </a:stretch>
        </p:blipFill>
        <p:spPr bwMode="auto">
          <a:xfrm>
            <a:off x="7010400" y="1066800"/>
            <a:ext cx="1773238" cy="18240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box(in)">
                                      <p:cBhvr>
                                        <p:cTn id="7" dur="500"/>
                                        <p:tgtEl>
                                          <p:spTgt spid="176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6131">
                                            <p:txEl>
                                              <p:pRg st="1" end="1"/>
                                            </p:txEl>
                                          </p:spTgt>
                                        </p:tgtEl>
                                        <p:attrNameLst>
                                          <p:attrName>style.visibility</p:attrName>
                                        </p:attrNameLst>
                                      </p:cBhvr>
                                      <p:to>
                                        <p:strVal val="visible"/>
                                      </p:to>
                                    </p:set>
                                    <p:animEffect transition="in" filter="box(in)">
                                      <p:cBhvr>
                                        <p:cTn id="12" dur="500"/>
                                        <p:tgtEl>
                                          <p:spTgt spid="176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6131">
                                            <p:txEl>
                                              <p:pRg st="2" end="2"/>
                                            </p:txEl>
                                          </p:spTgt>
                                        </p:tgtEl>
                                        <p:attrNameLst>
                                          <p:attrName>style.visibility</p:attrName>
                                        </p:attrNameLst>
                                      </p:cBhvr>
                                      <p:to>
                                        <p:strVal val="visible"/>
                                      </p:to>
                                    </p:set>
                                    <p:animEffect transition="in" filter="box(in)">
                                      <p:cBhvr>
                                        <p:cTn id="17" dur="500"/>
                                        <p:tgtEl>
                                          <p:spTgt spid="176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6131">
                                            <p:txEl>
                                              <p:pRg st="3" end="3"/>
                                            </p:txEl>
                                          </p:spTgt>
                                        </p:tgtEl>
                                        <p:attrNameLst>
                                          <p:attrName>style.visibility</p:attrName>
                                        </p:attrNameLst>
                                      </p:cBhvr>
                                      <p:to>
                                        <p:strVal val="visible"/>
                                      </p:to>
                                    </p:set>
                                    <p:animEffect transition="in" filter="box(in)">
                                      <p:cBhvr>
                                        <p:cTn id="22" dur="500"/>
                                        <p:tgtEl>
                                          <p:spTgt spid="176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B. Words         </a:t>
            </a:r>
          </a:p>
        </p:txBody>
      </p:sp>
      <p:sp>
        <p:nvSpPr>
          <p:cNvPr id="178179" name="Rectangle 3"/>
          <p:cNvSpPr>
            <a:spLocks noGrp="1" noChangeArrowheads="1"/>
          </p:cNvSpPr>
          <p:nvPr>
            <p:ph type="body" idx="1"/>
          </p:nvPr>
        </p:nvSpPr>
        <p:spPr>
          <a:noFill/>
          <a:ln/>
        </p:spPr>
        <p:txBody>
          <a:bodyPr/>
          <a:lstStyle/>
          <a:p>
            <a:pPr marL="457200" indent="-457200">
              <a:lnSpc>
                <a:spcPct val="140000"/>
              </a:lnSpc>
            </a:pPr>
            <a:r>
              <a:rPr lang="en-US" sz="2800"/>
              <a:t>Language</a:t>
            </a:r>
          </a:p>
          <a:p>
            <a:pPr marL="457200" indent="-457200">
              <a:lnSpc>
                <a:spcPct val="140000"/>
              </a:lnSpc>
            </a:pPr>
            <a:r>
              <a:rPr lang="en-US" sz="2800"/>
              <a:t>Clear </a:t>
            </a:r>
          </a:p>
          <a:p>
            <a:pPr marL="457200" indent="-457200">
              <a:lnSpc>
                <a:spcPct val="140000"/>
              </a:lnSpc>
            </a:pPr>
            <a:r>
              <a:rPr lang="en-US" sz="2800"/>
              <a:t>Simple </a:t>
            </a:r>
          </a:p>
          <a:p>
            <a:pPr marL="457200" indent="-457200">
              <a:lnSpc>
                <a:spcPct val="140000"/>
              </a:lnSpc>
            </a:pPr>
            <a:r>
              <a:rPr lang="en-US" sz="2800"/>
              <a:t>Suitable </a:t>
            </a:r>
          </a:p>
          <a:p>
            <a:pPr marL="457200" indent="-457200">
              <a:lnSpc>
                <a:spcPct val="140000"/>
              </a:lnSpc>
            </a:pPr>
            <a:r>
              <a:rPr lang="en-US" sz="2800"/>
              <a:t>Good words</a:t>
            </a:r>
          </a:p>
          <a:p>
            <a:pPr marL="457200" indent="-457200">
              <a:lnSpc>
                <a:spcPct val="140000"/>
              </a:lnSpc>
            </a:pPr>
            <a:r>
              <a:rPr lang="en-US" sz="2800"/>
              <a:t>Bad words </a:t>
            </a:r>
          </a:p>
        </p:txBody>
      </p:sp>
      <p:pic>
        <p:nvPicPr>
          <p:cNvPr id="178180"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78182" name="Picture 6" descr="j0299125"/>
          <p:cNvPicPr>
            <a:picLocks noChangeAspect="1" noChangeArrowheads="1"/>
          </p:cNvPicPr>
          <p:nvPr/>
        </p:nvPicPr>
        <p:blipFill>
          <a:blip r:embed="rId3"/>
          <a:srcRect/>
          <a:stretch>
            <a:fillRect/>
          </a:stretch>
        </p:blipFill>
        <p:spPr bwMode="auto">
          <a:xfrm>
            <a:off x="5334000" y="2133600"/>
            <a:ext cx="1579563"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box(in)">
                                      <p:cBhvr>
                                        <p:cTn id="7" dur="5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8179">
                                            <p:txEl>
                                              <p:pRg st="1" end="1"/>
                                            </p:txEl>
                                          </p:spTgt>
                                        </p:tgtEl>
                                        <p:attrNameLst>
                                          <p:attrName>style.visibility</p:attrName>
                                        </p:attrNameLst>
                                      </p:cBhvr>
                                      <p:to>
                                        <p:strVal val="visible"/>
                                      </p:to>
                                    </p:set>
                                    <p:animEffect transition="in" filter="box(in)">
                                      <p:cBhvr>
                                        <p:cTn id="12" dur="500"/>
                                        <p:tgtEl>
                                          <p:spTgt spid="178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8179">
                                            <p:txEl>
                                              <p:pRg st="2" end="2"/>
                                            </p:txEl>
                                          </p:spTgt>
                                        </p:tgtEl>
                                        <p:attrNameLst>
                                          <p:attrName>style.visibility</p:attrName>
                                        </p:attrNameLst>
                                      </p:cBhvr>
                                      <p:to>
                                        <p:strVal val="visible"/>
                                      </p:to>
                                    </p:set>
                                    <p:animEffect transition="in" filter="box(in)">
                                      <p:cBhvr>
                                        <p:cTn id="17" dur="500"/>
                                        <p:tgtEl>
                                          <p:spTgt spid="178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8179">
                                            <p:txEl>
                                              <p:pRg st="3" end="3"/>
                                            </p:txEl>
                                          </p:spTgt>
                                        </p:tgtEl>
                                        <p:attrNameLst>
                                          <p:attrName>style.visibility</p:attrName>
                                        </p:attrNameLst>
                                      </p:cBhvr>
                                      <p:to>
                                        <p:strVal val="visible"/>
                                      </p:to>
                                    </p:set>
                                    <p:animEffect transition="in" filter="box(in)">
                                      <p:cBhvr>
                                        <p:cTn id="22" dur="500"/>
                                        <p:tgtEl>
                                          <p:spTgt spid="178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78179">
                                            <p:txEl>
                                              <p:pRg st="4" end="4"/>
                                            </p:txEl>
                                          </p:spTgt>
                                        </p:tgtEl>
                                        <p:attrNameLst>
                                          <p:attrName>style.visibility</p:attrName>
                                        </p:attrNameLst>
                                      </p:cBhvr>
                                      <p:to>
                                        <p:strVal val="visible"/>
                                      </p:to>
                                    </p:set>
                                    <p:animEffect transition="in" filter="box(in)">
                                      <p:cBhvr>
                                        <p:cTn id="27" dur="500"/>
                                        <p:tgtEl>
                                          <p:spTgt spid="1781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8179">
                                            <p:txEl>
                                              <p:pRg st="5" end="5"/>
                                            </p:txEl>
                                          </p:spTgt>
                                        </p:tgtEl>
                                        <p:attrNameLst>
                                          <p:attrName>style.visibility</p:attrName>
                                        </p:attrNameLst>
                                      </p:cBhvr>
                                      <p:to>
                                        <p:strVal val="visible"/>
                                      </p:to>
                                    </p:set>
                                    <p:animEffect transition="in" filter="box(in)">
                                      <p:cBhvr>
                                        <p:cTn id="32" dur="500"/>
                                        <p:tgtEl>
                                          <p:spTgt spid="178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C. Tone        </a:t>
            </a:r>
          </a:p>
        </p:txBody>
      </p:sp>
      <p:sp>
        <p:nvSpPr>
          <p:cNvPr id="179203" name="Rectangle 3"/>
          <p:cNvSpPr>
            <a:spLocks noGrp="1" noChangeArrowheads="1"/>
          </p:cNvSpPr>
          <p:nvPr>
            <p:ph type="body" idx="1"/>
          </p:nvPr>
        </p:nvSpPr>
        <p:spPr>
          <a:noFill/>
          <a:ln/>
        </p:spPr>
        <p:txBody>
          <a:bodyPr/>
          <a:lstStyle/>
          <a:p>
            <a:pPr marL="457200" indent="-457200">
              <a:lnSpc>
                <a:spcPct val="160000"/>
              </a:lnSpc>
            </a:pPr>
            <a:r>
              <a:rPr lang="en-US" sz="2800"/>
              <a:t>“Full option”</a:t>
            </a:r>
          </a:p>
          <a:p>
            <a:pPr marL="838200" lvl="1" indent="-381000">
              <a:lnSpc>
                <a:spcPct val="160000"/>
              </a:lnSpc>
            </a:pPr>
            <a:r>
              <a:rPr lang="en-US" sz="2400"/>
              <a:t>Caring </a:t>
            </a:r>
          </a:p>
          <a:p>
            <a:pPr marL="838200" lvl="1" indent="-381000">
              <a:lnSpc>
                <a:spcPct val="160000"/>
              </a:lnSpc>
            </a:pPr>
            <a:r>
              <a:rPr lang="en-US" sz="2400"/>
              <a:t>Confident </a:t>
            </a:r>
          </a:p>
          <a:p>
            <a:pPr marL="838200" lvl="1" indent="-381000">
              <a:lnSpc>
                <a:spcPct val="160000"/>
              </a:lnSpc>
            </a:pPr>
            <a:r>
              <a:rPr lang="en-US" sz="2400"/>
              <a:t>Authoritative</a:t>
            </a:r>
          </a:p>
          <a:p>
            <a:pPr marL="838200" lvl="1" indent="-381000">
              <a:lnSpc>
                <a:spcPct val="160000"/>
              </a:lnSpc>
            </a:pPr>
            <a:r>
              <a:rPr lang="en-US" sz="2400"/>
              <a:t>Suitable  </a:t>
            </a:r>
          </a:p>
          <a:p>
            <a:pPr marL="457200" indent="-457200">
              <a:lnSpc>
                <a:spcPct val="160000"/>
              </a:lnSpc>
              <a:buFontTx/>
              <a:buNone/>
            </a:pPr>
            <a:endParaRPr lang="en-US" sz="2800"/>
          </a:p>
        </p:txBody>
      </p:sp>
      <p:pic>
        <p:nvPicPr>
          <p:cNvPr id="179204"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79206" name="Picture 6" descr="j0302953"/>
          <p:cNvPicPr>
            <a:picLocks noChangeAspect="1" noChangeArrowheads="1"/>
          </p:cNvPicPr>
          <p:nvPr/>
        </p:nvPicPr>
        <p:blipFill>
          <a:blip r:embed="rId3"/>
          <a:srcRect/>
          <a:stretch>
            <a:fillRect/>
          </a:stretch>
        </p:blipFill>
        <p:spPr bwMode="auto">
          <a:xfrm>
            <a:off x="5181600" y="1828800"/>
            <a:ext cx="2011363" cy="2819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box(in)">
                                      <p:cBhvr>
                                        <p:cTn id="7" dur="500"/>
                                        <p:tgtEl>
                                          <p:spTgt spid="179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9203">
                                            <p:txEl>
                                              <p:pRg st="1" end="1"/>
                                            </p:txEl>
                                          </p:spTgt>
                                        </p:tgtEl>
                                        <p:attrNameLst>
                                          <p:attrName>style.visibility</p:attrName>
                                        </p:attrNameLst>
                                      </p:cBhvr>
                                      <p:to>
                                        <p:strVal val="visible"/>
                                      </p:to>
                                    </p:set>
                                    <p:animEffect transition="in" filter="box(in)">
                                      <p:cBhvr>
                                        <p:cTn id="12" dur="500"/>
                                        <p:tgtEl>
                                          <p:spTgt spid="179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9203">
                                            <p:txEl>
                                              <p:pRg st="2" end="2"/>
                                            </p:txEl>
                                          </p:spTgt>
                                        </p:tgtEl>
                                        <p:attrNameLst>
                                          <p:attrName>style.visibility</p:attrName>
                                        </p:attrNameLst>
                                      </p:cBhvr>
                                      <p:to>
                                        <p:strVal val="visible"/>
                                      </p:to>
                                    </p:set>
                                    <p:animEffect transition="in" filter="box(in)">
                                      <p:cBhvr>
                                        <p:cTn id="17" dur="500"/>
                                        <p:tgtEl>
                                          <p:spTgt spid="179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79203">
                                            <p:txEl>
                                              <p:pRg st="3" end="3"/>
                                            </p:txEl>
                                          </p:spTgt>
                                        </p:tgtEl>
                                        <p:attrNameLst>
                                          <p:attrName>style.visibility</p:attrName>
                                        </p:attrNameLst>
                                      </p:cBhvr>
                                      <p:to>
                                        <p:strVal val="visible"/>
                                      </p:to>
                                    </p:set>
                                    <p:animEffect transition="in" filter="box(in)">
                                      <p:cBhvr>
                                        <p:cTn id="22" dur="500"/>
                                        <p:tgtEl>
                                          <p:spTgt spid="179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79203">
                                            <p:txEl>
                                              <p:pRg st="4" end="4"/>
                                            </p:txEl>
                                          </p:spTgt>
                                        </p:tgtEl>
                                        <p:attrNameLst>
                                          <p:attrName>style.visibility</p:attrName>
                                        </p:attrNameLst>
                                      </p:cBhvr>
                                      <p:to>
                                        <p:strVal val="visible"/>
                                      </p:to>
                                    </p:set>
                                    <p:animEffect transition="in" filter="box(in)">
                                      <p:cBhvr>
                                        <p:cTn id="27" dur="500"/>
                                        <p:tgtEl>
                                          <p:spTgt spid="179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D. Non Verbal         </a:t>
            </a:r>
          </a:p>
        </p:txBody>
      </p:sp>
      <p:sp>
        <p:nvSpPr>
          <p:cNvPr id="180227" name="Rectangle 3"/>
          <p:cNvSpPr>
            <a:spLocks noGrp="1" noChangeArrowheads="1"/>
          </p:cNvSpPr>
          <p:nvPr>
            <p:ph type="body" idx="1"/>
          </p:nvPr>
        </p:nvSpPr>
        <p:spPr>
          <a:noFill/>
          <a:ln/>
        </p:spPr>
        <p:txBody>
          <a:bodyPr/>
          <a:lstStyle/>
          <a:p>
            <a:pPr marL="838200" lvl="1" indent="-381000">
              <a:lnSpc>
                <a:spcPct val="160000"/>
              </a:lnSpc>
            </a:pPr>
            <a:r>
              <a:rPr lang="en-US" sz="2400"/>
              <a:t>Presentation </a:t>
            </a:r>
          </a:p>
          <a:p>
            <a:pPr marL="838200" lvl="1" indent="-381000">
              <a:lnSpc>
                <a:spcPct val="160000"/>
              </a:lnSpc>
            </a:pPr>
            <a:r>
              <a:rPr lang="en-US" sz="2400"/>
              <a:t>Posture</a:t>
            </a:r>
          </a:p>
          <a:p>
            <a:pPr marL="838200" lvl="1" indent="-381000">
              <a:lnSpc>
                <a:spcPct val="160000"/>
              </a:lnSpc>
            </a:pPr>
            <a:r>
              <a:rPr lang="en-US" sz="2400"/>
              <a:t>Eye contact </a:t>
            </a:r>
          </a:p>
          <a:p>
            <a:pPr marL="838200" lvl="1" indent="-381000">
              <a:lnSpc>
                <a:spcPct val="160000"/>
              </a:lnSpc>
            </a:pPr>
            <a:r>
              <a:rPr lang="en-US" sz="2400"/>
              <a:t>Breathing </a:t>
            </a:r>
          </a:p>
          <a:p>
            <a:pPr marL="838200" lvl="1" indent="-381000">
              <a:lnSpc>
                <a:spcPct val="160000"/>
              </a:lnSpc>
            </a:pPr>
            <a:r>
              <a:rPr lang="en-US" sz="2400"/>
              <a:t>Associated movement</a:t>
            </a:r>
          </a:p>
        </p:txBody>
      </p:sp>
      <p:pic>
        <p:nvPicPr>
          <p:cNvPr id="180228"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pic>
        <p:nvPicPr>
          <p:cNvPr id="180230" name="Picture 6" descr="j0287005"/>
          <p:cNvPicPr>
            <a:picLocks noChangeAspect="1" noChangeArrowheads="1"/>
          </p:cNvPicPr>
          <p:nvPr/>
        </p:nvPicPr>
        <p:blipFill>
          <a:blip r:embed="rId3"/>
          <a:srcRect/>
          <a:stretch>
            <a:fillRect/>
          </a:stretch>
        </p:blipFill>
        <p:spPr bwMode="auto">
          <a:xfrm>
            <a:off x="5638800" y="1600200"/>
            <a:ext cx="1862138" cy="3200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box(in)">
                                      <p:cBhvr>
                                        <p:cTn id="7" dur="500"/>
                                        <p:tgtEl>
                                          <p:spTgt spid="18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0227">
                                            <p:txEl>
                                              <p:pRg st="1" end="1"/>
                                            </p:txEl>
                                          </p:spTgt>
                                        </p:tgtEl>
                                        <p:attrNameLst>
                                          <p:attrName>style.visibility</p:attrName>
                                        </p:attrNameLst>
                                      </p:cBhvr>
                                      <p:to>
                                        <p:strVal val="visible"/>
                                      </p:to>
                                    </p:set>
                                    <p:animEffect transition="in" filter="box(in)">
                                      <p:cBhvr>
                                        <p:cTn id="12" dur="500"/>
                                        <p:tgtEl>
                                          <p:spTgt spid="180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0227">
                                            <p:txEl>
                                              <p:pRg st="2" end="2"/>
                                            </p:txEl>
                                          </p:spTgt>
                                        </p:tgtEl>
                                        <p:attrNameLst>
                                          <p:attrName>style.visibility</p:attrName>
                                        </p:attrNameLst>
                                      </p:cBhvr>
                                      <p:to>
                                        <p:strVal val="visible"/>
                                      </p:to>
                                    </p:set>
                                    <p:animEffect transition="in" filter="box(in)">
                                      <p:cBhvr>
                                        <p:cTn id="17" dur="500"/>
                                        <p:tgtEl>
                                          <p:spTgt spid="180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80227">
                                            <p:txEl>
                                              <p:pRg st="3" end="3"/>
                                            </p:txEl>
                                          </p:spTgt>
                                        </p:tgtEl>
                                        <p:attrNameLst>
                                          <p:attrName>style.visibility</p:attrName>
                                        </p:attrNameLst>
                                      </p:cBhvr>
                                      <p:to>
                                        <p:strVal val="visible"/>
                                      </p:to>
                                    </p:set>
                                    <p:animEffect transition="in" filter="box(in)">
                                      <p:cBhvr>
                                        <p:cTn id="22" dur="500"/>
                                        <p:tgtEl>
                                          <p:spTgt spid="180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80227">
                                            <p:txEl>
                                              <p:pRg st="4" end="4"/>
                                            </p:txEl>
                                          </p:spTgt>
                                        </p:tgtEl>
                                        <p:attrNameLst>
                                          <p:attrName>style.visibility</p:attrName>
                                        </p:attrNameLst>
                                      </p:cBhvr>
                                      <p:to>
                                        <p:strVal val="visible"/>
                                      </p:to>
                                    </p:set>
                                    <p:animEffect transition="in" filter="box(in)">
                                      <p:cBhvr>
                                        <p:cTn id="27" dur="500"/>
                                        <p:tgtEl>
                                          <p:spTgt spid="180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0"/>
            <a:ext cx="9144000" cy="914400"/>
          </a:xfrm>
          <a:gradFill rotWithShape="1">
            <a:gsLst>
              <a:gs pos="0">
                <a:srgbClr val="220FAD"/>
              </a:gs>
              <a:gs pos="100000">
                <a:srgbClr val="220FAD">
                  <a:gamma/>
                  <a:tint val="76078"/>
                  <a:invGamma/>
                </a:srgbClr>
              </a:gs>
            </a:gsLst>
            <a:lin ang="0" scaled="1"/>
          </a:gradFill>
          <a:ln/>
        </p:spPr>
        <p:txBody>
          <a:bodyPr/>
          <a:lstStyle/>
          <a:p>
            <a:pPr algn="l"/>
            <a:r>
              <a:rPr lang="en-US" sz="3200">
                <a:solidFill>
                  <a:schemeClr val="bg1"/>
                </a:solidFill>
              </a:rPr>
              <a:t>E. Telephone         </a:t>
            </a:r>
          </a:p>
        </p:txBody>
      </p:sp>
      <p:sp>
        <p:nvSpPr>
          <p:cNvPr id="181251" name="Rectangle 3"/>
          <p:cNvSpPr>
            <a:spLocks noGrp="1" noChangeArrowheads="1"/>
          </p:cNvSpPr>
          <p:nvPr>
            <p:ph type="body" idx="1"/>
          </p:nvPr>
        </p:nvSpPr>
        <p:spPr>
          <a:noFill/>
          <a:ln/>
        </p:spPr>
        <p:txBody>
          <a:bodyPr/>
          <a:lstStyle/>
          <a:p>
            <a:pPr marL="457200" indent="-457200">
              <a:lnSpc>
                <a:spcPct val="160000"/>
              </a:lnSpc>
            </a:pPr>
            <a:r>
              <a:rPr lang="en-US" sz="2000"/>
              <a:t>Most important equipment</a:t>
            </a:r>
          </a:p>
          <a:p>
            <a:pPr marL="838200" lvl="1" indent="-381000">
              <a:lnSpc>
                <a:spcPct val="160000"/>
              </a:lnSpc>
            </a:pPr>
            <a:r>
              <a:rPr lang="en-US" sz="1800"/>
              <a:t> for the life of an organization  as air to humans.</a:t>
            </a:r>
          </a:p>
          <a:p>
            <a:pPr marL="457200" indent="-457200">
              <a:lnSpc>
                <a:spcPct val="160000"/>
              </a:lnSpc>
            </a:pPr>
            <a:r>
              <a:rPr lang="en-US" sz="2000"/>
              <a:t>Most sensitive equipment</a:t>
            </a:r>
          </a:p>
          <a:p>
            <a:pPr marL="838200" lvl="1" indent="-381000">
              <a:lnSpc>
                <a:spcPct val="160000"/>
              </a:lnSpc>
            </a:pPr>
            <a:r>
              <a:rPr lang="en-US" sz="1800"/>
              <a:t>Can break or make the organization in seconds </a:t>
            </a:r>
          </a:p>
          <a:p>
            <a:pPr marL="457200" indent="-457200">
              <a:lnSpc>
                <a:spcPct val="160000"/>
              </a:lnSpc>
            </a:pPr>
            <a:r>
              <a:rPr lang="en-US" sz="2000"/>
              <a:t>Mostly used equipment </a:t>
            </a:r>
          </a:p>
          <a:p>
            <a:pPr marL="838200" lvl="1" indent="-381000">
              <a:lnSpc>
                <a:spcPct val="160000"/>
              </a:lnSpc>
            </a:pPr>
            <a:r>
              <a:rPr lang="en-US" sz="1800"/>
              <a:t>More situations </a:t>
            </a:r>
          </a:p>
          <a:p>
            <a:pPr marL="457200" indent="-457200">
              <a:lnSpc>
                <a:spcPct val="160000"/>
              </a:lnSpc>
            </a:pPr>
            <a:r>
              <a:rPr lang="en-US" sz="2000"/>
              <a:t>Needs continues improvement </a:t>
            </a:r>
          </a:p>
          <a:p>
            <a:pPr marL="838200" lvl="1" indent="-381000">
              <a:lnSpc>
                <a:spcPct val="160000"/>
              </a:lnSpc>
            </a:pPr>
            <a:r>
              <a:rPr lang="en-US" sz="1800"/>
              <a:t>New technology </a:t>
            </a:r>
          </a:p>
          <a:p>
            <a:pPr marL="457200" indent="-457200">
              <a:lnSpc>
                <a:spcPct val="160000"/>
              </a:lnSpc>
              <a:buFontTx/>
              <a:buNone/>
            </a:pPr>
            <a:endParaRPr lang="en-US" sz="2000"/>
          </a:p>
        </p:txBody>
      </p:sp>
      <p:pic>
        <p:nvPicPr>
          <p:cNvPr id="181252" name="Picture 4"/>
          <p:cNvPicPr>
            <a:picLocks noChangeAspect="1" noChangeArrowheads="1"/>
          </p:cNvPicPr>
          <p:nvPr/>
        </p:nvPicPr>
        <p:blipFill>
          <a:blip r:embed="rId2" cstate="print"/>
          <a:srcRect/>
          <a:stretch>
            <a:fillRect/>
          </a:stretch>
        </p:blipFill>
        <p:spPr bwMode="auto">
          <a:xfrm>
            <a:off x="7315200" y="6126163"/>
            <a:ext cx="1828800" cy="731837"/>
          </a:xfrm>
          <a:prstGeom prst="rect">
            <a:avLst/>
          </a:prstGeom>
          <a:noFill/>
        </p:spPr>
      </p:pic>
      <p:sp>
        <p:nvSpPr>
          <p:cNvPr id="181254" name="phone3"/>
          <p:cNvSpPr>
            <a:spLocks noEditPoints="1" noChangeArrowheads="1"/>
          </p:cNvSpPr>
          <p:nvPr/>
        </p:nvSpPr>
        <p:spPr bwMode="auto">
          <a:xfrm>
            <a:off x="7315200" y="2133600"/>
            <a:ext cx="1524000" cy="16002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200 w 21600"/>
              <a:gd name="T17" fmla="*/ 23516 h 21600"/>
              <a:gd name="T18" fmla="*/ 21400 w 21600"/>
              <a:gd name="T19" fmla="*/ 4048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FFFCC"/>
          </a:solidFill>
          <a:ln w="9525">
            <a:solidFill>
              <a:srgbClr val="000000"/>
            </a:solidFill>
            <a:miter lim="800000"/>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Effect transition="in" filter="box(in)">
                                      <p:cBhvr>
                                        <p:cTn id="7" dur="500"/>
                                        <p:tgtEl>
                                          <p:spTgt spid="181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1251">
                                            <p:txEl>
                                              <p:pRg st="1" end="1"/>
                                            </p:txEl>
                                          </p:spTgt>
                                        </p:tgtEl>
                                        <p:attrNameLst>
                                          <p:attrName>style.visibility</p:attrName>
                                        </p:attrNameLst>
                                      </p:cBhvr>
                                      <p:to>
                                        <p:strVal val="visible"/>
                                      </p:to>
                                    </p:set>
                                    <p:animEffect transition="in" filter="box(in)">
                                      <p:cBhvr>
                                        <p:cTn id="12" dur="500"/>
                                        <p:tgtEl>
                                          <p:spTgt spid="181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1251">
                                            <p:txEl>
                                              <p:pRg st="2" end="2"/>
                                            </p:txEl>
                                          </p:spTgt>
                                        </p:tgtEl>
                                        <p:attrNameLst>
                                          <p:attrName>style.visibility</p:attrName>
                                        </p:attrNameLst>
                                      </p:cBhvr>
                                      <p:to>
                                        <p:strVal val="visible"/>
                                      </p:to>
                                    </p:set>
                                    <p:animEffect transition="in" filter="box(in)">
                                      <p:cBhvr>
                                        <p:cTn id="17" dur="500"/>
                                        <p:tgtEl>
                                          <p:spTgt spid="1812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81251">
                                            <p:txEl>
                                              <p:pRg st="3" end="3"/>
                                            </p:txEl>
                                          </p:spTgt>
                                        </p:tgtEl>
                                        <p:attrNameLst>
                                          <p:attrName>style.visibility</p:attrName>
                                        </p:attrNameLst>
                                      </p:cBhvr>
                                      <p:to>
                                        <p:strVal val="visible"/>
                                      </p:to>
                                    </p:set>
                                    <p:animEffect transition="in" filter="box(in)">
                                      <p:cBhvr>
                                        <p:cTn id="22" dur="500"/>
                                        <p:tgtEl>
                                          <p:spTgt spid="1812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81251">
                                            <p:txEl>
                                              <p:pRg st="4" end="4"/>
                                            </p:txEl>
                                          </p:spTgt>
                                        </p:tgtEl>
                                        <p:attrNameLst>
                                          <p:attrName>style.visibility</p:attrName>
                                        </p:attrNameLst>
                                      </p:cBhvr>
                                      <p:to>
                                        <p:strVal val="visible"/>
                                      </p:to>
                                    </p:set>
                                    <p:animEffect transition="in" filter="box(in)">
                                      <p:cBhvr>
                                        <p:cTn id="27" dur="500"/>
                                        <p:tgtEl>
                                          <p:spTgt spid="1812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81251">
                                            <p:txEl>
                                              <p:pRg st="5" end="5"/>
                                            </p:txEl>
                                          </p:spTgt>
                                        </p:tgtEl>
                                        <p:attrNameLst>
                                          <p:attrName>style.visibility</p:attrName>
                                        </p:attrNameLst>
                                      </p:cBhvr>
                                      <p:to>
                                        <p:strVal val="visible"/>
                                      </p:to>
                                    </p:set>
                                    <p:animEffect transition="in" filter="box(in)">
                                      <p:cBhvr>
                                        <p:cTn id="32" dur="500"/>
                                        <p:tgtEl>
                                          <p:spTgt spid="1812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81251">
                                            <p:txEl>
                                              <p:pRg st="6" end="6"/>
                                            </p:txEl>
                                          </p:spTgt>
                                        </p:tgtEl>
                                        <p:attrNameLst>
                                          <p:attrName>style.visibility</p:attrName>
                                        </p:attrNameLst>
                                      </p:cBhvr>
                                      <p:to>
                                        <p:strVal val="visible"/>
                                      </p:to>
                                    </p:set>
                                    <p:animEffect transition="in" filter="box(in)">
                                      <p:cBhvr>
                                        <p:cTn id="37" dur="500"/>
                                        <p:tgtEl>
                                          <p:spTgt spid="1812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81251">
                                            <p:txEl>
                                              <p:pRg st="7" end="7"/>
                                            </p:txEl>
                                          </p:spTgt>
                                        </p:tgtEl>
                                        <p:attrNameLst>
                                          <p:attrName>style.visibility</p:attrName>
                                        </p:attrNameLst>
                                      </p:cBhvr>
                                      <p:to>
                                        <p:strVal val="visible"/>
                                      </p:to>
                                    </p:set>
                                    <p:animEffect transition="in" filter="box(in)">
                                      <p:cBhvr>
                                        <p:cTn id="42" dur="500"/>
                                        <p:tgtEl>
                                          <p:spTgt spid="1812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501</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7. Communication    </vt:lpstr>
      <vt:lpstr>Ship &amp; the Sailor       </vt:lpstr>
      <vt:lpstr>What is Effective Communication?       </vt:lpstr>
      <vt:lpstr>Principles of Communication       </vt:lpstr>
      <vt:lpstr>A. Active Listening        </vt:lpstr>
      <vt:lpstr>B. Words         </vt:lpstr>
      <vt:lpstr>C. Tone        </vt:lpstr>
      <vt:lpstr>D. Non Verbal         </vt:lpstr>
      <vt:lpstr>E. Telephone         </vt:lpstr>
      <vt:lpstr>E. Telephone         </vt:lpstr>
      <vt:lpstr>E. Telephone – Preparation          </vt:lpstr>
      <vt:lpstr>E. Telephone – Using          </vt:lpstr>
      <vt:lpstr>E. Telephone -Using        </vt:lpstr>
      <vt:lpstr>E. Telephone –Using        </vt:lpstr>
      <vt:lpstr>E. Telephone –Using         </vt:lpstr>
      <vt:lpstr>E. Telephone –Reviewing          </vt:lpstr>
      <vt:lpstr>Thank You ! Have a Nice Day!    </vt:lpstr>
    </vt:vector>
  </TitlesOfParts>
  <Company>Panora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Development   </dc:title>
  <dc:creator>Panora Corp</dc:creator>
  <cp:lastModifiedBy>Panora Corp</cp:lastModifiedBy>
  <cp:revision>2</cp:revision>
  <dcterms:created xsi:type="dcterms:W3CDTF">2009-07-27T01:59:48Z</dcterms:created>
  <dcterms:modified xsi:type="dcterms:W3CDTF">2011-01-22T07:37:41Z</dcterms:modified>
</cp:coreProperties>
</file>