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72" r:id="rId5"/>
    <p:sldId id="271" r:id="rId6"/>
    <p:sldId id="270" r:id="rId7"/>
    <p:sldId id="269" r:id="rId8"/>
    <p:sldId id="268" r:id="rId9"/>
    <p:sldId id="267" r:id="rId10"/>
    <p:sldId id="278" r:id="rId11"/>
    <p:sldId id="266" r:id="rId12"/>
    <p:sldId id="265" r:id="rId13"/>
    <p:sldId id="264" r:id="rId14"/>
    <p:sldId id="263" r:id="rId15"/>
    <p:sldId id="262" r:id="rId16"/>
    <p:sldId id="261" r:id="rId17"/>
    <p:sldId id="259" r:id="rId18"/>
    <p:sldId id="260" r:id="rId19"/>
    <p:sldId id="258" r:id="rId20"/>
    <p:sldId id="275" r:id="rId21"/>
    <p:sldId id="274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F880-F3B1-4D2F-B345-29B7A4951418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8174-2023-40B9-8C18-3AFE30481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F880-F3B1-4D2F-B345-29B7A4951418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8174-2023-40B9-8C18-3AFE30481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F880-F3B1-4D2F-B345-29B7A4951418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8174-2023-40B9-8C18-3AFE30481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F880-F3B1-4D2F-B345-29B7A4951418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8174-2023-40B9-8C18-3AFE30481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F880-F3B1-4D2F-B345-29B7A4951418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8174-2023-40B9-8C18-3AFE30481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F880-F3B1-4D2F-B345-29B7A4951418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8174-2023-40B9-8C18-3AFE30481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F880-F3B1-4D2F-B345-29B7A4951418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8174-2023-40B9-8C18-3AFE30481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F880-F3B1-4D2F-B345-29B7A4951418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8174-2023-40B9-8C18-3AFE30481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F880-F3B1-4D2F-B345-29B7A4951418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8174-2023-40B9-8C18-3AFE30481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F880-F3B1-4D2F-B345-29B7A4951418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8174-2023-40B9-8C18-3AFE30481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0F880-F3B1-4D2F-B345-29B7A4951418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8174-2023-40B9-8C18-3AFE30481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0F880-F3B1-4D2F-B345-29B7A4951418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88174-2023-40B9-8C18-3AFE304812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package" Target="../embeddings/Microsoft_Word_Document1.docx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n-U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Death, Dying and Grieving</a:t>
            </a:r>
            <a:endParaRPr lang="en-US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600200"/>
            <a:ext cx="337185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4505673"/>
              </p:ext>
            </p:extLst>
          </p:nvPr>
        </p:nvGraphicFramePr>
        <p:xfrm>
          <a:off x="2955925" y="1397000"/>
          <a:ext cx="3230563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Document" r:id="rId4" imgW="6089764" imgH="7659538" progId="Word.Document.12">
                  <p:embed/>
                </p:oleObj>
              </mc:Choice>
              <mc:Fallback>
                <p:oleObj name="Document" r:id="rId4" imgW="6089764" imgH="765953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55925" y="1397000"/>
                        <a:ext cx="3230563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://www.ncbi.nlm.nih.gov/books/NBK54374/bin/specialfeaturef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4800"/>
            <a:ext cx="8991600" cy="6353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743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822950" y="1600200"/>
            <a:ext cx="3321050" cy="22177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Attitudes Toward Death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77000" cy="4800600"/>
          </a:xfrm>
        </p:spPr>
        <p:txBody>
          <a:bodyPr>
            <a:normAutofit fontScale="55000" lnSpcReduction="20000"/>
          </a:bodyPr>
          <a:lstStyle/>
          <a:p>
            <a:pPr marL="320040" indent="-320040">
              <a:defRPr/>
            </a:pPr>
            <a:r>
              <a:rPr lang="en-US" sz="4400" dirty="0"/>
              <a:t>Death of a parent is especially difficult for children</a:t>
            </a:r>
          </a:p>
          <a:p>
            <a:pPr marL="320040" indent="-320040">
              <a:defRPr/>
            </a:pPr>
            <a:r>
              <a:rPr lang="en-US" sz="4400" dirty="0"/>
              <a:t>Most psychologists believe that honesty is the best strategy in discussing death with children</a:t>
            </a:r>
          </a:p>
          <a:p>
            <a:pPr marL="640080" lvl="1" indent="-274320">
              <a:defRPr/>
            </a:pPr>
            <a:r>
              <a:rPr lang="en-US" sz="4000" dirty="0"/>
              <a:t>Depends on the child’s maturity level</a:t>
            </a:r>
          </a:p>
          <a:p>
            <a:pPr marL="320040" indent="-320040">
              <a:defRPr/>
            </a:pPr>
            <a:r>
              <a:rPr lang="en-US" sz="4400" dirty="0"/>
              <a:t>Terminally ill children may distance themselves from their parents as death approaches</a:t>
            </a:r>
          </a:p>
          <a:p>
            <a:pPr marL="320040" indent="-320040">
              <a:defRPr/>
            </a:pPr>
            <a:r>
              <a:rPr lang="en-US" sz="4400" dirty="0"/>
              <a:t>Most adolescents</a:t>
            </a:r>
            <a:r>
              <a:rPr lang="en-US" sz="4000" dirty="0"/>
              <a:t>: </a:t>
            </a:r>
          </a:p>
          <a:p>
            <a:pPr marL="640080" lvl="1" indent="-274320">
              <a:defRPr/>
            </a:pPr>
            <a:r>
              <a:rPr lang="en-US" sz="4000" dirty="0"/>
              <a:t>Avoid the subject of death until a loved one or close friend dies</a:t>
            </a:r>
          </a:p>
          <a:p>
            <a:pPr marL="640080" lvl="1" indent="-274320">
              <a:defRPr/>
            </a:pPr>
            <a:r>
              <a:rPr lang="en-US" sz="4000" dirty="0"/>
              <a:t>Describe death in abstract terms and have religious or philosophical views about it</a:t>
            </a:r>
          </a:p>
          <a:p>
            <a:pPr marL="640080" lvl="1" indent="-274320">
              <a:defRPr/>
            </a:pPr>
            <a:r>
              <a:rPr lang="en-US" sz="4000" dirty="0"/>
              <a:t>Often think that they are somehow immune to death</a:t>
            </a:r>
          </a:p>
          <a:p>
            <a:endParaRPr 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4114800"/>
            <a:ext cx="235838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upload.wikimedia.org/wikipedia/commons/9/9e/Diversity_and_Un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4191000"/>
            <a:ext cx="3276600" cy="24574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Attitudes Toward Death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20040" indent="-320040">
              <a:defRPr/>
            </a:pPr>
            <a:r>
              <a:rPr lang="en-US" dirty="0"/>
              <a:t>Concerns about death increase as one ages:</a:t>
            </a:r>
          </a:p>
          <a:p>
            <a:pPr marL="640080" lvl="1" indent="-274320">
              <a:defRPr/>
            </a:pPr>
            <a:r>
              <a:rPr lang="en-US" dirty="0"/>
              <a:t>Awareness usually intensifies in middle age</a:t>
            </a:r>
          </a:p>
          <a:p>
            <a:pPr lvl="2">
              <a:defRPr/>
            </a:pPr>
            <a:r>
              <a:rPr lang="en-US" dirty="0"/>
              <a:t>Middle-aged adults often fear death more than young adults or older adults</a:t>
            </a:r>
          </a:p>
          <a:p>
            <a:pPr marL="640080" lvl="1" indent="-274320">
              <a:defRPr/>
            </a:pPr>
            <a:r>
              <a:rPr lang="en-US" dirty="0"/>
              <a:t>Older adults are more often preoccupied by it and want to talk about it more</a:t>
            </a:r>
          </a:p>
          <a:p>
            <a:pPr marL="640080" lvl="1" indent="-274320">
              <a:defRPr/>
            </a:pPr>
            <a:r>
              <a:rPr lang="en-US" dirty="0"/>
              <a:t>One’s own death usually seems more appropriate in old age, possibly a welcomed event, and there is an increased sense of urgency to attend to unfinished </a:t>
            </a:r>
            <a:r>
              <a:rPr lang="en-US" dirty="0" smtClean="0"/>
              <a:t>business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 smtClean="0">
                <a:cs typeface="Arial" charset="0"/>
              </a:rPr>
              <a:t>KÜBLER-ROSS’S STAGES OF DYING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600200"/>
            <a:ext cx="44196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cs typeface="Times New Roman" pitchFamily="18" charset="0"/>
              </a:rPr>
              <a:t>Denial and Isolation:</a:t>
            </a:r>
            <a:r>
              <a:rPr lang="en-US" dirty="0" smtClean="0">
                <a:cs typeface="Times New Roman" pitchFamily="18" charset="0"/>
              </a:rPr>
              <a:t> “It can’t be!”</a:t>
            </a:r>
            <a:endParaRPr lang="en-US" b="1" dirty="0" smtClean="0">
              <a:cs typeface="Times New Roman" pitchFamily="18" charset="0"/>
            </a:endParaRPr>
          </a:p>
          <a:p>
            <a:r>
              <a:rPr lang="en-US" b="1" dirty="0" smtClean="0">
                <a:cs typeface="Times New Roman" pitchFamily="18" charset="0"/>
              </a:rPr>
              <a:t>Anger:</a:t>
            </a:r>
            <a:r>
              <a:rPr lang="en-US" dirty="0" smtClean="0">
                <a:cs typeface="Times New Roman" pitchFamily="18" charset="0"/>
              </a:rPr>
              <a:t> “Why me?”</a:t>
            </a:r>
          </a:p>
          <a:p>
            <a:r>
              <a:rPr lang="en-US" b="1" dirty="0" smtClean="0">
                <a:cs typeface="Times New Roman" pitchFamily="18" charset="0"/>
              </a:rPr>
              <a:t>Bargaining:</a:t>
            </a:r>
            <a:r>
              <a:rPr lang="en-US" dirty="0" smtClean="0">
                <a:cs typeface="Times New Roman" pitchFamily="18" charset="0"/>
              </a:rPr>
              <a:t> “Just let me do this first!”</a:t>
            </a:r>
          </a:p>
          <a:p>
            <a:r>
              <a:rPr lang="en-US" b="1" dirty="0" smtClean="0">
                <a:cs typeface="Times New Roman" pitchFamily="18" charset="0"/>
              </a:rPr>
              <a:t>Depression:</a:t>
            </a:r>
            <a:r>
              <a:rPr lang="en-US" dirty="0" smtClean="0">
                <a:cs typeface="Times New Roman" pitchFamily="18" charset="0"/>
              </a:rPr>
              <a:t> withdrawal, crying, </a:t>
            </a:r>
            <a:br>
              <a:rPr lang="en-US" dirty="0" smtClean="0">
                <a:cs typeface="Times New Roman" pitchFamily="18" charset="0"/>
              </a:rPr>
            </a:br>
            <a:r>
              <a:rPr lang="en-US" dirty="0" smtClean="0">
                <a:cs typeface="Times New Roman" pitchFamily="18" charset="0"/>
              </a:rPr>
              <a:t>and grieving</a:t>
            </a:r>
          </a:p>
          <a:p>
            <a:r>
              <a:rPr lang="en-US" b="1" dirty="0" smtClean="0">
                <a:cs typeface="Times New Roman" pitchFamily="18" charset="0"/>
              </a:rPr>
              <a:t>Acceptance:</a:t>
            </a:r>
            <a:r>
              <a:rPr lang="en-US" dirty="0" smtClean="0">
                <a:cs typeface="Times New Roman" pitchFamily="18" charset="0"/>
              </a:rPr>
              <a:t> a sense of peace comes</a:t>
            </a:r>
          </a:p>
          <a:p>
            <a:endParaRPr lang="en-US" dirty="0"/>
          </a:p>
        </p:txBody>
      </p:sp>
      <p:pic>
        <p:nvPicPr>
          <p:cNvPr id="4" name="Picture 4" descr="san70215_2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2000" y="1524000"/>
            <a:ext cx="3225048" cy="487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Perceived Control and Denial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Perceived control may be an adaptive strategy for remaining alert and cheerful</a:t>
            </a:r>
          </a:p>
          <a:p>
            <a:r>
              <a:rPr lang="en-US" dirty="0" smtClean="0">
                <a:cs typeface="Times New Roman" pitchFamily="18" charset="0"/>
              </a:rPr>
              <a:t>Denial insulates and allows one to avoid coping with intense feelings of anger and hurt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Can be maladaptive depending on extent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Contexts in Which People Die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1600200"/>
            <a:ext cx="5105400" cy="4876800"/>
          </a:xfrm>
        </p:spPr>
        <p:txBody>
          <a:bodyPr/>
          <a:lstStyle/>
          <a:p>
            <a:r>
              <a:rPr lang="en-US" sz="2800" dirty="0" smtClean="0">
                <a:cs typeface="Times New Roman" pitchFamily="18" charset="0"/>
              </a:rPr>
              <a:t>More than 50% of Americans die in hospitals</a:t>
            </a:r>
          </a:p>
          <a:p>
            <a:r>
              <a:rPr lang="en-US" sz="2800" dirty="0" smtClean="0">
                <a:cs typeface="Times New Roman" pitchFamily="18" charset="0"/>
              </a:rPr>
              <a:t>Nearly 20% die in nursing homes</a:t>
            </a:r>
          </a:p>
          <a:p>
            <a:r>
              <a:rPr lang="en-US" sz="2800" dirty="0" smtClean="0">
                <a:cs typeface="Times New Roman" pitchFamily="18" charset="0"/>
              </a:rPr>
              <a:t>Hospitals offer many important advantages:</a:t>
            </a:r>
          </a:p>
          <a:p>
            <a:pPr lvl="1"/>
            <a:r>
              <a:rPr lang="en-US" sz="2000" dirty="0" smtClean="0">
                <a:cs typeface="Times New Roman" pitchFamily="18" charset="0"/>
              </a:rPr>
              <a:t>Professional staff members</a:t>
            </a:r>
          </a:p>
          <a:p>
            <a:pPr lvl="1"/>
            <a:r>
              <a:rPr lang="en-US" sz="2000" dirty="0" smtClean="0">
                <a:cs typeface="Times New Roman" pitchFamily="18" charset="0"/>
              </a:rPr>
              <a:t>Technology may prolong life</a:t>
            </a:r>
          </a:p>
          <a:p>
            <a:r>
              <a:rPr lang="en-US" sz="2800" dirty="0" smtClean="0">
                <a:cs typeface="Times New Roman" pitchFamily="18" charset="0"/>
              </a:rPr>
              <a:t>Most individuals say they would rather die at home</a:t>
            </a:r>
          </a:p>
          <a:p>
            <a:endParaRPr lang="en-US" dirty="0"/>
          </a:p>
        </p:txBody>
      </p:sp>
      <p:pic>
        <p:nvPicPr>
          <p:cNvPr id="4" name="Content Placeholder 4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3400" y="2286001"/>
            <a:ext cx="33528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Grieving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810500" cy="5410200"/>
          </a:xfrm>
        </p:spPr>
        <p:txBody>
          <a:bodyPr/>
          <a:lstStyle/>
          <a:p>
            <a:pPr marL="320040" indent="-320040">
              <a:defRPr/>
            </a:pPr>
            <a:r>
              <a:rPr lang="en-US" sz="2000" u="sng" dirty="0"/>
              <a:t>Grief:</a:t>
            </a:r>
            <a:r>
              <a:rPr lang="en-US" sz="2000" dirty="0"/>
              <a:t> </a:t>
            </a:r>
            <a:endParaRPr lang="en-US" sz="2000" dirty="0" smtClean="0"/>
          </a:p>
          <a:p>
            <a:pPr marL="320040" indent="-320040">
              <a:defRPr/>
            </a:pP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</a:rPr>
              <a:t>emotional 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</a:rPr>
              <a:t>numbness, disbelief, separation anxiety, despair, sadness, and loneliness that accompany the loss of someone we love</a:t>
            </a:r>
            <a:endParaRPr lang="en-US" sz="2000" u="sng" dirty="0">
              <a:solidFill>
                <a:schemeClr val="tx1">
                  <a:lumMod val="95000"/>
                </a:schemeClr>
              </a:solidFill>
            </a:endParaRPr>
          </a:p>
          <a:p>
            <a:pPr marL="640080" lvl="1" indent="-274320">
              <a:defRPr/>
            </a:pPr>
            <a:r>
              <a:rPr lang="en-US" sz="2000" dirty="0"/>
              <a:t>Grief is a complex, evolving process with multiple dimensions</a:t>
            </a:r>
          </a:p>
          <a:p>
            <a:pPr marL="640080" lvl="1" indent="-274320">
              <a:defRPr/>
            </a:pPr>
            <a:r>
              <a:rPr lang="en-US" sz="2000" dirty="0"/>
              <a:t>More like a roller-coaster ride than an orderly progression of stages</a:t>
            </a:r>
          </a:p>
          <a:p>
            <a:pPr marL="320040" indent="-320040">
              <a:defRPr/>
            </a:pPr>
            <a:r>
              <a:rPr lang="en-US" sz="2000" dirty="0"/>
              <a:t>Cognitive factors are involved in the severity of grief</a:t>
            </a:r>
          </a:p>
          <a:p>
            <a:pPr marL="320040" indent="-320040">
              <a:defRPr/>
            </a:pPr>
            <a:r>
              <a:rPr lang="en-US" sz="2000" dirty="0"/>
              <a:t>Good family communications and grief counselors can help grievers cope with feelings of separation and loss</a:t>
            </a:r>
          </a:p>
          <a:p>
            <a:pPr>
              <a:lnSpc>
                <a:spcPct val="90000"/>
              </a:lnSpc>
              <a:defRPr/>
            </a:pPr>
            <a:r>
              <a:rPr lang="en-US" sz="2000" b="1" dirty="0">
                <a:cs typeface="Times New Roman" pitchFamily="18" charset="0"/>
              </a:rPr>
              <a:t>Prolonged Grief:</a:t>
            </a:r>
            <a:r>
              <a:rPr lang="en-US" sz="2000" dirty="0">
                <a:cs typeface="Times New Roman" pitchFamily="18" charset="0"/>
              </a:rPr>
              <a:t> approximately 10%–20% of survivors have </a:t>
            </a:r>
            <a:r>
              <a:rPr lang="en-US" sz="2000" dirty="0" smtClean="0">
                <a:cs typeface="Times New Roman" pitchFamily="18" charset="0"/>
              </a:rPr>
              <a:t>difficulty moving </a:t>
            </a:r>
            <a:r>
              <a:rPr lang="en-US" sz="2000" dirty="0">
                <a:cs typeface="Times New Roman" pitchFamily="18" charset="0"/>
              </a:rPr>
              <a:t>on with their life after 6 months have passed</a:t>
            </a:r>
          </a:p>
          <a:p>
            <a:pPr>
              <a:lnSpc>
                <a:spcPct val="90000"/>
              </a:lnSpc>
              <a:defRPr/>
            </a:pPr>
            <a:r>
              <a:rPr lang="en-US" sz="2000" b="1" dirty="0">
                <a:cs typeface="Times New Roman" pitchFamily="18" charset="0"/>
              </a:rPr>
              <a:t>Disenfranchised Grief:</a:t>
            </a:r>
            <a:r>
              <a:rPr lang="en-US" sz="2000" dirty="0">
                <a:cs typeface="Times New Roman" pitchFamily="18" charset="0"/>
              </a:rPr>
              <a:t> an individual’s grief involving a deceased person that is a socially </a:t>
            </a:r>
            <a:r>
              <a:rPr lang="en-US" sz="2000" dirty="0" smtClean="0">
                <a:cs typeface="Times New Roman" pitchFamily="18" charset="0"/>
              </a:rPr>
              <a:t>unclear </a:t>
            </a:r>
            <a:r>
              <a:rPr lang="en-US" sz="2000" dirty="0">
                <a:cs typeface="Times New Roman" pitchFamily="18" charset="0"/>
              </a:rPr>
              <a:t>loss that can’t be openly mourned or supported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cs typeface="Times New Roman" pitchFamily="18" charset="0"/>
              </a:rPr>
              <a:t>Examples: ex-spouse, abortion, stigmatized death (such as AIDS)</a:t>
            </a:r>
          </a:p>
          <a:p>
            <a:pPr>
              <a:lnSpc>
                <a:spcPct val="90000"/>
              </a:lnSpc>
              <a:defRPr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Picture 3" descr="Grief and sadness affects all 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58579"/>
            <a:ext cx="1295400" cy="1465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Grieving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20040" indent="-320040">
              <a:defRPr/>
            </a:pPr>
            <a:r>
              <a:rPr lang="en-US" u="sng" dirty="0"/>
              <a:t>Dual-Process Model:</a:t>
            </a:r>
          </a:p>
          <a:p>
            <a:pPr marL="640080" lvl="1" indent="-274320">
              <a:defRPr/>
            </a:pPr>
            <a:r>
              <a:rPr lang="en-US" dirty="0"/>
              <a:t>Loss-oriented stressors: focus on the deceased individual</a:t>
            </a:r>
          </a:p>
          <a:p>
            <a:pPr lvl="2">
              <a:defRPr/>
            </a:pPr>
            <a:r>
              <a:rPr lang="en-US" dirty="0"/>
              <a:t>Can include grief work and both positive and negative reappraisal of the loss</a:t>
            </a:r>
          </a:p>
          <a:p>
            <a:pPr marL="640080" lvl="1" indent="-274320">
              <a:defRPr/>
            </a:pPr>
            <a:r>
              <a:rPr lang="en-US" dirty="0"/>
              <a:t>Restoration-oriented stressors: secondary stressors that emerge as indirect outcomes of bereavement</a:t>
            </a:r>
          </a:p>
          <a:p>
            <a:pPr lvl="2">
              <a:defRPr/>
            </a:pPr>
            <a:r>
              <a:rPr lang="en-US" dirty="0"/>
              <a:t>Changing identity and mastering new skills</a:t>
            </a:r>
          </a:p>
          <a:p>
            <a:pPr marL="640080" lvl="1" indent="-274320">
              <a:defRPr/>
            </a:pPr>
            <a:r>
              <a:rPr lang="en-US" dirty="0"/>
              <a:t>Effective coping involves cycling between coping with loss and coping with restoration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Grieving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/>
          <a:lstStyle/>
          <a:p>
            <a:r>
              <a:rPr lang="en-US" sz="2800" dirty="0" smtClean="0">
                <a:cs typeface="Times New Roman" pitchFamily="18" charset="0"/>
              </a:rPr>
              <a:t>Impact of death on surviving individuals is strongly influenced by the circumstances under which the death occurs</a:t>
            </a:r>
          </a:p>
          <a:p>
            <a:pPr lvl="1"/>
            <a:r>
              <a:rPr lang="en-US" sz="2000" dirty="0" smtClean="0">
                <a:cs typeface="Times New Roman" pitchFamily="18" charset="0"/>
              </a:rPr>
              <a:t>Traumatic, violent, or sudden deaths are likely to have more intense and prolonged effects</a:t>
            </a:r>
          </a:p>
          <a:p>
            <a:pPr lvl="2"/>
            <a:r>
              <a:rPr lang="en-US" sz="2000" dirty="0" smtClean="0">
                <a:cs typeface="Times New Roman" pitchFamily="18" charset="0"/>
              </a:rPr>
              <a:t>Can be accompanied by PTSD-like symptoms</a:t>
            </a:r>
          </a:p>
          <a:p>
            <a:endParaRPr lang="en-US" dirty="0"/>
          </a:p>
        </p:txBody>
      </p:sp>
      <p:pic>
        <p:nvPicPr>
          <p:cNvPr id="4" name="Content Placeholder 5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410200" y="2514600"/>
            <a:ext cx="3733800" cy="2568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Grieving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/>
          <a:lstStyle/>
          <a:p>
            <a:r>
              <a:rPr lang="en-US" u="sng" dirty="0" smtClean="0">
                <a:cs typeface="Times New Roman" pitchFamily="18" charset="0"/>
              </a:rPr>
              <a:t>Cultural Diversity:</a:t>
            </a:r>
          </a:p>
          <a:p>
            <a:pPr lvl="1"/>
            <a:r>
              <a:rPr lang="en-US" sz="2400" dirty="0" smtClean="0">
                <a:cs typeface="Times New Roman" pitchFamily="18" charset="0"/>
              </a:rPr>
              <a:t>Some cultures emphasize the importance of breaking bonds with the deceased and returning quickly to autonomous lifestyles</a:t>
            </a:r>
          </a:p>
          <a:p>
            <a:pPr lvl="1"/>
            <a:r>
              <a:rPr lang="en-US" sz="2400" dirty="0" smtClean="0">
                <a:cs typeface="Times New Roman" pitchFamily="18" charset="0"/>
              </a:rPr>
              <a:t>Beliefs about continuing bonds with the deceased vary extensively</a:t>
            </a:r>
          </a:p>
          <a:p>
            <a:pPr lvl="1"/>
            <a:r>
              <a:rPr lang="en-US" sz="2400" dirty="0" smtClean="0">
                <a:cs typeface="Times New Roman" pitchFamily="18" charset="0"/>
              </a:rPr>
              <a:t>There is no one right, ideal way to grieve</a:t>
            </a:r>
          </a:p>
          <a:p>
            <a:endParaRPr lang="en-US" dirty="0"/>
          </a:p>
        </p:txBody>
      </p:sp>
      <p:pic>
        <p:nvPicPr>
          <p:cNvPr id="4" name="Content Placeholder 6" descr="thai ancestor worshp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105400" y="2598738"/>
            <a:ext cx="3810000" cy="2552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Death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20040" indent="-320040">
              <a:defRPr/>
            </a:pPr>
            <a:r>
              <a:rPr lang="en-US" dirty="0" smtClean="0"/>
              <a:t>In </a:t>
            </a:r>
            <a:r>
              <a:rPr lang="en-US" dirty="0"/>
              <a:t>most societies, death is not viewed as </a:t>
            </a:r>
            <a:r>
              <a:rPr lang="en-US" dirty="0" smtClean="0"/>
              <a:t>the end of </a:t>
            </a:r>
            <a:r>
              <a:rPr lang="en-US" dirty="0"/>
              <a:t>existence because the spiritual </a:t>
            </a:r>
            <a:r>
              <a:rPr lang="en-US" dirty="0" smtClean="0"/>
              <a:t>body is believed </a:t>
            </a:r>
            <a:r>
              <a:rPr lang="en-US" dirty="0"/>
              <a:t>to live on</a:t>
            </a:r>
          </a:p>
          <a:p>
            <a:pPr marL="320040" indent="-320040">
              <a:defRPr/>
            </a:pPr>
            <a:r>
              <a:rPr lang="en-US" u="sng" dirty="0" smtClean="0"/>
              <a:t>Changing </a:t>
            </a:r>
            <a:r>
              <a:rPr lang="en-US" u="sng" dirty="0"/>
              <a:t>Historical </a:t>
            </a:r>
            <a:r>
              <a:rPr lang="en-US" u="sng" dirty="0" smtClean="0"/>
              <a:t>Circumstances:</a:t>
            </a:r>
          </a:p>
          <a:p>
            <a:pPr marL="720090" lvl="1" indent="-320040">
              <a:defRPr/>
            </a:pPr>
            <a:r>
              <a:rPr lang="en-US" dirty="0" smtClean="0"/>
              <a:t>The </a:t>
            </a:r>
            <a:r>
              <a:rPr lang="en-US" dirty="0"/>
              <a:t>age group in which death most often strikes</a:t>
            </a:r>
          </a:p>
          <a:p>
            <a:pPr marL="640080" lvl="1" indent="-274320">
              <a:defRPr/>
            </a:pPr>
            <a:r>
              <a:rPr lang="en-US" dirty="0" smtClean="0"/>
              <a:t>Life expectancy has increased from 47 to 78 years</a:t>
            </a:r>
          </a:p>
          <a:p>
            <a:pPr marL="640080" lvl="1" indent="-274320">
              <a:defRPr/>
            </a:pPr>
            <a:r>
              <a:rPr lang="en-US" dirty="0" smtClean="0"/>
              <a:t>Location </a:t>
            </a:r>
            <a:r>
              <a:rPr lang="en-US" dirty="0"/>
              <a:t>of death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Losing a Life Partner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781800" cy="4525963"/>
          </a:xfrm>
        </p:spPr>
        <p:txBody>
          <a:bodyPr>
            <a:normAutofit fontScale="85000" lnSpcReduction="20000"/>
          </a:bodyPr>
          <a:lstStyle/>
          <a:p>
            <a:pPr marL="320040" indent="-320040">
              <a:buNone/>
              <a:defRPr/>
            </a:pPr>
            <a:r>
              <a:rPr lang="en-US" dirty="0" smtClean="0"/>
              <a:t>Women </a:t>
            </a:r>
            <a:r>
              <a:rPr lang="en-US" dirty="0"/>
              <a:t>live longer than </a:t>
            </a:r>
            <a:r>
              <a:rPr lang="en-US" dirty="0" smtClean="0"/>
              <a:t>men</a:t>
            </a:r>
          </a:p>
          <a:p>
            <a:pPr marL="320040" indent="-320040">
              <a:buNone/>
              <a:defRPr/>
            </a:pPr>
            <a:r>
              <a:rPr lang="en-US" dirty="0" smtClean="0"/>
              <a:t>A </a:t>
            </a:r>
            <a:r>
              <a:rPr lang="en-US" dirty="0"/>
              <a:t>widowed man is more likely to </a:t>
            </a:r>
            <a:r>
              <a:rPr lang="en-US" dirty="0" smtClean="0"/>
              <a:t>remarry</a:t>
            </a:r>
          </a:p>
          <a:p>
            <a:pPr marL="320040" indent="-320040">
              <a:buNone/>
              <a:defRPr/>
            </a:pPr>
            <a:r>
              <a:rPr lang="en-US" dirty="0" smtClean="0"/>
              <a:t>Widows </a:t>
            </a:r>
            <a:r>
              <a:rPr lang="en-US" dirty="0"/>
              <a:t>usually marry older men</a:t>
            </a:r>
          </a:p>
          <a:p>
            <a:pPr marL="320040" indent="-320040">
              <a:buNone/>
              <a:defRPr/>
            </a:pPr>
            <a:r>
              <a:rPr lang="en-US" dirty="0"/>
              <a:t>Widowed women are probably the poorest group in America</a:t>
            </a:r>
          </a:p>
          <a:p>
            <a:pPr marL="320040" indent="-320040">
              <a:buNone/>
              <a:defRPr/>
            </a:pPr>
            <a:r>
              <a:rPr lang="en-US" dirty="0"/>
              <a:t>Women tend to do better than men because women typically have better networks of friends and relatives</a:t>
            </a:r>
          </a:p>
          <a:p>
            <a:pPr marL="640080" lvl="1" indent="-274320">
              <a:buNone/>
              <a:defRPr/>
            </a:pPr>
            <a:r>
              <a:rPr lang="en-US" dirty="0"/>
              <a:t>Older women do better than younger women</a:t>
            </a:r>
          </a:p>
          <a:p>
            <a:pPr marL="319405" indent="-274320">
              <a:buNone/>
              <a:defRPr/>
            </a:pPr>
            <a:r>
              <a:rPr lang="en-US" dirty="0">
                <a:cs typeface="Times New Roman" pitchFamily="18" charset="0"/>
              </a:rPr>
              <a:t>Religiosity and coping skills are related to well-being following the loss of a spouse in late adulthood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8934" y="1123950"/>
            <a:ext cx="2595066" cy="2457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Forms of Mourning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cs typeface="Times New Roman" pitchFamily="18" charset="0"/>
              </a:rPr>
              <a:t>Approximately 80% are buried; 20% are cremated</a:t>
            </a:r>
          </a:p>
          <a:p>
            <a:r>
              <a:rPr lang="en-US" dirty="0" smtClean="0">
                <a:cs typeface="Times New Roman" pitchFamily="18" charset="0"/>
              </a:rPr>
              <a:t>Funerals are an important aspect of mourning in many cultures</a:t>
            </a:r>
          </a:p>
          <a:p>
            <a:r>
              <a:rPr lang="en-US" dirty="0" smtClean="0">
                <a:cs typeface="Times New Roman" pitchFamily="18" charset="0"/>
              </a:rPr>
              <a:t>Cultures vary in how they practice mourning</a:t>
            </a:r>
          </a:p>
          <a:p>
            <a:endParaRPr lang="en-US" dirty="0"/>
          </a:p>
        </p:txBody>
      </p:sp>
      <p:pic>
        <p:nvPicPr>
          <p:cNvPr id="4" name="Content Placeholder 5" descr="funera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2400" y="4694237"/>
            <a:ext cx="2836863" cy="1935163"/>
          </a:xfrm>
          <a:prstGeom prst="rect">
            <a:avLst/>
          </a:prstGeom>
        </p:spPr>
      </p:pic>
      <p:pic>
        <p:nvPicPr>
          <p:cNvPr id="5" name="Picture 6" descr="hindu funera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098800"/>
            <a:ext cx="2455863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muslim funer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1676400"/>
            <a:ext cx="244633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600"/>
            <a:ext cx="91440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5" name="Title 3"/>
          <p:cNvSpPr>
            <a:spLocks noGrp="1"/>
          </p:cNvSpPr>
          <p:nvPr>
            <p:ph type="title"/>
          </p:nvPr>
        </p:nvSpPr>
        <p:spPr bwMode="auto">
          <a:xfrm>
            <a:off x="1371600" y="914400"/>
            <a:ext cx="6172200" cy="990600"/>
          </a:xfrm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7200" i="1" smtClean="0">
                <a:solidFill>
                  <a:srgbClr val="0070C0"/>
                </a:solidFill>
                <a:latin typeface="Harrington" pitchFamily="82" charset="0"/>
                <a:cs typeface="Times New Roman" pitchFamily="18" charset="0"/>
              </a:rPr>
              <a:t>THANK  YOU…</a:t>
            </a:r>
          </a:p>
        </p:txBody>
      </p:sp>
      <p:sp>
        <p:nvSpPr>
          <p:cNvPr id="35844" name="Text Placeholder 4"/>
          <p:cNvSpPr>
            <a:spLocks noGrp="1"/>
          </p:cNvSpPr>
          <p:nvPr>
            <p:ph type="body" idx="1"/>
          </p:nvPr>
        </p:nvSpPr>
        <p:spPr>
          <a:xfrm>
            <a:off x="2362200" y="5105400"/>
            <a:ext cx="6629400" cy="5334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endParaRPr lang="en-US" sz="320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in Determining Death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/>
          <a:lstStyle/>
          <a:p>
            <a:r>
              <a:rPr lang="en-US" sz="2400" u="sng" dirty="0" smtClean="0">
                <a:cs typeface="Times New Roman" pitchFamily="18" charset="0"/>
              </a:rPr>
              <a:t>Brain Death:</a:t>
            </a:r>
            <a:r>
              <a:rPr lang="en-US" sz="2400" dirty="0" smtClean="0">
                <a:cs typeface="Times New Roman" pitchFamily="18" charset="0"/>
              </a:rPr>
              <a:t> a person is brain dead when all electrical activity of the brain has ceased for a specified period of time</a:t>
            </a:r>
          </a:p>
          <a:p>
            <a:pPr lvl="1"/>
            <a:r>
              <a:rPr lang="en-US" sz="2000" dirty="0" smtClean="0">
                <a:cs typeface="Times New Roman" pitchFamily="18" charset="0"/>
              </a:rPr>
              <a:t>Includes both the higher cortical functions and the lower brain-stem functions</a:t>
            </a:r>
          </a:p>
          <a:p>
            <a:endParaRPr lang="en-US" dirty="0"/>
          </a:p>
        </p:txBody>
      </p:sp>
      <p:pic>
        <p:nvPicPr>
          <p:cNvPr id="4" name="Content Placeholder 4" descr="TSchiavoBeforeHeartAttack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72000" y="3810000"/>
            <a:ext cx="2000250" cy="2066925"/>
          </a:xfrm>
          <a:prstGeom prst="rect">
            <a:avLst/>
          </a:prstGeom>
        </p:spPr>
      </p:pic>
      <p:pic>
        <p:nvPicPr>
          <p:cNvPr id="5" name="Picture 5" descr="tschiav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1752600"/>
            <a:ext cx="26257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Life, Death, and Health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20040" indent="-320040">
              <a:defRPr/>
            </a:pPr>
            <a:r>
              <a:rPr lang="en-US" dirty="0"/>
              <a:t>Advance directive &amp; living wills are designed to be filled in while the individual can still think clearly</a:t>
            </a:r>
          </a:p>
          <a:p>
            <a:pPr marL="640080" lvl="1" indent="-274320">
              <a:defRPr/>
            </a:pPr>
            <a:r>
              <a:rPr lang="en-US" dirty="0"/>
              <a:t>Designed for situations in which the individual is in a coma and cannot express his or her desires</a:t>
            </a:r>
          </a:p>
          <a:p>
            <a:pPr marL="320040" indent="-320040">
              <a:defRPr/>
            </a:pPr>
            <a:r>
              <a:rPr lang="en-US" dirty="0"/>
              <a:t>Many </a:t>
            </a:r>
            <a:r>
              <a:rPr lang="en-US" dirty="0" smtClean="0"/>
              <a:t>countries </a:t>
            </a:r>
            <a:r>
              <a:rPr lang="en-US" dirty="0"/>
              <a:t>have natural death legislation</a:t>
            </a:r>
          </a:p>
          <a:p>
            <a:pPr marL="320040" indent="-320040">
              <a:defRPr/>
            </a:pPr>
            <a:r>
              <a:rPr lang="en-US" dirty="0"/>
              <a:t>People engaged in end-of-life planning are more likely to:</a:t>
            </a:r>
          </a:p>
          <a:p>
            <a:pPr marL="640080" lvl="1" indent="-274320">
              <a:defRPr/>
            </a:pPr>
            <a:r>
              <a:rPr lang="en-US" dirty="0" smtClean="0"/>
              <a:t>Have been hospitalized in the year prior</a:t>
            </a:r>
          </a:p>
          <a:p>
            <a:pPr marL="640080" lvl="1" indent="-274320">
              <a:defRPr/>
            </a:pPr>
            <a:r>
              <a:rPr lang="en-US" dirty="0" smtClean="0"/>
              <a:t>Believe </a:t>
            </a:r>
            <a:r>
              <a:rPr lang="en-US" dirty="0"/>
              <a:t>that patients rather than physicians should make health-care decisions</a:t>
            </a:r>
          </a:p>
          <a:p>
            <a:pPr marL="640080" lvl="1" indent="-274320">
              <a:defRPr/>
            </a:pPr>
            <a:r>
              <a:rPr lang="en-US" dirty="0"/>
              <a:t>Have less death anxiety</a:t>
            </a:r>
          </a:p>
          <a:p>
            <a:pPr marL="640080" lvl="1" indent="-274320">
              <a:defRPr/>
            </a:pPr>
            <a:r>
              <a:rPr lang="en-US" dirty="0"/>
              <a:t>Have survived the painful death of a loved 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1.bp.blogspot.com/_E6AbSvWZuX0/TJlw-k6Dy2I/AAAAAAAAAE8/_ffhvtitP7M/s1600/euthanasi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4352925"/>
            <a:ext cx="3340100" cy="25050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Life, Death, and Health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500" u="sng" dirty="0" smtClean="0">
                <a:cs typeface="Times New Roman" pitchFamily="18" charset="0"/>
              </a:rPr>
              <a:t>Euthanasia:</a:t>
            </a:r>
            <a:r>
              <a:rPr lang="en-US" sz="2500" dirty="0" smtClean="0">
                <a:cs typeface="Times New Roman" pitchFamily="18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the act of painlessly ending the lives of individuals who are suffering from an incurable disease or severe disability</a:t>
            </a:r>
          </a:p>
          <a:p>
            <a:pPr lvl="1">
              <a:lnSpc>
                <a:spcPct val="90000"/>
              </a:lnSpc>
            </a:pPr>
            <a:r>
              <a:rPr lang="en-US" sz="2500" i="1" dirty="0" smtClean="0">
                <a:cs typeface="Times New Roman" pitchFamily="18" charset="0"/>
              </a:rPr>
              <a:t>Passive euthanasia: </a:t>
            </a:r>
            <a:r>
              <a:rPr lang="en-US" sz="2500" dirty="0" smtClean="0">
                <a:cs typeface="Times New Roman" pitchFamily="18" charset="0"/>
              </a:rPr>
              <a:t>treatment is withheld</a:t>
            </a:r>
          </a:p>
          <a:p>
            <a:pPr lvl="1">
              <a:lnSpc>
                <a:spcPct val="90000"/>
              </a:lnSpc>
            </a:pPr>
            <a:r>
              <a:rPr lang="en-US" sz="2500" i="1" dirty="0" smtClean="0">
                <a:cs typeface="Times New Roman" pitchFamily="18" charset="0"/>
              </a:rPr>
              <a:t>Active euthanasia: </a:t>
            </a:r>
            <a:r>
              <a:rPr lang="en-US" sz="2500" dirty="0" smtClean="0">
                <a:cs typeface="Times New Roman" pitchFamily="18" charset="0"/>
              </a:rPr>
              <a:t>death deliberately induced</a:t>
            </a:r>
          </a:p>
          <a:p>
            <a:pPr>
              <a:lnSpc>
                <a:spcPct val="90000"/>
              </a:lnSpc>
            </a:pPr>
            <a:r>
              <a:rPr lang="en-US" sz="2500" dirty="0" smtClean="0">
                <a:cs typeface="Times New Roman" pitchFamily="18" charset="0"/>
              </a:rPr>
              <a:t>Trend is toward acceptance of passive euthanasia in the case of terminally ill patients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4286250"/>
            <a:ext cx="31242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00" dirty="0" smtClean="0">
                <a:cs typeface="Times New Roman" pitchFamily="18" charset="0"/>
              </a:rPr>
              <a:t>Active euthanasia was made famous by Dr. Jack Kevorkian in the U.S. as “assisted suicide”</a:t>
            </a:r>
          </a:p>
          <a:p>
            <a:r>
              <a:rPr lang="en-US" sz="2500" dirty="0" smtClean="0">
                <a:cs typeface="Times New Roman" pitchFamily="18" charset="0"/>
              </a:rPr>
              <a:t>Active euthanasia is a crime in most countries</a:t>
            </a:r>
          </a:p>
          <a:p>
            <a:r>
              <a:rPr lang="en-US" sz="2500" dirty="0" smtClean="0">
                <a:cs typeface="Times New Roman" pitchFamily="18" charset="0"/>
              </a:rPr>
              <a:t>Patients who have a desire for euthanasia are often:</a:t>
            </a:r>
          </a:p>
          <a:p>
            <a:pPr lvl="1"/>
            <a:r>
              <a:rPr lang="en-US" sz="2500" dirty="0" smtClean="0">
                <a:cs typeface="Times New Roman" pitchFamily="18" charset="0"/>
              </a:rPr>
              <a:t>Less religious</a:t>
            </a:r>
          </a:p>
          <a:p>
            <a:pPr lvl="1"/>
            <a:r>
              <a:rPr lang="en-US" sz="2500" dirty="0" smtClean="0">
                <a:cs typeface="Times New Roman" pitchFamily="18" charset="0"/>
              </a:rPr>
              <a:t>Have been diagnosed with depression</a:t>
            </a:r>
          </a:p>
          <a:p>
            <a:pPr lvl="1"/>
            <a:r>
              <a:rPr lang="en-US" sz="2500" dirty="0" smtClean="0">
                <a:cs typeface="Times New Roman" pitchFamily="18" charset="0"/>
              </a:rPr>
              <a:t>Have a lower functional living status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ultimatecarehospice.org/wp-content/uploads/2010/04/personal-care-with-compassion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4316568"/>
            <a:ext cx="5486400" cy="254143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Life, Death, and Health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1"/>
            <a:ext cx="8763000" cy="3810000"/>
          </a:xfrm>
        </p:spPr>
        <p:txBody>
          <a:bodyPr>
            <a:normAutofit fontScale="77500" lnSpcReduction="20000"/>
          </a:bodyPr>
          <a:lstStyle/>
          <a:p>
            <a:pPr marL="320040" indent="-320040">
              <a:defRPr/>
            </a:pPr>
            <a:r>
              <a:rPr lang="en-US" u="sng" dirty="0">
                <a:solidFill>
                  <a:schemeClr val="accent1">
                    <a:lumMod val="50000"/>
                  </a:schemeClr>
                </a:solidFill>
              </a:rPr>
              <a:t>Hospice:</a:t>
            </a:r>
            <a:r>
              <a:rPr lang="en-US" dirty="0"/>
              <a:t> </a:t>
            </a:r>
            <a:endParaRPr lang="en-US" dirty="0" smtClean="0"/>
          </a:p>
          <a:p>
            <a:pPr marL="720090" lvl="1" indent="-320040">
              <a:defRPr/>
            </a:pPr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  <a:t>A </a:t>
            </a:r>
            <a:r>
              <a:rPr lang="en-US" sz="3100" dirty="0">
                <a:solidFill>
                  <a:schemeClr val="accent1">
                    <a:lumMod val="50000"/>
                  </a:schemeClr>
                </a:solidFill>
              </a:rPr>
              <a:t>program committed to making the end of life as free from pain, anxiety, and depression as possible</a:t>
            </a:r>
          </a:p>
          <a:p>
            <a:pPr marL="640080" lvl="1" indent="-274320">
              <a:defRPr/>
            </a:pPr>
            <a:r>
              <a:rPr lang="en-US" b="1" dirty="0"/>
              <a:t>Palliative care:</a:t>
            </a:r>
            <a:r>
              <a:rPr lang="en-US" dirty="0"/>
              <a:t> reducing pain and suffering, helping individuals die with dignity</a:t>
            </a:r>
            <a:endParaRPr lang="en-US" b="1" dirty="0"/>
          </a:p>
          <a:p>
            <a:pPr marL="640080" lvl="1" indent="-274320">
              <a:defRPr/>
            </a:pPr>
            <a:r>
              <a:rPr lang="en-US" dirty="0"/>
              <a:t>Makes every effort to include the dying patient’s family members</a:t>
            </a:r>
          </a:p>
          <a:p>
            <a:pPr marL="640080" lvl="1" indent="-274320">
              <a:defRPr/>
            </a:pPr>
            <a:r>
              <a:rPr lang="en-US" dirty="0"/>
              <a:t>Includes home-based programs today, supplemented with care for medical needs and staff</a:t>
            </a:r>
          </a:p>
          <a:p>
            <a:pPr marL="320040" indent="-320040">
              <a:defRPr/>
            </a:pPr>
            <a:r>
              <a:rPr lang="en-US" dirty="0"/>
              <a:t>Family members report better psychological adjustment to the death of a loved one when hospice care is used</a:t>
            </a:r>
          </a:p>
          <a:p>
            <a:pPr marL="320040" indent="-320040">
              <a:buFont typeface="Wingdings"/>
              <a:buChar char=""/>
              <a:defRPr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http://healthcare.utah.edu/publicaffairs/images/spotlights/PalliativeCare_Spotlight2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419600" y="3200400"/>
            <a:ext cx="4572000" cy="3232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A “good death” involves: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 physical comfort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support from loved ones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Acceptance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appropriate medical care.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Causes of Death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534400" cy="5029200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Times New Roman" pitchFamily="18" charset="0"/>
              </a:rPr>
              <a:t>Causes of death vary across the life span</a:t>
            </a:r>
            <a:r>
              <a:rPr lang="en-US" dirty="0" smtClean="0">
                <a:cs typeface="Times New Roman" pitchFamily="18" charset="0"/>
              </a:rPr>
              <a:t>:</a:t>
            </a:r>
          </a:p>
          <a:p>
            <a:endParaRPr lang="en-US" dirty="0" smtClean="0">
              <a:cs typeface="Times New Roman" pitchFamily="18" charset="0"/>
            </a:endParaRPr>
          </a:p>
          <a:p>
            <a:pPr lvl="1"/>
            <a:r>
              <a:rPr lang="en-US" dirty="0" smtClean="0">
                <a:cs typeface="Times New Roman" pitchFamily="18" charset="0"/>
              </a:rPr>
              <a:t>Prenatal death through miscarriage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Death during birth or shortly afterwards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Accidents or illness cause most childhood deaths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Most adolescent and young adult deaths result from suicide, homicide, or motor vehicle accidents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Middle-age and older adult deaths usually result from chronic </a:t>
            </a:r>
            <a:r>
              <a:rPr lang="en-US" dirty="0" smtClean="0">
                <a:cs typeface="Times New Roman" pitchFamily="18" charset="0"/>
              </a:rPr>
              <a:t>disease</a:t>
            </a:r>
            <a:endParaRPr lang="en-US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1082</Words>
  <Application>Microsoft Office PowerPoint</Application>
  <PresentationFormat>On-screen Show (4:3)</PresentationFormat>
  <Paragraphs>122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Document</vt:lpstr>
      <vt:lpstr>Death, Dying and Grieving</vt:lpstr>
      <vt:lpstr>The Death System</vt:lpstr>
      <vt:lpstr>Issues in Determining Death</vt:lpstr>
      <vt:lpstr>Life, Death, and Health Care</vt:lpstr>
      <vt:lpstr>Life, Death, and Health Care</vt:lpstr>
      <vt:lpstr>PowerPoint Presentation</vt:lpstr>
      <vt:lpstr>Life, Death, and Health Care</vt:lpstr>
      <vt:lpstr>PowerPoint Presentation</vt:lpstr>
      <vt:lpstr>Causes of Death</vt:lpstr>
      <vt:lpstr>PowerPoint Presentation</vt:lpstr>
      <vt:lpstr>Attitudes Toward Death</vt:lpstr>
      <vt:lpstr>Attitudes Toward Death</vt:lpstr>
      <vt:lpstr>KÜBLER-ROSS’S STAGES OF DYING</vt:lpstr>
      <vt:lpstr>Perceived Control and Denial</vt:lpstr>
      <vt:lpstr>Contexts in Which People Die</vt:lpstr>
      <vt:lpstr>Grieving</vt:lpstr>
      <vt:lpstr>Grieving</vt:lpstr>
      <vt:lpstr>Grieving</vt:lpstr>
      <vt:lpstr>Grieving</vt:lpstr>
      <vt:lpstr>Losing a Life Partner</vt:lpstr>
      <vt:lpstr>Forms of Mourning</vt:lpstr>
      <vt:lpstr>THANK  YOU…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Death, Dying and Grieving</dc:title>
  <dc:creator>DN CREAITIVE</dc:creator>
  <cp:lastModifiedBy>Premakumar</cp:lastModifiedBy>
  <cp:revision>20</cp:revision>
  <dcterms:created xsi:type="dcterms:W3CDTF">2012-07-24T08:21:53Z</dcterms:created>
  <dcterms:modified xsi:type="dcterms:W3CDTF">2013-10-07T07:34:56Z</dcterms:modified>
</cp:coreProperties>
</file>