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2"/>
  </p:notesMasterIdLst>
  <p:sldIdLst>
    <p:sldId id="257" r:id="rId2"/>
    <p:sldId id="258" r:id="rId3"/>
    <p:sldId id="259" r:id="rId4"/>
    <p:sldId id="260" r:id="rId5"/>
    <p:sldId id="279" r:id="rId6"/>
    <p:sldId id="286" r:id="rId7"/>
    <p:sldId id="283" r:id="rId8"/>
    <p:sldId id="284" r:id="rId9"/>
    <p:sldId id="285" r:id="rId10"/>
    <p:sldId id="261" r:id="rId11"/>
    <p:sldId id="294" r:id="rId12"/>
    <p:sldId id="277" r:id="rId13"/>
    <p:sldId id="278" r:id="rId14"/>
    <p:sldId id="263" r:id="rId15"/>
    <p:sldId id="264" r:id="rId16"/>
    <p:sldId id="265" r:id="rId17"/>
    <p:sldId id="267" r:id="rId18"/>
    <p:sldId id="269" r:id="rId19"/>
    <p:sldId id="271" r:id="rId20"/>
    <p:sldId id="272" r:id="rId21"/>
    <p:sldId id="287" r:id="rId22"/>
    <p:sldId id="288" r:id="rId23"/>
    <p:sldId id="289" r:id="rId24"/>
    <p:sldId id="292" r:id="rId25"/>
    <p:sldId id="293" r:id="rId26"/>
    <p:sldId id="290" r:id="rId27"/>
    <p:sldId id="291" r:id="rId28"/>
    <p:sldId id="276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273" r:id="rId71"/>
  </p:sldIdLst>
  <p:sldSz cx="9144000" cy="6858000" type="screen4x3"/>
  <p:notesSz cx="6858000" cy="9144000"/>
  <p:defaultTextStyle>
    <a:defPPr>
      <a:defRPr lang="en-US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5262-5F6C-42E5-97A0-82F66A39C2B4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0B172-9D46-4CE3-A675-BDE10A5DC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0B172-9D46-4CE3-A675-BDE10A5DCE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3CCAA-4A3F-499D-92A6-EDE448D84C1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8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0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773F16-F864-49AC-BFF8-D8C92607A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8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1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5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0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0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491B-92EF-4F0C-869D-DEF07665EEE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F3DE-8BAB-4E3A-A439-8C8DF80F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lk/imgres?imgurl=http://l.yimg.com/eur.yimg.com/i/uk/ne/drink.jpg&amp;imgrefurl=http://uk.news.yahoo.com/pressass/20080206/tuk-new-alcohol-law-already-in-place-6323e80_2.html&amp;h=323&amp;w=332&amp;sz=14&amp;hl=en&amp;start=141&amp;tbnid=txqa9eVyeDGxrM:&amp;tbnh=116&amp;tbnw=119&amp;prev=/images?q=alcohol+abuse&amp;start=140&amp;gbv=2&amp;ndsp=20&amp;hl=en&amp;sa=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images.google.lk/imgres?imgurl=http://www.chemistryquestion.com/images/Question/drunk1.gif&amp;imgrefurl=http://www.chemistryquestion.com/English/Questions/ChemistryInDailyLife/5ot_acute_alcohol_intoxication.html&amp;usg=__IQt6yXqyn47b832VM6Bvv9w0cn8=&amp;h=116&amp;w=150&amp;sz=9&amp;hl=en&amp;start=3&amp;tbnid=hbLs7zA_uPXglM:&amp;tbnh=74&amp;tbnw=96&amp;prev=/images?q=alcohol+intoxication&amp;gbv=2&amp;hl=en&amp;sa=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lk/imgres?imgurl=http://student.bmj.com/issues/04/09/careers/images/view_5.jpg&amp;imgrefurl=http://student.bmj.com/issues/04/09/careers/330.php&amp;h=157&amp;w=162&amp;sz=11&amp;hl=en&amp;start=91&amp;tbnid=LgagQ6LY2v73YM:&amp;tbnh=95&amp;tbnw=98&amp;prev=/images?q=doctor+alcohol&amp;start=80&amp;gbv=2&amp;ndsp=20&amp;hl=en&amp;sa=N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lk/imgres?imgurl=http://www.newbeginningsdetox.com/images/alcoholic.jpg&amp;imgrefurl=http://www.newbeginningsdetox.com/IntoxicationandWithdrawalSymptoms.shtml&amp;usg=__r27ZFjIW9adVbOKTJxowdqN8RcI=&amp;h=137&amp;w=144&amp;sz=4&amp;hl=en&amp;start=44&amp;tbnid=7ytvvY25qiimBM:&amp;tbnh=89&amp;tbnw=94&amp;prev=/images?q=alcohol+intoxication&amp;gbv=2&amp;ndsp=20&amp;hl=en&amp;sa=N&amp;start=4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lk/imgres?imgurl=http://davidlehrlaw.com/wp-content/uploads/david1s.jpg&amp;imgrefurl=http://www.ventura-dui.com/alcohol-level-calculator/stages-of-alcohol-intoxication/&amp;usg=__q5_OD-aTxnTcjSW3BqUiEX80uTk=&amp;h=200&amp;w=144&amp;sz=6&amp;hl=en&amp;start=163&amp;tbnid=mL6lgwB-b8BTgM:&amp;tbnh=104&amp;tbnw=75&amp;prev=/images?q=alcohol+intoxication&amp;gbv=2&amp;ndsp=20&amp;hl=en&amp;sa=N&amp;start=160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lk/imgres?imgurl=http://www.modernguidetohealth.com/wp-content/uploads/2008/11/alcoholic-intoxication.jpg&amp;imgrefurl=http://www.modernguidetohealth.com/drugs-health-supplements/handling-alcoholic-intoxication.html&amp;usg=__e7hNT8rkrpiVoJa3HcCyzA4Xb-M=&amp;h=402&amp;w=520&amp;sz=50&amp;hl=en&amp;start=185&amp;tbnid=7CBQR5nLSeRtSM:&amp;tbnh=101&amp;tbnw=131&amp;prev=/images?q=alcohol+intoxication&amp;gbv=2&amp;ndsp=20&amp;hl=en&amp;sa=N&amp;start=180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i="1" u="sng" dirty="0"/>
              <a:t>Deliberate Self Harm &amp; Suicide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181600"/>
            <a:ext cx="6324600" cy="8382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Dr. </a:t>
            </a:r>
            <a:r>
              <a:rPr lang="en-US" sz="4800" b="1" dirty="0" err="1">
                <a:solidFill>
                  <a:schemeClr val="tx1"/>
                </a:solidFill>
              </a:rPr>
              <a:t>Vidumini</a:t>
            </a:r>
            <a:r>
              <a:rPr lang="en-US" sz="4800" b="1" dirty="0">
                <a:solidFill>
                  <a:schemeClr val="tx1"/>
                </a:solidFill>
              </a:rPr>
              <a:t> De Silva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799"/>
            <a:ext cx="4114800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9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i="1" u="sng" dirty="0"/>
              <a:t>Self-harm acts</a:t>
            </a:r>
            <a:br>
              <a:rPr lang="en-US" sz="6000" b="1" i="1" u="sng" dirty="0"/>
            </a:br>
            <a:endParaRPr lang="en-US" sz="6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marL="514298" indent="-514298">
              <a:buFont typeface="+mj-lt"/>
              <a:buAutoNum type="arabicPeriod"/>
            </a:pPr>
            <a:r>
              <a:rPr lang="en-US" dirty="0" smtClean="0"/>
              <a:t>Cutting 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Burning with heat, chemicals or cigarettes 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Needle-sticking 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Banging head 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Ingestion of toxic substances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Carving on skin 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Severe scratching 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Punching 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Biting </a:t>
            </a:r>
          </a:p>
          <a:p>
            <a:pPr marL="514298" indent="-514298">
              <a:buFont typeface="+mj-lt"/>
              <a:buAutoNum type="arabicPeriod"/>
            </a:pPr>
            <a:r>
              <a:rPr lang="en-US" dirty="0" smtClean="0"/>
              <a:t> Cutting is often considered one of the most common methods of self-harm.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667000" cy="731838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Art form</a:t>
            </a:r>
            <a:endParaRPr lang="en-US" b="1" i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610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64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705600"/>
          </a:xfrm>
        </p:spPr>
        <p:txBody>
          <a:bodyPr>
            <a:normAutofit fontScale="85000" lnSpcReduction="20000"/>
          </a:bodyPr>
          <a:lstStyle/>
          <a:p>
            <a:pPr marL="514298" indent="-514298">
              <a:buAutoNum type="arabicPeriod" startAt="11"/>
            </a:pPr>
            <a:r>
              <a:rPr lang="en-US" dirty="0" smtClean="0"/>
              <a:t>Use of an rubbers or friction to burn skin</a:t>
            </a:r>
          </a:p>
          <a:p>
            <a:pPr marL="514298" indent="-514298">
              <a:buAutoNum type="arabicPeriod" startAt="11"/>
            </a:pPr>
            <a:endParaRPr lang="en-US" dirty="0"/>
          </a:p>
          <a:p>
            <a:pPr marL="514298" indent="-514298">
              <a:buAutoNum type="arabicPeriod" startAt="11"/>
            </a:pPr>
            <a:r>
              <a:rPr lang="en-US" dirty="0" smtClean="0"/>
              <a:t>Bruising</a:t>
            </a:r>
          </a:p>
          <a:p>
            <a:pPr marL="514298" indent="-514298">
              <a:buAutoNum type="arabicPeriod" startAt="11"/>
            </a:pPr>
            <a:endParaRPr lang="en-US" dirty="0"/>
          </a:p>
          <a:p>
            <a:pPr marL="514298" indent="-514298">
              <a:buAutoNum type="arabicPeriod" startAt="11"/>
            </a:pPr>
            <a:r>
              <a:rPr lang="en-US" dirty="0" smtClean="0"/>
              <a:t>Pulling fingernails and toenails</a:t>
            </a:r>
          </a:p>
          <a:p>
            <a:pPr marL="514298" indent="-514298">
              <a:buAutoNum type="arabicPeriod" startAt="11"/>
            </a:pPr>
            <a:endParaRPr lang="en-US" dirty="0" smtClean="0"/>
          </a:p>
          <a:p>
            <a:pPr marL="514298" indent="-514298">
              <a:buAutoNum type="arabicPeriod" startAt="11"/>
            </a:pPr>
            <a:r>
              <a:rPr lang="en-US" dirty="0" smtClean="0"/>
              <a:t>Refusing to take needed medications</a:t>
            </a:r>
          </a:p>
          <a:p>
            <a:pPr marL="514298" indent="-514298">
              <a:buAutoNum type="arabicPeriod" startAt="11"/>
            </a:pPr>
            <a:endParaRPr lang="en-US" dirty="0" smtClean="0"/>
          </a:p>
          <a:p>
            <a:pPr marL="514298" indent="-514298">
              <a:buAutoNum type="arabicPeriod" startAt="11"/>
            </a:pPr>
            <a:r>
              <a:rPr lang="en-US" dirty="0" smtClean="0"/>
              <a:t>Hitting self</a:t>
            </a:r>
          </a:p>
          <a:p>
            <a:pPr marL="514298" indent="-514298">
              <a:buAutoNum type="arabicPeriod" startAt="11"/>
            </a:pPr>
            <a:endParaRPr lang="en-US" dirty="0" smtClean="0"/>
          </a:p>
          <a:p>
            <a:pPr marL="514298" indent="-514298">
              <a:buAutoNum type="arabicPeriod" startAt="11"/>
            </a:pPr>
            <a:r>
              <a:rPr lang="en-US" dirty="0" smtClean="0"/>
              <a:t>Banging one's head</a:t>
            </a:r>
          </a:p>
          <a:p>
            <a:pPr marL="514298" indent="-514298">
              <a:buAutoNum type="arabicPeriod" startAt="11"/>
            </a:pPr>
            <a:endParaRPr lang="en-US" dirty="0" smtClean="0"/>
          </a:p>
          <a:p>
            <a:pPr marL="514298" indent="-514298">
              <a:buAutoNum type="arabicPeriod" startAt="11"/>
            </a:pPr>
            <a:r>
              <a:rPr lang="en-US" dirty="0" smtClean="0"/>
              <a:t>Ingesting sharp or toxic objects</a:t>
            </a:r>
          </a:p>
          <a:p>
            <a:pPr marL="514298" indent="-514298">
              <a:buAutoNum type="arabicPeriod" startAt="11"/>
            </a:pPr>
            <a:endParaRPr lang="en-US" dirty="0" smtClean="0"/>
          </a:p>
          <a:p>
            <a:pPr marL="514298" indent="-514298">
              <a:buAutoNum type="arabicPeriod" startAt="11"/>
            </a:pPr>
            <a:r>
              <a:rPr lang="en-US" dirty="0" smtClean="0"/>
              <a:t>Picking scabs / keeping wounds from healing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52401"/>
            <a:ext cx="8839200" cy="6553200"/>
          </a:xfrm>
        </p:spPr>
        <p:txBody>
          <a:bodyPr>
            <a:normAutofit fontScale="92500" lnSpcReduction="10000"/>
          </a:bodyPr>
          <a:lstStyle/>
          <a:p>
            <a:pPr marL="514298" indent="-514298">
              <a:buAutoNum type="arabicPeriod" startAt="19"/>
            </a:pPr>
            <a:r>
              <a:rPr lang="en-US" dirty="0" smtClean="0"/>
              <a:t>Deep scratching</a:t>
            </a:r>
          </a:p>
          <a:p>
            <a:pPr marL="514298" indent="-514298">
              <a:buAutoNum type="arabicPeriod" startAt="19"/>
            </a:pPr>
            <a:endParaRPr lang="en-US" dirty="0" smtClean="0"/>
          </a:p>
          <a:p>
            <a:pPr marL="514298" indent="-514298">
              <a:buAutoNum type="arabicPeriod" startAt="19"/>
            </a:pPr>
            <a:r>
              <a:rPr lang="en-US" dirty="0" smtClean="0"/>
              <a:t>Inserting objects into body openings</a:t>
            </a:r>
          </a:p>
          <a:p>
            <a:pPr marL="514298" indent="-514298">
              <a:buAutoNum type="arabicPeriod" startAt="19"/>
            </a:pPr>
            <a:endParaRPr lang="en-US" dirty="0" smtClean="0"/>
          </a:p>
          <a:p>
            <a:pPr marL="514298" indent="-514298">
              <a:buAutoNum type="arabicPeriod" startAt="19"/>
            </a:pPr>
            <a:r>
              <a:rPr lang="en-US" dirty="0" smtClean="0"/>
              <a:t>Inserting needles or sharp objects under the skin</a:t>
            </a:r>
          </a:p>
          <a:p>
            <a:pPr marL="514298" indent="-514298">
              <a:buAutoNum type="arabicPeriod" startAt="19"/>
            </a:pPr>
            <a:endParaRPr lang="en-US" dirty="0" smtClean="0"/>
          </a:p>
          <a:p>
            <a:pPr marL="514298" indent="-514298">
              <a:buAutoNum type="arabicPeriod" startAt="19"/>
            </a:pPr>
            <a:r>
              <a:rPr lang="en-US" dirty="0" smtClean="0"/>
              <a:t>Some forms of hair-pulling</a:t>
            </a:r>
          </a:p>
          <a:p>
            <a:pPr marL="514298" indent="-514298">
              <a:buAutoNum type="arabicPeriod" startAt="19"/>
            </a:pPr>
            <a:endParaRPr lang="en-US" dirty="0" smtClean="0"/>
          </a:p>
          <a:p>
            <a:pPr marL="514298" indent="-514298">
              <a:buAutoNum type="arabicPeriod" startAt="19"/>
            </a:pPr>
            <a:r>
              <a:rPr lang="en-US" dirty="0" smtClean="0"/>
              <a:t>Tooth-pulling</a:t>
            </a:r>
          </a:p>
          <a:p>
            <a:pPr marL="514298" indent="-514298">
              <a:buAutoNum type="arabicPeriod" startAt="19"/>
            </a:pPr>
            <a:endParaRPr lang="en-US" dirty="0" smtClean="0"/>
          </a:p>
          <a:p>
            <a:pPr marL="514298" indent="-514298">
              <a:buAutoNum type="arabicPeriod" startAt="19"/>
            </a:pPr>
            <a:r>
              <a:rPr lang="en-US" dirty="0" smtClean="0"/>
              <a:t>Bone-breaking</a:t>
            </a:r>
          </a:p>
          <a:p>
            <a:pPr marL="514298" indent="-514298">
              <a:buAutoNum type="arabicPeriod" startAt="19"/>
            </a:pPr>
            <a:endParaRPr lang="en-US" dirty="0" smtClean="0"/>
          </a:p>
          <a:p>
            <a:pPr marL="514298" indent="-514298">
              <a:buAutoNum type="arabicPeriod" startAt="19"/>
            </a:pPr>
            <a:r>
              <a:rPr lang="en-US" dirty="0" smtClean="0"/>
              <a:t>Carving symbols, names or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serted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i="1" u="sng" dirty="0"/>
              <a:t>Suicide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b="1" i="1" u="sng" dirty="0"/>
              <a:t>Suicide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</a:t>
            </a:r>
            <a:r>
              <a:rPr lang="en-US" dirty="0" smtClean="0"/>
              <a:t>uicide is the human act that is self inflicted, self intentioned cessation of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2" y="304800"/>
            <a:ext cx="7418377" cy="461665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dirty="0"/>
              <a:t>Figure : Overall suicide rates in Sri Lanka since 1880 - 2006</a:t>
            </a:r>
          </a:p>
        </p:txBody>
      </p:sp>
    </p:spTree>
    <p:extLst>
      <p:ext uri="{BB962C8B-B14F-4D97-AF65-F5344CB8AC3E}">
        <p14:creationId xmlns:p14="http://schemas.microsoft.com/office/powerpoint/2010/main" val="22226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3"/>
          </a:xfrm>
        </p:spPr>
        <p:txBody>
          <a:bodyPr/>
          <a:lstStyle/>
          <a:p>
            <a:r>
              <a:rPr lang="en-US" dirty="0" smtClean="0"/>
              <a:t>Gender differentials are discernible as suicide is seen as an easy way out of a problem by more men than women, at any particular time interval of the lifespan.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Age</a:t>
            </a:r>
          </a:p>
          <a:p>
            <a:r>
              <a:rPr lang="en-US" dirty="0" smtClean="0"/>
              <a:t>Older persons, those 60 years and above, shared the largest suicide burden through out the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2" y="304800"/>
            <a:ext cx="4505699" cy="627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3000" y="533401"/>
            <a:ext cx="3733800" cy="258099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The rural agricultural districts reported </a:t>
            </a:r>
          </a:p>
          <a:p>
            <a:r>
              <a:rPr lang="en-US" sz="3200" dirty="0"/>
              <a:t>higher rates than rest 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17277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705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Deliberate self-harm </a:t>
            </a:r>
            <a:r>
              <a:rPr lang="en-US" b="1" i="1" dirty="0" smtClean="0"/>
              <a:t>( WHO Definition )</a:t>
            </a:r>
          </a:p>
          <a:p>
            <a:endParaRPr lang="en-US" b="1" i="1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sz="3300" dirty="0">
                <a:solidFill>
                  <a:srgbClr val="FF0000"/>
                </a:solidFill>
              </a:rPr>
              <a:t>deliberate</a:t>
            </a:r>
            <a:r>
              <a:rPr lang="en-US" sz="3300" dirty="0"/>
              <a:t> and </a:t>
            </a:r>
            <a:r>
              <a:rPr lang="en-US" sz="3300" dirty="0">
                <a:solidFill>
                  <a:srgbClr val="FF0000"/>
                </a:solidFill>
              </a:rPr>
              <a:t>direct destruction</a:t>
            </a:r>
            <a:r>
              <a:rPr lang="en-US" sz="3300" dirty="0"/>
              <a:t> or alteration of body tissue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>
                <a:solidFill>
                  <a:srgbClr val="FF0000"/>
                </a:solidFill>
              </a:rPr>
              <a:t>    - without</a:t>
            </a:r>
            <a:r>
              <a:rPr lang="en-US" sz="3300" dirty="0"/>
              <a:t> conscious </a:t>
            </a:r>
            <a:r>
              <a:rPr lang="en-US" sz="3300" dirty="0">
                <a:solidFill>
                  <a:srgbClr val="FF0000"/>
                </a:solidFill>
              </a:rPr>
              <a:t>suicidal intent</a:t>
            </a:r>
            <a:r>
              <a:rPr lang="en-US" sz="3300" dirty="0"/>
              <a:t>,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    - but resulting in injury severe enough for tissue damage to occur.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    - Basically, deliberate self-harm means doing something to cause </a:t>
            </a:r>
            <a:r>
              <a:rPr lang="en-US" sz="3300" dirty="0">
                <a:solidFill>
                  <a:srgbClr val="FF0000"/>
                </a:solidFill>
              </a:rPr>
              <a:t>immediate physical harm </a:t>
            </a:r>
            <a:r>
              <a:rPr lang="en-US" sz="3300" dirty="0"/>
              <a:t>to yourself</a:t>
            </a:r>
          </a:p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    - but </a:t>
            </a:r>
            <a:r>
              <a:rPr lang="en-US" sz="3300" dirty="0">
                <a:solidFill>
                  <a:srgbClr val="FF0000"/>
                </a:solidFill>
              </a:rPr>
              <a:t>not for the purpose of ending your life</a:t>
            </a:r>
            <a:r>
              <a:rPr lang="en-US" sz="3300" dirty="0"/>
              <a:t>. </a:t>
            </a:r>
          </a:p>
          <a:p>
            <a:pPr>
              <a:buNone/>
            </a:pPr>
            <a:r>
              <a:rPr lang="en-US" sz="1900" dirty="0"/>
              <a:t>      								</a:t>
            </a:r>
            <a:r>
              <a:rPr lang="en-US" sz="1800" dirty="0"/>
              <a:t>	 -</a:t>
            </a:r>
          </a:p>
        </p:txBody>
      </p:sp>
    </p:spTree>
    <p:extLst>
      <p:ext uri="{BB962C8B-B14F-4D97-AF65-F5344CB8AC3E}">
        <p14:creationId xmlns:p14="http://schemas.microsoft.com/office/powerpoint/2010/main" val="10872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2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Nearly 70% of those who have committed suicide in 1999, have ended their lives by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i="1" dirty="0" smtClean="0"/>
              <a:t>Poisoning after the use of pesticides or    	unspecified substances. 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dirty="0" smtClean="0"/>
              <a:t>Another 14% have been subjected to strangulation or suffocation due to hanging themselves. </a:t>
            </a:r>
          </a:p>
          <a:p>
            <a:endParaRPr lang="en-US" dirty="0" smtClean="0"/>
          </a:p>
          <a:p>
            <a:r>
              <a:rPr lang="en-US" dirty="0" smtClean="0"/>
              <a:t>Other methods of committing suicide include burning themselves, jumping in front of a moving train and getting drowned.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i="1" u="sng" dirty="0" smtClean="0"/>
              <a:t>Signs and symptoms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Depression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Low self esteem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Verbal/non verbal clues</a:t>
            </a:r>
          </a:p>
          <a:p>
            <a:r>
              <a:rPr lang="en-US" dirty="0" smtClean="0"/>
              <a:t>Anger towards himself/others</a:t>
            </a:r>
          </a:p>
          <a:p>
            <a:r>
              <a:rPr lang="en-US" dirty="0" smtClean="0"/>
              <a:t>Previous attempts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psychiatric illness</a:t>
            </a:r>
          </a:p>
          <a:p>
            <a:r>
              <a:rPr lang="en-US" dirty="0" smtClean="0"/>
              <a:t>Family </a:t>
            </a:r>
            <a:r>
              <a:rPr lang="en-US" dirty="0" err="1" smtClean="0"/>
              <a:t>hx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9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12838"/>
          </a:xfrm>
        </p:spPr>
        <p:txBody>
          <a:bodyPr>
            <a:normAutofit/>
          </a:bodyPr>
          <a:lstStyle/>
          <a:p>
            <a:r>
              <a:rPr lang="en-US" sz="6600" b="1" i="1" u="sng" dirty="0" smtClean="0"/>
              <a:t>Assessment </a:t>
            </a:r>
            <a:endParaRPr lang="en-US" sz="6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438400"/>
          </a:xfrm>
        </p:spPr>
        <p:txBody>
          <a:bodyPr/>
          <a:lstStyle/>
          <a:p>
            <a:r>
              <a:rPr lang="en-US" dirty="0" err="1" smtClean="0"/>
              <a:t>Hx</a:t>
            </a:r>
            <a:r>
              <a:rPr lang="en-US" dirty="0" smtClean="0"/>
              <a:t>, MSE, physical Ex</a:t>
            </a:r>
          </a:p>
          <a:p>
            <a:r>
              <a:rPr lang="en-US" dirty="0" smtClean="0"/>
              <a:t>Suicidal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3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Suicidal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91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why, when, place, how?</a:t>
            </a:r>
          </a:p>
          <a:p>
            <a:pPr marL="514350" indent="-514350">
              <a:buAutoNum type="arabicPeriod"/>
            </a:pPr>
            <a:r>
              <a:rPr lang="en-US" dirty="0" smtClean="0"/>
              <a:t>Time, place – isolated/not</a:t>
            </a:r>
          </a:p>
          <a:p>
            <a:pPr marL="514350" indent="-514350">
              <a:buAutoNum type="arabicPeriod"/>
            </a:pPr>
            <a:r>
              <a:rPr lang="en-US" dirty="0" smtClean="0"/>
              <a:t>Prior planned/ sudden thought</a:t>
            </a:r>
          </a:p>
          <a:p>
            <a:pPr marL="514350" indent="-514350">
              <a:buAutoNum type="arabicPeriod"/>
            </a:pPr>
            <a:r>
              <a:rPr lang="en-US" dirty="0" smtClean="0"/>
              <a:t>Any clues given prior</a:t>
            </a:r>
          </a:p>
          <a:p>
            <a:pPr marL="514350" indent="-514350">
              <a:buAutoNum type="arabicPeriod"/>
            </a:pPr>
            <a:r>
              <a:rPr lang="en-US" dirty="0" smtClean="0"/>
              <a:t>Access to info about suicidal methods – lethal doses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Intention – scare others/kill yourself</a:t>
            </a:r>
          </a:p>
          <a:p>
            <a:pPr marL="514350" indent="-514350">
              <a:buAutoNum type="arabicPeriod"/>
            </a:pPr>
            <a:r>
              <a:rPr lang="en-US" dirty="0" smtClean="0"/>
              <a:t>Left a note, message, phone call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Door locked inside/not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Still wants to kill yourself?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8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 i="1" u="sng" dirty="0"/>
              <a:t>SAD PERSONS</a:t>
            </a:r>
            <a:r>
              <a:rPr lang="en-US" sz="6000" u="sng" dirty="0"/>
              <a:t>  </a:t>
            </a:r>
            <a:r>
              <a:rPr lang="en-US" u="sng" dirty="0" smtClean="0"/>
              <a:t>scale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   S</a:t>
            </a:r>
            <a:r>
              <a:rPr lang="en-US" dirty="0"/>
              <a:t>: Male sex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A</a:t>
            </a:r>
            <a:r>
              <a:rPr lang="en-US" dirty="0"/>
              <a:t>: Age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D</a:t>
            </a:r>
            <a:r>
              <a:rPr lang="en-US" dirty="0"/>
              <a:t>: Depression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P</a:t>
            </a:r>
            <a:r>
              <a:rPr lang="en-US" dirty="0"/>
              <a:t>: Previous attempt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E</a:t>
            </a:r>
            <a:r>
              <a:rPr lang="en-US" dirty="0"/>
              <a:t>: Excess alcohol or substance use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R</a:t>
            </a:r>
            <a:r>
              <a:rPr lang="en-US" dirty="0"/>
              <a:t>: Rational thinking loss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S</a:t>
            </a:r>
            <a:r>
              <a:rPr lang="en-US" dirty="0"/>
              <a:t>: Social supports lacking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O</a:t>
            </a:r>
            <a:r>
              <a:rPr lang="en-US" dirty="0"/>
              <a:t>: Organized plan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N</a:t>
            </a:r>
            <a:r>
              <a:rPr lang="en-US" dirty="0"/>
              <a:t>: No spouse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 S</a:t>
            </a:r>
            <a:r>
              <a:rPr lang="en-US" dirty="0"/>
              <a:t>: Sickness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30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Risk assessment scale,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0–4: Low</a:t>
            </a:r>
          </a:p>
          <a:p>
            <a:r>
              <a:rPr lang="en-US" dirty="0" smtClean="0"/>
              <a:t>5–6: Medium</a:t>
            </a:r>
          </a:p>
          <a:p>
            <a:r>
              <a:rPr lang="en-US" dirty="0" smtClean="0"/>
              <a:t>7–10: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88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u="sng" dirty="0" smtClean="0"/>
              <a:t>Exercise 01</a:t>
            </a:r>
          </a:p>
          <a:p>
            <a:pPr marL="0" indent="0" algn="ctr">
              <a:buNone/>
            </a:pPr>
            <a:endParaRPr lang="en-US" sz="4800" b="1" i="1" u="sng" dirty="0"/>
          </a:p>
          <a:p>
            <a:pPr marL="0" indent="0" algn="just">
              <a:buNone/>
            </a:pPr>
            <a:r>
              <a:rPr lang="en-US" sz="4000" dirty="0" smtClean="0"/>
              <a:t>List 10 nursing diagnoses for a patient with a suicidal intent.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305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u="sng" dirty="0" smtClean="0"/>
              <a:t>Exercise 02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Discuss therapeutic nursing management  for this patient.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41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Exercise 03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Discuss on following theories</a:t>
            </a:r>
          </a:p>
          <a:p>
            <a:endParaRPr lang="en-US" dirty="0"/>
          </a:p>
          <a:p>
            <a:pPr marL="514298" indent="-514298">
              <a:buAutoNum type="arabicPeriod"/>
            </a:pPr>
            <a:r>
              <a:rPr lang="en-US" dirty="0" err="1" smtClean="0"/>
              <a:t>Psycological</a:t>
            </a:r>
            <a:r>
              <a:rPr lang="en-US" dirty="0" smtClean="0"/>
              <a:t> theories</a:t>
            </a:r>
          </a:p>
          <a:p>
            <a:pPr marL="514298" indent="-514298">
              <a:buAutoNum type="arabicPeriod"/>
            </a:pPr>
            <a:r>
              <a:rPr lang="en-US" dirty="0" smtClean="0"/>
              <a:t>Sociological theories</a:t>
            </a:r>
          </a:p>
          <a:p>
            <a:pPr marL="514298" indent="-514298">
              <a:buAutoNum type="arabicPeriod"/>
            </a:pPr>
            <a:r>
              <a:rPr lang="en-US" dirty="0" smtClean="0"/>
              <a:t>Biological 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68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-155169"/>
            <a:ext cx="7772400" cy="1008117"/>
          </a:xfrm>
        </p:spPr>
        <p:txBody>
          <a:bodyPr/>
          <a:lstStyle/>
          <a:p>
            <a:r>
              <a:rPr lang="en-US" b="1" i="1" u="sng" dirty="0">
                <a:solidFill>
                  <a:schemeClr val="tx1"/>
                </a:solidFill>
              </a:rPr>
              <a:t>Substance </a:t>
            </a:r>
            <a:r>
              <a:rPr lang="en-US" b="1" i="1" u="sng" dirty="0" smtClean="0">
                <a:solidFill>
                  <a:schemeClr val="tx1"/>
                </a:solidFill>
              </a:rPr>
              <a:t>Abuse</a:t>
            </a:r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762000"/>
            <a:ext cx="4848532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 Dr. </a:t>
            </a:r>
            <a:r>
              <a:rPr lang="en-US" b="1" dirty="0" err="1" smtClean="0">
                <a:solidFill>
                  <a:schemeClr val="tx1"/>
                </a:solidFill>
              </a:rPr>
              <a:t>Vidumini</a:t>
            </a:r>
            <a:r>
              <a:rPr lang="en-US" b="1" dirty="0" smtClean="0">
                <a:solidFill>
                  <a:schemeClr val="tx1"/>
                </a:solidFill>
              </a:rPr>
              <a:t> De Silva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830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509266"/>
            <a:ext cx="746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Female:Male</a:t>
            </a:r>
            <a:r>
              <a:rPr lang="en-US" dirty="0" smtClean="0"/>
              <a:t> ratio  -  2:1</a:t>
            </a:r>
          </a:p>
          <a:p>
            <a:r>
              <a:rPr lang="en-US" dirty="0" smtClean="0"/>
              <a:t>15-21 largest age group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      </a:t>
            </a:r>
            <a:r>
              <a:rPr lang="en-US" b="1" i="1" u="sng" dirty="0" smtClean="0"/>
              <a:t> At risk:</a:t>
            </a:r>
          </a:p>
          <a:p>
            <a:r>
              <a:rPr lang="en-US" dirty="0" smtClean="0"/>
              <a:t>   Female</a:t>
            </a:r>
          </a:p>
          <a:p>
            <a:r>
              <a:rPr lang="en-US" dirty="0" smtClean="0"/>
              <a:t>   Isolated</a:t>
            </a:r>
          </a:p>
          <a:p>
            <a:r>
              <a:rPr lang="en-US" dirty="0" smtClean="0"/>
              <a:t>   Negative life events</a:t>
            </a:r>
          </a:p>
          <a:p>
            <a:r>
              <a:rPr lang="en-US" dirty="0" smtClean="0"/>
              <a:t>   Pre-existing psychiatric conditions</a:t>
            </a:r>
          </a:p>
          <a:p>
            <a:r>
              <a:rPr lang="en-US" dirty="0" smtClean="0"/>
              <a:t>   Familial history</a:t>
            </a:r>
          </a:p>
          <a:p>
            <a:r>
              <a:rPr lang="en-US" dirty="0" smtClean="0"/>
              <a:t>   Intolerable stress</a:t>
            </a:r>
          </a:p>
          <a:p>
            <a:r>
              <a:rPr lang="en-US" dirty="0" smtClean="0"/>
              <a:t>   Impulsive, immature, aggressive personality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9497" y="2261419"/>
            <a:ext cx="8763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4000" dirty="0" smtClean="0"/>
              <a:t>Substance Abuse </a:t>
            </a:r>
          </a:p>
          <a:p>
            <a:pPr lvl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4000" dirty="0" smtClean="0"/>
              <a:t>Dependence (Addiction)</a:t>
            </a:r>
            <a:endParaRPr lang="en-US" sz="4000" dirty="0"/>
          </a:p>
          <a:p>
            <a:pPr lvl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4000" dirty="0" smtClean="0"/>
              <a:t>Tolerance </a:t>
            </a:r>
          </a:p>
          <a:p>
            <a:pPr lvl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4000" dirty="0" smtClean="0"/>
              <a:t>Intoxication </a:t>
            </a:r>
            <a:endParaRPr lang="en-US" sz="4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4000" dirty="0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  <a:noFill/>
          <a:ln/>
        </p:spPr>
        <p:txBody>
          <a:bodyPr/>
          <a:lstStyle/>
          <a:p>
            <a:r>
              <a:rPr lang="en-US" b="1" i="1" u="sng" dirty="0" smtClean="0"/>
              <a:t>Terminology 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42648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Verdana" pitchFamily="34" charset="0"/>
              </a:rPr>
              <a:t>1. What is a </a:t>
            </a:r>
            <a:r>
              <a:rPr lang="en-US" sz="2800" dirty="0" smtClean="0">
                <a:latin typeface="Verdana" pitchFamily="34" charset="0"/>
              </a:rPr>
              <a:t>“</a:t>
            </a:r>
            <a:r>
              <a:rPr lang="en-US" sz="4000" b="1" dirty="0" smtClean="0">
                <a:latin typeface="Verdana" pitchFamily="34" charset="0"/>
              </a:rPr>
              <a:t>Substance</a:t>
            </a:r>
            <a:r>
              <a:rPr lang="en-US" sz="2800" dirty="0" smtClean="0">
                <a:latin typeface="Verdana" pitchFamily="34" charset="0"/>
              </a:rPr>
              <a:t>” ?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4582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smtClean="0"/>
              <a:t>Drugs </a:t>
            </a:r>
            <a:r>
              <a:rPr lang="en-US" sz="3200" b="1" dirty="0"/>
              <a:t>of abuse are any </a:t>
            </a:r>
            <a:r>
              <a:rPr lang="en-US" sz="3200" b="1" dirty="0">
                <a:solidFill>
                  <a:srgbClr val="FF0000"/>
                </a:solidFill>
              </a:rPr>
              <a:t>chemical agents </a:t>
            </a:r>
            <a:r>
              <a:rPr lang="en-US" sz="3200" b="1" dirty="0"/>
              <a:t>(natural or artificial) that </a:t>
            </a:r>
            <a:r>
              <a:rPr lang="en-US" sz="3200" b="1" dirty="0">
                <a:solidFill>
                  <a:srgbClr val="FF0000"/>
                </a:solidFill>
              </a:rPr>
              <a:t>affect the mind</a:t>
            </a:r>
            <a:r>
              <a:rPr lang="en-US" sz="3200" b="1" dirty="0"/>
              <a:t> and are known to be used in an </a:t>
            </a:r>
            <a:r>
              <a:rPr lang="en-US" sz="3200" b="1" dirty="0">
                <a:solidFill>
                  <a:srgbClr val="FF0000"/>
                </a:solidFill>
              </a:rPr>
              <a:t>abusive manner</a:t>
            </a:r>
            <a:r>
              <a:rPr lang="en-US" sz="3200" b="1" dirty="0" smtClean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/>
              <a:t>Alcohol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/>
              <a:t>Illegal street drugs </a:t>
            </a:r>
            <a:r>
              <a:rPr lang="en-US" sz="2400" dirty="0" smtClean="0"/>
              <a:t>(cannabis, cocaine </a:t>
            </a:r>
            <a:r>
              <a:rPr lang="en-US" sz="2400" dirty="0"/>
              <a:t>or amphetamine)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/>
              <a:t>Addictive prescription drugs (like </a:t>
            </a:r>
            <a:r>
              <a:rPr lang="en-US" sz="2400" dirty="0" smtClean="0"/>
              <a:t>tramadol, </a:t>
            </a:r>
            <a:r>
              <a:rPr lang="en-US" sz="2400" dirty="0" err="1" smtClean="0"/>
              <a:t>pethidine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/>
              <a:t>Over the counter drugs (like </a:t>
            </a:r>
            <a:r>
              <a:rPr lang="en-US" sz="2400" dirty="0" err="1"/>
              <a:t>corex</a:t>
            </a:r>
            <a:r>
              <a:rPr lang="en-US" sz="2400" dirty="0"/>
              <a:t> D or even mouthwash)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/>
              <a:t>Other mind altering substances (like glue, </a:t>
            </a:r>
            <a:r>
              <a:rPr lang="en-US" sz="2400" dirty="0" smtClean="0"/>
              <a:t>UHU, opioids)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4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80219" y="228600"/>
            <a:ext cx="8686800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400" b="1" i="1" u="sng" dirty="0"/>
              <a:t>Substance </a:t>
            </a:r>
            <a:r>
              <a:rPr lang="en-US" sz="4400" b="1" i="1" u="sng" dirty="0" smtClean="0"/>
              <a:t>Abuse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800" b="1" i="1" u="sng" dirty="0" smtClean="0"/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dirty="0" smtClean="0"/>
              <a:t>Use </a:t>
            </a:r>
            <a:r>
              <a:rPr lang="en-US" sz="3200" dirty="0"/>
              <a:t>of substances is causing problems in life </a:t>
            </a:r>
            <a:r>
              <a:rPr lang="en-US" sz="3200" dirty="0" smtClean="0"/>
              <a:t>(failure </a:t>
            </a:r>
            <a:r>
              <a:rPr lang="en-US" sz="3200" dirty="0"/>
              <a:t>to fulfill major role obligations at work, school, or </a:t>
            </a:r>
            <a:r>
              <a:rPr lang="en-US" sz="3200" dirty="0" smtClean="0"/>
              <a:t>home)</a:t>
            </a:r>
          </a:p>
          <a:p>
            <a:pPr>
              <a:spcBef>
                <a:spcPct val="50000"/>
              </a:spcBef>
            </a:pPr>
            <a:endParaRPr lang="en-US" sz="3200" dirty="0" smtClean="0"/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dirty="0" smtClean="0"/>
              <a:t>If diagnosed </a:t>
            </a:r>
            <a:r>
              <a:rPr lang="en-US" sz="3200" dirty="0"/>
              <a:t>with </a:t>
            </a:r>
            <a:r>
              <a:rPr lang="en-US" sz="3200" dirty="0">
                <a:solidFill>
                  <a:srgbClr val="FF0000"/>
                </a:solidFill>
              </a:rPr>
              <a:t>substance abuse</a:t>
            </a:r>
            <a:r>
              <a:rPr lang="en-US" sz="3200" dirty="0"/>
              <a:t> is </a:t>
            </a:r>
            <a:r>
              <a:rPr lang="en-US" sz="3200" u="sng" dirty="0">
                <a:solidFill>
                  <a:srgbClr val="FF0000"/>
                </a:solidFill>
              </a:rPr>
              <a:t>not</a:t>
            </a:r>
            <a:r>
              <a:rPr lang="en-US" sz="3200" dirty="0">
                <a:solidFill>
                  <a:schemeClr val="folHlink"/>
                </a:solidFill>
              </a:rPr>
              <a:t> </a:t>
            </a:r>
            <a:r>
              <a:rPr lang="en-US" sz="3200" dirty="0"/>
              <a:t>considered to be</a:t>
            </a:r>
            <a:r>
              <a:rPr lang="en-US" sz="3200" dirty="0">
                <a:solidFill>
                  <a:schemeClr val="folHlin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addicted</a:t>
            </a:r>
            <a:r>
              <a:rPr lang="en-US" sz="3200" dirty="0"/>
              <a:t> or dependent (otherwise the diagnosis would be substance dependence</a:t>
            </a:r>
            <a:r>
              <a:rPr lang="en-US" sz="3200" dirty="0" smtClean="0"/>
              <a:t>)</a:t>
            </a:r>
            <a:endParaRPr lang="en-US" sz="3200" baseline="30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710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42900" y="2286000"/>
            <a:ext cx="8305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 smtClean="0"/>
              <a:t>Certain </a:t>
            </a:r>
            <a:r>
              <a:rPr lang="en-US" sz="4000" dirty="0"/>
              <a:t>changes in the way the person relates to the </a:t>
            </a:r>
            <a:r>
              <a:rPr lang="en-US" sz="4000" dirty="0" smtClean="0"/>
              <a:t>substance</a:t>
            </a:r>
            <a:r>
              <a:rPr lang="en-US" sz="4000" dirty="0"/>
              <a:t>.  </a:t>
            </a:r>
            <a:r>
              <a:rPr lang="en-US" sz="4000" dirty="0" smtClean="0"/>
              <a:t>Shows </a:t>
            </a:r>
            <a:r>
              <a:rPr lang="en-US" sz="4000" dirty="0" smtClean="0">
                <a:solidFill>
                  <a:srgbClr val="FF0000"/>
                </a:solidFill>
              </a:rPr>
              <a:t>all </a:t>
            </a:r>
            <a:r>
              <a:rPr lang="en-US" sz="4000" dirty="0">
                <a:solidFill>
                  <a:srgbClr val="FF0000"/>
                </a:solidFill>
              </a:rPr>
              <a:t>the signs of abuse </a:t>
            </a:r>
            <a:r>
              <a:rPr lang="en-US" sz="4000" u="sng" dirty="0"/>
              <a:t>plus</a:t>
            </a:r>
            <a:r>
              <a:rPr lang="en-US" sz="4000" dirty="0"/>
              <a:t> some additional </a:t>
            </a:r>
            <a:r>
              <a:rPr lang="en-US" sz="4000" dirty="0" smtClean="0"/>
              <a:t>problems</a:t>
            </a:r>
            <a:r>
              <a:rPr lang="en-US" sz="4000" dirty="0"/>
              <a:t>.</a:t>
            </a:r>
            <a:endParaRPr lang="en-US" sz="2700" dirty="0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42900" y="228600"/>
            <a:ext cx="6743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u="sng" dirty="0"/>
              <a:t>2. </a:t>
            </a:r>
            <a:r>
              <a:rPr lang="en-US" sz="4400" b="1" i="1" u="sng" dirty="0" smtClean="0"/>
              <a:t>Substance Dependence</a:t>
            </a:r>
            <a:endParaRPr lang="en-US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3957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8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4581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Dependency features</a:t>
            </a:r>
            <a:endParaRPr lang="en-US" b="1" i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Withdrawal signs when not using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lacking the control of the onset, amount and  	termination of the substance usage.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Devotes a lot of time and energy to getting and using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Needs more and more to get the same effect (tolerance)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Gives up things that used to be important in order to use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Compulsions or cravings to keep 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2295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363794" y="390832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u="sng" dirty="0" smtClean="0">
                <a:latin typeface="+mj-lt"/>
              </a:rPr>
              <a:t>3. Tolerance </a:t>
            </a:r>
            <a:endParaRPr lang="en-US" sz="4800" b="1" i="1" u="sng" dirty="0">
              <a:latin typeface="+mj-lt"/>
            </a:endParaRP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8153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dirty="0" smtClean="0">
                <a:latin typeface="+mj-lt"/>
              </a:rPr>
              <a:t>Needs </a:t>
            </a:r>
            <a:r>
              <a:rPr lang="en-US" sz="4000" dirty="0">
                <a:latin typeface="+mj-lt"/>
              </a:rPr>
              <a:t>more and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more of the drug</a:t>
            </a:r>
            <a:r>
              <a:rPr lang="en-US" sz="4000" dirty="0">
                <a:latin typeface="+mj-lt"/>
              </a:rPr>
              <a:t> to get the same effect as before</a:t>
            </a:r>
            <a:r>
              <a:rPr lang="en-US" sz="4000" dirty="0" smtClean="0">
                <a:latin typeface="+mj-lt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4000" dirty="0">
              <a:latin typeface="+mj-lt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4000" dirty="0" smtClean="0">
                <a:latin typeface="+mj-lt"/>
              </a:rPr>
              <a:t>E.g.: initially one glass of liquor to get the buzz, later needs 6-7 glasses to get the same buzz.</a:t>
            </a:r>
            <a:endParaRPr lang="en-US" sz="40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5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4. Intoxication </a:t>
            </a:r>
            <a:endParaRPr lang="en-US" b="1" i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>
                <a:solidFill>
                  <a:srgbClr val="000000"/>
                </a:solidFill>
              </a:rPr>
              <a:t>Transient </a:t>
            </a:r>
            <a:r>
              <a:rPr lang="en-AU" dirty="0" smtClean="0">
                <a:solidFill>
                  <a:srgbClr val="000000"/>
                </a:solidFill>
              </a:rPr>
              <a:t>syndrome</a:t>
            </a:r>
          </a:p>
          <a:p>
            <a:endParaRPr lang="en-AU" dirty="0" smtClean="0">
              <a:solidFill>
                <a:srgbClr val="000000"/>
              </a:solidFill>
            </a:endParaRPr>
          </a:p>
          <a:p>
            <a:r>
              <a:rPr lang="en-AU" dirty="0" smtClean="0">
                <a:solidFill>
                  <a:srgbClr val="000000"/>
                </a:solidFill>
              </a:rPr>
              <a:t>due </a:t>
            </a:r>
            <a:r>
              <a:rPr lang="en-AU" dirty="0">
                <a:solidFill>
                  <a:srgbClr val="000000"/>
                </a:solidFill>
              </a:rPr>
              <a:t>to recent substance ingestion which </a:t>
            </a:r>
            <a:r>
              <a:rPr lang="en-AU" dirty="0" smtClean="0">
                <a:solidFill>
                  <a:srgbClr val="000000"/>
                </a:solidFill>
              </a:rPr>
              <a:t>produces</a:t>
            </a:r>
          </a:p>
          <a:p>
            <a:endParaRPr lang="en-AU" dirty="0" smtClean="0">
              <a:solidFill>
                <a:srgbClr val="000000"/>
              </a:solidFill>
            </a:endParaRPr>
          </a:p>
          <a:p>
            <a:r>
              <a:rPr lang="en-AU" dirty="0" smtClean="0">
                <a:solidFill>
                  <a:srgbClr val="000000"/>
                </a:solidFill>
              </a:rPr>
              <a:t>physical or</a:t>
            </a:r>
          </a:p>
          <a:p>
            <a:endParaRPr lang="en-AU" dirty="0" smtClean="0">
              <a:solidFill>
                <a:srgbClr val="000000"/>
              </a:solidFill>
            </a:endParaRPr>
          </a:p>
          <a:p>
            <a:r>
              <a:rPr lang="en-AU" dirty="0" smtClean="0">
                <a:solidFill>
                  <a:srgbClr val="000000"/>
                </a:solidFill>
              </a:rPr>
              <a:t>psychological </a:t>
            </a:r>
            <a:r>
              <a:rPr lang="en-AU" dirty="0">
                <a:solidFill>
                  <a:srgbClr val="000000"/>
                </a:solidFill>
              </a:rPr>
              <a:t>impairment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Withdrawal </a:t>
            </a:r>
            <a:endParaRPr lang="en-US" b="1" i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r>
              <a:rPr lang="en-US" dirty="0" smtClean="0"/>
              <a:t>Symptoms and signs specific for specific drug abused.</a:t>
            </a:r>
          </a:p>
          <a:p>
            <a:endParaRPr lang="en-US" dirty="0" smtClean="0"/>
          </a:p>
          <a:p>
            <a:r>
              <a:rPr lang="en-US" dirty="0" smtClean="0"/>
              <a:t>Impairment in social, occupational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16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4% of English hospital admissions  (Carroll  2006)</a:t>
            </a:r>
          </a:p>
          <a:p>
            <a:r>
              <a:rPr lang="en-US" b="1" dirty="0" smtClean="0"/>
              <a:t>Fifth biggest cause of admissions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Risk factors</a:t>
            </a:r>
            <a:endParaRPr lang="en-US" b="1" i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Biological</a:t>
            </a:r>
          </a:p>
          <a:p>
            <a:pPr>
              <a:buFontTx/>
              <a:buChar char="-"/>
            </a:pPr>
            <a:r>
              <a:rPr lang="en-US" dirty="0" smtClean="0"/>
              <a:t>Genetic</a:t>
            </a:r>
          </a:p>
          <a:p>
            <a:pPr>
              <a:buFontTx/>
              <a:buChar char="-"/>
            </a:pPr>
            <a:r>
              <a:rPr lang="en-US" dirty="0" smtClean="0"/>
              <a:t>Biochemical – substance make them addicted</a:t>
            </a:r>
          </a:p>
          <a:p>
            <a:pPr>
              <a:buFontTx/>
              <a:buChar char="-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 smtClean="0"/>
              <a:t>Psychological</a:t>
            </a:r>
          </a:p>
          <a:p>
            <a:pPr>
              <a:buFontTx/>
              <a:buChar char="-"/>
            </a:pPr>
            <a:r>
              <a:rPr lang="en-US" dirty="0" smtClean="0"/>
              <a:t>Developmental influences – disturbance of sense of self, ego</a:t>
            </a:r>
          </a:p>
          <a:p>
            <a:pPr>
              <a:buFontTx/>
              <a:buChar char="-"/>
            </a:pPr>
            <a:r>
              <a:rPr lang="en-US" dirty="0" smtClean="0"/>
              <a:t>Personality – pessimism, impulsivity</a:t>
            </a:r>
          </a:p>
        </p:txBody>
      </p:sp>
    </p:spTree>
    <p:extLst>
      <p:ext uri="{BB962C8B-B14F-4D97-AF65-F5344CB8AC3E}">
        <p14:creationId xmlns:p14="http://schemas.microsoft.com/office/powerpoint/2010/main" val="33784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u="sng" dirty="0" smtClean="0"/>
              <a:t>Socio-cultural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socio-learning – children likely to use substances if parents do so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Conditioning – pleasurable effects -&gt;positive reinforcement to use the substance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Culture and ethnicity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Mental illness – BAD, depression, schizophrenia, anxiety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914400"/>
          </a:xfrm>
        </p:spPr>
        <p:txBody>
          <a:bodyPr>
            <a:normAutofit/>
          </a:bodyPr>
          <a:lstStyle/>
          <a:p>
            <a:r>
              <a:rPr lang="en-US" b="1" i="1" u="sng" dirty="0"/>
              <a:t>ICD 10 </a:t>
            </a:r>
            <a:r>
              <a:rPr lang="en-US" b="1" i="1" u="sng" dirty="0" smtClean="0"/>
              <a:t>Guidelines </a:t>
            </a:r>
            <a:r>
              <a:rPr lang="en-US" b="1" i="1" u="sng" dirty="0"/>
              <a:t>on </a:t>
            </a:r>
            <a:r>
              <a:rPr lang="en-US" b="1" i="1" u="sng" dirty="0" smtClean="0"/>
              <a:t>Dependence</a:t>
            </a:r>
            <a:endParaRPr lang="en-US" b="1" i="1" u="sng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itchFamily="2" charset="2"/>
              <a:buAutoNum type="alphaLcParenBoth"/>
            </a:pPr>
            <a:r>
              <a:rPr lang="en-US" sz="2000" dirty="0" smtClean="0"/>
              <a:t>a </a:t>
            </a:r>
            <a:r>
              <a:rPr lang="en-US" sz="2000" dirty="0"/>
              <a:t>strong </a:t>
            </a:r>
            <a:r>
              <a:rPr lang="en-US" sz="2000" dirty="0" smtClean="0"/>
              <a:t>desire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lphaLcParenBoth"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(b) difficulties in controlling </a:t>
            </a:r>
            <a:r>
              <a:rPr lang="en-US" sz="2000" dirty="0" smtClean="0"/>
              <a:t>substance-taking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(c) </a:t>
            </a:r>
            <a:r>
              <a:rPr lang="en-US" sz="2000" dirty="0" smtClean="0"/>
              <a:t>withdrawal </a:t>
            </a:r>
            <a:r>
              <a:rPr lang="en-US" sz="2000" dirty="0"/>
              <a:t>state when substance use has ceased or been reduced.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(d) </a:t>
            </a:r>
            <a:r>
              <a:rPr lang="en-US" sz="2000" dirty="0" smtClean="0"/>
              <a:t>tolerance</a:t>
            </a:r>
            <a:r>
              <a:rPr lang="en-US" sz="20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(e) progressive neglect of alternative pleasures or </a:t>
            </a:r>
            <a:r>
              <a:rPr lang="en-US" sz="2000" dirty="0" smtClean="0"/>
              <a:t>interests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(f) persisting with substance use despite clear evidence </a:t>
            </a:r>
            <a:r>
              <a:rPr lang="en-US" sz="2000" dirty="0" smtClean="0"/>
              <a:t>harmful </a:t>
            </a:r>
            <a:r>
              <a:rPr lang="en-US" sz="2000" dirty="0"/>
              <a:t>consequences 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Any of 3 or more present sometime during the last 12 month period</a:t>
            </a:r>
          </a:p>
        </p:txBody>
      </p:sp>
    </p:spTree>
    <p:extLst>
      <p:ext uri="{BB962C8B-B14F-4D97-AF65-F5344CB8AC3E}">
        <p14:creationId xmlns:p14="http://schemas.microsoft.com/office/powerpoint/2010/main" val="17325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762000" y="205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2437" name="Text Box 5"/>
          <p:cNvSpPr txBox="1">
            <a:spLocks noChangeArrowheads="1"/>
          </p:cNvSpPr>
          <p:nvPr/>
        </p:nvSpPr>
        <p:spPr bwMode="auto">
          <a:xfrm>
            <a:off x="304800" y="1841090"/>
            <a:ext cx="83058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4000" dirty="0" smtClean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 smtClean="0"/>
              <a:t> Chronic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 smtClean="0"/>
              <a:t> </a:t>
            </a:r>
            <a:r>
              <a:rPr lang="en-US" sz="3600" dirty="0"/>
              <a:t>Primary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/>
              <a:t> Progressive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/>
              <a:t> Relapsing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600" dirty="0" smtClean="0">
                <a:solidFill>
                  <a:schemeClr val="folHlink"/>
                </a:solidFill>
              </a:rPr>
              <a:t>.</a:t>
            </a:r>
            <a:endParaRPr lang="en-US" sz="3600" dirty="0">
              <a:solidFill>
                <a:schemeClr val="folHlink"/>
              </a:solidFill>
            </a:endParaRPr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457200" y="685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kumimoji="0" lang="en-US" sz="4400" b="1" i="1" u="sng" dirty="0"/>
              <a:t>Characteristics of Dependence</a:t>
            </a:r>
          </a:p>
        </p:txBody>
      </p:sp>
    </p:spTree>
    <p:extLst>
      <p:ext uri="{BB962C8B-B14F-4D97-AF65-F5344CB8AC3E}">
        <p14:creationId xmlns:p14="http://schemas.microsoft.com/office/powerpoint/2010/main" val="18802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>
            <a:noAutofit/>
          </a:bodyPr>
          <a:lstStyle/>
          <a:p>
            <a:r>
              <a:rPr lang="en-US" sz="16600" b="1" i="1" u="sng" dirty="0" smtClean="0"/>
              <a:t>Alcohol </a:t>
            </a:r>
            <a:endParaRPr lang="en-US" sz="16600" b="1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4D9D9-AC86-4157-9A0B-E55FF369223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028" name="WordArt 1027" descr="Papyrus"/>
          <p:cNvSpPr>
            <a:spLocks noChangeArrowheads="1" noChangeShapeType="1" noTextEdit="1"/>
          </p:cNvSpPr>
          <p:nvPr/>
        </p:nvSpPr>
        <p:spPr bwMode="auto">
          <a:xfrm>
            <a:off x="1600200" y="1752600"/>
            <a:ext cx="6286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latin typeface="Arial Black"/>
              </a:rPr>
              <a:t>Is  there  a  lion  in  you ?</a:t>
            </a:r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/>
        </p:nvGraphicFramePr>
        <p:xfrm>
          <a:off x="2514600" y="3200400"/>
          <a:ext cx="4572000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6239880" imgH="3268080" progId="MS_ClipArt_Gallery.2">
                  <p:embed/>
                </p:oleObj>
              </mc:Choice>
              <mc:Fallback>
                <p:oleObj name="Clip" r:id="rId3" imgW="6239880" imgH="3268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0"/>
                        <a:ext cx="4572000" cy="281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1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077200" cy="5638800"/>
          </a:xfrm>
        </p:spPr>
        <p:txBody>
          <a:bodyPr/>
          <a:lstStyle/>
          <a:p>
            <a:endParaRPr lang="en-US" sz="2800" b="1" dirty="0"/>
          </a:p>
          <a:p>
            <a:r>
              <a:rPr lang="en-US" sz="3600" b="1" dirty="0"/>
              <a:t>Spectrum of alcohol use /abuse</a:t>
            </a:r>
          </a:p>
          <a:p>
            <a:endParaRPr lang="en-US" sz="3600" b="1" dirty="0"/>
          </a:p>
          <a:p>
            <a:pPr marL="0" indent="0">
              <a:buNone/>
            </a:pPr>
            <a:r>
              <a:rPr lang="en-US" sz="3600" dirty="0" smtClean="0"/>
              <a:t>1. Social </a:t>
            </a:r>
            <a:r>
              <a:rPr lang="en-US" sz="3600" dirty="0"/>
              <a:t>drinker </a:t>
            </a:r>
          </a:p>
          <a:p>
            <a:pPr marL="0" indent="0">
              <a:buNone/>
            </a:pPr>
            <a:r>
              <a:rPr lang="en-US" sz="3600" dirty="0" smtClean="0"/>
              <a:t>2. Heavy </a:t>
            </a:r>
            <a:r>
              <a:rPr lang="en-US" sz="3600" dirty="0"/>
              <a:t>drinker  </a:t>
            </a:r>
          </a:p>
          <a:p>
            <a:pPr marL="0" indent="0">
              <a:buNone/>
            </a:pPr>
            <a:r>
              <a:rPr lang="en-US" sz="3600" dirty="0" smtClean="0"/>
              <a:t>3. Binge </a:t>
            </a:r>
            <a:r>
              <a:rPr lang="en-US" sz="3600" dirty="0"/>
              <a:t>drinker </a:t>
            </a:r>
          </a:p>
          <a:p>
            <a:pPr marL="0" indent="0">
              <a:buNone/>
            </a:pPr>
            <a:r>
              <a:rPr lang="en-US" sz="3600" dirty="0" smtClean="0"/>
              <a:t>4. Alcohol </a:t>
            </a:r>
            <a:r>
              <a:rPr lang="en-US" sz="3600" dirty="0"/>
              <a:t>abuser</a:t>
            </a:r>
          </a:p>
          <a:p>
            <a:pPr marL="0" indent="0">
              <a:buNone/>
            </a:pPr>
            <a:r>
              <a:rPr lang="en-US" sz="3600" dirty="0" smtClean="0"/>
              <a:t>5. Dependent </a:t>
            </a:r>
            <a:r>
              <a:rPr lang="en-US" sz="3600" dirty="0"/>
              <a:t>or addicted drinker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54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Social drinker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Occasional drinker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Regular but moderate</a:t>
            </a:r>
          </a:p>
        </p:txBody>
      </p:sp>
      <p:pic>
        <p:nvPicPr>
          <p:cNvPr id="149511" name="Picture 7" descr="drink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905000"/>
            <a:ext cx="3276600" cy="372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512" name="Picture 8" descr="drunk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1"/>
            <a:ext cx="2819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Heavy drinker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3200"/>
          </a:p>
          <a:p>
            <a:r>
              <a:rPr lang="en-US" sz="3200"/>
              <a:t>regular and heavy drinker</a:t>
            </a:r>
          </a:p>
        </p:txBody>
      </p:sp>
      <p:pic>
        <p:nvPicPr>
          <p:cNvPr id="151559" name="Picture 7" descr="view_5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05000"/>
            <a:ext cx="3067050" cy="297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0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Binge drinker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3200"/>
          </a:p>
          <a:p>
            <a:endParaRPr lang="en-US" sz="3200"/>
          </a:p>
          <a:p>
            <a:r>
              <a:rPr lang="en-US" sz="3200"/>
              <a:t>irregular and heavy drinker</a:t>
            </a:r>
          </a:p>
          <a:p>
            <a:endParaRPr lang="en-US"/>
          </a:p>
        </p:txBody>
      </p:sp>
      <p:pic>
        <p:nvPicPr>
          <p:cNvPr id="153607" name="Picture 7" descr="alcoholic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905000"/>
            <a:ext cx="2895600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DSH</a:t>
            </a:r>
            <a:endParaRPr lang="en-US" b="1" i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07713"/>
            <a:ext cx="8229600" cy="431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377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u="sng" dirty="0"/>
              <a:t>Alcohol abuser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3200" b="1"/>
          </a:p>
          <a:p>
            <a:endParaRPr lang="en-US" sz="3200" b="1"/>
          </a:p>
          <a:p>
            <a:r>
              <a:rPr lang="en-US" sz="3200" b="1"/>
              <a:t>physical, psychological</a:t>
            </a:r>
            <a:r>
              <a:rPr lang="en-US" sz="3200"/>
              <a:t> and </a:t>
            </a:r>
            <a:r>
              <a:rPr lang="en-US" sz="3200" b="1"/>
              <a:t>social</a:t>
            </a:r>
            <a:r>
              <a:rPr lang="en-US" sz="3200"/>
              <a:t> problems</a:t>
            </a:r>
          </a:p>
        </p:txBody>
      </p:sp>
      <p:pic>
        <p:nvPicPr>
          <p:cNvPr id="155655" name="Picture 7" descr="david1s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4663" y="2286000"/>
            <a:ext cx="2528887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Dependent </a:t>
            </a:r>
            <a:r>
              <a:rPr lang="en-US" b="1" i="1" u="sng" dirty="0"/>
              <a:t>or addicted drinker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3200" b="1"/>
          </a:p>
          <a:p>
            <a:r>
              <a:rPr lang="en-US" sz="3200" b="1"/>
              <a:t>tolerant</a:t>
            </a:r>
            <a:r>
              <a:rPr lang="en-US" sz="3200"/>
              <a:t> </a:t>
            </a:r>
          </a:p>
          <a:p>
            <a:endParaRPr lang="en-US" sz="3200"/>
          </a:p>
          <a:p>
            <a:r>
              <a:rPr lang="en-US" sz="3200"/>
              <a:t>obvious </a:t>
            </a:r>
            <a:r>
              <a:rPr lang="en-US" sz="3200" b="1"/>
              <a:t>physical, psychological</a:t>
            </a:r>
            <a:r>
              <a:rPr lang="en-US" sz="3200"/>
              <a:t> and </a:t>
            </a:r>
            <a:r>
              <a:rPr lang="en-US" sz="3200" b="1"/>
              <a:t>social</a:t>
            </a:r>
            <a:r>
              <a:rPr lang="en-US" sz="3200"/>
              <a:t> problems</a:t>
            </a:r>
          </a:p>
          <a:p>
            <a:pPr>
              <a:buFontTx/>
              <a:buNone/>
            </a:pPr>
            <a:r>
              <a:rPr lang="en-US" sz="3200"/>
              <a:t> 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57703" name="Picture 7" descr="alcoholic-intoxication">
            <a:hlinkClick r:id="rId2"/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057400"/>
            <a:ext cx="33528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3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A9002-E61F-4BF8-8B8C-7C6786F1DE1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SAFE LEVELS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71600" y="2187575"/>
            <a:ext cx="4302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Males</a:t>
            </a:r>
            <a:r>
              <a:rPr lang="en-US" sz="2400"/>
              <a:t> –   </a:t>
            </a:r>
            <a:r>
              <a:rPr lang="en-US"/>
              <a:t>21  Units / week</a:t>
            </a:r>
            <a:endParaRPr lang="en-US" sz="24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295400" y="28956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Females – 14 Units / week</a:t>
            </a:r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 rot="5400000">
            <a:off x="6248400" y="2209800"/>
            <a:ext cx="2209800" cy="1447800"/>
          </a:xfrm>
          <a:prstGeom prst="flowChartDelay">
            <a:avLst/>
          </a:prstGeom>
          <a:gradFill rotWithShape="0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6705600" y="1905000"/>
            <a:ext cx="12954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239000" y="3962400"/>
            <a:ext cx="228600" cy="1295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6858000" y="5257800"/>
            <a:ext cx="1066800" cy="228600"/>
          </a:xfrm>
          <a:prstGeom prst="flowChartTerminator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8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18563"/>
              </p:ext>
            </p:extLst>
          </p:nvPr>
        </p:nvGraphicFramePr>
        <p:xfrm>
          <a:off x="1360488" y="0"/>
          <a:ext cx="64214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3" imgW="4904762" imgH="5238095" progId="PBrush">
                  <p:embed/>
                </p:oleObj>
              </mc:Choice>
              <mc:Fallback>
                <p:oleObj name="Bitmap Image" r:id="rId3" imgW="4904762" imgH="52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0"/>
                        <a:ext cx="64214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6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7869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u="sng" dirty="0" smtClean="0"/>
              <a:t>Alcohol  dependence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Tolerance</a:t>
            </a:r>
          </a:p>
          <a:p>
            <a:pPr eaLnBrk="1" hangingPunct="1"/>
            <a:r>
              <a:rPr lang="en-US" smtClean="0"/>
              <a:t>Physiological  withdrawal  state</a:t>
            </a:r>
          </a:p>
          <a:p>
            <a:pPr eaLnBrk="1" hangingPunct="1"/>
            <a:r>
              <a:rPr lang="en-US" smtClean="0"/>
              <a:t>Compulsion  to  drink</a:t>
            </a:r>
          </a:p>
          <a:p>
            <a:pPr eaLnBrk="1" hangingPunct="1"/>
            <a:r>
              <a:rPr lang="en-US" smtClean="0"/>
              <a:t>Difficulty  in  controlling</a:t>
            </a:r>
          </a:p>
          <a:p>
            <a:pPr eaLnBrk="1" hangingPunct="1"/>
            <a:r>
              <a:rPr lang="en-US" smtClean="0"/>
              <a:t>Neglect  of  alternative  pleasures</a:t>
            </a:r>
          </a:p>
          <a:p>
            <a:pPr eaLnBrk="1" hangingPunct="1"/>
            <a:r>
              <a:rPr lang="en-US" smtClean="0"/>
              <a:t>Persisting  despite  clear  evidence  of  harmful  effects</a:t>
            </a:r>
          </a:p>
          <a:p>
            <a:pPr eaLnBrk="1" hangingPunct="1"/>
            <a:endParaRPr lang="en-US" smtClean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C1FB9-4BBC-4473-9E91-B7A8D8CD2AA2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2325" y="1009650"/>
            <a:ext cx="6110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( 3 or  more  needed  for  diagnosis )</a:t>
            </a:r>
          </a:p>
        </p:txBody>
      </p:sp>
    </p:spTree>
    <p:extLst>
      <p:ext uri="{BB962C8B-B14F-4D97-AF65-F5344CB8AC3E}">
        <p14:creationId xmlns:p14="http://schemas.microsoft.com/office/powerpoint/2010/main" val="46575566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06638" y="0"/>
          <a:ext cx="54657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3" imgW="2971429" imgH="5200000" progId="PBrush">
                  <p:embed/>
                </p:oleObj>
              </mc:Choice>
              <mc:Fallback>
                <p:oleObj name="Bitmap Image" r:id="rId3" imgW="2971429" imgH="52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0"/>
                        <a:ext cx="546576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u="sng" dirty="0" smtClean="0"/>
              <a:t>ALCOHOL  WITHDRAWAL  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9B048-F7C0-4812-9B91-8321A9601397}" type="slidenum">
              <a:rPr lang="en-US"/>
              <a:pPr>
                <a:defRPr/>
              </a:pPr>
              <a:t>56</a:t>
            </a:fld>
            <a:endParaRPr lang="en-US"/>
          </a:p>
        </p:txBody>
      </p:sp>
      <p:pic>
        <p:nvPicPr>
          <p:cNvPr id="10244" name="Picture 3" descr="pe0149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12925" y="1870075"/>
            <a:ext cx="45307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2400">
                <a:cs typeface="Times New Roman" pitchFamily="18" charset="0"/>
              </a:rPr>
              <a:t>Tremulousness  -  “the  shakes”</a:t>
            </a:r>
          </a:p>
          <a:p>
            <a:pPr eaLnBrk="1" hangingPunct="1">
              <a:buFontTx/>
              <a:buAutoNum type="alphaLcParenR"/>
            </a:pPr>
            <a:endParaRPr lang="en-US" sz="2400">
              <a:cs typeface="Times New Roman" pitchFamily="18" charset="0"/>
            </a:endParaRPr>
          </a:p>
          <a:p>
            <a:pPr eaLnBrk="1" hangingPunct="1">
              <a:buFontTx/>
              <a:buAutoNum type="alphaLcParenR"/>
            </a:pPr>
            <a:r>
              <a:rPr lang="en-US" sz="2400"/>
              <a:t>Agitation  -  easily startled</a:t>
            </a:r>
          </a:p>
          <a:p>
            <a:pPr eaLnBrk="1" hangingPunct="1">
              <a:buFontTx/>
              <a:buAutoNum type="alphaLcParenR"/>
            </a:pPr>
            <a:endParaRPr lang="en-US" sz="2400"/>
          </a:p>
          <a:p>
            <a:pPr eaLnBrk="1" hangingPunct="1">
              <a:buFontTx/>
              <a:buAutoNum type="alphaLcParenR"/>
            </a:pPr>
            <a:r>
              <a:rPr lang="en-US" sz="2400"/>
              <a:t>Nausea,  retching  &amp;  sweating</a:t>
            </a:r>
          </a:p>
          <a:p>
            <a:pPr eaLnBrk="1" hangingPunct="1">
              <a:buFontTx/>
              <a:buAutoNum type="alphaLcParenR"/>
            </a:pPr>
            <a:endParaRPr lang="en-US" sz="2400"/>
          </a:p>
          <a:p>
            <a:pPr eaLnBrk="1" hangingPunct="1">
              <a:buFontTx/>
              <a:buAutoNum type="alphaLcParenR"/>
            </a:pPr>
            <a:r>
              <a:rPr lang="en-US" sz="2400"/>
              <a:t>Illusions</a:t>
            </a:r>
          </a:p>
          <a:p>
            <a:pPr eaLnBrk="1" hangingPunct="1">
              <a:buFontTx/>
              <a:buAutoNum type="alphaLcParenR"/>
            </a:pPr>
            <a:endParaRPr lang="en-US" sz="2400"/>
          </a:p>
          <a:p>
            <a:pPr eaLnBrk="1" hangingPunct="1">
              <a:buFontTx/>
              <a:buAutoNum type="alphaLcParenR"/>
            </a:pPr>
            <a:r>
              <a:rPr lang="en-US" sz="2400"/>
              <a:t>Hallucinations</a:t>
            </a:r>
          </a:p>
          <a:p>
            <a:pPr eaLnBrk="1" hangingPunct="1">
              <a:buFontTx/>
              <a:buAutoNum type="alphaLcParenR"/>
            </a:pPr>
            <a:endParaRPr lang="en-US" sz="2400"/>
          </a:p>
          <a:p>
            <a:pPr eaLnBrk="1" hangingPunct="1">
              <a:buFontTx/>
              <a:buAutoNum type="alphaLcParenR"/>
            </a:pPr>
            <a:r>
              <a:rPr lang="en-US" sz="2400"/>
              <a:t>Seizures ( rum  fits )</a:t>
            </a:r>
          </a:p>
          <a:p>
            <a:pPr eaLnBrk="1" hangingPunct="1">
              <a:buFontTx/>
              <a:buAutoNum type="alphaLcParenR"/>
            </a:pPr>
            <a:endParaRPr lang="en-US" sz="2400"/>
          </a:p>
          <a:p>
            <a:pPr eaLnBrk="1" hangingPunct="1">
              <a:buFontTx/>
              <a:buAutoNum type="alphaLcParenR"/>
            </a:pPr>
            <a:r>
              <a:rPr lang="en-US" sz="2400" u="sng"/>
              <a:t>Delirium  tremens</a:t>
            </a:r>
          </a:p>
        </p:txBody>
      </p:sp>
    </p:spTree>
    <p:extLst>
      <p:ext uri="{BB962C8B-B14F-4D97-AF65-F5344CB8AC3E}">
        <p14:creationId xmlns:p14="http://schemas.microsoft.com/office/powerpoint/2010/main" val="29894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Toxic  /  Nutritional  conditions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Wernicke’s  encephalopathy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Korsakov’s  psychosis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Alcoholic  dementia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4DD0A-6EF6-4654-AB2B-B4D9338E9614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2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B59B7-99F7-4594-939C-6A795D10A30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990600" y="635000"/>
            <a:ext cx="747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/>
              <a:t>WERNICKE’S  ENCEPHALOPATHY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4962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sz="2800"/>
              <a:t>Memory  defect</a:t>
            </a:r>
          </a:p>
          <a:p>
            <a:pPr eaLnBrk="1" hangingPunct="1">
              <a:buFontTx/>
              <a:buAutoNum type="alphaLcPeriod"/>
            </a:pPr>
            <a:endParaRPr lang="en-US" sz="2800"/>
          </a:p>
          <a:p>
            <a:pPr eaLnBrk="1" hangingPunct="1">
              <a:buFontTx/>
              <a:buAutoNum type="alphaLcPeriod"/>
            </a:pPr>
            <a:r>
              <a:rPr lang="en-US" sz="2800"/>
              <a:t>Disorientation</a:t>
            </a:r>
          </a:p>
          <a:p>
            <a:pPr eaLnBrk="1" hangingPunct="1">
              <a:buFontTx/>
              <a:buAutoNum type="alphaLcPeriod"/>
            </a:pPr>
            <a:endParaRPr lang="en-US" sz="2800"/>
          </a:p>
          <a:p>
            <a:pPr eaLnBrk="1" hangingPunct="1">
              <a:buFontTx/>
              <a:buAutoNum type="alphaLcPeriod"/>
            </a:pPr>
            <a:r>
              <a:rPr lang="en-US" sz="2800">
                <a:cs typeface="Times New Roman" pitchFamily="18" charset="0"/>
              </a:rPr>
              <a:t>Impairment  of  consciousness</a:t>
            </a:r>
          </a:p>
          <a:p>
            <a:pPr eaLnBrk="1" hangingPunct="1">
              <a:buFontTx/>
              <a:buAutoNum type="alphaLcPeriod"/>
            </a:pPr>
            <a:endParaRPr lang="en-US" sz="2800">
              <a:cs typeface="Times New Roman" pitchFamily="18" charset="0"/>
            </a:endParaRPr>
          </a:p>
          <a:p>
            <a:pPr eaLnBrk="1" hangingPunct="1">
              <a:buFontTx/>
              <a:buAutoNum type="alphaLcPeriod"/>
            </a:pPr>
            <a:r>
              <a:rPr lang="en-US" sz="2800"/>
              <a:t>Ataxia</a:t>
            </a:r>
          </a:p>
          <a:p>
            <a:pPr eaLnBrk="1" hangingPunct="1">
              <a:buFontTx/>
              <a:buAutoNum type="alphaLcPeriod"/>
            </a:pPr>
            <a:endParaRPr lang="en-US" sz="2800"/>
          </a:p>
          <a:p>
            <a:pPr eaLnBrk="1" hangingPunct="1">
              <a:buFontTx/>
              <a:buAutoNum type="alphaLcPeriod"/>
            </a:pPr>
            <a:r>
              <a:rPr lang="en-US" sz="2800"/>
              <a:t>Ophthalmoplegia</a:t>
            </a:r>
          </a:p>
          <a:p>
            <a:pPr eaLnBrk="1" hangingPunct="1">
              <a:buFontTx/>
              <a:buAutoNum type="alphaLcPeriod"/>
            </a:pPr>
            <a:endParaRPr lang="en-US" sz="28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867400" y="1676400"/>
            <a:ext cx="22098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0000"/>
                </a:solidFill>
              </a:rPr>
              <a:t>ACUTE  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000000"/>
                </a:solidFill>
              </a:rPr>
              <a:t>SYNDROME</a:t>
            </a:r>
          </a:p>
        </p:txBody>
      </p:sp>
    </p:spTree>
    <p:extLst>
      <p:ext uri="{BB962C8B-B14F-4D97-AF65-F5344CB8AC3E}">
        <p14:creationId xmlns:p14="http://schemas.microsoft.com/office/powerpoint/2010/main" val="25005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Korsakov’s  Psychosis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40EE0-8314-4DF8-BE40-9484EE5B37F8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76400" y="2895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3581400"/>
            <a:ext cx="61674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sz="2800">
                <a:cs typeface="Times New Roman" pitchFamily="18" charset="0"/>
              </a:rPr>
              <a:t>Impairment  of  memory  and  learning</a:t>
            </a:r>
          </a:p>
          <a:p>
            <a:pPr eaLnBrk="1" hangingPunct="1">
              <a:buFontTx/>
              <a:buAutoNum type="alphaLcPeriod"/>
            </a:pPr>
            <a:endParaRPr lang="en-US" sz="2800"/>
          </a:p>
          <a:p>
            <a:pPr eaLnBrk="1" hangingPunct="1">
              <a:buFontTx/>
              <a:buAutoNum type="alphaLcPeriod"/>
            </a:pPr>
            <a:r>
              <a:rPr lang="en-US" sz="2800"/>
              <a:t>Confabulation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724400" y="1981200"/>
            <a:ext cx="3962400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0000"/>
                </a:solidFill>
              </a:rPr>
              <a:t>CHRONIC  SYNDROME</a:t>
            </a:r>
          </a:p>
        </p:txBody>
      </p:sp>
    </p:spTree>
    <p:extLst>
      <p:ext uri="{BB962C8B-B14F-4D97-AF65-F5344CB8AC3E}">
        <p14:creationId xmlns:p14="http://schemas.microsoft.com/office/powerpoint/2010/main" val="42504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1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352800"/>
          </a:xfrm>
        </p:spPr>
        <p:txBody>
          <a:bodyPr>
            <a:normAutofit/>
          </a:bodyPr>
          <a:lstStyle/>
          <a:p>
            <a:r>
              <a:rPr lang="en-US" sz="8800" b="1" i="1" u="sng" dirty="0" smtClean="0"/>
              <a:t>Why?</a:t>
            </a:r>
            <a:endParaRPr lang="en-US" sz="8800" b="1" i="1" u="sng" dirty="0"/>
          </a:p>
        </p:txBody>
      </p:sp>
    </p:spTree>
    <p:extLst>
      <p:ext uri="{BB962C8B-B14F-4D97-AF65-F5344CB8AC3E}">
        <p14:creationId xmlns:p14="http://schemas.microsoft.com/office/powerpoint/2010/main" val="1414215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PSYCHIATRIC  DISORDERS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3206-2251-4575-8102-85BBE196015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36725" y="2381250"/>
            <a:ext cx="474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>
                <a:cs typeface="Times New Roman" pitchFamily="18" charset="0"/>
              </a:rPr>
              <a:t>Personality  deterioration</a:t>
            </a:r>
          </a:p>
          <a:p>
            <a:pPr eaLnBrk="1" hangingPunct="1"/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117725" y="3190875"/>
            <a:ext cx="503713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Self  centredness</a:t>
            </a:r>
          </a:p>
          <a:p>
            <a:pPr eaLnBrk="1" hangingPunct="1"/>
            <a:r>
              <a:rPr lang="en-US" sz="2800"/>
              <a:t>Responsibilities  evaded</a:t>
            </a:r>
          </a:p>
          <a:p>
            <a:pPr eaLnBrk="1" hangingPunct="1"/>
            <a:r>
              <a:rPr lang="en-US" sz="2800"/>
              <a:t>Decline  in  standards  of  conduct</a:t>
            </a:r>
          </a:p>
          <a:p>
            <a:pPr eaLnBrk="1" hangingPunct="1"/>
            <a:r>
              <a:rPr lang="en-US" sz="2800"/>
              <a:t>Dishonest  and  deceitful</a:t>
            </a:r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414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8655C-71E6-4000-9085-E2E431FAB44D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47800" y="2819400"/>
            <a:ext cx="392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cs typeface="Times New Roman" pitchFamily="18" charset="0"/>
              </a:rPr>
              <a:t>C.  Suicidal  </a:t>
            </a:r>
            <a:r>
              <a:rPr lang="en-US" dirty="0" err="1">
                <a:cs typeface="Times New Roman" pitchFamily="18" charset="0"/>
              </a:rPr>
              <a:t>behaviour</a:t>
            </a:r>
            <a:endParaRPr lang="en-US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47800" y="3962400"/>
            <a:ext cx="6202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cs typeface="Times New Roman" pitchFamily="18" charset="0"/>
              </a:rPr>
              <a:t>D.  Impaired  psychosexual  function</a:t>
            </a:r>
            <a:endParaRPr lang="en-US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90800" y="4800600"/>
            <a:ext cx="31003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/>
              <a:t>Erectile  impotence</a:t>
            </a:r>
          </a:p>
          <a:p>
            <a:pPr eaLnBrk="1" hangingPunct="1"/>
            <a:r>
              <a:rPr lang="en-US" sz="2800" dirty="0"/>
              <a:t>Delayed  ejaculation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447800" y="1447800"/>
            <a:ext cx="362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cs typeface="Times New Roman" pitchFamily="18" charset="0"/>
              </a:rPr>
              <a:t>B.  Mood  disorders  </a:t>
            </a:r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flipV="1">
            <a:off x="5105400" y="17526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5893210" y="1143000"/>
            <a:ext cx="302219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36284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  <p:bldP spid="15369" grpId="0" animBg="1"/>
      <p:bldP spid="15370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3226D-6AF9-4D91-9236-5709D7DF8553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203325" y="1162050"/>
            <a:ext cx="3514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cs typeface="Times New Roman" pitchFamily="18" charset="0"/>
              </a:rPr>
              <a:t>E.  Morbid  jealousy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 DAMAGE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015E2-65C8-4D34-AE3E-AC506EF260DC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6387" name="Oval 1027"/>
          <p:cNvSpPr>
            <a:spLocks noChangeArrowheads="1"/>
          </p:cNvSpPr>
          <p:nvPr/>
        </p:nvSpPr>
        <p:spPr bwMode="auto">
          <a:xfrm>
            <a:off x="381000" y="2286000"/>
            <a:ext cx="30480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/>
              <a:t>MARITAL/FAMILY</a:t>
            </a:r>
          </a:p>
          <a:p>
            <a:pPr algn="ctr" eaLnBrk="1" hangingPunct="1">
              <a:defRPr/>
            </a:pPr>
            <a:r>
              <a:rPr lang="en-US" sz="2400" b="1" dirty="0"/>
              <a:t>PROBLEMS</a:t>
            </a:r>
          </a:p>
        </p:txBody>
      </p:sp>
      <p:sp>
        <p:nvSpPr>
          <p:cNvPr id="16391" name="Oval 1031"/>
          <p:cNvSpPr>
            <a:spLocks noChangeArrowheads="1"/>
          </p:cNvSpPr>
          <p:nvPr/>
        </p:nvSpPr>
        <p:spPr bwMode="auto">
          <a:xfrm>
            <a:off x="1219200" y="4038600"/>
            <a:ext cx="3581400" cy="1219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/>
              <a:t>UNEMPLOYMENT</a:t>
            </a:r>
          </a:p>
        </p:txBody>
      </p:sp>
      <p:sp>
        <p:nvSpPr>
          <p:cNvPr id="18438" name="AutoShape 1034"/>
          <p:cNvSpPr>
            <a:spLocks noChangeArrowheads="1"/>
          </p:cNvSpPr>
          <p:nvPr/>
        </p:nvSpPr>
        <p:spPr bwMode="auto">
          <a:xfrm>
            <a:off x="2590800" y="1905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8439" name="AutoShape 1035"/>
          <p:cNvSpPr>
            <a:spLocks noChangeArrowheads="1"/>
          </p:cNvSpPr>
          <p:nvPr/>
        </p:nvSpPr>
        <p:spPr bwMode="auto">
          <a:xfrm>
            <a:off x="3733800" y="2133600"/>
            <a:ext cx="304800" cy="1905000"/>
          </a:xfrm>
          <a:prstGeom prst="downArrow">
            <a:avLst>
              <a:gd name="adj1" fmla="val 50000"/>
              <a:gd name="adj2" fmla="val 156250"/>
            </a:avLst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8440" name="AutoShape 1036"/>
          <p:cNvSpPr>
            <a:spLocks noChangeArrowheads="1"/>
          </p:cNvSpPr>
          <p:nvPr/>
        </p:nvSpPr>
        <p:spPr bwMode="auto">
          <a:xfrm>
            <a:off x="5410200" y="1828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6397" name="Oval 1037"/>
          <p:cNvSpPr>
            <a:spLocks noChangeArrowheads="1"/>
          </p:cNvSpPr>
          <p:nvPr/>
        </p:nvSpPr>
        <p:spPr bwMode="auto">
          <a:xfrm>
            <a:off x="4648200" y="2514600"/>
            <a:ext cx="2057400" cy="152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/>
              <a:t>CRIME</a:t>
            </a:r>
          </a:p>
        </p:txBody>
      </p:sp>
      <p:sp>
        <p:nvSpPr>
          <p:cNvPr id="18442" name="AutoShape 1039"/>
          <p:cNvSpPr>
            <a:spLocks noChangeArrowheads="1"/>
          </p:cNvSpPr>
          <p:nvPr/>
        </p:nvSpPr>
        <p:spPr bwMode="auto">
          <a:xfrm>
            <a:off x="6934200" y="1905000"/>
            <a:ext cx="228600" cy="2971800"/>
          </a:xfrm>
          <a:prstGeom prst="downArrow">
            <a:avLst>
              <a:gd name="adj1" fmla="val 50000"/>
              <a:gd name="adj2" fmla="val 325000"/>
            </a:avLst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6400" name="Oval 1040"/>
          <p:cNvSpPr>
            <a:spLocks noChangeArrowheads="1"/>
          </p:cNvSpPr>
          <p:nvPr/>
        </p:nvSpPr>
        <p:spPr bwMode="auto">
          <a:xfrm>
            <a:off x="4648200" y="5029200"/>
            <a:ext cx="4343400" cy="1219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/>
              <a:t>CHILDREN – </a:t>
            </a:r>
          </a:p>
          <a:p>
            <a:pPr algn="ctr" eaLnBrk="1" hangingPunct="1">
              <a:defRPr/>
            </a:pPr>
            <a:r>
              <a:rPr lang="en-US" sz="2400" b="1" dirty="0" err="1"/>
              <a:t>BEHAVIOUR</a:t>
            </a:r>
            <a:r>
              <a:rPr lang="en-US" sz="2400" b="1" dirty="0"/>
              <a:t> PROBLEMS</a:t>
            </a:r>
          </a:p>
        </p:txBody>
      </p:sp>
    </p:spTree>
    <p:extLst>
      <p:ext uri="{BB962C8B-B14F-4D97-AF65-F5344CB8AC3E}">
        <p14:creationId xmlns:p14="http://schemas.microsoft.com/office/powerpoint/2010/main" val="37610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EF5B5-54A0-4028-BB12-A2DAE5FE6DB5}" type="slidenum">
              <a:rPr lang="en-US"/>
              <a:pPr>
                <a:defRPr/>
              </a:pPr>
              <a:t>64</a:t>
            </a:fld>
            <a:endParaRPr lang="en-US"/>
          </a:p>
        </p:txBody>
      </p:sp>
      <p:pic>
        <p:nvPicPr>
          <p:cNvPr id="35842" name="Picture 2" descr="pe0175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20208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038600" y="4419600"/>
          <a:ext cx="17383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4" imgW="671400" imgH="703080" progId="MS_ClipArt_Gallery.2">
                  <p:embed/>
                </p:oleObj>
              </mc:Choice>
              <mc:Fallback>
                <p:oleObj name="Clip" r:id="rId4" imgW="671400" imgH="703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17383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5943600" y="5181600"/>
            <a:ext cx="25527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...or  a  mouse</a:t>
            </a:r>
          </a:p>
        </p:txBody>
      </p:sp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3657600" y="1752600"/>
            <a:ext cx="1724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  man</a:t>
            </a:r>
          </a:p>
        </p:txBody>
      </p:sp>
    </p:spTree>
    <p:extLst>
      <p:ext uri="{BB962C8B-B14F-4D97-AF65-F5344CB8AC3E}">
        <p14:creationId xmlns:p14="http://schemas.microsoft.com/office/powerpoint/2010/main" val="25447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5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ecompassionchronicles.com/wp-content/uploads/2013/01/cannab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286000"/>
            <a:ext cx="876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200" b="1" dirty="0" smtClean="0">
                <a:solidFill>
                  <a:schemeClr val="bg1"/>
                </a:solidFill>
              </a:rPr>
              <a:t>CANNABINOIDS</a:t>
            </a:r>
            <a:endParaRPr lang="en-US" sz="10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3" name="Picture 3" descr="C:\Users\Compaq\Desktop\5NzoauR42iYz7viTjkvZCUP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038"/>
            <a:ext cx="4724401" cy="68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52400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i="1" u="sng" dirty="0" smtClean="0"/>
              <a:t>Opiates</a:t>
            </a:r>
            <a:endParaRPr lang="en-US" sz="11500" b="1" i="1" u="sng" dirty="0"/>
          </a:p>
        </p:txBody>
      </p:sp>
    </p:spTree>
    <p:extLst>
      <p:ext uri="{BB962C8B-B14F-4D97-AF65-F5344CB8AC3E}">
        <p14:creationId xmlns:p14="http://schemas.microsoft.com/office/powerpoint/2010/main" val="2685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u="sng" dirty="0" smtClean="0"/>
              <a:t>MCQ session</a:t>
            </a:r>
            <a:endParaRPr lang="en-US" sz="8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Cry for help</a:t>
            </a:r>
          </a:p>
          <a:p>
            <a:endParaRPr lang="en-US" dirty="0" smtClean="0"/>
          </a:p>
          <a:p>
            <a:r>
              <a:rPr lang="en-US" dirty="0" smtClean="0"/>
              <a:t> Attention seeking</a:t>
            </a:r>
          </a:p>
          <a:p>
            <a:endParaRPr lang="en-US" dirty="0" smtClean="0"/>
          </a:p>
          <a:p>
            <a:r>
              <a:rPr lang="en-US" dirty="0" smtClean="0"/>
              <a:t> Coping strategy</a:t>
            </a:r>
          </a:p>
          <a:p>
            <a:endParaRPr lang="en-US" dirty="0" smtClean="0"/>
          </a:p>
          <a:p>
            <a:r>
              <a:rPr lang="en-US" dirty="0" smtClean="0"/>
              <a:t> Destruction</a:t>
            </a:r>
          </a:p>
          <a:p>
            <a:endParaRPr lang="en-US" dirty="0" smtClean="0"/>
          </a:p>
          <a:p>
            <a:r>
              <a:rPr lang="en-US" dirty="0" smtClean="0"/>
              <a:t>Control &amp; Mastery</a:t>
            </a:r>
          </a:p>
          <a:p>
            <a:endParaRPr lang="en-US" dirty="0" smtClean="0"/>
          </a:p>
          <a:p>
            <a:r>
              <a:rPr lang="en-US" dirty="0" smtClean="0"/>
              <a:t> Punish others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Loved ones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Family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Failing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602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b="1" dirty="0" smtClean="0"/>
              <a:t>Thank you!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2141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>
            <a:normAutofit/>
          </a:bodyPr>
          <a:lstStyle/>
          <a:p>
            <a:r>
              <a:rPr lang="en-US" dirty="0" smtClean="0"/>
              <a:t>Negative self-esteem</a:t>
            </a:r>
          </a:p>
          <a:p>
            <a:r>
              <a:rPr lang="en-US" dirty="0" smtClean="0"/>
              <a:t> Hypersensitivity to rejection</a:t>
            </a:r>
          </a:p>
          <a:p>
            <a:r>
              <a:rPr lang="en-US" dirty="0" smtClean="0"/>
              <a:t> Suppressed anger and sadness</a:t>
            </a:r>
          </a:p>
          <a:p>
            <a:r>
              <a:rPr lang="en-US" dirty="0" smtClean="0"/>
              <a:t> Chronic Anxiety</a:t>
            </a:r>
          </a:p>
          <a:p>
            <a:r>
              <a:rPr lang="en-US" dirty="0" smtClean="0"/>
              <a:t> Relationship problems</a:t>
            </a:r>
          </a:p>
          <a:p>
            <a:r>
              <a:rPr lang="en-US" dirty="0" smtClean="0"/>
              <a:t> Poor functioning in school, home or work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- </a:t>
            </a:r>
            <a:r>
              <a:rPr lang="en-US" b="1" i="1" dirty="0" smtClean="0">
                <a:solidFill>
                  <a:srgbClr val="00B050"/>
                </a:solidFill>
              </a:rPr>
              <a:t>More common in females than males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    - Typical onset is at puberty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    - History of physical and/or sexual abuse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    - Average to high intelligence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    - Middle to upper-class 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4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14632"/>
            <a:ext cx="87630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Feels "empty" and isolated</a:t>
            </a:r>
          </a:p>
          <a:p>
            <a:endParaRPr lang="en-US" dirty="0" smtClean="0"/>
          </a:p>
          <a:p>
            <a:r>
              <a:rPr lang="en-US" dirty="0" smtClean="0"/>
              <a:t> Drug or alcohol abuse</a:t>
            </a:r>
          </a:p>
          <a:p>
            <a:endParaRPr lang="en-US" dirty="0" smtClean="0"/>
          </a:p>
          <a:p>
            <a:r>
              <a:rPr lang="en-US" dirty="0" smtClean="0"/>
              <a:t> Early history of medical illness or surgical 	procedures requiring hospitalization</a:t>
            </a:r>
          </a:p>
          <a:p>
            <a:endParaRPr lang="en-US" dirty="0" smtClean="0"/>
          </a:p>
          <a:p>
            <a:r>
              <a:rPr lang="en-US" dirty="0" smtClean="0"/>
              <a:t> Imprisonment or institutionalization in drug 	treatment </a:t>
            </a:r>
            <a:r>
              <a:rPr lang="en-US" dirty="0" err="1" smtClean="0"/>
              <a:t>centres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Inability to express or tolerate negative feelings</a:t>
            </a:r>
          </a:p>
          <a:p>
            <a:endParaRPr lang="en-US" dirty="0" smtClean="0"/>
          </a:p>
          <a:p>
            <a:r>
              <a:rPr lang="en-US" dirty="0" smtClean="0"/>
              <a:t> Poor academic performance or truancy</a:t>
            </a:r>
          </a:p>
          <a:p>
            <a:endParaRPr lang="en-US" dirty="0" smtClean="0"/>
          </a:p>
          <a:p>
            <a:r>
              <a:rPr lang="en-US" dirty="0" smtClean="0"/>
              <a:t> Has a background of emotional neglect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314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1292</Words>
  <Application>Microsoft Office PowerPoint</Application>
  <PresentationFormat>On-screen Show (4:3)</PresentationFormat>
  <Paragraphs>398</Paragraphs>
  <Slides>70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Clip</vt:lpstr>
      <vt:lpstr>Bitmap Image</vt:lpstr>
      <vt:lpstr>Deliberate Self Harm &amp; Suicide</vt:lpstr>
      <vt:lpstr>PowerPoint Presentation</vt:lpstr>
      <vt:lpstr>PowerPoint Presentation</vt:lpstr>
      <vt:lpstr>PowerPoint Presentation</vt:lpstr>
      <vt:lpstr>DSH</vt:lpstr>
      <vt:lpstr>Why?</vt:lpstr>
      <vt:lpstr>PowerPoint Presentation</vt:lpstr>
      <vt:lpstr>PowerPoint Presentation</vt:lpstr>
      <vt:lpstr>PowerPoint Presentation</vt:lpstr>
      <vt:lpstr>Self-harm acts </vt:lpstr>
      <vt:lpstr>Art form</vt:lpstr>
      <vt:lpstr>PowerPoint Presentation</vt:lpstr>
      <vt:lpstr>PowerPoint Presentation</vt:lpstr>
      <vt:lpstr>PowerPoint Presentation</vt:lpstr>
      <vt:lpstr>Suicide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Signs and symptoms</vt:lpstr>
      <vt:lpstr>Assessment </vt:lpstr>
      <vt:lpstr>Suicidal Assessment</vt:lpstr>
      <vt:lpstr>SAD PERSONS  scale</vt:lpstr>
      <vt:lpstr>PowerPoint Presentation</vt:lpstr>
      <vt:lpstr>PowerPoint Presentation</vt:lpstr>
      <vt:lpstr>Exercise 02</vt:lpstr>
      <vt:lpstr>Exercise 03</vt:lpstr>
      <vt:lpstr>Substance Abuse</vt:lpstr>
      <vt:lpstr>Terminology </vt:lpstr>
      <vt:lpstr>PowerPoint Presentation</vt:lpstr>
      <vt:lpstr>PowerPoint Presentation</vt:lpstr>
      <vt:lpstr>PowerPoint Presentation</vt:lpstr>
      <vt:lpstr>PowerPoint Presentation</vt:lpstr>
      <vt:lpstr>Dependency features</vt:lpstr>
      <vt:lpstr>PowerPoint Presentation</vt:lpstr>
      <vt:lpstr>PowerPoint Presentation</vt:lpstr>
      <vt:lpstr>4. Intoxication </vt:lpstr>
      <vt:lpstr>Withdrawal </vt:lpstr>
      <vt:lpstr>Risk factors</vt:lpstr>
      <vt:lpstr>PowerPoint Presentation</vt:lpstr>
      <vt:lpstr>ICD 10 Guidelines on Dependence</vt:lpstr>
      <vt:lpstr>PowerPoint Presentation</vt:lpstr>
      <vt:lpstr>Alcohol </vt:lpstr>
      <vt:lpstr>PowerPoint Presentation</vt:lpstr>
      <vt:lpstr>PowerPoint Presentation</vt:lpstr>
      <vt:lpstr>Social drinker</vt:lpstr>
      <vt:lpstr>Heavy drinker</vt:lpstr>
      <vt:lpstr>Binge drinker</vt:lpstr>
      <vt:lpstr>Alcohol abuser</vt:lpstr>
      <vt:lpstr>Dependent or addicted drinker</vt:lpstr>
      <vt:lpstr>SAFE LEVELS</vt:lpstr>
      <vt:lpstr>PowerPoint Presentation</vt:lpstr>
      <vt:lpstr>Alcohol  dependence  </vt:lpstr>
      <vt:lpstr>PowerPoint Presentation</vt:lpstr>
      <vt:lpstr>ALCOHOL  WITHDRAWAL  </vt:lpstr>
      <vt:lpstr>Toxic  /  Nutritional  conditions</vt:lpstr>
      <vt:lpstr>PowerPoint Presentation</vt:lpstr>
      <vt:lpstr>Korsakov’s  Psychosis</vt:lpstr>
      <vt:lpstr>OTHER PSYCHIATRIC  DISORDERS</vt:lpstr>
      <vt:lpstr>PowerPoint Presentation</vt:lpstr>
      <vt:lpstr>PowerPoint Presentation</vt:lpstr>
      <vt:lpstr>SOCIAL  DAMAGE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 session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Deliberate Self Harm &amp; Suicide</dc:title>
  <dc:creator>Compaq</dc:creator>
  <cp:lastModifiedBy>Siger</cp:lastModifiedBy>
  <cp:revision>36</cp:revision>
  <dcterms:created xsi:type="dcterms:W3CDTF">2014-03-07T09:23:58Z</dcterms:created>
  <dcterms:modified xsi:type="dcterms:W3CDTF">2014-05-08T11:54:55Z</dcterms:modified>
</cp:coreProperties>
</file>