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9" r:id="rId27"/>
    <p:sldId id="288" r:id="rId28"/>
    <p:sldId id="287" r:id="rId29"/>
    <p:sldId id="286" r:id="rId30"/>
    <p:sldId id="285" r:id="rId31"/>
    <p:sldId id="284" r:id="rId32"/>
    <p:sldId id="283" r:id="rId33"/>
    <p:sldId id="290" r:id="rId34"/>
    <p:sldId id="291" r:id="rId35"/>
    <p:sldId id="292" r:id="rId36"/>
    <p:sldId id="294" r:id="rId37"/>
    <p:sldId id="293" r:id="rId38"/>
    <p:sldId id="296" r:id="rId39"/>
    <p:sldId id="297" r:id="rId40"/>
    <p:sldId id="298" r:id="rId41"/>
    <p:sldId id="299" r:id="rId42"/>
    <p:sldId id="300" r:id="rId43"/>
    <p:sldId id="308" r:id="rId44"/>
    <p:sldId id="305" r:id="rId45"/>
    <p:sldId id="301" r:id="rId46"/>
    <p:sldId id="302" r:id="rId47"/>
    <p:sldId id="303" r:id="rId48"/>
    <p:sldId id="304" r:id="rId49"/>
    <p:sldId id="30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11F39-322F-4C02-8102-7444DD1A700F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2A12B-EBC5-4A68-86B9-DE2D0647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8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3601-605A-4F52-A4BE-427D844A66EA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373B-5A16-4D4A-9717-939021264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3601-605A-4F52-A4BE-427D844A66EA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373B-5A16-4D4A-9717-939021264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3601-605A-4F52-A4BE-427D844A66EA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373B-5A16-4D4A-9717-939021264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3601-605A-4F52-A4BE-427D844A66EA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373B-5A16-4D4A-9717-939021264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3601-605A-4F52-A4BE-427D844A66EA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373B-5A16-4D4A-9717-939021264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3601-605A-4F52-A4BE-427D844A66EA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373B-5A16-4D4A-9717-939021264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3601-605A-4F52-A4BE-427D844A66EA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373B-5A16-4D4A-9717-939021264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3601-605A-4F52-A4BE-427D844A66EA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373B-5A16-4D4A-9717-939021264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3601-605A-4F52-A4BE-427D844A66EA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373B-5A16-4D4A-9717-939021264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3601-605A-4F52-A4BE-427D844A66EA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373B-5A16-4D4A-9717-939021264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3601-605A-4F52-A4BE-427D844A66EA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373B-5A16-4D4A-9717-939021264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53601-605A-4F52-A4BE-427D844A66EA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2373B-5A16-4D4A-9717-93902126476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73175"/>
            <a:ext cx="7772400" cy="1470025"/>
          </a:xfrm>
        </p:spPr>
        <p:txBody>
          <a:bodyPr>
            <a:noAutofit/>
          </a:bodyPr>
          <a:lstStyle/>
          <a:p>
            <a:r>
              <a:rPr lang="en-US" sz="5000" dirty="0" smtClean="0"/>
              <a:t>Development in Late Adulthood</a:t>
            </a:r>
            <a:endParaRPr lang="en-US" sz="5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3528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Physical Appearance and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san70215_17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0350" y="1600200"/>
            <a:ext cx="601345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Sensory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u="sng" dirty="0">
                <a:solidFill>
                  <a:schemeClr val="bg1"/>
                </a:solidFill>
                <a:cs typeface="Times New Roman" pitchFamily="18" charset="0"/>
              </a:rPr>
              <a:t>Vision: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Decline in vision becomes more pronounced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Adaptation to dark and driving at night becomes especially difficult</a:t>
            </a:r>
          </a:p>
          <a:p>
            <a:pPr lvl="2">
              <a:defRPr/>
            </a:pP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Decline may be the result of a reduction in the quality or intensity of light reaching the retina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Color vision may decline as a result of the yellowing of the lens of the eye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Depth 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acuity 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declines in late adulthood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Sensory Development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419600" cy="52577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chemeClr val="bg1"/>
                </a:solidFill>
                <a:cs typeface="Times New Roman" pitchFamily="18" charset="0"/>
              </a:rPr>
              <a:t>Diseases of the Eye:</a:t>
            </a:r>
          </a:p>
          <a:p>
            <a:pPr marL="342900" lvl="1"/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Cataracts: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a thickening of the lens of the eye that causes vision to become cloudy, opaque, and distorted</a:t>
            </a:r>
          </a:p>
          <a:p>
            <a:pPr marL="342900" lvl="1"/>
            <a:endParaRPr lang="en-US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342900" lvl="1"/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Glaucoma: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damage to the optic nerve because of the pressure created by a buildup of fluid in the eye</a:t>
            </a:r>
          </a:p>
          <a:p>
            <a:pPr marL="342900" lvl="1"/>
            <a:endParaRPr lang="en-US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342900" lvl="1"/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Macular Degeneration: 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deterioration of the </a:t>
            </a:r>
            <a:r>
              <a:rPr lang="en-US" i="1" dirty="0" smtClean="0">
                <a:solidFill>
                  <a:schemeClr val="bg1"/>
                </a:solidFill>
                <a:cs typeface="Times New Roman" pitchFamily="18" charset="0"/>
              </a:rPr>
              <a:t>macula 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of the retina, which corresponds to the focal center of the visual field</a:t>
            </a:r>
            <a:endParaRPr lang="en-US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6" name="Content Placeholder 4" descr="catarac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81800" y="2362200"/>
            <a:ext cx="1951038" cy="1560513"/>
          </a:xfrm>
          <a:prstGeom prst="rect">
            <a:avLst/>
          </a:prstGeom>
        </p:spPr>
      </p:pic>
      <p:pic>
        <p:nvPicPr>
          <p:cNvPr id="7" name="Picture 5" descr="macular degenera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953000"/>
            <a:ext cx="1951038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glaucom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657600"/>
            <a:ext cx="1951038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xine-hearingaid.jpg image by BagladyJ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752975"/>
            <a:ext cx="2838961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Sensory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u="sng" dirty="0">
                <a:solidFill>
                  <a:schemeClr val="bg1"/>
                </a:solidFill>
              </a:rPr>
              <a:t>Hearing: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Hearing impairments are typical in late adulthood</a:t>
            </a:r>
          </a:p>
          <a:p>
            <a:pPr lvl="2">
              <a:defRPr/>
            </a:pPr>
            <a:r>
              <a:rPr lang="en-US" dirty="0">
                <a:solidFill>
                  <a:schemeClr val="bg1"/>
                </a:solidFill>
              </a:rPr>
              <a:t>15% of the population over age 65 is legally deaf</a:t>
            </a:r>
          </a:p>
          <a:p>
            <a:pPr lvl="2">
              <a:defRPr/>
            </a:pPr>
            <a:r>
              <a:rPr lang="en-US" dirty="0">
                <a:solidFill>
                  <a:schemeClr val="bg1"/>
                </a:solidFill>
              </a:rPr>
              <a:t>Usually due to degeneration of the </a:t>
            </a:r>
            <a:r>
              <a:rPr lang="en-US" i="1" dirty="0">
                <a:solidFill>
                  <a:schemeClr val="bg1"/>
                </a:solidFill>
              </a:rPr>
              <a:t>cochlea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Some (but not all) hearing problems can be corrected by hearing aids</a:t>
            </a:r>
          </a:p>
          <a:p>
            <a:pPr>
              <a:defRPr/>
            </a:pPr>
            <a:r>
              <a:rPr lang="en-US" u="sng" dirty="0">
                <a:solidFill>
                  <a:schemeClr val="bg1"/>
                </a:solidFill>
              </a:rPr>
              <a:t>Smell and Taste: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Smell and taste losses typically begin about age 60</a:t>
            </a:r>
          </a:p>
          <a:p>
            <a:pPr lvl="2">
              <a:defRPr/>
            </a:pPr>
            <a:r>
              <a:rPr lang="en-US" dirty="0">
                <a:solidFill>
                  <a:schemeClr val="bg1"/>
                </a:solidFill>
              </a:rPr>
              <a:t>Less decline in healthy older </a:t>
            </a:r>
            <a:r>
              <a:rPr lang="en-US" dirty="0" smtClean="0">
                <a:solidFill>
                  <a:schemeClr val="bg1"/>
                </a:solidFill>
              </a:rPr>
              <a:t>adults</a:t>
            </a: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u="sng" dirty="0">
                <a:solidFill>
                  <a:schemeClr val="bg1"/>
                </a:solidFill>
              </a:rPr>
              <a:t>Touch and Pain: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Slight decline in touch sensitivity with age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Older adults are less sensitive to pain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Sexuality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1600202"/>
            <a:ext cx="4343400" cy="457199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Orgasm becomes less frequent in males with age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Many older adults are sexually active as long as they are healthy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Older adults who do not have a partner are far less likely to be sexually active than those who have a partner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Various therapies have been effective for older adults who report sexual difficulties</a:t>
            </a:r>
          </a:p>
          <a:p>
            <a:endParaRPr lang="en-US" dirty="0"/>
          </a:p>
        </p:txBody>
      </p:sp>
      <p:pic>
        <p:nvPicPr>
          <p:cNvPr id="6" name="Content Placeholder 4" descr="san70215_17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1658786"/>
            <a:ext cx="4038600" cy="4665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Health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534400" cy="50291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Probability </a:t>
            </a:r>
            <a:r>
              <a:rPr lang="en-US" dirty="0">
                <a:solidFill>
                  <a:schemeClr val="bg1"/>
                </a:solidFill>
              </a:rPr>
              <a:t>of having some disease or illness increases with age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Arthritis is the most common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Hypertension is the second most common</a:t>
            </a:r>
          </a:p>
          <a:p>
            <a:pPr lvl="1"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Older women have a higher incidence of arthritis, hypertension, and visual problems than older </a:t>
            </a:r>
            <a:r>
              <a:rPr lang="en-US" dirty="0" smtClean="0">
                <a:solidFill>
                  <a:schemeClr val="bg1"/>
                </a:solidFill>
              </a:rPr>
              <a:t>men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Nearly 75% of older adults die from heart disease, cancer, or </a:t>
            </a:r>
            <a:r>
              <a:rPr lang="en-US" dirty="0" err="1">
                <a:solidFill>
                  <a:schemeClr val="bg1"/>
                </a:solidFill>
              </a:rPr>
              <a:t>cerebrovascular</a:t>
            </a:r>
            <a:r>
              <a:rPr lang="en-US" dirty="0">
                <a:solidFill>
                  <a:schemeClr val="bg1"/>
                </a:solidFill>
              </a:rPr>
              <a:t> disease (stroke)</a:t>
            </a: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bg1"/>
                </a:solidFill>
              </a:rPr>
              <a:t>Lifestyle and social and psychological factors are linked to health in older adults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Health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598310" cy="497757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u="sng" dirty="0">
                <a:solidFill>
                  <a:schemeClr val="bg1"/>
                </a:solidFill>
                <a:cs typeface="Times New Roman" pitchFamily="18" charset="0"/>
              </a:rPr>
              <a:t>Osteoporosis: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extensive loss of bone tissue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Affects women more often than men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Can be prevented by: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Eating calcium-rich foods and vegetables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Having a regular exercise program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Medication</a:t>
            </a:r>
          </a:p>
          <a:p>
            <a:pPr lvl="2">
              <a:lnSpc>
                <a:spcPct val="90000"/>
              </a:lnSpc>
              <a:defRPr/>
            </a:pPr>
            <a:endParaRPr lang="en-US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u="sng" dirty="0">
                <a:solidFill>
                  <a:schemeClr val="bg1"/>
                </a:solidFill>
                <a:cs typeface="Times New Roman" pitchFamily="18" charset="0"/>
              </a:rPr>
              <a:t>Accidents: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7</a:t>
            </a:r>
            <a:r>
              <a:rPr lang="en-US" baseline="30000" dirty="0">
                <a:solidFill>
                  <a:schemeClr val="bg1"/>
                </a:solidFill>
                <a:cs typeface="Times New Roman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leading cause of death in older adults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Healing and recuperation are slower in older adults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Exercise programs can reduce risks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goodshepherdvb.org/images/eventimages/PeopleGriev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5491454" cy="43053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Substance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686800" cy="502919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Medications can increase the risks associated with consuming alcohol or other drugs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Substance abuse among older adults may be an “invisible epidemic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b="1" i="1" u="sng" dirty="0">
                <a:solidFill>
                  <a:schemeClr val="bg1"/>
                </a:solidFill>
              </a:rPr>
              <a:t>Late-Onset Alcoholism</a:t>
            </a:r>
            <a:r>
              <a:rPr lang="en-US" i="1" dirty="0">
                <a:solidFill>
                  <a:schemeClr val="bg1"/>
                </a:solidFill>
              </a:rPr>
              <a:t>:</a:t>
            </a:r>
            <a:r>
              <a:rPr lang="en-US" dirty="0">
                <a:solidFill>
                  <a:schemeClr val="bg1"/>
                </a:solidFill>
              </a:rPr>
              <a:t> onset of alcoholism after the age of 65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Often related to loneliness, loss of a spouse, or a disabling </a:t>
            </a:r>
            <a:r>
              <a:rPr lang="en-US" dirty="0" smtClean="0">
                <a:solidFill>
                  <a:schemeClr val="bg1"/>
                </a:solidFill>
              </a:rPr>
              <a:t>condition</a:t>
            </a:r>
          </a:p>
          <a:p>
            <a:pPr lvl="1"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Moderate drinking of red wine is linked to better health and increased longevity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eniorjournal.com/images/Symbols/Fitness/walk-fast-cou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2300" y="1447800"/>
            <a:ext cx="2171700" cy="3028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Exercise, Nutrition, and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3000" u="sng" dirty="0">
                <a:solidFill>
                  <a:schemeClr val="bg1"/>
                </a:solidFill>
                <a:cs typeface="Times New Roman" pitchFamily="18" charset="0"/>
              </a:rPr>
              <a:t>Exercise: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>
                <a:solidFill>
                  <a:schemeClr val="bg1"/>
                </a:solidFill>
                <a:cs typeface="Times New Roman" pitchFamily="18" charset="0"/>
              </a:rPr>
              <a:t>Active adults are healthier and happier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u="sng" dirty="0">
                <a:solidFill>
                  <a:schemeClr val="bg1"/>
                </a:solidFill>
                <a:cs typeface="Times New Roman" pitchFamily="18" charset="0"/>
              </a:rPr>
              <a:t>Benefits: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200" dirty="0">
                <a:solidFill>
                  <a:schemeClr val="bg1"/>
                </a:solidFill>
                <a:cs typeface="Times New Roman" pitchFamily="18" charset="0"/>
              </a:rPr>
              <a:t>Linked to increased longevity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200" dirty="0">
                <a:solidFill>
                  <a:schemeClr val="bg1"/>
                </a:solidFill>
                <a:cs typeface="Times New Roman" pitchFamily="18" charset="0"/>
              </a:rPr>
              <a:t>Related to prevention of common chronic diseases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200" dirty="0">
                <a:solidFill>
                  <a:schemeClr val="bg1"/>
                </a:solidFill>
                <a:cs typeface="Times New Roman" pitchFamily="18" charset="0"/>
              </a:rPr>
              <a:t>Associated with improvement in the treatment of many diseases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200" dirty="0">
                <a:solidFill>
                  <a:schemeClr val="bg1"/>
                </a:solidFill>
                <a:cs typeface="Times New Roman" pitchFamily="18" charset="0"/>
              </a:rPr>
              <a:t>Can optimize body composition and reduce the decline in motor skills as aging occurs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200" dirty="0">
                <a:solidFill>
                  <a:schemeClr val="bg1"/>
                </a:solidFill>
                <a:cs typeface="Times New Roman" pitchFamily="18" charset="0"/>
              </a:rPr>
              <a:t>Reduces the likelihood that older adults will develop mental health problems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200" dirty="0">
                <a:solidFill>
                  <a:schemeClr val="bg1"/>
                </a:solidFill>
                <a:cs typeface="Times New Roman" pitchFamily="18" charset="0"/>
              </a:rPr>
              <a:t>Linked to improved brain and cognitive functioning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Exercise, Nutrition, and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u="sng" dirty="0">
                <a:solidFill>
                  <a:schemeClr val="bg1"/>
                </a:solidFill>
                <a:cs typeface="Times New Roman" pitchFamily="18" charset="0"/>
              </a:rPr>
              <a:t>Nutrition and Weight: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Some older adults restrict their dietary intake in a way that may be harmful to their 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health</a:t>
            </a:r>
          </a:p>
          <a:p>
            <a:pPr lvl="1">
              <a:lnSpc>
                <a:spcPct val="90000"/>
              </a:lnSpc>
              <a:defRPr/>
            </a:pPr>
            <a:endParaRPr lang="en-US" dirty="0">
              <a:solidFill>
                <a:schemeClr val="bg1"/>
              </a:solidFill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Decreased snacking between meals may contribute to harmful weight 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loss</a:t>
            </a:r>
          </a:p>
          <a:p>
            <a:pPr lvl="1">
              <a:lnSpc>
                <a:spcPct val="90000"/>
              </a:lnSpc>
              <a:defRPr/>
            </a:pPr>
            <a:endParaRPr lang="en-US" dirty="0">
              <a:solidFill>
                <a:schemeClr val="bg1"/>
              </a:solidFill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Calorie restriction has been proven to extend the life span of certain animals, but it is not known if this works in 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humans</a:t>
            </a:r>
          </a:p>
          <a:p>
            <a:pPr lvl="1">
              <a:lnSpc>
                <a:spcPct val="90000"/>
              </a:lnSpc>
              <a:defRPr/>
            </a:pPr>
            <a:endParaRPr lang="en-US" dirty="0">
              <a:solidFill>
                <a:schemeClr val="bg1"/>
              </a:solidFill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New research suggests that antioxidants may help slow the aging process and possibly prevent some diseases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Physical Development in Late Adulthood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http://psychologyface.com/wp-content/uploads/2011/08/Development-of-Adult-La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19200"/>
            <a:ext cx="4800600" cy="3187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419600"/>
            <a:ext cx="7772400" cy="1362075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 pitchFamily="18" charset="0"/>
              </a:rPr>
              <a:t>Cognitive Development in Late Adulthood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www.allpsychologycareers.com/images/elderly-develo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679496"/>
            <a:ext cx="5410200" cy="3717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Multidimensionality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Cognitive mechanics: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the “hardware” of the mind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Speed and accuracy of processes involved in sensory input, attention, visual and motor memory, discrimination, comparison, and categorization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Tends to decline with age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Cognitive pragmatics: 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culture-based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“software” programs of the mind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Reading, writing, and educational qualifications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Professional skills and language comprehension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Knowledge of self and life skills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May improve with 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Multidimensionality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534400" cy="5029198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400" u="sng" dirty="0">
                <a:latin typeface="Arial" charset="0"/>
                <a:cs typeface="Arial" charset="0"/>
              </a:rPr>
              <a:t>Speed of Processing: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000" dirty="0">
                <a:latin typeface="Arial" charset="0"/>
                <a:cs typeface="Arial" charset="0"/>
              </a:rPr>
              <a:t>Speed of processing information declines in late adulthood</a:t>
            </a:r>
          </a:p>
          <a:p>
            <a:pPr lvl="2" fontAlgn="auto">
              <a:spcAft>
                <a:spcPts val="0"/>
              </a:spcAft>
              <a:buFont typeface="Wingdings 2"/>
              <a:buChar char=""/>
              <a:defRPr/>
            </a:pPr>
            <a:r>
              <a:rPr lang="en-US" sz="2000" dirty="0">
                <a:latin typeface="Arial" charset="0"/>
                <a:cs typeface="Arial" charset="0"/>
              </a:rPr>
              <a:t>Considerable individual variation</a:t>
            </a:r>
          </a:p>
          <a:p>
            <a:pPr lvl="2" fontAlgn="auto">
              <a:spcAft>
                <a:spcPts val="0"/>
              </a:spcAft>
              <a:buFont typeface="Wingdings 2"/>
              <a:buChar char=""/>
              <a:defRPr/>
            </a:pPr>
            <a:r>
              <a:rPr lang="en-US" sz="2000" dirty="0">
                <a:latin typeface="Arial" charset="0"/>
                <a:cs typeface="Arial" charset="0"/>
              </a:rPr>
              <a:t>Often due to a decline in brain and CNS </a:t>
            </a:r>
            <a:r>
              <a:rPr lang="en-US" sz="2000" dirty="0" smtClean="0">
                <a:latin typeface="Arial" charset="0"/>
                <a:cs typeface="Arial" charset="0"/>
              </a:rPr>
              <a:t>functioning</a:t>
            </a:r>
          </a:p>
          <a:p>
            <a:pPr lvl="2" fontAlgn="auto">
              <a:spcAft>
                <a:spcPts val="0"/>
              </a:spcAft>
              <a:buFont typeface="Wingdings 2"/>
              <a:buChar char=""/>
              <a:defRPr/>
            </a:pPr>
            <a:endParaRPr lang="en-US" sz="2000" dirty="0"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900" u="sng" dirty="0">
                <a:latin typeface="Arial" charset="0"/>
                <a:cs typeface="Arial" charset="0"/>
              </a:rPr>
              <a:t>Attention</a:t>
            </a:r>
            <a:r>
              <a:rPr lang="en-US" sz="2400" u="sng" dirty="0">
                <a:latin typeface="Arial" charset="0"/>
                <a:cs typeface="Arial" charset="0"/>
              </a:rPr>
              <a:t>: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600" b="1" u="sng" dirty="0">
                <a:latin typeface="Arial" charset="0"/>
                <a:cs typeface="Arial" charset="0"/>
              </a:rPr>
              <a:t>Selective attention</a:t>
            </a:r>
            <a:r>
              <a:rPr lang="en-US" sz="2600" b="1" dirty="0">
                <a:latin typeface="Arial" charset="0"/>
                <a:cs typeface="Arial" charset="0"/>
              </a:rPr>
              <a:t>:</a:t>
            </a:r>
            <a:r>
              <a:rPr lang="en-US" sz="2600" dirty="0">
                <a:latin typeface="Arial" charset="0"/>
                <a:cs typeface="Arial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Arial" charset="0"/>
                <a:cs typeface="Arial" charset="0"/>
              </a:rPr>
              <a:t>focusing on a specific aspect of experience that is relevant while ignoring others that are irrelevant</a:t>
            </a:r>
          </a:p>
          <a:p>
            <a:pPr lvl="2" fontAlgn="auto">
              <a:spcAft>
                <a:spcPts val="0"/>
              </a:spcAft>
              <a:buFont typeface="Wingdings 2"/>
              <a:buChar char=""/>
              <a:defRPr/>
            </a:pPr>
            <a:r>
              <a:rPr lang="en-US" sz="2600" dirty="0">
                <a:solidFill>
                  <a:schemeClr val="bg1"/>
                </a:solidFill>
                <a:latin typeface="Arial" charset="0"/>
                <a:cs typeface="Arial" charset="0"/>
              </a:rPr>
              <a:t>Older adults are generally less adept at this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600" b="1" u="sng" dirty="0">
                <a:latin typeface="Arial" charset="0"/>
                <a:cs typeface="Arial" charset="0"/>
              </a:rPr>
              <a:t>Divided attention</a:t>
            </a:r>
            <a:r>
              <a:rPr lang="en-US" sz="2600" b="1" dirty="0">
                <a:latin typeface="Arial" charset="0"/>
                <a:cs typeface="Arial" charset="0"/>
              </a:rPr>
              <a:t>:</a:t>
            </a:r>
            <a:r>
              <a:rPr lang="en-US" sz="2600" dirty="0">
                <a:latin typeface="Arial" charset="0"/>
                <a:cs typeface="Arial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Arial" charset="0"/>
                <a:cs typeface="Arial" charset="0"/>
              </a:rPr>
              <a:t>concentrating on more than one activity at the same time</a:t>
            </a:r>
          </a:p>
          <a:p>
            <a:pPr lvl="2" fontAlgn="auto">
              <a:spcAft>
                <a:spcPts val="0"/>
              </a:spcAft>
              <a:buFont typeface="Wingdings 2"/>
              <a:buChar char=""/>
              <a:defRPr/>
            </a:pPr>
            <a:r>
              <a:rPr lang="en-US" sz="2600" dirty="0">
                <a:solidFill>
                  <a:schemeClr val="bg1"/>
                </a:solidFill>
                <a:latin typeface="Arial" charset="0"/>
                <a:cs typeface="Arial" charset="0"/>
              </a:rPr>
              <a:t>When tasks are easy, age differences are minimal</a:t>
            </a:r>
          </a:p>
          <a:p>
            <a:pPr lvl="2" fontAlgn="auto">
              <a:spcAft>
                <a:spcPts val="0"/>
              </a:spcAft>
              <a:buFont typeface="Wingdings 2"/>
              <a:buChar char=""/>
              <a:defRPr/>
            </a:pPr>
            <a:r>
              <a:rPr lang="en-US" sz="2600" dirty="0">
                <a:solidFill>
                  <a:schemeClr val="bg1"/>
                </a:solidFill>
                <a:latin typeface="Arial" charset="0"/>
                <a:cs typeface="Arial" charset="0"/>
              </a:rPr>
              <a:t>The more difficult the tasks, the less effectively older adults divide attention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600" b="1" u="sng" dirty="0">
                <a:latin typeface="Arial" charset="0"/>
                <a:cs typeface="Arial" charset="0"/>
              </a:rPr>
              <a:t>Sustained attention</a:t>
            </a:r>
            <a:r>
              <a:rPr lang="en-US" sz="2600" b="1" dirty="0">
                <a:latin typeface="Arial" charset="0"/>
                <a:cs typeface="Arial" charset="0"/>
              </a:rPr>
              <a:t>:</a:t>
            </a:r>
            <a:r>
              <a:rPr lang="en-US" sz="2600" dirty="0">
                <a:latin typeface="Arial" charset="0"/>
                <a:cs typeface="Arial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Arial" charset="0"/>
                <a:cs typeface="Arial" charset="0"/>
              </a:rPr>
              <a:t>readiness to detect and respond to small changes occurring at random times in the environment</a:t>
            </a:r>
          </a:p>
          <a:p>
            <a:pPr lvl="2" fontAlgn="auto">
              <a:spcAft>
                <a:spcPts val="0"/>
              </a:spcAft>
              <a:buFont typeface="Wingdings 2"/>
              <a:buChar char=""/>
              <a:defRPr/>
            </a:pPr>
            <a:r>
              <a:rPr lang="en-US" sz="2600" dirty="0">
                <a:solidFill>
                  <a:schemeClr val="bg1"/>
                </a:solidFill>
                <a:latin typeface="Arial" charset="0"/>
                <a:cs typeface="Arial" charset="0"/>
              </a:rPr>
              <a:t>Older adults perform just as well on simple tasks; but performance drops on complex tasks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Multidimensionality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458200" cy="525779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u="sng" dirty="0">
                <a:solidFill>
                  <a:schemeClr val="bg1"/>
                </a:solidFill>
                <a:latin typeface="Arial" charset="0"/>
                <a:cs typeface="Arial" charset="0"/>
              </a:rPr>
              <a:t>Memory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:  </a:t>
            </a: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  <a:t>Memory changes during aging but not all in the same way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Episodic memory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>
                <a:latin typeface="Arial" charset="0"/>
                <a:cs typeface="Arial" charset="0"/>
              </a:rPr>
              <a:t>younger adults have better episodic </a:t>
            </a:r>
            <a:r>
              <a:rPr lang="en-US" sz="2000" dirty="0" smtClean="0">
                <a:latin typeface="Arial" charset="0"/>
                <a:cs typeface="Arial" charset="0"/>
              </a:rPr>
              <a:t>memory</a:t>
            </a:r>
          </a:p>
          <a:p>
            <a:pPr lvl="2">
              <a:buFont typeface="Wingdings 2"/>
              <a:buChar char=""/>
              <a:defRPr/>
            </a:pPr>
            <a:r>
              <a:rPr lang="en-US" sz="2000" dirty="0">
                <a:solidFill>
                  <a:schemeClr val="bg1"/>
                </a:solidFill>
              </a:rPr>
              <a:t>the memory of autobiographical events (times, places, associated emotions, and other contextual knowledge)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Semantic memory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>
                <a:latin typeface="Arial" charset="0"/>
                <a:cs typeface="Arial" charset="0"/>
              </a:rPr>
              <a:t>does not decline as drastically as episodic memory</a:t>
            </a:r>
          </a:p>
          <a:p>
            <a:pPr lvl="2" fontAlgn="auto">
              <a:spcAft>
                <a:spcPts val="0"/>
              </a:spcAft>
              <a:buFont typeface="Wingdings 2"/>
              <a:buChar char="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the </a:t>
            </a:r>
            <a:r>
              <a:rPr lang="en-US" sz="2000" dirty="0">
                <a:solidFill>
                  <a:schemeClr val="bg1"/>
                </a:solidFill>
              </a:rPr>
              <a:t>memory of meanings, understandings, and other concept-based </a:t>
            </a:r>
            <a:r>
              <a:rPr lang="en-US" sz="2000" dirty="0" smtClean="0">
                <a:solidFill>
                  <a:schemeClr val="bg1"/>
                </a:solidFill>
              </a:rPr>
              <a:t>knowledge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Working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memory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decline during the late adulthood </a:t>
            </a:r>
            <a:r>
              <a:rPr lang="en-US" sz="2000" dirty="0" smtClean="0">
                <a:latin typeface="Arial" charset="0"/>
                <a:cs typeface="Arial" charset="0"/>
              </a:rPr>
              <a:t>years</a:t>
            </a:r>
          </a:p>
          <a:p>
            <a:pPr lvl="2">
              <a:buFont typeface="Wingdings 2"/>
              <a:buChar char=""/>
              <a:defRPr/>
            </a:pPr>
            <a:r>
              <a:rPr lang="en-US" sz="2000" dirty="0">
                <a:solidFill>
                  <a:schemeClr val="bg1"/>
                </a:solidFill>
              </a:rPr>
              <a:t>the system which actively holds information in the mind to do verbal and nonverbal tasks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Multidimensionality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300" b="1" dirty="0"/>
              <a:t>Explicit memory: </a:t>
            </a:r>
            <a:r>
              <a:rPr lang="en-US" sz="2300" dirty="0">
                <a:solidFill>
                  <a:schemeClr val="bg1"/>
                </a:solidFill>
              </a:rPr>
              <a:t>the conscious, intentional recollection of previous experiences and </a:t>
            </a:r>
            <a:r>
              <a:rPr lang="en-US" sz="2300" dirty="0" smtClean="0">
                <a:solidFill>
                  <a:schemeClr val="bg1"/>
                </a:solidFill>
              </a:rPr>
              <a:t>information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endParaRPr lang="en-US" sz="2300" dirty="0"/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300" b="1" dirty="0"/>
              <a:t>Implicit memory:</a:t>
            </a:r>
            <a:r>
              <a:rPr lang="en-US" sz="2300" dirty="0"/>
              <a:t> </a:t>
            </a:r>
            <a:r>
              <a:rPr lang="en-US" sz="2300" dirty="0">
                <a:solidFill>
                  <a:schemeClr val="bg1"/>
                </a:solidFill>
              </a:rPr>
              <a:t>memory without conscious recollection; skills and routines that are automatically performed</a:t>
            </a:r>
          </a:p>
          <a:p>
            <a:pPr lvl="2" fontAlgn="auto">
              <a:spcAft>
                <a:spcPts val="0"/>
              </a:spcAft>
              <a:buFont typeface="Wingdings 2"/>
              <a:buChar char=""/>
              <a:defRPr/>
            </a:pPr>
            <a:r>
              <a:rPr lang="en-US" sz="2300" dirty="0"/>
              <a:t>Implicit memory shows less aging declines than explicit </a:t>
            </a:r>
            <a:r>
              <a:rPr lang="en-US" sz="2300" dirty="0" smtClean="0"/>
              <a:t>memory</a:t>
            </a:r>
          </a:p>
          <a:p>
            <a:pPr lvl="2" fontAlgn="auto">
              <a:spcAft>
                <a:spcPts val="0"/>
              </a:spcAft>
              <a:buFont typeface="Wingdings 2"/>
              <a:buChar char=""/>
              <a:defRPr/>
            </a:pPr>
            <a:endParaRPr lang="en-US" sz="2300" dirty="0" smtClean="0"/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300" b="1" dirty="0" smtClean="0"/>
              <a:t>Source </a:t>
            </a:r>
            <a:r>
              <a:rPr lang="en-US" sz="2300" b="1" dirty="0"/>
              <a:t>memory</a:t>
            </a:r>
            <a:r>
              <a:rPr lang="en-US" sz="2300" b="1" dirty="0">
                <a:solidFill>
                  <a:schemeClr val="bg1"/>
                </a:solidFill>
              </a:rPr>
              <a:t>:</a:t>
            </a:r>
            <a:r>
              <a:rPr lang="en-US" sz="2300" dirty="0">
                <a:solidFill>
                  <a:schemeClr val="bg1"/>
                </a:solidFill>
              </a:rPr>
              <a:t> the ability to remember where one learned something</a:t>
            </a:r>
          </a:p>
          <a:p>
            <a:pPr lvl="2" fontAlgn="auto">
              <a:spcAft>
                <a:spcPts val="0"/>
              </a:spcAft>
              <a:buFont typeface="Wingdings 2"/>
              <a:buChar char=""/>
              <a:defRPr/>
            </a:pPr>
            <a:r>
              <a:rPr lang="en-US" sz="2300" dirty="0"/>
              <a:t>Decreases with age during late adulthood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It or lose 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724400" cy="5257798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Changes in cognitive activity patterns can </a:t>
            </a:r>
            <a:b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result in disuse and lead to atrophy of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skills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Certain mental activities can benefit the maintenance of cognitive skills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Reading books, doing crossword puzzles, going to lectures and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concerts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Research suggests that mental exercise may reduce cognitive decline and lower the likelihood of developing Alzheimer disease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7" name="Picture 10" descr="http://www.stpt.usf.edu/~jsokolov/07nuns.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29200" y="2554287"/>
            <a:ext cx="1960563" cy="4303713"/>
          </a:xfrm>
          <a:prstGeom prst="rect">
            <a:avLst/>
          </a:prstGeom>
          <a:noFill/>
        </p:spPr>
      </p:pic>
      <p:pic>
        <p:nvPicPr>
          <p:cNvPr id="8" name="Picture Placeholder 11" descr="http://images.cnhi.zope.net/images_sizedimage_340220139/lg"/>
          <p:cNvPicPr>
            <a:picLocks/>
          </p:cNvPicPr>
          <p:nvPr/>
        </p:nvPicPr>
        <p:blipFill>
          <a:blip r:embed="rId3"/>
          <a:srcRect l="1089" r="1089"/>
          <a:stretch>
            <a:fillRect/>
          </a:stretch>
        </p:blipFill>
        <p:spPr bwMode="auto">
          <a:xfrm>
            <a:off x="6400800" y="533400"/>
            <a:ext cx="27432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Retirement is a process, not an event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Older adults who adjust best to retirement: 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Have an adequate income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Are better educated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Are healthy and active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Have extended social networks and family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Were satisfied with their lives before retiring</a:t>
            </a:r>
            <a:endParaRPr lang="en-US" sz="2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Health: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00200"/>
            <a:ext cx="5562600" cy="5029200"/>
          </a:xfrm>
        </p:spPr>
        <p:txBody>
          <a:bodyPr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Candara" pitchFamily="34" charset="0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Major depression</a:t>
            </a: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endParaRPr lang="en-US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fontAlgn="auto">
              <a:spcAft>
                <a:spcPts val="0"/>
              </a:spcAft>
              <a:buFont typeface="Candara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mood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disorder in which the individual is deeply unhappy, demoralized, self-derogatory, and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bored</a:t>
            </a:r>
          </a:p>
          <a:p>
            <a:pPr marL="0" indent="0" fontAlgn="auto">
              <a:spcAft>
                <a:spcPts val="0"/>
              </a:spcAft>
              <a:buFont typeface="Candara" pitchFamily="34" charset="0"/>
              <a:buNone/>
              <a:defRPr/>
            </a:pPr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Depressive symptoms increase in the oldest-old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Higher percentage of women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More physical disability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More cognitive impairment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Lower socioeconomic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status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Women show more depression at 50 and 60 years of age, but depression in men increases from 60 to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80</a:t>
            </a: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Content Placeholder 5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828800"/>
            <a:ext cx="28194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Dementia and Alzheimer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2"/>
            <a:ext cx="6705600" cy="4952998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u="sng" dirty="0"/>
              <a:t>Dementia:</a:t>
            </a:r>
            <a:r>
              <a:rPr lang="en-US" dirty="0"/>
              <a:t> </a:t>
            </a:r>
            <a:endParaRPr lang="en-US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/>
              <a:t>	</a:t>
            </a:r>
            <a:r>
              <a:rPr lang="en-US" dirty="0" smtClean="0">
                <a:solidFill>
                  <a:schemeClr val="bg1"/>
                </a:solidFill>
              </a:rPr>
              <a:t>any </a:t>
            </a:r>
            <a:r>
              <a:rPr lang="en-US" dirty="0">
                <a:solidFill>
                  <a:schemeClr val="bg1"/>
                </a:solidFill>
              </a:rPr>
              <a:t>neurological disorder in which the primary symptoms involve a deterioration of mental functioning</a:t>
            </a:r>
            <a:endParaRPr lang="en-US" u="sng" dirty="0">
              <a:solidFill>
                <a:schemeClr val="bg1"/>
              </a:solidFill>
            </a:endParaRP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/>
                </a:solidFill>
              </a:rPr>
              <a:t>20% of individuals over the age of 80 have dementia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u="sng" dirty="0"/>
              <a:t>Alzheimer Disease:</a:t>
            </a:r>
            <a:r>
              <a:rPr lang="en-US" dirty="0"/>
              <a:t> </a:t>
            </a:r>
            <a:endParaRPr lang="en-US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/>
              <a:t>	</a:t>
            </a: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>
                <a:solidFill>
                  <a:schemeClr val="bg1"/>
                </a:solidFill>
              </a:rPr>
              <a:t>common form of dementia that is characterized by a gradual deterioration of memory, reasoning, language, and eventually, physical function</a:t>
            </a:r>
            <a:endParaRPr lang="en-US" u="sng" dirty="0">
              <a:solidFill>
                <a:schemeClr val="bg1"/>
              </a:solidFill>
            </a:endParaRP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/>
                </a:solidFill>
              </a:rPr>
              <a:t>Rates could triple within the next 50 years as people live longer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/>
                </a:solidFill>
              </a:rPr>
              <a:t>Divided into </a:t>
            </a:r>
            <a:r>
              <a:rPr lang="en-US" i="1" dirty="0">
                <a:solidFill>
                  <a:schemeClr val="bg1"/>
                </a:solidFill>
              </a:rPr>
              <a:t>early-onset</a:t>
            </a:r>
            <a:r>
              <a:rPr lang="en-US" dirty="0">
                <a:solidFill>
                  <a:schemeClr val="bg1"/>
                </a:solidFill>
              </a:rPr>
              <a:t> (younger than 65) or </a:t>
            </a:r>
            <a:r>
              <a:rPr lang="en-US" i="1" dirty="0">
                <a:solidFill>
                  <a:schemeClr val="bg1"/>
                </a:solidFill>
              </a:rPr>
              <a:t>late-onset</a:t>
            </a:r>
            <a:r>
              <a:rPr lang="en-US" dirty="0">
                <a:solidFill>
                  <a:schemeClr val="bg1"/>
                </a:solidFill>
              </a:rPr>
              <a:t> (later than 65)</a:t>
            </a:r>
          </a:p>
          <a:p>
            <a:endParaRPr lang="en-US" dirty="0"/>
          </a:p>
        </p:txBody>
      </p:sp>
      <p:pic>
        <p:nvPicPr>
          <p:cNvPr id="4" name="Picture 3" descr="http://i85.photobucket.com/albums/k62/MaDukes49/Maxine/Maxine-mem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438400"/>
            <a:ext cx="22098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Dementia and Alzheimer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6324600" cy="5029198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u="sng" dirty="0">
                <a:latin typeface="Arial" charset="0"/>
                <a:cs typeface="Arial" charset="0"/>
              </a:rPr>
              <a:t>Alzheimer Disease (continued):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Alzheimer involves a deficiency in the brain messenger chemical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acetylcholine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Brain shrinks and deteriorates as memory ability decreases</a:t>
            </a:r>
          </a:p>
          <a:p>
            <a:pPr lvl="2" fontAlgn="auto">
              <a:spcAft>
                <a:spcPts val="0"/>
              </a:spcAft>
              <a:buFont typeface="Wingdings 2"/>
              <a:buChar char=""/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Formation of </a:t>
            </a:r>
            <a:r>
              <a:rPr lang="en-US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amyloid</a:t>
            </a:r>
            <a:r>
              <a:rPr lang="en-US" i="1" dirty="0">
                <a:solidFill>
                  <a:schemeClr val="bg1"/>
                </a:solidFill>
                <a:latin typeface="Arial" charset="0"/>
                <a:cs typeface="Arial" charset="0"/>
              </a:rPr>
              <a:t> plaques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and </a:t>
            </a:r>
            <a:r>
              <a:rPr lang="en-US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neurofibrillary</a:t>
            </a:r>
            <a:r>
              <a:rPr lang="en-US" i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tangles</a:t>
            </a:r>
          </a:p>
          <a:p>
            <a:pPr lvl="2" fontAlgn="auto">
              <a:spcAft>
                <a:spcPts val="0"/>
              </a:spcAft>
              <a:buFont typeface="Wingdings 2"/>
              <a:buChar char=""/>
              <a:defRPr/>
            </a:pP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Age is an important risk factor, and genes also play an important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role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Healthy lifestyle factors may lower the risk</a:t>
            </a:r>
          </a:p>
          <a:p>
            <a:endParaRPr lang="en-US" dirty="0"/>
          </a:p>
        </p:txBody>
      </p:sp>
      <p:pic>
        <p:nvPicPr>
          <p:cNvPr id="5" name="Picture 4" descr="san70215_1806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371600"/>
            <a:ext cx="1660525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an70215_180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267200"/>
            <a:ext cx="17557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62800" y="0"/>
            <a:ext cx="1981200" cy="1931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Life Expectancy and Life Span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u="sng" dirty="0">
                <a:solidFill>
                  <a:schemeClr val="bg1"/>
                </a:solidFill>
              </a:rPr>
              <a:t>Life Span</a:t>
            </a:r>
            <a:r>
              <a:rPr lang="en-US" dirty="0">
                <a:solidFill>
                  <a:schemeClr val="bg1"/>
                </a:solidFill>
              </a:rPr>
              <a:t>: the maximum number of years an individual can live; has remained between 120–125 years</a:t>
            </a:r>
          </a:p>
          <a:p>
            <a:pPr>
              <a:defRPr/>
            </a:pPr>
            <a:r>
              <a:rPr lang="en-US" b="1" u="sng" dirty="0">
                <a:solidFill>
                  <a:schemeClr val="bg1"/>
                </a:solidFill>
              </a:rPr>
              <a:t>Life Expectancy</a:t>
            </a:r>
            <a:r>
              <a:rPr lang="en-US" dirty="0">
                <a:solidFill>
                  <a:schemeClr val="bg1"/>
                </a:solidFill>
              </a:rPr>
              <a:t>: the number of years that the average person born in a particular year will probably live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Has increased an average of 30 years since 1900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Average life expectancy today is 77.6 years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http://www.vernonhome.org/../images/Alzheimers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19800" y="1752600"/>
            <a:ext cx="2892425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Dementia and Alzheimer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61722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3000" dirty="0">
                <a:solidFill>
                  <a:schemeClr val="bg1"/>
                </a:solidFill>
                <a:latin typeface="Arial" charset="0"/>
                <a:cs typeface="Arial" charset="0"/>
              </a:rPr>
              <a:t>Caring for people with Alzheimer is a major </a:t>
            </a:r>
            <a:r>
              <a:rPr lang="en-US" sz="3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concern</a:t>
            </a:r>
          </a:p>
          <a:p>
            <a:pPr>
              <a:lnSpc>
                <a:spcPct val="80000"/>
              </a:lnSpc>
              <a:defRPr/>
            </a:pPr>
            <a:endParaRPr lang="en-US" sz="3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3000" dirty="0">
                <a:solidFill>
                  <a:schemeClr val="bg1"/>
                </a:solidFill>
                <a:latin typeface="Arial" charset="0"/>
                <a:cs typeface="Arial" charset="0"/>
              </a:rPr>
              <a:t>Support is often emotionally and physically draining for the family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600" dirty="0">
                <a:solidFill>
                  <a:schemeClr val="bg1"/>
                </a:solidFill>
                <a:latin typeface="Arial" charset="0"/>
                <a:cs typeface="Arial" charset="0"/>
              </a:rPr>
              <a:t>50% of family caregivers report </a:t>
            </a:r>
            <a:r>
              <a:rPr lang="en-US" sz="2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depression</a:t>
            </a:r>
          </a:p>
          <a:p>
            <a:pPr lvl="1">
              <a:lnSpc>
                <a:spcPct val="80000"/>
              </a:lnSpc>
              <a:defRPr/>
            </a:pPr>
            <a:endParaRPr lang="en-US" sz="2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3000" dirty="0">
                <a:solidFill>
                  <a:schemeClr val="bg1"/>
                </a:solidFill>
                <a:latin typeface="Arial" charset="0"/>
                <a:cs typeface="Arial" charset="0"/>
              </a:rPr>
              <a:t>Female caregivers report more </a:t>
            </a:r>
            <a:r>
              <a:rPr lang="en-US" sz="3000" dirty="0" err="1">
                <a:solidFill>
                  <a:schemeClr val="bg1"/>
                </a:solidFill>
                <a:latin typeface="Arial" charset="0"/>
                <a:cs typeface="Arial" charset="0"/>
              </a:rPr>
              <a:t>caregiving</a:t>
            </a:r>
            <a:r>
              <a:rPr lang="en-US" sz="3000" dirty="0">
                <a:solidFill>
                  <a:schemeClr val="bg1"/>
                </a:solidFill>
                <a:latin typeface="Arial" charset="0"/>
                <a:cs typeface="Arial" charset="0"/>
              </a:rPr>
              <a:t> hours, higher levels of burden and depression, and lower levels of well-being and physical health than male caregivers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http://interactiveus.files.wordpress.com/2009/05/parkinsons2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" y="1447800"/>
            <a:ext cx="33528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Dementia and Parkinson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2"/>
            <a:ext cx="6019800" cy="5029198"/>
          </a:xfrm>
        </p:spPr>
        <p:txBody>
          <a:bodyPr>
            <a:normAutofit fontScale="70000" lnSpcReduction="20000"/>
          </a:bodyPr>
          <a:lstStyle/>
          <a:p>
            <a:pPr>
              <a:buFont typeface="Wingdings 2"/>
              <a:buChar char=""/>
              <a:defRPr/>
            </a:pPr>
            <a:r>
              <a:rPr lang="en-US" sz="3400" b="1" u="sng" dirty="0"/>
              <a:t>Multi-Infarct Dementia:</a:t>
            </a:r>
          </a:p>
          <a:p>
            <a:pPr>
              <a:buNone/>
              <a:defRPr/>
            </a:pPr>
            <a:r>
              <a:rPr lang="en-US" sz="3400" dirty="0" smtClean="0">
                <a:solidFill>
                  <a:schemeClr val="bg1"/>
                </a:solidFill>
              </a:rPr>
              <a:t>	a </a:t>
            </a:r>
            <a:r>
              <a:rPr lang="en-US" sz="3400" dirty="0">
                <a:solidFill>
                  <a:schemeClr val="bg1"/>
                </a:solidFill>
              </a:rPr>
              <a:t>sporadic and progressive loss of intellectual functioning caused by repeated temporary obstruction of blood flow in cerebral arteries</a:t>
            </a:r>
            <a:endParaRPr lang="en-US" sz="3400" u="sng" dirty="0">
              <a:solidFill>
                <a:schemeClr val="bg1"/>
              </a:solidFill>
            </a:endParaRPr>
          </a:p>
          <a:p>
            <a:pPr lvl="1">
              <a:buFont typeface="Wingdings 2"/>
              <a:buChar char=""/>
              <a:defRPr/>
            </a:pPr>
            <a:r>
              <a:rPr lang="en-US" dirty="0">
                <a:solidFill>
                  <a:schemeClr val="bg1"/>
                </a:solidFill>
              </a:rPr>
              <a:t>More common among men with a history of high blood pressure</a:t>
            </a:r>
          </a:p>
          <a:p>
            <a:pPr lvl="1">
              <a:buFont typeface="Wingdings 2"/>
              <a:buChar char=""/>
              <a:defRPr/>
            </a:pPr>
            <a:r>
              <a:rPr lang="en-US" dirty="0">
                <a:solidFill>
                  <a:schemeClr val="bg1"/>
                </a:solidFill>
              </a:rPr>
              <a:t>Recovery is </a:t>
            </a:r>
            <a:r>
              <a:rPr lang="en-US" dirty="0" smtClean="0">
                <a:solidFill>
                  <a:schemeClr val="bg1"/>
                </a:solidFill>
              </a:rPr>
              <a:t>possible</a:t>
            </a:r>
          </a:p>
          <a:p>
            <a:pPr lvl="1">
              <a:buFont typeface="Wingdings 2"/>
              <a:buChar char=""/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 2"/>
              <a:buChar char=""/>
              <a:defRPr/>
            </a:pPr>
            <a:r>
              <a:rPr lang="en-US" sz="3400" b="1" u="sng" dirty="0"/>
              <a:t>Parkinson </a:t>
            </a:r>
            <a:r>
              <a:rPr lang="en-US" sz="3400" b="1" u="sng" dirty="0" smtClean="0"/>
              <a:t>Disease:</a:t>
            </a:r>
          </a:p>
          <a:p>
            <a:pPr>
              <a:buNone/>
              <a:defRPr/>
            </a:pPr>
            <a:r>
              <a:rPr lang="en-US" sz="3400" dirty="0">
                <a:solidFill>
                  <a:schemeClr val="bg1"/>
                </a:solidFill>
              </a:rPr>
              <a:t>	</a:t>
            </a:r>
            <a:r>
              <a:rPr lang="en-US" sz="3400" dirty="0" smtClean="0">
                <a:solidFill>
                  <a:schemeClr val="bg1"/>
                </a:solidFill>
              </a:rPr>
              <a:t>a </a:t>
            </a:r>
            <a:r>
              <a:rPr lang="en-US" sz="3400" dirty="0">
                <a:solidFill>
                  <a:schemeClr val="bg1"/>
                </a:solidFill>
              </a:rPr>
              <a:t>chronic, progressive disease characterized by muscle tremors, slowing of movement, and facial paralysis</a:t>
            </a:r>
          </a:p>
          <a:p>
            <a:pPr lvl="1">
              <a:buFont typeface="Wingdings 2"/>
              <a:buChar char=""/>
              <a:defRPr/>
            </a:pPr>
            <a:r>
              <a:rPr lang="en-US" dirty="0">
                <a:solidFill>
                  <a:schemeClr val="bg1"/>
                </a:solidFill>
              </a:rPr>
              <a:t>Triggered by the degeneration of dopamine-producing neurons in the brain</a:t>
            </a:r>
          </a:p>
          <a:p>
            <a:pPr lvl="1">
              <a:buFont typeface="Wingdings 2"/>
              <a:buChar char=""/>
              <a:defRPr/>
            </a:pPr>
            <a:r>
              <a:rPr lang="en-US" dirty="0">
                <a:solidFill>
                  <a:schemeClr val="bg1"/>
                </a:solidFill>
              </a:rPr>
              <a:t>Several treatments are available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Religion is: </a:t>
            </a:r>
          </a:p>
          <a:p>
            <a:pPr marL="457200" lvl="1">
              <a:defRPr/>
            </a:pPr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More significant in older adults’ lives</a:t>
            </a:r>
          </a:p>
          <a:p>
            <a:pPr marL="457200" lvl="1">
              <a:defRPr/>
            </a:pPr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Related to a sense of meaning in life</a:t>
            </a:r>
          </a:p>
          <a:p>
            <a:pPr marL="457200" lvl="1">
              <a:defRPr/>
            </a:pPr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Related to higher levels of life satisfaction,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hopefulness, </a:t>
            </a:r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and self-esteem</a:t>
            </a:r>
          </a:p>
          <a:p>
            <a:pPr marL="457200" lvl="1">
              <a:defRPr/>
            </a:pPr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Associated with better health</a:t>
            </a:r>
          </a:p>
          <a:p>
            <a:pPr marL="457200" lvl="1">
              <a:defRPr/>
            </a:pPr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Perhaps associated with living longer</a:t>
            </a:r>
          </a:p>
          <a:p>
            <a:endParaRPr lang="en-US" dirty="0"/>
          </a:p>
        </p:txBody>
      </p:sp>
      <p:pic>
        <p:nvPicPr>
          <p:cNvPr id="4" name="Content Placeholder 5" descr="http://seekinggoddaily.com/images/old%20woman%20praying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48400" y="3581400"/>
            <a:ext cx="25908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1EEF9"/>
                </a:solidFill>
                <a:latin typeface="Times New Roman" pitchFamily="18" charset="0"/>
                <a:cs typeface="Times New Roman" pitchFamily="18" charset="0"/>
              </a:rPr>
              <a:t>Socioemotional Development in Late Adulthood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ww.hartford.edu/academics/university-studies/auc/files/soci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762000"/>
            <a:ext cx="4092575" cy="3565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THEORIES OF SOCIOEMOTIONAL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u="sng" dirty="0">
                <a:solidFill>
                  <a:schemeClr val="bg1"/>
                </a:solidFill>
              </a:rPr>
              <a:t>Erikson’s Theory:</a:t>
            </a:r>
          </a:p>
          <a:p>
            <a:pPr lvl="1">
              <a:defRPr/>
            </a:pPr>
            <a:r>
              <a:rPr lang="en-US" i="1" dirty="0">
                <a:solidFill>
                  <a:schemeClr val="bg1"/>
                </a:solidFill>
              </a:rPr>
              <a:t>Integrity vs. Despair:</a:t>
            </a:r>
            <a:r>
              <a:rPr lang="en-US" dirty="0">
                <a:solidFill>
                  <a:schemeClr val="bg1"/>
                </a:solidFill>
              </a:rPr>
              <a:t> involves reflecting on the past and either piecing together a positive review or concluding that one’s life has not been well spent</a:t>
            </a:r>
          </a:p>
          <a:p>
            <a:pPr lvl="1">
              <a:defRPr/>
            </a:pPr>
            <a:r>
              <a:rPr lang="en-US" i="1" dirty="0">
                <a:solidFill>
                  <a:schemeClr val="bg1"/>
                </a:solidFill>
              </a:rPr>
              <a:t>Life review:</a:t>
            </a:r>
            <a:r>
              <a:rPr lang="en-US" dirty="0">
                <a:solidFill>
                  <a:schemeClr val="bg1"/>
                </a:solidFill>
              </a:rPr>
              <a:t> looking back at one’s life experiences, evaluating them, and interpreting/reinterpreting them</a:t>
            </a:r>
          </a:p>
          <a:p>
            <a:pPr lvl="2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bg1"/>
                </a:solidFill>
              </a:rPr>
              <a:t>Life review is set in motion by looking forward to death</a:t>
            </a:r>
          </a:p>
          <a:p>
            <a:pPr lvl="2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bg1"/>
                </a:solidFill>
              </a:rPr>
              <a:t>Can include </a:t>
            </a:r>
            <a:r>
              <a:rPr lang="en-US" dirty="0" err="1">
                <a:solidFill>
                  <a:schemeClr val="bg1"/>
                </a:solidFill>
              </a:rPr>
              <a:t>sociocultural</a:t>
            </a:r>
            <a:r>
              <a:rPr lang="en-US" dirty="0">
                <a:solidFill>
                  <a:schemeClr val="bg1"/>
                </a:solidFill>
              </a:rPr>
              <a:t> dimensions, interpersonal/relationship dimensions, and personal dimensions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THEORIES OF SOCIOEMOTIONAL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000" u="sng" dirty="0" smtClean="0">
                <a:solidFill>
                  <a:schemeClr val="bg1"/>
                </a:solidFill>
                <a:cs typeface="Times New Roman" pitchFamily="18" charset="0"/>
              </a:rPr>
              <a:t>Activity Theory:</a:t>
            </a:r>
            <a:r>
              <a:rPr lang="en-US" sz="3000" dirty="0" smtClean="0">
                <a:solidFill>
                  <a:schemeClr val="bg1"/>
                </a:solidFill>
                <a:cs typeface="Times New Roman" pitchFamily="18" charset="0"/>
              </a:rPr>
              <a:t> the more active and involved older adults are, the more likely they are to be satisfied with their lives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solidFill>
                  <a:schemeClr val="bg1"/>
                </a:solidFill>
                <a:cs typeface="Times New Roman" pitchFamily="18" charset="0"/>
              </a:rPr>
              <a:t>Suggests that individuals will achieve greater life satisfaction if they continue their middle-adulthood roles into late adulthood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an3191x_2002"/>
          <p:cNvPicPr>
            <a:picLocks noChangeAspect="1" noChangeArrowheads="1"/>
          </p:cNvPicPr>
          <p:nvPr/>
        </p:nvPicPr>
        <p:blipFill>
          <a:blip r:embed="rId2" cstate="print"/>
          <a:srcRect l="-7407" r="-7407"/>
          <a:stretch>
            <a:fillRect/>
          </a:stretch>
        </p:blipFill>
        <p:spPr bwMode="auto">
          <a:xfrm>
            <a:off x="0" y="2895600"/>
            <a:ext cx="443706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THEORIES OF SOCIOEMOTIONAL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810000" y="1524000"/>
            <a:ext cx="4876800" cy="5105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Candara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Socioemotional Selectivity Theory: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older adults become more selective about their social networks, spending more time with individuals with whom they have had rewarding relationships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Two important classes of goals: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Knowledge-related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Emotional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Trajectory for each type of goal is different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When time is perceived as open-ended, knowledge-related goals are pursued more often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As older adults perceive that they have less time left, emotional goals become more important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THEORIES OF SOCIOEMOTIONAL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u="sng" dirty="0">
                <a:solidFill>
                  <a:schemeClr val="bg1"/>
                </a:solidFill>
              </a:rPr>
              <a:t>Selective Optimization with Compensation Theory:</a:t>
            </a:r>
            <a:r>
              <a:rPr lang="en-US" dirty="0">
                <a:solidFill>
                  <a:schemeClr val="bg1"/>
                </a:solidFill>
              </a:rPr>
              <a:t> successful aging is linked with three main factors:</a:t>
            </a:r>
          </a:p>
          <a:p>
            <a:pPr lvl="1">
              <a:defRPr/>
            </a:pPr>
            <a:r>
              <a:rPr lang="en-US" i="1" dirty="0">
                <a:solidFill>
                  <a:schemeClr val="bg1"/>
                </a:solidFill>
              </a:rPr>
              <a:t>Selection:</a:t>
            </a:r>
            <a:r>
              <a:rPr lang="en-US" dirty="0">
                <a:solidFill>
                  <a:schemeClr val="bg1"/>
                </a:solidFill>
              </a:rPr>
              <a:t> older adults have a reduced capacity and loss of functioning, which require a reduction in performance in most life domains</a:t>
            </a:r>
            <a:endParaRPr lang="en-US" i="1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i="1" dirty="0">
                <a:solidFill>
                  <a:schemeClr val="bg1"/>
                </a:solidFill>
              </a:rPr>
              <a:t>Optimization:</a:t>
            </a:r>
            <a:r>
              <a:rPr lang="en-US" dirty="0">
                <a:solidFill>
                  <a:schemeClr val="bg1"/>
                </a:solidFill>
              </a:rPr>
              <a:t> it is possible to maintain performance in some areas through continued practice and the use of new technologies</a:t>
            </a:r>
            <a:endParaRPr lang="en-US" i="1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i="1" dirty="0">
                <a:solidFill>
                  <a:schemeClr val="bg1"/>
                </a:solidFill>
              </a:rPr>
              <a:t>Compensation:</a:t>
            </a:r>
            <a:r>
              <a:rPr lang="en-US" dirty="0">
                <a:solidFill>
                  <a:schemeClr val="bg1"/>
                </a:solidFill>
              </a:rPr>
              <a:t> older adults need to compensate when life tasks require a higher level of capacity</a:t>
            </a:r>
            <a:endParaRPr lang="en-US" i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Self and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u="sng" dirty="0">
                <a:solidFill>
                  <a:schemeClr val="bg1"/>
                </a:solidFill>
              </a:rPr>
              <a:t>Self-Esteem: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Tends to be higher for males than females; difference disappears in the 70’s and 80’s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Tends to decline significantly in the 70’s and 80’s</a:t>
            </a:r>
          </a:p>
          <a:p>
            <a:pPr lvl="2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bg1"/>
                </a:solidFill>
              </a:rPr>
              <a:t>Deteriorating physical health</a:t>
            </a:r>
          </a:p>
          <a:p>
            <a:pPr lvl="2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bg1"/>
                </a:solidFill>
              </a:rPr>
              <a:t>Negative societal attitudes toward older adults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u="sng" dirty="0">
                <a:solidFill>
                  <a:schemeClr val="bg1"/>
                </a:solidFill>
              </a:rPr>
              <a:t>Self-Acceptance:</a:t>
            </a:r>
            <a:r>
              <a:rPr lang="en-US" dirty="0">
                <a:solidFill>
                  <a:schemeClr val="bg1"/>
                </a:solidFill>
              </a:rPr>
              <a:t> depends on whether the individual is describing their past, present, </a:t>
            </a:r>
            <a:r>
              <a:rPr lang="en-US" dirty="0" smtClean="0">
                <a:solidFill>
                  <a:schemeClr val="bg1"/>
                </a:solidFill>
              </a:rPr>
              <a:t>future</a:t>
            </a:r>
            <a:endParaRPr lang="en-US" dirty="0">
              <a:solidFill>
                <a:schemeClr val="bg1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u="sng" dirty="0">
                <a:solidFill>
                  <a:schemeClr val="bg1"/>
                </a:solidFill>
              </a:rPr>
              <a:t>Self-Control:</a:t>
            </a:r>
            <a:r>
              <a:rPr lang="en-US" dirty="0">
                <a:solidFill>
                  <a:schemeClr val="bg1"/>
                </a:solidFill>
              </a:rPr>
              <a:t> a majority of adults in their 60’s and 70’s report being in control of their lives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429000"/>
            <a:ext cx="25146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Life Expectancy and Life Span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686800" cy="502919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Number of centenarians is increasing by approximately 7% each year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Getting older may not mean getting sicker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Many centenarians are women</a:t>
            </a:r>
          </a:p>
          <a:p>
            <a:pPr lvl="2">
              <a:defRPr/>
            </a:pPr>
            <a:r>
              <a:rPr lang="en-US" dirty="0">
                <a:solidFill>
                  <a:schemeClr val="bg1"/>
                </a:solidFill>
              </a:rPr>
              <a:t>Among centenarians, men are more likely to be healthier than women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Ability to cope successfully with stress seems to be important to survival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Other important factors: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Genes and family history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Health, education, personality, and lifestyle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Some </a:t>
            </a:r>
            <a:r>
              <a:rPr lang="en-US" dirty="0" err="1">
                <a:solidFill>
                  <a:schemeClr val="bg1"/>
                </a:solidFill>
              </a:rPr>
              <a:t>developmentalists</a:t>
            </a:r>
            <a:r>
              <a:rPr lang="en-US" dirty="0">
                <a:solidFill>
                  <a:schemeClr val="bg1"/>
                </a:solidFill>
              </a:rPr>
              <a:t> divide late adulthood: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Young-old are aged 65 to 74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Old-old are aged 75 or more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Oldest-old are aged 85 or more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Older Adults in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b="1" u="sng" dirty="0">
                <a:solidFill>
                  <a:schemeClr val="bg1"/>
                </a:solidFill>
              </a:rPr>
              <a:t>Ageism:</a:t>
            </a:r>
            <a:r>
              <a:rPr lang="en-US" dirty="0">
                <a:solidFill>
                  <a:schemeClr val="bg1"/>
                </a:solidFill>
              </a:rPr>
              <a:t> prejudice against others because of their age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Stereotypes against older adults are often negative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Most frequent form is disrespect, </a:t>
            </a:r>
            <a:r>
              <a:rPr lang="en-US" dirty="0" smtClean="0">
                <a:solidFill>
                  <a:schemeClr val="bg1"/>
                </a:solidFill>
              </a:rPr>
              <a:t>followed by weakness </a:t>
            </a:r>
            <a:r>
              <a:rPr lang="en-US" dirty="0">
                <a:solidFill>
                  <a:schemeClr val="bg1"/>
                </a:solidFill>
              </a:rPr>
              <a:t>caused by age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bg1"/>
                </a:solidFill>
              </a:rPr>
              <a:t>Concern that the economy cannot bear the burden of so many older persons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bg1"/>
                </a:solidFill>
              </a:rPr>
              <a:t>Problems involving health care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Increasing health care costs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Medical system is based on a “cure” rather than “care” model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Older Adults in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382000" cy="48767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700" u="sng" dirty="0" smtClean="0">
                <a:solidFill>
                  <a:schemeClr val="bg1"/>
                </a:solidFill>
                <a:cs typeface="Times New Roman" pitchFamily="18" charset="0"/>
              </a:rPr>
              <a:t>Income:</a:t>
            </a:r>
            <a:endParaRPr lang="en-US" sz="27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  <a:cs typeface="Times New Roman" pitchFamily="18" charset="0"/>
              </a:rPr>
              <a:t>Average income for retired individuals is about half what they earned when they were fully employed</a:t>
            </a:r>
          </a:p>
          <a:p>
            <a:pPr>
              <a:lnSpc>
                <a:spcPct val="90000"/>
              </a:lnSpc>
            </a:pPr>
            <a:r>
              <a:rPr lang="en-US" sz="2700" u="sng" dirty="0" smtClean="0">
                <a:solidFill>
                  <a:schemeClr val="bg1"/>
                </a:solidFill>
                <a:cs typeface="Times New Roman" pitchFamily="18" charset="0"/>
              </a:rPr>
              <a:t>Living Arrangements: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  <a:cs typeface="Times New Roman" pitchFamily="18" charset="0"/>
              </a:rPr>
              <a:t>95% of older adults live in the community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  <a:cs typeface="Times New Roman" pitchFamily="18" charset="0"/>
              </a:rPr>
              <a:t>Two-thirds live with family members, one-third alone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  <a:cs typeface="Times New Roman" pitchFamily="18" charset="0"/>
              </a:rPr>
              <a:t>Half of older women 75 years and older live alone</a:t>
            </a:r>
          </a:p>
          <a:p>
            <a:pPr>
              <a:lnSpc>
                <a:spcPct val="90000"/>
              </a:lnSpc>
            </a:pPr>
            <a:r>
              <a:rPr lang="en-US" sz="2700" u="sng" dirty="0" smtClean="0">
                <a:solidFill>
                  <a:schemeClr val="bg1"/>
                </a:solidFill>
                <a:cs typeface="Times New Roman" pitchFamily="18" charset="0"/>
              </a:rPr>
              <a:t>Technology: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  <a:cs typeface="Times New Roman" pitchFamily="18" charset="0"/>
              </a:rPr>
              <a:t>Older adults are less likely to have a computer in their home and less likely to use the Internet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  <a:cs typeface="Times New Roman" pitchFamily="18" charset="0"/>
              </a:rPr>
              <a:t>Older adults spend more time on the Internet, visit more Web sites, and spend more money on the Internet than young adults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152775"/>
            <a:ext cx="30480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Lifestyle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2"/>
            <a:ext cx="8458200" cy="5257798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4500" u="sng" dirty="0">
                <a:solidFill>
                  <a:schemeClr val="bg1"/>
                </a:solidFill>
              </a:rPr>
              <a:t>Married Older Adults:</a:t>
            </a:r>
          </a:p>
          <a:p>
            <a:pPr lvl="1">
              <a:defRPr/>
            </a:pPr>
            <a:r>
              <a:rPr lang="en-US" sz="3400" dirty="0">
                <a:solidFill>
                  <a:schemeClr val="bg1"/>
                </a:solidFill>
              </a:rPr>
              <a:t>56% of U.S. adults over 65 are married; 45% of older adult women are </a:t>
            </a:r>
            <a:r>
              <a:rPr lang="en-US" sz="3400" dirty="0" smtClean="0">
                <a:solidFill>
                  <a:schemeClr val="bg1"/>
                </a:solidFill>
              </a:rPr>
              <a:t>widows</a:t>
            </a:r>
          </a:p>
          <a:p>
            <a:pPr lvl="1">
              <a:defRPr/>
            </a:pPr>
            <a:endParaRPr lang="en-US" sz="3400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sz="3400" dirty="0">
                <a:solidFill>
                  <a:schemeClr val="bg1"/>
                </a:solidFill>
              </a:rPr>
              <a:t>Marital satisfaction is greater in older adults than middle-aged </a:t>
            </a:r>
            <a:r>
              <a:rPr lang="en-US" sz="3400" dirty="0" smtClean="0">
                <a:solidFill>
                  <a:schemeClr val="bg1"/>
                </a:solidFill>
              </a:rPr>
              <a:t>adults</a:t>
            </a:r>
          </a:p>
          <a:p>
            <a:pPr lvl="1">
              <a:defRPr/>
            </a:pPr>
            <a:endParaRPr lang="en-US" sz="3400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sz="3400" dirty="0">
                <a:solidFill>
                  <a:schemeClr val="bg1"/>
                </a:solidFill>
              </a:rPr>
              <a:t>Retirement alters a couple’s lifestyle</a:t>
            </a:r>
          </a:p>
          <a:p>
            <a:pPr lvl="2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400" dirty="0">
                <a:solidFill>
                  <a:schemeClr val="bg1"/>
                </a:solidFill>
              </a:rPr>
              <a:t>Greatest changes occur in the traditional </a:t>
            </a:r>
            <a:r>
              <a:rPr lang="en-US" sz="3400" dirty="0" smtClean="0">
                <a:solidFill>
                  <a:schemeClr val="bg1"/>
                </a:solidFill>
              </a:rPr>
              <a:t>family</a:t>
            </a:r>
          </a:p>
          <a:p>
            <a:pPr lvl="2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sz="3400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sz="3400" dirty="0">
                <a:solidFill>
                  <a:schemeClr val="bg1"/>
                </a:solidFill>
              </a:rPr>
              <a:t>Older adults who are married or partnered are usually happier and live longer than those who are </a:t>
            </a:r>
            <a:r>
              <a:rPr lang="en-US" sz="3400" dirty="0" smtClean="0">
                <a:solidFill>
                  <a:schemeClr val="bg1"/>
                </a:solidFill>
              </a:rPr>
              <a:t>single</a:t>
            </a:r>
          </a:p>
          <a:p>
            <a:pPr lvl="1">
              <a:defRPr/>
            </a:pPr>
            <a:endParaRPr lang="en-US" sz="3400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sz="3400" dirty="0">
                <a:solidFill>
                  <a:schemeClr val="bg1"/>
                </a:solidFill>
              </a:rPr>
              <a:t>Marital satisfaction is often greater for men than women</a:t>
            </a:r>
          </a:p>
          <a:p>
            <a:pPr lvl="1">
              <a:defRPr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686800" cy="4952998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4500" u="sng" dirty="0">
                <a:solidFill>
                  <a:schemeClr val="bg1"/>
                </a:solidFill>
              </a:rPr>
              <a:t>Divorced and Separated Older Adults:</a:t>
            </a:r>
          </a:p>
          <a:p>
            <a:pPr lvl="1">
              <a:defRPr/>
            </a:pPr>
            <a:r>
              <a:rPr lang="en-US" sz="3400" dirty="0">
                <a:solidFill>
                  <a:schemeClr val="bg1"/>
                </a:solidFill>
              </a:rPr>
              <a:t>Represent only 8% of older </a:t>
            </a:r>
            <a:r>
              <a:rPr lang="en-US" sz="3400" dirty="0" smtClean="0">
                <a:solidFill>
                  <a:schemeClr val="bg1"/>
                </a:solidFill>
              </a:rPr>
              <a:t>adults</a:t>
            </a:r>
          </a:p>
          <a:p>
            <a:pPr lvl="1">
              <a:defRPr/>
            </a:pPr>
            <a:endParaRPr lang="en-US" sz="3400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sz="3400" dirty="0">
                <a:solidFill>
                  <a:schemeClr val="bg1"/>
                </a:solidFill>
              </a:rPr>
              <a:t>Social, financial, and physical consequences of divorce</a:t>
            </a:r>
          </a:p>
          <a:p>
            <a:pPr lvl="2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400" dirty="0">
                <a:solidFill>
                  <a:schemeClr val="bg1"/>
                </a:solidFill>
              </a:rPr>
              <a:t>Weakening of family ties</a:t>
            </a:r>
          </a:p>
          <a:p>
            <a:pPr lvl="2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400" dirty="0">
                <a:solidFill>
                  <a:schemeClr val="bg1"/>
                </a:solidFill>
              </a:rPr>
              <a:t>Less financial resources</a:t>
            </a:r>
          </a:p>
          <a:p>
            <a:pPr lvl="2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400" dirty="0">
                <a:solidFill>
                  <a:schemeClr val="bg1"/>
                </a:solidFill>
              </a:rPr>
              <a:t>Linked to more health problems</a:t>
            </a:r>
          </a:p>
          <a:p>
            <a:pPr lvl="2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400" dirty="0">
                <a:solidFill>
                  <a:schemeClr val="bg1"/>
                </a:solidFill>
              </a:rPr>
              <a:t>Remarriage is increasing due to rising divorce rates, increased longevity, and better health</a:t>
            </a:r>
          </a:p>
          <a:p>
            <a:pPr lvl="3">
              <a:defRPr/>
            </a:pPr>
            <a:r>
              <a:rPr lang="en-US" sz="3500" dirty="0">
                <a:solidFill>
                  <a:schemeClr val="bg1"/>
                </a:solidFill>
              </a:rPr>
              <a:t>Some older adults perceive negative social pressure about their decision to remarry</a:t>
            </a:r>
          </a:p>
          <a:p>
            <a:pPr lvl="3">
              <a:defRPr/>
            </a:pPr>
            <a:r>
              <a:rPr lang="en-US" sz="3500" dirty="0">
                <a:solidFill>
                  <a:schemeClr val="bg1"/>
                </a:solidFill>
              </a:rPr>
              <a:t>Majority of adult children support the decision of their older adult parents to remarry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6477000" cy="4525963"/>
          </a:xfrm>
        </p:spPr>
        <p:txBody>
          <a:bodyPr/>
          <a:lstStyle/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Friendships have been found to be more important than family relationships in predicting mental health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Individuals with close ties to friends were less likely to die across a 7-year period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Unmarried older adults with a strong network of friends</a:t>
            </a:r>
            <a:endParaRPr lang="en-US" dirty="0"/>
          </a:p>
        </p:txBody>
      </p:sp>
      <p:pic>
        <p:nvPicPr>
          <p:cNvPr id="4" name="Content Placeholder 5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77000" y="990600"/>
            <a:ext cx="24384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Support and Social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u="sng" dirty="0">
                <a:solidFill>
                  <a:schemeClr val="bg1"/>
                </a:solidFill>
              </a:rPr>
              <a:t>Convoy Model of Social Relations:</a:t>
            </a:r>
            <a:r>
              <a:rPr lang="en-US" dirty="0">
                <a:solidFill>
                  <a:schemeClr val="bg1"/>
                </a:solidFill>
              </a:rPr>
              <a:t> individuals go through life embedded in a personal network of individuals from whom they give and receive social support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u="sng" dirty="0">
                <a:solidFill>
                  <a:schemeClr val="bg1"/>
                </a:solidFill>
              </a:rPr>
              <a:t>Social Support: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Improves physical and mental health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Reduces symptoms of disease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Increases one’s ability to meet health-care needs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Decreases risk of institutionalization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Associated with lower rates of depression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u="sng" dirty="0">
                <a:solidFill>
                  <a:schemeClr val="bg1"/>
                </a:solidFill>
              </a:rPr>
              <a:t>Social Integration: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Greater interest in spending time with a small circle of friends and family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Low level of social integration is linked with coronary heart disease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Being a part of a social network is linked with longevity, especially for men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Altruism and Volunteerism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4800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Older adults benefit from altruism ( </a:t>
            </a:r>
            <a:r>
              <a:rPr lang="en-US" sz="3100" dirty="0" smtClean="0"/>
              <a:t>concern </a:t>
            </a:r>
            <a:r>
              <a:rPr lang="en-US" sz="3100" dirty="0"/>
              <a:t>for the welfare of others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and engaging in volunteer activities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others may reduce stress hormones, which improves cardiovascular health and strengthens the immune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Volunteering is associated with a number of positive outcomes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satisfaction with life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 depression and anxiety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Better physical health</a:t>
            </a:r>
          </a:p>
        </p:txBody>
      </p:sp>
      <p:pic>
        <p:nvPicPr>
          <p:cNvPr id="5" name="Content Placeholder 5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57800" y="2438401"/>
            <a:ext cx="3733800" cy="269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  <a:cs typeface="Times New Roman" pitchFamily="18" charset="0"/>
              </a:rPr>
              <a:t>Gender: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Some </a:t>
            </a:r>
            <a:r>
              <a:rPr lang="en-US" dirty="0" err="1" smtClean="0">
                <a:solidFill>
                  <a:schemeClr val="bg1"/>
                </a:solidFill>
                <a:cs typeface="Times New Roman" pitchFamily="18" charset="0"/>
              </a:rPr>
              <a:t>developmentalists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believe that there is decreasing femininity in women and decreasing masculinity in men during late adulthood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Older men often become more feminine, but women do not necessarily become more masculine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Older adult females face ageism and sexism 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Poverty rate for older adult females is almost double that of older adult males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bg1"/>
                </a:solidFill>
              </a:rPr>
              <a:t>Being an older adult has many positive aspects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bg1"/>
                </a:solidFill>
              </a:rPr>
              <a:t>Older adults’ functioning is the result of better health habits such as: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Eating a proper diet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Having an active lifestyle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Engaging in mental stimulation and flexibility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Having positive coping skills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Having good social relationships and support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Avoiding disease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bg1"/>
                </a:solidFill>
              </a:rPr>
              <a:t>Successful aging involves having a sense of </a:t>
            </a:r>
            <a:r>
              <a:rPr lang="en-US" i="1" dirty="0">
                <a:solidFill>
                  <a:schemeClr val="bg1"/>
                </a:solidFill>
              </a:rPr>
              <a:t>self-efficacy </a:t>
            </a:r>
            <a:r>
              <a:rPr lang="en-US" dirty="0">
                <a:solidFill>
                  <a:schemeClr val="bg1"/>
                </a:solidFill>
              </a:rPr>
              <a:t>and a perceived control of environment.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itle 3"/>
          <p:cNvSpPr>
            <a:spLocks noGrp="1"/>
          </p:cNvSpPr>
          <p:nvPr>
            <p:ph type="title"/>
          </p:nvPr>
        </p:nvSpPr>
        <p:spPr bwMode="auto">
          <a:xfrm>
            <a:off x="1371600" y="914400"/>
            <a:ext cx="6172200" cy="990600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7200" i="1" smtClean="0">
                <a:solidFill>
                  <a:srgbClr val="0070C0"/>
                </a:solidFill>
                <a:latin typeface="Harrington" pitchFamily="82" charset="0"/>
                <a:cs typeface="Times New Roman" pitchFamily="18" charset="0"/>
              </a:rPr>
              <a:t>THANK  YOU…</a:t>
            </a:r>
          </a:p>
        </p:txBody>
      </p:sp>
      <p:sp>
        <p:nvSpPr>
          <p:cNvPr id="35844" name="Text Placeholder 4"/>
          <p:cNvSpPr>
            <a:spLocks noGrp="1"/>
          </p:cNvSpPr>
          <p:nvPr>
            <p:ph type="body" idx="1"/>
          </p:nvPr>
        </p:nvSpPr>
        <p:spPr>
          <a:xfrm>
            <a:off x="2362200" y="5105400"/>
            <a:ext cx="6629400" cy="533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en-US" sz="32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Biological Theories of 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Cellular Clock Theory</a:t>
            </a:r>
            <a:r>
              <a:rPr lang="en-US" sz="30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cells can divide a maximum of 75-80 times; this places the maximum human life span at 120–125 years of age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Telomeres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become shorter each time a cell divides</a:t>
            </a:r>
          </a:p>
          <a:p>
            <a:pPr>
              <a:lnSpc>
                <a:spcPct val="90000"/>
              </a:lnSpc>
              <a:defRPr/>
            </a:pPr>
            <a:r>
              <a:rPr lang="en-US" sz="30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Free-Radical Theory</a:t>
            </a:r>
            <a:r>
              <a:rPr lang="en-US" sz="30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people age because when cells metabolize energy, the by-products include unstable oxygen molecules, or </a:t>
            </a:r>
            <a:r>
              <a:rPr lang="en-US" sz="3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free radicals</a:t>
            </a:r>
            <a:endParaRPr lang="en-US" sz="3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Free radicals damage DNA and other cellular structures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Biological Theories of 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Mitochondrial Theory: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aging is due to the decay of mitochondria</a:t>
            </a:r>
          </a:p>
          <a:p>
            <a:pPr lvl="1">
              <a:defRPr/>
            </a:pP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Mitochondria: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supply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essential energy for function, growth, and repair</a:t>
            </a:r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Hormonal Stress Theory: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aging in the body’s hormonal system can lower resistance to stress and increase the likelihood of disease</a:t>
            </a: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Prolonged, elevated levels of stress hormones are associated with increased risks for many diseases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Aging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On average, the brain shrinks 5% to 10% between the ages of 20 and 90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May result from a decrease in dendrites, damage to myelin sheath, or the death of brain cells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Some areas of the brain shrink more than others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Shrinkage of the prefrontal cortex is linked with a decrease in working memory and other cognitive activities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A general slowing of function in the brain and spinal cord begins in middle adulthood and accelerates in late adulthood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Aging has been linked to a reduction in the production of certain neurotransmitters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Immune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The immune system declines in functioning with age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Extended duration of stress; diminished restorative processes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Malnutrition involving low levels of protein</a:t>
            </a:r>
          </a:p>
          <a:p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Exercise improves the immune system, and influenza vaccination is very important for older adults</a:t>
            </a:r>
          </a:p>
          <a:p>
            <a:endParaRPr lang="en-US" dirty="0"/>
          </a:p>
        </p:txBody>
      </p:sp>
      <p:pic>
        <p:nvPicPr>
          <p:cNvPr id="6" name="Content Placeholder 7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2209800"/>
            <a:ext cx="4419600" cy="2894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Physical Appearance and Movement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67200" y="1600202"/>
            <a:ext cx="4648200" cy="495299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Wrinkles and age spots become more </a:t>
            </a:r>
            <a:r>
              <a:rPr lang="en-US" dirty="0" smtClean="0">
                <a:solidFill>
                  <a:schemeClr val="bg1"/>
                </a:solidFill>
              </a:rPr>
              <a:t>noticeable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People get shorter with aging due to bone loss in their </a:t>
            </a:r>
            <a:r>
              <a:rPr lang="en-US" dirty="0" smtClean="0">
                <a:solidFill>
                  <a:schemeClr val="bg1"/>
                </a:solidFill>
              </a:rPr>
              <a:t>vertebrae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Weight typically drops after we reach age 60; likely because we lose </a:t>
            </a:r>
            <a:r>
              <a:rPr lang="en-US" dirty="0" smtClean="0">
                <a:solidFill>
                  <a:schemeClr val="bg1"/>
                </a:solidFill>
              </a:rPr>
              <a:t>muscle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Older adults move more slowly than young </a:t>
            </a:r>
            <a:r>
              <a:rPr lang="en-US" dirty="0" smtClean="0">
                <a:solidFill>
                  <a:schemeClr val="bg1"/>
                </a:solidFill>
              </a:rPr>
              <a:t>adults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Exercise and appropriate weight lifting can help reduce these declines</a:t>
            </a:r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14600"/>
            <a:ext cx="386660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2689</Words>
  <Application>Microsoft Office PowerPoint</Application>
  <PresentationFormat>On-screen Show (4:3)</PresentationFormat>
  <Paragraphs>355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Development in Late Adulthood</vt:lpstr>
      <vt:lpstr>Physical Development in Late Adulthood</vt:lpstr>
      <vt:lpstr>Life Expectancy and Life Span</vt:lpstr>
      <vt:lpstr>Life Expectancy and Life Span</vt:lpstr>
      <vt:lpstr>Biological Theories of Aging</vt:lpstr>
      <vt:lpstr>Biological Theories of Aging</vt:lpstr>
      <vt:lpstr>The Aging Brain</vt:lpstr>
      <vt:lpstr>The Immune System</vt:lpstr>
      <vt:lpstr>Physical Appearance and Movement</vt:lpstr>
      <vt:lpstr>Physical Appearance and Movement</vt:lpstr>
      <vt:lpstr>Sensory Development</vt:lpstr>
      <vt:lpstr>Sensory Development</vt:lpstr>
      <vt:lpstr>Sensory Development</vt:lpstr>
      <vt:lpstr>Sexuality</vt:lpstr>
      <vt:lpstr>Health Problems</vt:lpstr>
      <vt:lpstr>Health Problems</vt:lpstr>
      <vt:lpstr>Substance Abuse</vt:lpstr>
      <vt:lpstr>Exercise, Nutrition, and Weight</vt:lpstr>
      <vt:lpstr>Exercise, Nutrition, and Weight</vt:lpstr>
      <vt:lpstr>Cognitive Development in Late Adulthood</vt:lpstr>
      <vt:lpstr>Multidimensionality</vt:lpstr>
      <vt:lpstr>Multidimensionality</vt:lpstr>
      <vt:lpstr>Multidimensionality</vt:lpstr>
      <vt:lpstr>Multidimensionality</vt:lpstr>
      <vt:lpstr>Use It or lose it</vt:lpstr>
      <vt:lpstr>Retirement</vt:lpstr>
      <vt:lpstr>Mental Health: Depression</vt:lpstr>
      <vt:lpstr>Dementia and Alzheimer Disease</vt:lpstr>
      <vt:lpstr>Dementia and Alzheimer Disease</vt:lpstr>
      <vt:lpstr>Dementia and Alzheimer Disease</vt:lpstr>
      <vt:lpstr>Dementia and Parkinson Disease</vt:lpstr>
      <vt:lpstr>Religion</vt:lpstr>
      <vt:lpstr>Socioemotional Development in Late Adulthood</vt:lpstr>
      <vt:lpstr>THEORIES OF SOCIOEMOTIONAL DEVELOPMENT</vt:lpstr>
      <vt:lpstr>THEORIES OF SOCIOEMOTIONAL DEVELOPMENT</vt:lpstr>
      <vt:lpstr>THEORIES OF SOCIOEMOTIONAL DEVELOPMENT</vt:lpstr>
      <vt:lpstr>THEORIES OF SOCIOEMOTIONAL DEVELOPMENT</vt:lpstr>
      <vt:lpstr>The Self and Society</vt:lpstr>
      <vt:lpstr>PowerPoint Presentation</vt:lpstr>
      <vt:lpstr>Older Adults in Society</vt:lpstr>
      <vt:lpstr>Older Adults in Society</vt:lpstr>
      <vt:lpstr>Lifestyle Diversity</vt:lpstr>
      <vt:lpstr>PowerPoint Presentation</vt:lpstr>
      <vt:lpstr>Friendship</vt:lpstr>
      <vt:lpstr>Social Support and Social Integration</vt:lpstr>
      <vt:lpstr>Altruism and Volunteerism</vt:lpstr>
      <vt:lpstr>Gender</vt:lpstr>
      <vt:lpstr>Successful Aging</vt:lpstr>
      <vt:lpstr>THANK  YOU…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in Late Adulthood</dc:title>
  <dc:creator>DN CREAITIVE</dc:creator>
  <cp:lastModifiedBy>Premakumar</cp:lastModifiedBy>
  <cp:revision>32</cp:revision>
  <dcterms:created xsi:type="dcterms:W3CDTF">2012-07-17T02:50:08Z</dcterms:created>
  <dcterms:modified xsi:type="dcterms:W3CDTF">2013-10-07T04:16:59Z</dcterms:modified>
</cp:coreProperties>
</file>