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90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7D1828-098B-421F-8D35-028E04CF731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19C58-027B-4B7B-A69F-108CDE67C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D1828-098B-421F-8D35-028E04CF731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19C58-027B-4B7B-A69F-108CDE67C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D1828-098B-421F-8D35-028E04CF731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19C58-027B-4B7B-A69F-108CDE67C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780861F-0F4F-4B81-8E9B-8A5833249C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266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A704991-8AF0-4686-B44C-E08DE07DE7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48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9934CC1-FFC9-41C8-AEA3-DB4B7FC1DA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6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D1828-098B-421F-8D35-028E04CF731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19C58-027B-4B7B-A69F-108CDE67CFB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D1828-098B-421F-8D35-028E04CF731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19C58-027B-4B7B-A69F-108CDE67CFB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D1828-098B-421F-8D35-028E04CF731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19C58-027B-4B7B-A69F-108CDE67CFB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D1828-098B-421F-8D35-028E04CF731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19C58-027B-4B7B-A69F-108CDE67CF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D1828-098B-421F-8D35-028E04CF731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19C58-027B-4B7B-A69F-108CDE67CFB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7D1828-098B-421F-8D35-028E04CF731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19C58-027B-4B7B-A69F-108CDE67CF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57D1828-098B-421F-8D35-028E04CF731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19C58-027B-4B7B-A69F-108CDE67CF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7D1828-098B-421F-8D35-028E04CF731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19C58-027B-4B7B-A69F-108CDE67CFB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57D1828-098B-421F-8D35-028E04CF7319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819C58-027B-4B7B-A69F-108CDE67CF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lk/imgres?imgurl=http://www.bbc.co.uk/stoke/features/2003/09/images/skiping_150.jpg&amp;imgrefurl=http://www.bbc.co.uk/stoke/features/2003/09/full_fat_female.shtml&amp;h=180&amp;w=150&amp;sz=9&amp;tbnid=LOczoWd5rYPWvM:&amp;tbnh=96&amp;tbnw=80&amp;hl=en&amp;start=14&amp;prev=/images?q=eating+disorders+cartoons&amp;svnum=10&amp;hl=en&amp;lr=&amp;sa=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famousfoto.com/tin-signs/2437.jpg&amp;imgrefurl=http://www.famousfoto.com/tin-signs/2437.htm&amp;h=322&amp;w=222&amp;sz=63&amp;tbnid=tLv9N9bZrfkJ:&amp;tbnh=113&amp;tbnw=78&amp;start=13&amp;prev=/images?q=Audrey+Hepburn&amp;hl=en&amp;lr=&amp;sa=G" TargetMode="External"/><Relationship Id="rId13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://images.google.com/imgres?imgurl=http://www.genflor.com/pics/julia-roberts-2.jpg&amp;imgrefurl=http://www.italysoft.com/varie/VIP/julia-roberts.html&amp;h=731&amp;w=507&amp;sz=50&amp;tbnid=H-FaLkO30woJ:&amp;tbnh=138&amp;tbnw=96&amp;start=4&amp;prev=/images?q=julia+Roberts&amp;hl=en&amp;lr=&amp;sa=G" TargetMode="External"/><Relationship Id="rId2" Type="http://schemas.openxmlformats.org/officeDocument/2006/relationships/hyperlink" Target="http://images.google.com/imgres?imgurl=http://www.wallpaperbase.com/wallpapers/celebs/juliaroberts/juliaroberts_01.jpg&amp;imgrefurl=http://www.wallpaperbase.com/celebs-juliaroberts.shtml&amp;h=768&amp;w=1024&amp;sz=45&amp;tbnid=UeS1JAl7KqEJ:&amp;tbnh=112&amp;tbnw=149&amp;start=19&amp;prev=/images?q=julia+Roberts&amp;hl=en&amp;lr=&amp;sa=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www.logz.org/provisoire/loz/documents/wynona.jpg&amp;imgrefurl=http://www.logz.org/provisoire/loz/contenus.php&amp;h=358&amp;w=250&amp;sz=23&amp;tbnid=UW03zcNjG6MJ:&amp;tbnh=115&amp;tbnw=81&amp;start=4&amp;prev=/images?q=Wynona+Rider&amp;hl=en&amp;lr=&amp;sa=G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hyperlink" Target="http://images.google.com/imgres?imgurl=http://www.baronvonlind.com/classical/Elizabeth_Taylor.jpg&amp;imgrefurl=http://www.baronvonlind.com/classical/classical1.html&amp;h=570&amp;w=478&amp;sz=41&amp;tbnid=bIZNXO_CUmsJ:&amp;tbnh=129&amp;tbnw=109&amp;start=3&amp;prev=/images?q=Elizabeth+Taylor&amp;hl=en&amp;lr=&amp;sa=G" TargetMode="External"/><Relationship Id="rId4" Type="http://schemas.openxmlformats.org/officeDocument/2006/relationships/hyperlink" Target="http://membres.lycos.fr/images/Stars/Britney%20Spears/Britney%20Spears%2018.jpg" TargetMode="External"/><Relationship Id="rId9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i="1" u="sng" dirty="0">
                <a:solidFill>
                  <a:schemeClr val="tx1"/>
                </a:solidFill>
                <a:effectLst/>
              </a:rPr>
              <a:t>Eating Disorders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sp>
        <p:nvSpPr>
          <p:cNvPr id="6144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2209800" y="2971800"/>
            <a:ext cx="4876800" cy="762000"/>
          </a:xfrm>
        </p:spPr>
        <p:txBody>
          <a:bodyPr/>
          <a:lstStyle/>
          <a:p>
            <a:pPr marL="109728" indent="0">
              <a:buNone/>
            </a:pPr>
            <a:r>
              <a:rPr lang="en-US" sz="2800" b="1" dirty="0" smtClean="0"/>
              <a:t>Dr. </a:t>
            </a:r>
            <a:r>
              <a:rPr lang="en-US" sz="2800" b="1" dirty="0" err="1" smtClean="0"/>
              <a:t>Vidumini</a:t>
            </a:r>
            <a:r>
              <a:rPr lang="en-US" sz="2800" b="1" dirty="0" smtClean="0"/>
              <a:t> De Silva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5864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2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endParaRPr lang="en-US" sz="3200" dirty="0"/>
          </a:p>
          <a:p>
            <a:pPr lvl="2">
              <a:lnSpc>
                <a:spcPct val="80000"/>
              </a:lnSpc>
              <a:buClr>
                <a:schemeClr val="tx1"/>
              </a:buClr>
              <a:buSzTx/>
              <a:buFontTx/>
              <a:buChar char="•"/>
            </a:pPr>
            <a:r>
              <a:rPr lang="en-US" sz="3200" dirty="0"/>
              <a:t>Attempts  to achieve  an  abnormally  low body  weight </a:t>
            </a:r>
          </a:p>
          <a:p>
            <a:pPr lvl="2">
              <a:lnSpc>
                <a:spcPct val="80000"/>
              </a:lnSpc>
              <a:buClr>
                <a:schemeClr val="tx1"/>
              </a:buClr>
              <a:buSzTx/>
              <a:buFontTx/>
              <a:buNone/>
            </a:pPr>
            <a:endParaRPr lang="en-US" sz="3200" dirty="0"/>
          </a:p>
          <a:p>
            <a:pPr lvl="3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2800" dirty="0"/>
              <a:t>   </a:t>
            </a:r>
            <a:r>
              <a:rPr lang="en-US" sz="3200" dirty="0"/>
              <a:t>Dieting</a:t>
            </a:r>
          </a:p>
          <a:p>
            <a:pPr lvl="3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3200" dirty="0"/>
              <a:t>	 Avoidance  of  carbohydrates</a:t>
            </a:r>
          </a:p>
          <a:p>
            <a:pPr lvl="3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3200" dirty="0"/>
              <a:t>	 Self  induced  vomiting</a:t>
            </a:r>
          </a:p>
          <a:p>
            <a:pPr lvl="3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3200" dirty="0"/>
              <a:t>	 Self induced purging</a:t>
            </a:r>
          </a:p>
          <a:p>
            <a:pPr lvl="3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3200" dirty="0"/>
              <a:t> 	 Excessive  exercise</a:t>
            </a:r>
          </a:p>
          <a:p>
            <a:pPr lvl="3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3200" dirty="0"/>
              <a:t>   Use of appetite suppressants  </a:t>
            </a:r>
          </a:p>
          <a:p>
            <a:pPr lvl="3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sz="3200" dirty="0"/>
              <a:t>                and / or  diuretics</a:t>
            </a:r>
          </a:p>
          <a:p>
            <a:pPr lvl="3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sz="3200" dirty="0">
              <a:solidFill>
                <a:srgbClr val="FFFF00"/>
              </a:solidFill>
            </a:endParaRPr>
          </a:p>
          <a:p>
            <a:pPr lvl="2">
              <a:lnSpc>
                <a:spcPct val="80000"/>
              </a:lnSpc>
              <a:buClr>
                <a:schemeClr val="bg2"/>
              </a:buClr>
              <a:buFontTx/>
              <a:buNone/>
            </a:pPr>
            <a:endParaRPr lang="en-US" sz="3200" dirty="0"/>
          </a:p>
          <a:p>
            <a:pPr lvl="2">
              <a:lnSpc>
                <a:spcPct val="80000"/>
              </a:lnSpc>
              <a:buClr>
                <a:schemeClr val="bg2"/>
              </a:buClr>
              <a:buFontTx/>
              <a:buNone/>
            </a:pP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380288" y="5084763"/>
            <a:ext cx="1306512" cy="104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Blip>
                <a:blip r:embed="rId2"/>
              </a:buBlip>
            </a:pP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5610" name="Picture 10" descr="skiping_15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613" y="4508500"/>
            <a:ext cx="1957387" cy="23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42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0" name="Picture 4" descr="adved_107597016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8175" y="981075"/>
            <a:ext cx="5111750" cy="4641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12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lvl="2">
              <a:buClr>
                <a:schemeClr val="tx1"/>
              </a:buClr>
              <a:buFontTx/>
              <a:buChar char="•"/>
            </a:pPr>
            <a:r>
              <a:rPr lang="en-US" sz="3200" dirty="0"/>
              <a:t>Amenorrhea </a:t>
            </a:r>
            <a:endParaRPr lang="en-US" sz="3200" dirty="0" smtClean="0"/>
          </a:p>
          <a:p>
            <a:pPr lvl="2">
              <a:buClr>
                <a:schemeClr val="tx1"/>
              </a:buClr>
              <a:buFontTx/>
              <a:buChar char="•"/>
            </a:pPr>
            <a:endParaRPr lang="en-US" sz="3200" dirty="0" smtClean="0"/>
          </a:p>
          <a:p>
            <a:pPr lvl="2">
              <a:buClr>
                <a:schemeClr val="tx1"/>
              </a:buClr>
              <a:buFontTx/>
              <a:buChar char="•"/>
            </a:pPr>
            <a:r>
              <a:rPr lang="en-US" sz="3200" dirty="0" smtClean="0"/>
              <a:t>reduced </a:t>
            </a:r>
            <a:r>
              <a:rPr lang="en-US" sz="3200" dirty="0"/>
              <a:t>sexual   interest and potency in </a:t>
            </a:r>
            <a:r>
              <a:rPr lang="en-US" sz="3200" dirty="0" smtClean="0"/>
              <a:t>men</a:t>
            </a:r>
          </a:p>
          <a:p>
            <a:pPr lvl="2">
              <a:buClr>
                <a:schemeClr val="tx1"/>
              </a:buClr>
              <a:buFontTx/>
              <a:buChar char="•"/>
            </a:pPr>
            <a:endParaRPr lang="en-US" sz="3200" dirty="0"/>
          </a:p>
          <a:p>
            <a:pPr lvl="2">
              <a:buClr>
                <a:schemeClr val="tx1"/>
              </a:buClr>
              <a:buFontTx/>
              <a:buChar char="•"/>
            </a:pPr>
            <a:r>
              <a:rPr lang="en-US" sz="3200" dirty="0"/>
              <a:t>If onset is before puberty</a:t>
            </a:r>
            <a:r>
              <a:rPr lang="en-US" dirty="0"/>
              <a:t> 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en-US" dirty="0"/>
              <a:t>            delayed   pubertal events</a:t>
            </a:r>
          </a:p>
          <a:p>
            <a:pPr>
              <a:buClr>
                <a:schemeClr val="tx1"/>
              </a:buClr>
              <a:buFontTx/>
              <a:buNone/>
            </a:pPr>
            <a:endParaRPr lang="en-US" dirty="0"/>
          </a:p>
          <a:p>
            <a:pPr lvl="2">
              <a:buClr>
                <a:schemeClr val="tx1"/>
              </a:buClr>
              <a:buFontTx/>
              <a:buChar char="•"/>
            </a:pPr>
            <a:r>
              <a:rPr lang="en-US" sz="3200" dirty="0"/>
              <a:t>Sometimes episodes of binge eating / bulimia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05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/>
          </p:nvPr>
        </p:nvSpPr>
        <p:spPr>
          <a:xfrm>
            <a:off x="1258888" y="549275"/>
            <a:ext cx="8229600" cy="7056438"/>
          </a:xfrm>
        </p:spPr>
        <p:txBody>
          <a:bodyPr/>
          <a:lstStyle/>
          <a:p>
            <a:pPr>
              <a:buClr>
                <a:srgbClr val="FFFF00"/>
              </a:buClr>
              <a:buFontTx/>
              <a:buChar char="•"/>
            </a:pPr>
            <a:endParaRPr lang="en-US" sz="3600"/>
          </a:p>
          <a:p>
            <a:pPr>
              <a:buClr>
                <a:schemeClr val="tx1"/>
              </a:buClr>
              <a:buFontTx/>
              <a:buChar char="•"/>
            </a:pPr>
            <a:r>
              <a:rPr lang="en-US"/>
              <a:t>Preoccupation with food</a:t>
            </a:r>
            <a:endParaRPr lang="en-US">
              <a:solidFill>
                <a:srgbClr val="FFFF00"/>
              </a:solidFill>
            </a:endParaRPr>
          </a:p>
          <a:p>
            <a:pPr>
              <a:buClr>
                <a:srgbClr val="FFFF00"/>
              </a:buClr>
              <a:buFontTx/>
              <a:buChar char="•"/>
            </a:pPr>
            <a:endParaRPr lang="en-US">
              <a:solidFill>
                <a:srgbClr val="FFFF00"/>
              </a:solidFill>
            </a:endParaRPr>
          </a:p>
          <a:p>
            <a:pPr>
              <a:buClr>
                <a:schemeClr val="tx1"/>
              </a:buClr>
              <a:buFontTx/>
              <a:buChar char="•"/>
            </a:pPr>
            <a:r>
              <a:rPr lang="en-US"/>
              <a:t>Depressive symptoms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		low mood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		social withdrawal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>
                <a:solidFill>
                  <a:srgbClr val="FFFF00"/>
                </a:solidFill>
              </a:rPr>
              <a:t>		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>
                <a:solidFill>
                  <a:srgbClr val="FFFF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770432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5175"/>
            <a:ext cx="8229600" cy="609282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sz="4000" b="1" i="1" u="sng" dirty="0" smtClean="0"/>
              <a:t>Examination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b="1" i="1" u="sng" dirty="0"/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dirty="0"/>
              <a:t>   Consequences  of  starvation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en-US" dirty="0">
              <a:solidFill>
                <a:srgbClr val="FFFFCC"/>
              </a:solidFill>
            </a:endParaRPr>
          </a:p>
          <a:p>
            <a:pPr>
              <a:lnSpc>
                <a:spcPct val="90000"/>
              </a:lnSpc>
              <a:buClr>
                <a:srgbClr val="FFFF00"/>
              </a:buClr>
              <a:buFontTx/>
              <a:buNone/>
            </a:pPr>
            <a:r>
              <a:rPr lang="en-US" dirty="0"/>
              <a:t>		sensitivity  to  cold 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Tx/>
              <a:buNone/>
            </a:pPr>
            <a:r>
              <a:rPr lang="en-US" dirty="0"/>
              <a:t>		constipation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Tx/>
              <a:buNone/>
            </a:pPr>
            <a:r>
              <a:rPr lang="en-US" dirty="0"/>
              <a:t>		low  blood  pressure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Tx/>
              <a:buNone/>
            </a:pPr>
            <a:r>
              <a:rPr lang="en-US" dirty="0"/>
              <a:t>		</a:t>
            </a:r>
            <a:r>
              <a:rPr lang="en-US" dirty="0" err="1"/>
              <a:t>bradycardia</a:t>
            </a:r>
            <a:endParaRPr lang="en-US" dirty="0"/>
          </a:p>
          <a:p>
            <a:pPr>
              <a:lnSpc>
                <a:spcPct val="90000"/>
              </a:lnSpc>
              <a:buClr>
                <a:srgbClr val="FFFF00"/>
              </a:buClr>
              <a:buFontTx/>
              <a:buNone/>
            </a:pPr>
            <a:r>
              <a:rPr lang="en-US" dirty="0"/>
              <a:t>		hypothermia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lanugo  hair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06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5294312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None/>
            </a:pPr>
            <a:r>
              <a:rPr lang="en-US"/>
              <a:t>    </a:t>
            </a:r>
            <a:r>
              <a:rPr lang="en-US">
                <a:solidFill>
                  <a:srgbClr val="FFFFCC"/>
                </a:solidFill>
              </a:rPr>
              <a:t>Consequences  of  repeated  vomiting</a:t>
            </a:r>
          </a:p>
          <a:p>
            <a:pPr>
              <a:buClr>
                <a:schemeClr val="tx1"/>
              </a:buClr>
              <a:buFontTx/>
              <a:buNone/>
            </a:pPr>
            <a:endParaRPr lang="en-US">
              <a:solidFill>
                <a:srgbClr val="FFFFCC"/>
              </a:solidFill>
            </a:endParaRP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       potassium  depletion – weakness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                                      cardiac  arrhythmias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                                        renal  impairment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       pitted  teeth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       swollen  parotid  glands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	    calluses on the dorsum of the hand</a:t>
            </a:r>
          </a:p>
        </p:txBody>
      </p:sp>
    </p:spTree>
    <p:extLst>
      <p:ext uri="{BB962C8B-B14F-4D97-AF65-F5344CB8AC3E}">
        <p14:creationId xmlns:p14="http://schemas.microsoft.com/office/powerpoint/2010/main" val="38533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457200"/>
            <a:ext cx="8229600" cy="6400800"/>
          </a:xfrm>
        </p:spPr>
        <p:txBody>
          <a:bodyPr/>
          <a:lstStyle/>
          <a:p>
            <a:pPr>
              <a:buClr>
                <a:srgbClr val="FFFF00"/>
              </a:buClr>
              <a:buFontTx/>
              <a:buNone/>
            </a:pPr>
            <a:r>
              <a:rPr lang="en-US" sz="4000" b="1" i="1" u="sng" dirty="0"/>
              <a:t>Investigations</a:t>
            </a:r>
            <a:r>
              <a:rPr lang="en-US" b="1" i="1" u="sng" dirty="0"/>
              <a:t> </a:t>
            </a:r>
          </a:p>
          <a:p>
            <a:pPr>
              <a:buClr>
                <a:srgbClr val="FFFF00"/>
              </a:buClr>
              <a:buFontTx/>
              <a:buNone/>
            </a:pPr>
            <a:endParaRPr lang="en-US" dirty="0"/>
          </a:p>
          <a:p>
            <a:pPr>
              <a:buClr>
                <a:srgbClr val="FFFF00"/>
              </a:buClr>
              <a:buFontTx/>
              <a:buNone/>
            </a:pPr>
            <a:endParaRPr lang="en-US" dirty="0"/>
          </a:p>
          <a:p>
            <a:pPr>
              <a:buClr>
                <a:srgbClr val="FFFF00"/>
              </a:buClr>
              <a:buFontTx/>
              <a:buNone/>
            </a:pPr>
            <a:r>
              <a:rPr lang="en-US" dirty="0" err="1"/>
              <a:t>Haematological</a:t>
            </a:r>
            <a:r>
              <a:rPr lang="en-US" dirty="0"/>
              <a:t> abnormalities</a:t>
            </a:r>
          </a:p>
          <a:p>
            <a:pPr>
              <a:buClr>
                <a:srgbClr val="FFFF00"/>
              </a:buClr>
              <a:buFontTx/>
              <a:buNone/>
            </a:pPr>
            <a:endParaRPr lang="en-US" dirty="0">
              <a:solidFill>
                <a:srgbClr val="FFFFCC"/>
              </a:solidFill>
            </a:endParaRPr>
          </a:p>
          <a:p>
            <a:pPr>
              <a:buClr>
                <a:srgbClr val="FFFF00"/>
              </a:buClr>
              <a:buFontTx/>
              <a:buNone/>
            </a:pPr>
            <a:r>
              <a:rPr lang="en-US" dirty="0"/>
              <a:t>		</a:t>
            </a:r>
            <a:r>
              <a:rPr lang="en-US" dirty="0" err="1"/>
              <a:t>Leucopaenia</a:t>
            </a:r>
            <a:endParaRPr lang="en-US" dirty="0"/>
          </a:p>
          <a:p>
            <a:pPr>
              <a:buClr>
                <a:srgbClr val="FFFF00"/>
              </a:buClr>
              <a:buFontTx/>
              <a:buNone/>
            </a:pPr>
            <a:r>
              <a:rPr lang="en-US" dirty="0"/>
              <a:t>		Relative </a:t>
            </a:r>
            <a:r>
              <a:rPr lang="en-US" dirty="0" err="1"/>
              <a:t>leucocytosis</a:t>
            </a:r>
            <a:endParaRPr lang="en-US" dirty="0"/>
          </a:p>
          <a:p>
            <a:pPr>
              <a:buClr>
                <a:srgbClr val="FFFF00"/>
              </a:buClr>
              <a:buFontTx/>
              <a:buNone/>
            </a:pPr>
            <a:r>
              <a:rPr lang="en-US" dirty="0"/>
              <a:t>		</a:t>
            </a:r>
            <a:r>
              <a:rPr lang="en-US" dirty="0" err="1"/>
              <a:t>Anaemia</a:t>
            </a:r>
            <a:endParaRPr lang="en-US" dirty="0"/>
          </a:p>
          <a:p>
            <a:pPr>
              <a:buClr>
                <a:srgbClr val="FFFF00"/>
              </a:buClr>
              <a:buFontTx/>
              <a:buChar char="•"/>
            </a:pPr>
            <a:endParaRPr lang="en-US" dirty="0"/>
          </a:p>
          <a:p>
            <a:pPr>
              <a:buClr>
                <a:srgbClr val="FFFF00"/>
              </a:buClr>
              <a:buFontTx/>
              <a:buNone/>
            </a:pPr>
            <a:endParaRPr lang="en-US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9467850" y="-139700"/>
            <a:ext cx="8229600" cy="277813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74845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229600" cy="4968875"/>
          </a:xfrm>
        </p:spPr>
        <p:txBody>
          <a:bodyPr/>
          <a:lstStyle/>
          <a:p>
            <a:pPr>
              <a:buClr>
                <a:srgbClr val="FFFF00"/>
              </a:buClr>
              <a:buFontTx/>
              <a:buNone/>
            </a:pPr>
            <a:r>
              <a:rPr lang="en-US" b="1" i="1" u="sng" dirty="0"/>
              <a:t>Metabolic abnormalities</a:t>
            </a:r>
          </a:p>
          <a:p>
            <a:pPr>
              <a:buClr>
                <a:srgbClr val="FFFF00"/>
              </a:buClr>
              <a:buFontTx/>
              <a:buNone/>
            </a:pPr>
            <a:endParaRPr lang="en-US" dirty="0">
              <a:solidFill>
                <a:srgbClr val="FFFFCC"/>
              </a:solidFill>
            </a:endParaRPr>
          </a:p>
          <a:p>
            <a:pPr>
              <a:buClr>
                <a:srgbClr val="FFFF00"/>
              </a:buClr>
              <a:buFontTx/>
              <a:buNone/>
            </a:pPr>
            <a:r>
              <a:rPr lang="en-US" dirty="0"/>
              <a:t>		Metabolic alkalosis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 dirty="0"/>
              <a:t>		</a:t>
            </a:r>
            <a:r>
              <a:rPr lang="en-US" dirty="0" err="1"/>
              <a:t>Hypokalaemia</a:t>
            </a:r>
            <a:endParaRPr lang="en-US" dirty="0"/>
          </a:p>
          <a:p>
            <a:pPr>
              <a:buClr>
                <a:srgbClr val="FFFF00"/>
              </a:buClr>
              <a:buFontTx/>
              <a:buNone/>
            </a:pPr>
            <a:r>
              <a:rPr lang="en-US" dirty="0"/>
              <a:t>		</a:t>
            </a:r>
            <a:r>
              <a:rPr lang="en-US" dirty="0" err="1"/>
              <a:t>Hypoglycaemia</a:t>
            </a:r>
            <a:endParaRPr lang="en-US" dirty="0"/>
          </a:p>
          <a:p>
            <a:pPr>
              <a:buClr>
                <a:srgbClr val="FFFF00"/>
              </a:buClr>
              <a:buFontTx/>
              <a:buNone/>
            </a:pPr>
            <a:r>
              <a:rPr lang="en-US" dirty="0"/>
              <a:t>		Elevated plasma amylase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 dirty="0"/>
              <a:t>		</a:t>
            </a:r>
            <a:r>
              <a:rPr lang="en-US" dirty="0" err="1"/>
              <a:t>Hypercholesterolaemia</a:t>
            </a:r>
            <a:endParaRPr lang="en-US" dirty="0"/>
          </a:p>
          <a:p>
            <a:pPr>
              <a:buClr>
                <a:srgbClr val="FFFF00"/>
              </a:buClr>
              <a:buFontTx/>
              <a:buNone/>
            </a:pPr>
            <a:r>
              <a:rPr lang="en-US" dirty="0"/>
              <a:t>		</a:t>
            </a:r>
            <a:r>
              <a:rPr lang="en-US" dirty="0" err="1"/>
              <a:t>Hypercarotenaemia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43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438775"/>
          </a:xfrm>
        </p:spPr>
        <p:txBody>
          <a:bodyPr/>
          <a:lstStyle/>
          <a:p>
            <a:pPr>
              <a:buClr>
                <a:srgbClr val="FFFF00"/>
              </a:buClr>
              <a:buFontTx/>
              <a:buNone/>
            </a:pPr>
            <a:r>
              <a:rPr lang="en-US" b="1" i="1" u="sng" dirty="0"/>
              <a:t>Endocrine abnormalities</a:t>
            </a:r>
          </a:p>
          <a:p>
            <a:pPr>
              <a:buClr>
                <a:srgbClr val="FFFF00"/>
              </a:buClr>
              <a:buFontTx/>
              <a:buNone/>
            </a:pPr>
            <a:endParaRPr lang="en-US" dirty="0">
              <a:solidFill>
                <a:srgbClr val="FFFFCC"/>
              </a:solidFill>
            </a:endParaRPr>
          </a:p>
          <a:p>
            <a:pPr>
              <a:buClr>
                <a:srgbClr val="FFFF00"/>
              </a:buClr>
              <a:buFontTx/>
              <a:buNone/>
            </a:pPr>
            <a:r>
              <a:rPr lang="en-US" dirty="0"/>
              <a:t>		 Elevated plasma growth hormone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 dirty="0"/>
              <a:t>		 Elevated plasma cortisol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 dirty="0"/>
              <a:t>		 Low plasma </a:t>
            </a:r>
            <a:r>
              <a:rPr lang="en-US" dirty="0" err="1"/>
              <a:t>gonadotrophins</a:t>
            </a:r>
            <a:endParaRPr lang="en-US" dirty="0"/>
          </a:p>
          <a:p>
            <a:pPr>
              <a:buClr>
                <a:srgbClr val="FFFF00"/>
              </a:buClr>
              <a:buFontTx/>
              <a:buNone/>
            </a:pPr>
            <a:r>
              <a:rPr lang="en-US" dirty="0"/>
              <a:t>		 Low plasma gonadal steroids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 dirty="0"/>
              <a:t>		 Low plasma T3 with normal TSH &amp; T4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76957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/>
              <a:t>Psychosocial factors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Social factors – middle and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                               upper  social class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                               occupational groups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Individual psychological causes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	Causes within the family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/>
              <a:t>Genetics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/>
              <a:t>Hypothalamic dysfunction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 err="1">
                <a:solidFill>
                  <a:schemeClr val="tx1"/>
                </a:solidFill>
                <a:effectLst/>
              </a:rPr>
              <a:t>Aetiology</a:t>
            </a:r>
            <a:endParaRPr lang="en-US" i="1" u="sng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730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/>
          <a:lstStyle/>
          <a:p>
            <a:pPr marL="109728" indent="0" algn="ctr">
              <a:buNone/>
            </a:pP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</a:p>
          <a:p>
            <a:pPr marL="109728" indent="0">
              <a:buNone/>
            </a:pPr>
            <a:endParaRPr lang="en-US" b="1" dirty="0"/>
          </a:p>
          <a:p>
            <a:pPr marL="109728" indent="0">
              <a:buNone/>
            </a:pPr>
            <a:endParaRPr lang="en-US" b="1" dirty="0"/>
          </a:p>
          <a:p>
            <a:r>
              <a:rPr lang="en-US" b="1" dirty="0" smtClean="0"/>
              <a:t>Types </a:t>
            </a:r>
            <a:r>
              <a:rPr lang="en-US" b="1" dirty="0"/>
              <a:t>of eating </a:t>
            </a:r>
            <a:r>
              <a:rPr lang="en-US" b="1" dirty="0" smtClean="0"/>
              <a:t>disorders</a:t>
            </a:r>
          </a:p>
          <a:p>
            <a:endParaRPr lang="en-US" b="1" dirty="0"/>
          </a:p>
          <a:p>
            <a:r>
              <a:rPr lang="en-US" b="1" dirty="0" smtClean="0"/>
              <a:t>Clinical features</a:t>
            </a:r>
          </a:p>
          <a:p>
            <a:endParaRPr lang="en-US" b="1" dirty="0"/>
          </a:p>
          <a:p>
            <a:r>
              <a:rPr lang="en-US" b="1" dirty="0" err="1" smtClean="0"/>
              <a:t>Aetiology</a:t>
            </a:r>
            <a:r>
              <a:rPr lang="en-US" b="1" dirty="0" smtClean="0"/>
              <a:t> </a:t>
            </a:r>
          </a:p>
          <a:p>
            <a:endParaRPr lang="en-US" b="1" dirty="0"/>
          </a:p>
          <a:p>
            <a:r>
              <a:rPr lang="en-US" b="1" dirty="0" smtClean="0"/>
              <a:t>Management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25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FF00"/>
              </a:buClr>
              <a:buFontTx/>
              <a:buChar char="•"/>
            </a:pPr>
            <a:r>
              <a:rPr lang="en-US"/>
              <a:t>Depression 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Tx/>
              <a:buChar char="•"/>
            </a:pPr>
            <a:r>
              <a:rPr lang="en-US"/>
              <a:t>Obsessive Compulsive disorder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Tx/>
              <a:buChar char="•"/>
            </a:pPr>
            <a:r>
              <a:rPr lang="en-US"/>
              <a:t>Personality disorders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Tx/>
              <a:buChar char="•"/>
            </a:pPr>
            <a:r>
              <a:rPr lang="en-US"/>
              <a:t>Organic disorders</a:t>
            </a:r>
          </a:p>
          <a:p>
            <a:pPr lvl="2">
              <a:lnSpc>
                <a:spcPct val="90000"/>
              </a:lnSpc>
              <a:buClr>
                <a:srgbClr val="FFFF00"/>
              </a:buClr>
              <a:buFontTx/>
              <a:buNone/>
            </a:pPr>
            <a:r>
              <a:rPr lang="en-US" sz="3200"/>
              <a:t>	      Intestinal disorders – </a:t>
            </a:r>
          </a:p>
          <a:p>
            <a:pPr lvl="2">
              <a:lnSpc>
                <a:spcPct val="90000"/>
              </a:lnSpc>
              <a:buClr>
                <a:srgbClr val="FFFF00"/>
              </a:buClr>
              <a:buFontTx/>
              <a:buNone/>
            </a:pPr>
            <a:r>
              <a:rPr lang="en-US" sz="3200"/>
              <a:t>             Malabsorption  syndrome</a:t>
            </a:r>
          </a:p>
          <a:p>
            <a:pPr lvl="4">
              <a:lnSpc>
                <a:spcPct val="90000"/>
              </a:lnSpc>
              <a:buClr>
                <a:srgbClr val="FFFF00"/>
              </a:buClr>
              <a:buFontTx/>
              <a:buNone/>
            </a:pPr>
            <a:r>
              <a:rPr lang="en-US" sz="3200"/>
              <a:t>     Crohn’s disease</a:t>
            </a:r>
          </a:p>
          <a:p>
            <a:pPr lvl="4">
              <a:lnSpc>
                <a:spcPct val="90000"/>
              </a:lnSpc>
              <a:buClr>
                <a:srgbClr val="FFFF00"/>
              </a:buClr>
              <a:buFontTx/>
              <a:buNone/>
            </a:pPr>
            <a:r>
              <a:rPr lang="en-US" sz="3200"/>
              <a:t>Malignancies</a:t>
            </a:r>
          </a:p>
          <a:p>
            <a:pPr lvl="4">
              <a:lnSpc>
                <a:spcPct val="90000"/>
              </a:lnSpc>
              <a:buClr>
                <a:srgbClr val="FFFF00"/>
              </a:buClr>
              <a:buFontTx/>
              <a:buNone/>
            </a:pPr>
            <a:r>
              <a:rPr lang="en-US" sz="3200"/>
              <a:t>Chronic debilitating illnesses</a:t>
            </a:r>
            <a:r>
              <a:rPr lang="en-US" sz="2800">
                <a:solidFill>
                  <a:srgbClr val="FFFF00"/>
                </a:solidFill>
              </a:rPr>
              <a:t>		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 u="sng" dirty="0">
                <a:solidFill>
                  <a:schemeClr val="tx1"/>
                </a:solidFill>
                <a:effectLst/>
              </a:rPr>
              <a:t>Differential Diagnosis</a:t>
            </a:r>
          </a:p>
        </p:txBody>
      </p:sp>
    </p:spTree>
    <p:extLst>
      <p:ext uri="{BB962C8B-B14F-4D97-AF65-F5344CB8AC3E}">
        <p14:creationId xmlns:p14="http://schemas.microsoft.com/office/powerpoint/2010/main" val="126484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686800" cy="5373687"/>
          </a:xfrm>
        </p:spPr>
        <p:txBody>
          <a:bodyPr/>
          <a:lstStyle/>
          <a:p>
            <a:pPr>
              <a:buClr>
                <a:srgbClr val="FFFF00"/>
              </a:buClr>
              <a:buFontTx/>
              <a:buChar char="•"/>
            </a:pPr>
            <a:r>
              <a:rPr lang="en-US"/>
              <a:t>History  - from patient  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                  and  other  informants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			Development  of  the  disorder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			Present  pattern of  eating  and   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                             weight  control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			Patient’s  ideas  about  weight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                Ask  the  patient  to  draw him/herself</a:t>
            </a:r>
          </a:p>
          <a:p>
            <a:pPr>
              <a:buClr>
                <a:srgbClr val="FFFF00"/>
              </a:buClr>
              <a:buFontTx/>
              <a:buChar char="•"/>
            </a:pPr>
            <a:endParaRPr lang="en-US"/>
          </a:p>
          <a:p>
            <a:pPr>
              <a:buClr>
                <a:srgbClr val="FFFF00"/>
              </a:buClr>
              <a:buFontTx/>
              <a:buChar char="•"/>
            </a:pPr>
            <a:endParaRPr lang="en-US"/>
          </a:p>
          <a:p>
            <a:pPr>
              <a:buClr>
                <a:srgbClr val="FFFF00"/>
              </a:buClr>
              <a:buFontTx/>
              <a:buChar char="•"/>
            </a:pPr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4186237" cy="720725"/>
          </a:xfrm>
        </p:spPr>
        <p:txBody>
          <a:bodyPr/>
          <a:lstStyle/>
          <a:p>
            <a:r>
              <a:rPr lang="en-US" sz="4000" i="1" u="sng" dirty="0">
                <a:solidFill>
                  <a:schemeClr val="tx1"/>
                </a:solidFill>
                <a:effectLst/>
              </a:rPr>
              <a:t>Assessment</a:t>
            </a:r>
          </a:p>
        </p:txBody>
      </p:sp>
    </p:spTree>
    <p:extLst>
      <p:ext uri="{BB962C8B-B14F-4D97-AF65-F5344CB8AC3E}">
        <p14:creationId xmlns:p14="http://schemas.microsoft.com/office/powerpoint/2010/main" val="372506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en-US"/>
              <a:t>Mental State Examination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		overvalued ideas about  distorted</a:t>
            </a:r>
            <a:r>
              <a:rPr lang="en-US">
                <a:solidFill>
                  <a:srgbClr val="FFFF00"/>
                </a:solidFill>
              </a:rPr>
              <a:t> 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>
                <a:solidFill>
                  <a:srgbClr val="FFFF00"/>
                </a:solidFill>
              </a:rPr>
              <a:t>                           </a:t>
            </a:r>
            <a:r>
              <a:rPr lang="en-US"/>
              <a:t>body  image 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		depressive  symptoms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        obsessive  features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                 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en-US"/>
              <a:t>Physical  examination 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			degree  of  emaciation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			state  of  peripheral  circulation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			signs  of  nutritional  deficiency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			exclude  other  wasting  disorders</a:t>
            </a:r>
          </a:p>
        </p:txBody>
      </p:sp>
    </p:spTree>
    <p:extLst>
      <p:ext uri="{BB962C8B-B14F-4D97-AF65-F5344CB8AC3E}">
        <p14:creationId xmlns:p14="http://schemas.microsoft.com/office/powerpoint/2010/main" val="166553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2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102291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When to admit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Weight loss more than 25%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Metabolic abnormalities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Hypotension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Hypothermia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Suicidal intent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	other complications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u="sng" dirty="0">
                <a:solidFill>
                  <a:schemeClr val="tx1"/>
                </a:solidFill>
                <a:effectLst/>
              </a:rPr>
              <a:t>Treatment</a:t>
            </a:r>
          </a:p>
        </p:txBody>
      </p:sp>
    </p:spTree>
    <p:extLst>
      <p:ext uri="{BB962C8B-B14F-4D97-AF65-F5344CB8AC3E}">
        <p14:creationId xmlns:p14="http://schemas.microsoft.com/office/powerpoint/2010/main" val="162752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905000"/>
            <a:ext cx="8229600" cy="45815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dirty="0"/>
              <a:t>Educate patient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dirty="0"/>
              <a:t>Restore weight  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Tx/>
              <a:buNone/>
            </a:pPr>
            <a:r>
              <a:rPr lang="en-US" dirty="0"/>
              <a:t>			set targets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Tx/>
              <a:buNone/>
            </a:pPr>
            <a:r>
              <a:rPr lang="en-US" dirty="0"/>
              <a:t>			 supervise eating 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Tx/>
              <a:buNone/>
            </a:pPr>
            <a:r>
              <a:rPr lang="en-US" dirty="0"/>
              <a:t>                 reward weight gain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dirty="0"/>
              <a:t>Treat depressive illness if present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dirty="0"/>
              <a:t>Cognitive therapy to modify excessive concern about  weight and shape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dirty="0"/>
              <a:t>Supportive psychotherapy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dirty="0"/>
              <a:t>Regular follow-up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		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i="1" u="sng" dirty="0">
                <a:solidFill>
                  <a:schemeClr val="tx1"/>
                </a:solidFill>
              </a:rPr>
              <a:t>Treatment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673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8" name="Picture 4" descr="amc0309l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253" y="3256439"/>
            <a:ext cx="831494" cy="97536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29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2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 u="sng" dirty="0">
                <a:solidFill>
                  <a:schemeClr val="tx1"/>
                </a:solidFill>
              </a:rPr>
              <a:t>Bulimia Nervosa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447800"/>
            <a:ext cx="86868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Episodes  of  uncontrolled  and  excessive  eating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 - binge  </a:t>
            </a:r>
            <a:r>
              <a:rPr lang="en-US" dirty="0" smtClean="0"/>
              <a:t>eating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Clinical  Features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dirty="0"/>
              <a:t>Recurrent episodes of overeating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dirty="0"/>
              <a:t>Persistent preoccupation with eating and a strong desire to eat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en-US" dirty="0"/>
              <a:t>Self perception of being too fat with a dread of being fat</a:t>
            </a:r>
          </a:p>
          <a:p>
            <a:pPr>
              <a:lnSpc>
                <a:spcPct val="90000"/>
              </a:lnSpc>
              <a:buClr>
                <a:srgbClr val="FFFF00"/>
              </a:buClr>
              <a:buFontTx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0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6165850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en-US"/>
              <a:t>Attempts  to  counteract  fattening  effects of  food  by</a:t>
            </a:r>
          </a:p>
          <a:p>
            <a:pPr>
              <a:buFont typeface="Wingdings" pitchFamily="2" charset="2"/>
              <a:buNone/>
            </a:pPr>
            <a:r>
              <a:rPr lang="en-US"/>
              <a:t>		Self  induced  vomiting </a:t>
            </a:r>
          </a:p>
          <a:p>
            <a:pPr>
              <a:buFont typeface="Wingdings" pitchFamily="2" charset="2"/>
              <a:buNone/>
            </a:pPr>
            <a:r>
              <a:rPr lang="en-US"/>
              <a:t>		Self  induced  purging</a:t>
            </a:r>
          </a:p>
          <a:p>
            <a:pPr>
              <a:buFont typeface="Wingdings" pitchFamily="2" charset="2"/>
              <a:buNone/>
            </a:pPr>
            <a:r>
              <a:rPr lang="en-US"/>
              <a:t>		Alternate  periods  of  starvation</a:t>
            </a:r>
          </a:p>
          <a:p>
            <a:pPr>
              <a:buFont typeface="Wingdings" pitchFamily="2" charset="2"/>
              <a:buNone/>
            </a:pPr>
            <a:r>
              <a:rPr lang="en-US"/>
              <a:t>		Excessive  exercise</a:t>
            </a:r>
          </a:p>
          <a:p>
            <a:pPr>
              <a:buFont typeface="Wingdings" pitchFamily="2" charset="2"/>
              <a:buNone/>
            </a:pPr>
            <a:r>
              <a:rPr lang="en-US"/>
              <a:t>		Abuse  of  appetite  suppressants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and  diuretics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Clr>
                <a:schemeClr val="tx1"/>
              </a:buClr>
              <a:buFontTx/>
              <a:buChar char="•"/>
            </a:pPr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9540875" y="-277813"/>
            <a:ext cx="8229600" cy="277813"/>
          </a:xfrm>
        </p:spPr>
        <p:txBody>
          <a:bodyPr>
            <a:normAutofit fontScale="90000"/>
          </a:bodyPr>
          <a:lstStyle/>
          <a:p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24699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en-US"/>
              <a:t>Normal  menstruation</a:t>
            </a:r>
          </a:p>
          <a:p>
            <a:pPr>
              <a:buClr>
                <a:schemeClr val="tx1"/>
              </a:buClr>
              <a:buFontTx/>
              <a:buChar char="•"/>
            </a:pPr>
            <a:endParaRPr lang="en-US"/>
          </a:p>
          <a:p>
            <a:pPr>
              <a:buClr>
                <a:schemeClr val="tx1"/>
              </a:buClr>
              <a:buFontTx/>
              <a:buChar char="•"/>
            </a:pPr>
            <a:r>
              <a:rPr lang="en-US"/>
              <a:t>Consequences of repeated vomiting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       potassium depletion – weakness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                                       cardiac arrhythmias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                                        renal impairment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       pitted teeth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 sz="2800"/>
              <a:t>        </a:t>
            </a:r>
            <a:r>
              <a:rPr lang="en-US"/>
              <a:t>swollen parotid glands</a:t>
            </a:r>
          </a:p>
          <a:p>
            <a:pPr>
              <a:buClr>
                <a:srgbClr val="FFFF00"/>
              </a:buClr>
              <a:buFontTx/>
              <a:buNone/>
            </a:pPr>
            <a:endParaRPr lang="en-US" sz="280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0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5005388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en-US"/>
              <a:t>Similar to that of Anorexia Nervosa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/>
              <a:t>        but no need for weight restoration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en-US"/>
              <a:t>Assessment of patient to identify depressive symptoms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en-US"/>
              <a:t>Treatment of depression if present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en-US"/>
              <a:t>Cognitive therapy to modify excessive concern about  weight and shape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3898900" cy="765175"/>
          </a:xfrm>
        </p:spPr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80335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7" name="Picture 5" descr="juliaroberts_0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79838" cy="270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999" name="Picture 7" descr="Britney%2520Spears%252018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773238"/>
            <a:ext cx="3168650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1" name="Picture 9" descr="wynona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781300"/>
            <a:ext cx="1684338" cy="239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5" name="Picture 13" descr="2437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8275"/>
            <a:ext cx="3001963" cy="414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7" name="Picture 15" descr="Elizabeth_Taylor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33375"/>
            <a:ext cx="2008187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009" name="Picture 17" descr="julia-roberts-2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581525"/>
            <a:ext cx="1868488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1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/>
              <a:t>Anorexia  Nervosa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Bulimia  Nervosa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Clr>
                <a:schemeClr val="tx1"/>
              </a:buClr>
              <a:buFontTx/>
              <a:buChar char="•"/>
            </a:pPr>
            <a:r>
              <a:rPr lang="en-US"/>
              <a:t>Clinical  features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en-US"/>
              <a:t>Differential  diagnosis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en-US"/>
              <a:t>Management – Assessment</a:t>
            </a:r>
          </a:p>
          <a:p>
            <a:pPr>
              <a:buClr>
                <a:schemeClr val="tx1"/>
              </a:buClr>
              <a:buFontTx/>
              <a:buNone/>
            </a:pPr>
            <a:r>
              <a:rPr lang="en-US"/>
              <a:t>				    Treatment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FF00"/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17994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2" name="Picture 4" descr="bigpi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37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pPr algn="ctr">
              <a:buFont typeface="Wingdings" pitchFamily="2" charset="2"/>
              <a:buNone/>
            </a:pPr>
            <a:r>
              <a:rPr lang="en-US" sz="5400" b="1">
                <a:solidFill>
                  <a:srgbClr val="FFFF00"/>
                </a:solidFill>
              </a:rPr>
              <a:t>Thank you .</a:t>
            </a:r>
          </a:p>
        </p:txBody>
      </p:sp>
    </p:spTree>
    <p:extLst>
      <p:ext uri="{BB962C8B-B14F-4D97-AF65-F5344CB8AC3E}">
        <p14:creationId xmlns:p14="http://schemas.microsoft.com/office/powerpoint/2010/main" val="135422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i="1" u="sng" dirty="0">
                <a:solidFill>
                  <a:schemeClr val="tx1"/>
                </a:solidFill>
                <a:effectLst/>
              </a:rPr>
              <a:t>Types of Eating Disorders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21522" name="Rectangle 18"/>
          <p:cNvSpPr>
            <a:spLocks noGrp="1" noChangeArrowheads="1"/>
          </p:cNvSpPr>
          <p:nvPr>
            <p:ph sz="half" idx="1"/>
          </p:nvPr>
        </p:nvSpPr>
        <p:spPr>
          <a:xfrm flipV="1">
            <a:off x="457200" y="6130925"/>
            <a:ext cx="4038600" cy="69850"/>
          </a:xfrm>
        </p:spPr>
        <p:txBody>
          <a:bodyPr>
            <a:normAutofit fontScale="25000" lnSpcReduction="20000"/>
          </a:bodyPr>
          <a:lstStyle/>
          <a:p>
            <a:endParaRPr lang="en-US" sz="2800"/>
          </a:p>
        </p:txBody>
      </p:sp>
      <p:sp>
        <p:nvSpPr>
          <p:cNvPr id="21512" name="Rectangle 8"/>
          <p:cNvSpPr>
            <a:spLocks noGrp="1" noChangeArrowheads="1"/>
          </p:cNvSpPr>
          <p:nvPr>
            <p:ph sz="quarter" idx="3"/>
          </p:nvPr>
        </p:nvSpPr>
        <p:spPr>
          <a:xfrm>
            <a:off x="609600" y="2057400"/>
            <a:ext cx="6994525" cy="4141788"/>
          </a:xfrm>
        </p:spPr>
        <p:txBody>
          <a:bodyPr/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en-US" sz="3400" dirty="0"/>
              <a:t>Anorexia  </a:t>
            </a:r>
            <a:r>
              <a:rPr lang="en-US" sz="3400" dirty="0" smtClean="0"/>
              <a:t>nervosa</a:t>
            </a:r>
          </a:p>
          <a:p>
            <a:pPr>
              <a:buClr>
                <a:schemeClr val="tx1"/>
              </a:buClr>
              <a:buFontTx/>
              <a:buChar char="•"/>
            </a:pPr>
            <a:endParaRPr lang="en-US" sz="3400" dirty="0"/>
          </a:p>
          <a:p>
            <a:pPr>
              <a:buClr>
                <a:schemeClr val="tx1"/>
              </a:buClr>
              <a:buFontTx/>
              <a:buChar char="•"/>
            </a:pPr>
            <a:r>
              <a:rPr lang="en-US" sz="3400" dirty="0"/>
              <a:t>Bulimia  nervosa</a:t>
            </a:r>
          </a:p>
        </p:txBody>
      </p:sp>
    </p:spTree>
    <p:extLst>
      <p:ext uri="{BB962C8B-B14F-4D97-AF65-F5344CB8AC3E}">
        <p14:creationId xmlns:p14="http://schemas.microsoft.com/office/powerpoint/2010/main" val="2621696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4" descr="ladydian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828800"/>
            <a:ext cx="5029200" cy="45283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578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  <a:ln/>
        </p:spPr>
        <p:txBody>
          <a:bodyPr>
            <a:normAutofit/>
          </a:bodyPr>
          <a:lstStyle/>
          <a:p>
            <a:pPr algn="ctr"/>
            <a:r>
              <a:rPr lang="en-US" sz="4000" i="1" u="sng" dirty="0">
                <a:solidFill>
                  <a:schemeClr val="tx1"/>
                </a:solidFill>
                <a:effectLst/>
              </a:rPr>
              <a:t>Many famous people with eating disorders</a:t>
            </a:r>
          </a:p>
        </p:txBody>
      </p:sp>
    </p:spTree>
    <p:extLst>
      <p:ext uri="{BB962C8B-B14F-4D97-AF65-F5344CB8AC3E}">
        <p14:creationId xmlns:p14="http://schemas.microsoft.com/office/powerpoint/2010/main" val="56952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Tx/>
              <a:buChar char="•"/>
            </a:pPr>
            <a:r>
              <a:rPr lang="en-US" dirty="0" smtClean="0"/>
              <a:t>deliberate </a:t>
            </a:r>
            <a:r>
              <a:rPr lang="en-US" dirty="0"/>
              <a:t>weight  </a:t>
            </a:r>
            <a:r>
              <a:rPr lang="en-US" dirty="0" smtClean="0"/>
              <a:t>loss</a:t>
            </a:r>
          </a:p>
          <a:p>
            <a:pPr>
              <a:buClr>
                <a:schemeClr val="tx1"/>
              </a:buClr>
              <a:buFontTx/>
              <a:buChar char="•"/>
            </a:pPr>
            <a:endParaRPr lang="en-US" dirty="0"/>
          </a:p>
          <a:p>
            <a:pPr>
              <a:buClr>
                <a:schemeClr val="tx1"/>
              </a:buClr>
              <a:buFontTx/>
              <a:buNone/>
            </a:pPr>
            <a:r>
              <a:rPr lang="en-US" dirty="0"/>
              <a:t>   Induced  or  sustained  by  the  </a:t>
            </a:r>
            <a:r>
              <a:rPr lang="en-US" dirty="0" smtClean="0"/>
              <a:t>individual</a:t>
            </a:r>
          </a:p>
          <a:p>
            <a:pPr>
              <a:buClr>
                <a:schemeClr val="tx1"/>
              </a:buClr>
              <a:buFontTx/>
              <a:buNone/>
            </a:pPr>
            <a:endParaRPr lang="en-US" dirty="0"/>
          </a:p>
          <a:p>
            <a:pPr>
              <a:buClr>
                <a:schemeClr val="tx1"/>
              </a:buClr>
              <a:buFontTx/>
              <a:buChar char="•"/>
            </a:pPr>
            <a:r>
              <a:rPr lang="en-US" dirty="0" smtClean="0"/>
              <a:t>In  </a:t>
            </a:r>
            <a:r>
              <a:rPr lang="en-US" b="1" dirty="0">
                <a:solidFill>
                  <a:srgbClr val="FF0000"/>
                </a:solidFill>
              </a:rPr>
              <a:t>adolescent  girls  </a:t>
            </a:r>
            <a:r>
              <a:rPr lang="en-US" dirty="0"/>
              <a:t>and </a:t>
            </a:r>
            <a:r>
              <a:rPr lang="en-US" b="1" dirty="0">
                <a:solidFill>
                  <a:srgbClr val="FF0000"/>
                </a:solidFill>
              </a:rPr>
              <a:t>young  </a:t>
            </a:r>
            <a:r>
              <a:rPr lang="en-US" b="1" dirty="0" smtClean="0">
                <a:solidFill>
                  <a:srgbClr val="FF0000"/>
                </a:solidFill>
              </a:rPr>
              <a:t>women</a:t>
            </a:r>
          </a:p>
          <a:p>
            <a:pPr>
              <a:buClr>
                <a:schemeClr val="tx1"/>
              </a:buClr>
              <a:buFontTx/>
              <a:buChar char="•"/>
            </a:pPr>
            <a:endParaRPr lang="en-US" dirty="0"/>
          </a:p>
          <a:p>
            <a:pPr>
              <a:buClr>
                <a:schemeClr val="tx1"/>
              </a:buClr>
              <a:buFontTx/>
              <a:buChar char="•"/>
            </a:pPr>
            <a:r>
              <a:rPr lang="en-US" dirty="0" smtClean="0"/>
              <a:t>Rare – in </a:t>
            </a:r>
            <a:r>
              <a:rPr lang="en-US" dirty="0"/>
              <a:t>adolescent  boys  and young  men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u="sng" dirty="0">
                <a:solidFill>
                  <a:schemeClr val="tx1"/>
                </a:solidFill>
                <a:effectLst/>
              </a:rPr>
              <a:t>Anorexia  Nervosa</a:t>
            </a:r>
          </a:p>
        </p:txBody>
      </p:sp>
    </p:spTree>
    <p:extLst>
      <p:ext uri="{BB962C8B-B14F-4D97-AF65-F5344CB8AC3E}">
        <p14:creationId xmlns:p14="http://schemas.microsoft.com/office/powerpoint/2010/main" val="368280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8" descr="untitle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94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i="1" u="sng" dirty="0">
                <a:solidFill>
                  <a:srgbClr val="FF0000"/>
                </a:solidFill>
                <a:effectLst/>
              </a:rPr>
              <a:t/>
            </a:r>
            <a:br>
              <a:rPr lang="en-US" sz="2800" i="1" u="sng" dirty="0">
                <a:solidFill>
                  <a:srgbClr val="FF0000"/>
                </a:solidFill>
                <a:effectLst/>
              </a:rPr>
            </a:br>
            <a:endParaRPr lang="en-US" sz="2800" i="1" u="sng" dirty="0">
              <a:solidFill>
                <a:srgbClr val="FF0000"/>
              </a:solidFill>
              <a:effectLst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1000"/>
            <a:ext cx="8218488" cy="57499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z="3600" dirty="0"/>
          </a:p>
          <a:p>
            <a:pPr marL="109728" indent="0">
              <a:buClr>
                <a:srgbClr val="FFFF00"/>
              </a:buClr>
              <a:buNone/>
            </a:pPr>
            <a:r>
              <a:rPr lang="en-US" sz="3600" dirty="0" smtClean="0"/>
              <a:t>- Body  </a:t>
            </a:r>
            <a:r>
              <a:rPr lang="en-US" sz="3600" dirty="0"/>
              <a:t>weight  15%  less than the expected  weight </a:t>
            </a:r>
            <a:endParaRPr lang="en-US" sz="3600" dirty="0" smtClean="0"/>
          </a:p>
          <a:p>
            <a:pPr>
              <a:buClr>
                <a:srgbClr val="FFFF00"/>
              </a:buClr>
              <a:buFontTx/>
              <a:buChar char="-"/>
            </a:pPr>
            <a:endParaRPr lang="en-US" sz="3600" dirty="0"/>
          </a:p>
          <a:p>
            <a:pPr>
              <a:buClr>
                <a:srgbClr val="FFFF00"/>
              </a:buClr>
              <a:buFontTx/>
              <a:buNone/>
            </a:pPr>
            <a:r>
              <a:rPr lang="en-US" sz="3600" dirty="0"/>
              <a:t>                  or </a:t>
            </a:r>
            <a:endParaRPr lang="en-US" sz="3600" dirty="0" smtClean="0"/>
          </a:p>
          <a:p>
            <a:pPr>
              <a:buClr>
                <a:srgbClr val="FFFF00"/>
              </a:buClr>
              <a:buFontTx/>
              <a:buNone/>
            </a:pPr>
            <a:endParaRPr lang="en-US" sz="3600" dirty="0"/>
          </a:p>
          <a:p>
            <a:pPr>
              <a:buClr>
                <a:srgbClr val="FFFF00"/>
              </a:buClr>
              <a:buFontTx/>
              <a:buNone/>
            </a:pPr>
            <a:r>
              <a:rPr lang="en-US" sz="3600" dirty="0" smtClean="0"/>
              <a:t>- Body </a:t>
            </a:r>
            <a:r>
              <a:rPr lang="en-US" sz="3600" dirty="0"/>
              <a:t>Mass Index of less </a:t>
            </a:r>
          </a:p>
          <a:p>
            <a:pPr>
              <a:buClr>
                <a:srgbClr val="FFFF00"/>
              </a:buClr>
              <a:buFontTx/>
              <a:buNone/>
            </a:pPr>
            <a:r>
              <a:rPr lang="en-US" sz="3600" dirty="0"/>
              <a:t>   than or equal to 17.5</a:t>
            </a:r>
          </a:p>
          <a:p>
            <a:pPr>
              <a:buClr>
                <a:srgbClr val="FFFF00"/>
              </a:buClr>
              <a:buFontTx/>
              <a:buNone/>
            </a:pPr>
            <a:endParaRPr lang="en-US" sz="3600" dirty="0"/>
          </a:p>
          <a:p>
            <a:pPr>
              <a:buClr>
                <a:srgbClr val="FFFF00"/>
              </a:buClr>
              <a:buFontTx/>
              <a:buChar char="•"/>
            </a:pPr>
            <a:endParaRPr lang="en-US" sz="3600" dirty="0"/>
          </a:p>
          <a:p>
            <a:pPr>
              <a:buFontTx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08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304800"/>
            <a:ext cx="8002588" cy="1784350"/>
          </a:xfrm>
        </p:spPr>
        <p:txBody>
          <a:bodyPr>
            <a:normAutofit lnSpcReduction="10000"/>
          </a:bodyPr>
          <a:lstStyle/>
          <a:p>
            <a:pPr marL="109728" indent="0">
              <a:buClr>
                <a:srgbClr val="FFFF00"/>
              </a:buClr>
              <a:buNone/>
            </a:pPr>
            <a:r>
              <a:rPr lang="en-US" sz="3600" dirty="0" smtClean="0"/>
              <a:t>-</a:t>
            </a:r>
            <a:r>
              <a:rPr lang="en-US" sz="3600" dirty="0"/>
              <a:t> </a:t>
            </a:r>
            <a:r>
              <a:rPr lang="en-US" sz="3600" dirty="0" smtClean="0"/>
              <a:t>Distorted  </a:t>
            </a:r>
            <a:r>
              <a:rPr lang="en-US" sz="3600" dirty="0"/>
              <a:t>body  </a:t>
            </a:r>
            <a:r>
              <a:rPr lang="en-US" sz="3600" dirty="0" smtClean="0"/>
              <a:t>image</a:t>
            </a:r>
          </a:p>
          <a:p>
            <a:pPr marL="109728" indent="0">
              <a:buClr>
                <a:srgbClr val="FFFF00"/>
              </a:buClr>
              <a:buNone/>
            </a:pPr>
            <a:r>
              <a:rPr lang="en-US" sz="3600" dirty="0" smtClean="0"/>
              <a:t>- Intense  </a:t>
            </a:r>
            <a:r>
              <a:rPr lang="en-US" sz="3600" dirty="0"/>
              <a:t>wish  to  be  thin  and  a  fear  of being  fat</a:t>
            </a:r>
          </a:p>
        </p:txBody>
      </p:sp>
      <p:pic>
        <p:nvPicPr>
          <p:cNvPr id="77828" name="Picture 4" descr="image0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-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" y="1826342"/>
            <a:ext cx="9143999" cy="502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5525</TotalTime>
  <Words>327</Words>
  <Application>Microsoft Office PowerPoint</Application>
  <PresentationFormat>On-screen Show (4:3)</PresentationFormat>
  <Paragraphs>213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Concourse</vt:lpstr>
      <vt:lpstr>Eating Disorders</vt:lpstr>
      <vt:lpstr>PowerPoint Presentation</vt:lpstr>
      <vt:lpstr>PowerPoint Presentation</vt:lpstr>
      <vt:lpstr>Types of Eating Disorders </vt:lpstr>
      <vt:lpstr>Many famous people with eating disorders</vt:lpstr>
      <vt:lpstr>Anorexia  Nervosa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Aetiology</vt:lpstr>
      <vt:lpstr>Differential Diagnosis</vt:lpstr>
      <vt:lpstr>Assessment</vt:lpstr>
      <vt:lpstr>PowerPoint Presentation</vt:lpstr>
      <vt:lpstr>Treatment</vt:lpstr>
      <vt:lpstr>Treatment </vt:lpstr>
      <vt:lpstr>PowerPoint Presentation</vt:lpstr>
      <vt:lpstr>Bulimia Nervosa</vt:lpstr>
      <vt:lpstr>PowerPoint Presentation</vt:lpstr>
      <vt:lpstr>PowerPoint Presentation</vt:lpstr>
      <vt:lpstr>Management</vt:lpstr>
      <vt:lpstr>Summary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Eating Disorders</dc:title>
  <dc:creator>Compaq</dc:creator>
  <cp:lastModifiedBy>Siger</cp:lastModifiedBy>
  <cp:revision>20</cp:revision>
  <dcterms:created xsi:type="dcterms:W3CDTF">2014-03-20T04:48:19Z</dcterms:created>
  <dcterms:modified xsi:type="dcterms:W3CDTF">2014-05-08T11:42:41Z</dcterms:modified>
</cp:coreProperties>
</file>