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5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7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6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2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5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951D-75F7-4C00-A5F6-6EB229071E52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97B5-73B5-439C-A618-B97B3ACD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u="sng" dirty="0" smtClean="0"/>
              <a:t>Electroconvulsive Therapy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Dr. </a:t>
            </a:r>
            <a:r>
              <a:rPr lang="en-US" sz="4400" b="1" dirty="0" err="1" smtClean="0">
                <a:solidFill>
                  <a:schemeClr val="tx1"/>
                </a:solidFill>
              </a:rPr>
              <a:t>Vidumini</a:t>
            </a:r>
            <a:r>
              <a:rPr lang="en-US" sz="4400" b="1" dirty="0" smtClean="0">
                <a:solidFill>
                  <a:schemeClr val="tx1"/>
                </a:solidFill>
              </a:rPr>
              <a:t> De Silva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7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</a:p>
          <a:p>
            <a:r>
              <a:rPr lang="en-US" dirty="0" smtClean="0"/>
              <a:t>Schizophrenia</a:t>
            </a:r>
          </a:p>
          <a:p>
            <a:r>
              <a:rPr lang="en-US" dirty="0" err="1" smtClean="0"/>
              <a:t>Pueperal</a:t>
            </a:r>
            <a:r>
              <a:rPr lang="en-US" dirty="0" smtClean="0"/>
              <a:t> psychosis</a:t>
            </a:r>
          </a:p>
          <a:p>
            <a:r>
              <a:rPr lang="en-US" dirty="0" smtClean="0"/>
              <a:t>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6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Status </a:t>
            </a:r>
            <a:r>
              <a:rPr lang="en-US" dirty="0" err="1" smtClean="0"/>
              <a:t>epilepticus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Headache</a:t>
            </a:r>
          </a:p>
          <a:p>
            <a:pPr marL="514350" indent="-514350">
              <a:buAutoNum type="arabicPeriod"/>
            </a:pPr>
            <a:r>
              <a:rPr lang="en-US" dirty="0" smtClean="0"/>
              <a:t>Confusion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Nausea, vomiting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Giddiness</a:t>
            </a:r>
          </a:p>
          <a:p>
            <a:pPr marL="514350" indent="-514350">
              <a:buAutoNum type="arabicPeriod"/>
            </a:pPr>
            <a:r>
              <a:rPr lang="en-US" dirty="0" smtClean="0"/>
              <a:t>Muscle pain</a:t>
            </a:r>
          </a:p>
          <a:p>
            <a:pPr marL="514350" indent="-514350">
              <a:buAutoNum type="arabicPeriod"/>
            </a:pPr>
            <a:r>
              <a:rPr lang="en-US" dirty="0" smtClean="0"/>
              <a:t>Amnesia – retrograde/ anterograde</a:t>
            </a:r>
          </a:p>
        </p:txBody>
      </p:sp>
    </p:spTree>
    <p:extLst>
      <p:ext uri="{BB962C8B-B14F-4D97-AF65-F5344CB8AC3E}">
        <p14:creationId xmlns:p14="http://schemas.microsoft.com/office/powerpoint/2010/main" val="199500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Hypertension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IHD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Arrythmias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Increase intracranial pressure</a:t>
            </a:r>
          </a:p>
          <a:p>
            <a:pPr marL="514350" indent="-514350">
              <a:buAutoNum type="arabicPeriod"/>
            </a:pPr>
            <a:r>
              <a:rPr lang="en-US" dirty="0" smtClean="0"/>
              <a:t>Strokes</a:t>
            </a:r>
          </a:p>
          <a:p>
            <a:pPr marL="514350" indent="-514350">
              <a:buAutoNum type="arabicPeriod"/>
            </a:pPr>
            <a:r>
              <a:rPr lang="en-US" dirty="0" smtClean="0"/>
              <a:t>Pulmonary embolism</a:t>
            </a:r>
          </a:p>
          <a:p>
            <a:pPr marL="514350" indent="-514350">
              <a:buAutoNum type="arabicPeriod"/>
            </a:pPr>
            <a:r>
              <a:rPr lang="en-US" dirty="0" smtClean="0"/>
              <a:t>Recent MI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76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Drugs </a:t>
            </a:r>
          </a:p>
          <a:p>
            <a:pPr>
              <a:buFontTx/>
              <a:buChar char="-"/>
            </a:pPr>
            <a:r>
              <a:rPr lang="en-US" dirty="0" smtClean="0"/>
              <a:t>Drugs causing prolonged fits</a:t>
            </a:r>
          </a:p>
          <a:p>
            <a:pPr marL="0" indent="0">
              <a:buNone/>
            </a:pPr>
            <a:r>
              <a:rPr lang="en-US" dirty="0" smtClean="0"/>
              <a:t>Antipsychotics, antidepressants, Li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Drugs causing short lasting fits</a:t>
            </a:r>
          </a:p>
          <a:p>
            <a:pPr marL="0" indent="0">
              <a:buNone/>
            </a:pPr>
            <a:r>
              <a:rPr lang="en-US" dirty="0" smtClean="0"/>
              <a:t>anticonvulsants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86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ECT 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</a:t>
            </a:r>
            <a:r>
              <a:rPr lang="en-US" dirty="0" err="1" smtClean="0"/>
              <a:t>Hx</a:t>
            </a:r>
            <a:endParaRPr lang="en-US" dirty="0" smtClean="0"/>
          </a:p>
          <a:p>
            <a:r>
              <a:rPr lang="en-US" dirty="0" smtClean="0"/>
              <a:t>Drug </a:t>
            </a:r>
            <a:r>
              <a:rPr lang="en-US" dirty="0" err="1" smtClean="0"/>
              <a:t>Hx</a:t>
            </a:r>
            <a:endParaRPr lang="en-US" dirty="0" smtClean="0"/>
          </a:p>
          <a:p>
            <a:r>
              <a:rPr lang="en-US" dirty="0" smtClean="0"/>
              <a:t>Ex</a:t>
            </a:r>
          </a:p>
          <a:p>
            <a:r>
              <a:rPr lang="en-US" dirty="0" smtClean="0"/>
              <a:t>Ix</a:t>
            </a:r>
          </a:p>
          <a:p>
            <a:r>
              <a:rPr lang="en-US" dirty="0" smtClean="0"/>
              <a:t>Consent ECT form</a:t>
            </a:r>
          </a:p>
          <a:p>
            <a:r>
              <a:rPr lang="en-US" dirty="0" smtClean="0"/>
              <a:t>ECG/CXR</a:t>
            </a:r>
          </a:p>
          <a:p>
            <a:r>
              <a:rPr lang="en-US" dirty="0" smtClean="0"/>
              <a:t>Inform </a:t>
            </a:r>
            <a:r>
              <a:rPr lang="en-US" dirty="0" err="1" smtClean="0"/>
              <a:t>anaestheist</a:t>
            </a:r>
            <a:r>
              <a:rPr lang="en-US" dirty="0" smtClean="0"/>
              <a:t> and ECT room</a:t>
            </a:r>
          </a:p>
        </p:txBody>
      </p:sp>
    </p:spTree>
    <p:extLst>
      <p:ext uri="{BB962C8B-B14F-4D97-AF65-F5344CB8AC3E}">
        <p14:creationId xmlns:p14="http://schemas.microsoft.com/office/powerpoint/2010/main" val="71480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ECT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Correct patient</a:t>
            </a:r>
          </a:p>
          <a:p>
            <a:pPr marL="514350" indent="-514350">
              <a:buAutoNum type="arabicPeriod"/>
            </a:pPr>
            <a:r>
              <a:rPr lang="en-US" dirty="0" smtClean="0"/>
              <a:t>Fasting for 5 </a:t>
            </a:r>
            <a:r>
              <a:rPr lang="en-US" dirty="0" err="1" smtClean="0"/>
              <a:t>hrs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Emptying bowel, bladder before coming into ECT room</a:t>
            </a:r>
          </a:p>
          <a:p>
            <a:pPr marL="514350" indent="-514350">
              <a:buAutoNum type="arabicPeriod"/>
            </a:pPr>
            <a:r>
              <a:rPr lang="en-US" dirty="0" smtClean="0"/>
              <a:t>ECT records of pervious shocks and </a:t>
            </a:r>
            <a:r>
              <a:rPr lang="en-US" dirty="0" err="1" smtClean="0"/>
              <a:t>anaesthetic</a:t>
            </a:r>
            <a:r>
              <a:rPr lang="en-US" dirty="0" smtClean="0"/>
              <a:t> complications if any</a:t>
            </a:r>
          </a:p>
          <a:p>
            <a:pPr marL="514350" indent="-514350">
              <a:buAutoNum type="arabicPeriod"/>
            </a:pPr>
            <a:r>
              <a:rPr lang="en-US" dirty="0" smtClean="0"/>
              <a:t>Functioning ECT machine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Pt’s</a:t>
            </a:r>
            <a:r>
              <a:rPr lang="en-US" dirty="0" smtClean="0"/>
              <a:t> consent</a:t>
            </a:r>
          </a:p>
          <a:p>
            <a:pPr marL="514350" indent="-514350">
              <a:buAutoNum type="arabicPeriod"/>
            </a:pPr>
            <a:r>
              <a:rPr lang="en-US" dirty="0" smtClean="0"/>
              <a:t>Dose 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84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of 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Apply electrodes to the scalp</a:t>
            </a:r>
          </a:p>
          <a:p>
            <a:pPr marL="514350" indent="-514350">
              <a:buAutoNum type="arabicPeriod"/>
            </a:pPr>
            <a:r>
              <a:rPr lang="en-US" dirty="0" smtClean="0"/>
              <a:t>Test for adequate contact between electrode and scalp prior the Rx</a:t>
            </a:r>
          </a:p>
          <a:p>
            <a:pPr marL="514350" indent="-514350">
              <a:buAutoNum type="arabicPeriod"/>
            </a:pPr>
            <a:r>
              <a:rPr lang="en-US" dirty="0" smtClean="0"/>
              <a:t>Administer dose</a:t>
            </a:r>
          </a:p>
          <a:p>
            <a:pPr marL="514350" indent="-514350">
              <a:buAutoNum type="arabicPeriod"/>
            </a:pPr>
            <a:r>
              <a:rPr lang="en-US" dirty="0" smtClean="0"/>
              <a:t>Monitor the length of the seizure</a:t>
            </a:r>
          </a:p>
          <a:p>
            <a:pPr marL="514350" indent="-514350">
              <a:buAutoNum type="arabicPeriod"/>
            </a:pPr>
            <a:r>
              <a:rPr lang="en-US" dirty="0" smtClean="0"/>
              <a:t>Record dose, seizure duration, and any problems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Transfer patient to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64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adequate air way</a:t>
            </a:r>
          </a:p>
          <a:p>
            <a:r>
              <a:rPr lang="en-US" dirty="0" smtClean="0"/>
              <a:t>Monitor vitals until stable</a:t>
            </a:r>
          </a:p>
          <a:p>
            <a:r>
              <a:rPr lang="en-US" dirty="0" smtClean="0"/>
              <a:t>Continuous nursing observation until patient is fully oriented</a:t>
            </a:r>
          </a:p>
          <a:p>
            <a:r>
              <a:rPr lang="en-US" dirty="0" smtClean="0"/>
              <a:t>Maintain IV access until able to leave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1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giving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r>
              <a:rPr lang="en-US" dirty="0" smtClean="0"/>
              <a:t>Seizures that are electrically induced</a:t>
            </a:r>
          </a:p>
          <a:p>
            <a:r>
              <a:rPr lang="en-US" dirty="0" smtClean="0"/>
              <a:t>Mode of action - 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0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Informed written consent – from patient or immediate relative </a:t>
            </a:r>
            <a:r>
              <a:rPr lang="en-US" dirty="0" smtClean="0">
                <a:solidFill>
                  <a:srgbClr val="FF0000"/>
                </a:solidFill>
              </a:rPr>
              <a:t>(risks/benefits/other treatment options)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9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preperation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Fill the ECT form</a:t>
            </a:r>
          </a:p>
          <a:p>
            <a:pPr>
              <a:buFontTx/>
              <a:buChar char="-"/>
            </a:pPr>
            <a:r>
              <a:rPr lang="en-US" dirty="0" smtClean="0"/>
              <a:t>Take ECG</a:t>
            </a:r>
          </a:p>
          <a:p>
            <a:pPr>
              <a:buFontTx/>
              <a:buChar char="-"/>
            </a:pPr>
            <a:r>
              <a:rPr lang="en-US" dirty="0" smtClean="0"/>
              <a:t>Check BP</a:t>
            </a:r>
          </a:p>
          <a:p>
            <a:pPr>
              <a:buFontTx/>
              <a:buChar char="-"/>
            </a:pPr>
            <a:r>
              <a:rPr lang="en-US" dirty="0" smtClean="0"/>
              <a:t>Fasting 5hrs before</a:t>
            </a:r>
          </a:p>
          <a:p>
            <a:pPr>
              <a:buFontTx/>
              <a:buChar char="-"/>
            </a:pPr>
            <a:r>
              <a:rPr lang="en-US" dirty="0" smtClean="0"/>
              <a:t>Removal of dentures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0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Requirements</a:t>
            </a:r>
          </a:p>
          <a:p>
            <a:pPr>
              <a:buFontTx/>
              <a:buChar char="-"/>
            </a:pPr>
            <a:r>
              <a:rPr lang="en-US" dirty="0" err="1" smtClean="0"/>
              <a:t>Anaesthetists</a:t>
            </a:r>
            <a:r>
              <a:rPr lang="en-US" dirty="0" smtClean="0"/>
              <a:t>, doctor, nurse and attendant</a:t>
            </a:r>
          </a:p>
          <a:p>
            <a:pPr>
              <a:buFontTx/>
              <a:buChar char="-"/>
            </a:pPr>
            <a:r>
              <a:rPr lang="en-US" dirty="0" smtClean="0"/>
              <a:t>ECT machine</a:t>
            </a:r>
          </a:p>
          <a:p>
            <a:pPr>
              <a:buFontTx/>
              <a:buChar char="-"/>
            </a:pPr>
            <a:r>
              <a:rPr lang="en-US" dirty="0" smtClean="0"/>
              <a:t>Pulse </a:t>
            </a:r>
            <a:r>
              <a:rPr lang="en-US" dirty="0" err="1" smtClean="0"/>
              <a:t>oximeter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Drugs – </a:t>
            </a:r>
            <a:r>
              <a:rPr lang="en-US" dirty="0" err="1" smtClean="0"/>
              <a:t>thiopentol</a:t>
            </a:r>
            <a:r>
              <a:rPr lang="en-US" dirty="0" smtClean="0"/>
              <a:t>/</a:t>
            </a:r>
            <a:r>
              <a:rPr lang="en-US" dirty="0" err="1" smtClean="0"/>
              <a:t>propofol</a:t>
            </a:r>
            <a:r>
              <a:rPr lang="en-US" dirty="0" smtClean="0"/>
              <a:t>/</a:t>
            </a:r>
            <a:r>
              <a:rPr lang="en-US" dirty="0" err="1" smtClean="0"/>
              <a:t>suxamethonium</a:t>
            </a:r>
            <a:r>
              <a:rPr lang="en-US" dirty="0" smtClean="0"/>
              <a:t> (relax muscles)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2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Unilateral – both electrodes on </a:t>
            </a:r>
            <a:r>
              <a:rPr lang="en-US" dirty="0" err="1" smtClean="0"/>
              <a:t>sameside</a:t>
            </a:r>
            <a:r>
              <a:rPr lang="en-US" dirty="0" smtClean="0"/>
              <a:t> of head</a:t>
            </a:r>
          </a:p>
          <a:p>
            <a:pPr marL="514350" indent="-514350">
              <a:buAutoNum type="arabicPeriod"/>
            </a:pPr>
            <a:r>
              <a:rPr lang="en-US" dirty="0" smtClean="0"/>
              <a:t>Bilateral – more side effects ( amnesia, confusion)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0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3 cm above from mid point in between external auditory meatus and angle of orbit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3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ECT given,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seizure should remain &gt;20sec</a:t>
            </a:r>
          </a:p>
          <a:p>
            <a:pPr>
              <a:buFontTx/>
              <a:buChar char="-"/>
            </a:pPr>
            <a:r>
              <a:rPr lang="en-US" dirty="0" smtClean="0"/>
              <a:t>If not, give another shock</a:t>
            </a:r>
          </a:p>
          <a:p>
            <a:pPr>
              <a:buFontTx/>
              <a:buChar char="-"/>
            </a:pPr>
            <a:r>
              <a:rPr lang="en-US" dirty="0" smtClean="0"/>
              <a:t>Usually 4- 6 ECTs given</a:t>
            </a:r>
          </a:p>
          <a:p>
            <a:pPr>
              <a:buFontTx/>
              <a:buChar char="-"/>
            </a:pPr>
            <a:r>
              <a:rPr lang="en-US" dirty="0" smtClean="0"/>
              <a:t>Can go </a:t>
            </a:r>
            <a:r>
              <a:rPr lang="en-US" dirty="0" err="1" smtClean="0"/>
              <a:t>upto</a:t>
            </a:r>
            <a:r>
              <a:rPr lang="en-US" dirty="0" smtClean="0"/>
              <a:t> 12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0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Ideally according to age, weight, gender</a:t>
            </a:r>
          </a:p>
          <a:p>
            <a:pPr>
              <a:buFontTx/>
              <a:buChar char="-"/>
            </a:pPr>
            <a:r>
              <a:rPr lang="en-US" dirty="0" smtClean="0"/>
              <a:t>Normally fixed dose for everyone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8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323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Electroconvulsive Therapy</vt:lpstr>
      <vt:lpstr>What? </vt:lpstr>
      <vt:lpstr>How?</vt:lpstr>
      <vt:lpstr>PowerPoint Presentation</vt:lpstr>
      <vt:lpstr>PowerPoint Presentation</vt:lpstr>
      <vt:lpstr>Types </vt:lpstr>
      <vt:lpstr>Position </vt:lpstr>
      <vt:lpstr>When ECT given, </vt:lpstr>
      <vt:lpstr>Dose</vt:lpstr>
      <vt:lpstr>Indications </vt:lpstr>
      <vt:lpstr>Side effects</vt:lpstr>
      <vt:lpstr>Contraindications</vt:lpstr>
      <vt:lpstr>Specific problems</vt:lpstr>
      <vt:lpstr>ECT work up</vt:lpstr>
      <vt:lpstr>Pre- ECT checks</vt:lpstr>
      <vt:lpstr>Administration of ECT</vt:lpstr>
      <vt:lpstr>Recovery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Electroconvulsive Therapy</dc:title>
  <dc:creator>Compaq</dc:creator>
  <cp:lastModifiedBy>Siger</cp:lastModifiedBy>
  <cp:revision>11</cp:revision>
  <dcterms:created xsi:type="dcterms:W3CDTF">2014-04-21T16:53:41Z</dcterms:created>
  <dcterms:modified xsi:type="dcterms:W3CDTF">2014-05-08T11:53:10Z</dcterms:modified>
</cp:coreProperties>
</file>