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A8C7"/>
    <a:srgbClr val="E1F56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CFB1C7-BE2C-4F4C-9D5C-30B5D0BFB712}" type="datetimeFigureOut">
              <a:rPr lang="en-US" smtClean="0"/>
              <a:pPr/>
              <a:t>7/22/2011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14E706-7B67-4FD6-A677-53EC88C060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14E706-7B67-4FD6-A677-53EC88C060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14E706-7B67-4FD6-A677-53EC88C060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14E706-7B67-4FD6-A677-53EC88C0606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614E706-7B67-4FD6-A677-53EC88C0606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14E706-7B67-4FD6-A677-53EC88C0606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614E706-7B67-4FD6-A677-53EC88C060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614E706-7B67-4FD6-A677-53EC88C0606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CFB1C7-BE2C-4F4C-9D5C-30B5D0BFB712}" type="datetimeFigureOut">
              <a:rPr lang="en-US" smtClean="0"/>
              <a:pPr/>
              <a:t>7/22/2011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614E706-7B67-4FD6-A677-53EC88C060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CFB1C7-BE2C-4F4C-9D5C-30B5D0BFB712}" type="datetimeFigureOut">
              <a:rPr lang="en-US" smtClean="0"/>
              <a:pPr/>
              <a:t>7/22/2011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614E706-7B67-4FD6-A677-53EC88C060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CFB1C7-BE2C-4F4C-9D5C-30B5D0BFB712}" type="datetimeFigureOut">
              <a:rPr lang="en-US" smtClean="0"/>
              <a:pPr/>
              <a:t>7/22/2011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14E706-7B67-4FD6-A677-53EC88C0606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CFB1C7-BE2C-4F4C-9D5C-30B5D0BFB712}" type="datetimeFigureOut">
              <a:rPr lang="en-US" smtClean="0"/>
              <a:pPr/>
              <a:t>7/22/2011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14E706-7B67-4FD6-A677-53EC88C060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P900422744.JPG"/>
          <p:cNvPicPr>
            <a:picLocks noChangeAspect="1"/>
          </p:cNvPicPr>
          <p:nvPr/>
        </p:nvPicPr>
        <p:blipFill>
          <a:blip r:embed="rId2" cstate="print"/>
          <a:stretch>
            <a:fillRect/>
          </a:stretch>
        </p:blipFill>
        <p:spPr>
          <a:xfrm>
            <a:off x="381000" y="2819400"/>
            <a:ext cx="2667000" cy="2667000"/>
          </a:xfrm>
          <a:prstGeom prst="rect">
            <a:avLst/>
          </a:prstGeom>
        </p:spPr>
      </p:pic>
      <p:sp>
        <p:nvSpPr>
          <p:cNvPr id="2" name="Title 1"/>
          <p:cNvSpPr>
            <a:spLocks noGrp="1"/>
          </p:cNvSpPr>
          <p:nvPr>
            <p:ph type="ctrTitle"/>
          </p:nvPr>
        </p:nvSpPr>
        <p:spPr>
          <a:xfrm>
            <a:off x="685800" y="762000"/>
            <a:ext cx="7772400" cy="1829761"/>
          </a:xfrm>
        </p:spPr>
        <p:txBody>
          <a:bodyPr>
            <a:normAutofit/>
          </a:bodyPr>
          <a:lstStyle/>
          <a:p>
            <a:pPr algn="l"/>
            <a:r>
              <a:rPr lang="en-US" sz="6600" dirty="0" smtClean="0">
                <a:latin typeface="Algerian" pitchFamily="82" charset="0"/>
              </a:rPr>
              <a:t>Gerontology</a:t>
            </a:r>
            <a:endParaRPr lang="en-US" sz="6600" dirty="0">
              <a:latin typeface="Algerian" pitchFamily="82" charset="0"/>
            </a:endParaRPr>
          </a:p>
        </p:txBody>
      </p:sp>
      <p:sp>
        <p:nvSpPr>
          <p:cNvPr id="3" name="Subtitle 2"/>
          <p:cNvSpPr>
            <a:spLocks noGrp="1"/>
          </p:cNvSpPr>
          <p:nvPr>
            <p:ph type="subTitle" idx="1"/>
          </p:nvPr>
        </p:nvSpPr>
        <p:spPr>
          <a:xfrm>
            <a:off x="838200" y="2667000"/>
            <a:ext cx="7772400" cy="2286000"/>
          </a:xfrm>
        </p:spPr>
        <p:txBody>
          <a:bodyPr>
            <a:noAutofit/>
          </a:bodyPr>
          <a:lstStyle/>
          <a:p>
            <a:pPr>
              <a:lnSpc>
                <a:spcPct val="150000"/>
              </a:lnSpc>
            </a:pPr>
            <a:r>
              <a:rPr lang="en-US" sz="3200" dirty="0" smtClean="0">
                <a:solidFill>
                  <a:schemeClr val="accent2">
                    <a:lumMod val="75000"/>
                  </a:schemeClr>
                </a:solidFill>
                <a:latin typeface="Britannic Bold" pitchFamily="34" charset="0"/>
              </a:rPr>
              <a:t>Aging</a:t>
            </a:r>
          </a:p>
          <a:p>
            <a:pPr>
              <a:lnSpc>
                <a:spcPct val="150000"/>
              </a:lnSpc>
            </a:pPr>
            <a:r>
              <a:rPr lang="en-US" sz="3200" dirty="0" smtClean="0">
                <a:solidFill>
                  <a:schemeClr val="accent2">
                    <a:lumMod val="75000"/>
                  </a:schemeClr>
                </a:solidFill>
                <a:latin typeface="Britannic Bold" pitchFamily="34" charset="0"/>
              </a:rPr>
              <a:t>Ageism</a:t>
            </a:r>
          </a:p>
          <a:p>
            <a:pPr>
              <a:lnSpc>
                <a:spcPct val="150000"/>
              </a:lnSpc>
            </a:pPr>
            <a:r>
              <a:rPr lang="en-US" sz="3200" dirty="0" smtClean="0">
                <a:solidFill>
                  <a:schemeClr val="accent2">
                    <a:lumMod val="75000"/>
                  </a:schemeClr>
                </a:solidFill>
                <a:latin typeface="Britannic Bold" pitchFamily="34" charset="0"/>
              </a:rPr>
              <a:t>Developmental tasks of Aging</a:t>
            </a:r>
            <a:endParaRPr lang="en-US" sz="3200" dirty="0">
              <a:solidFill>
                <a:schemeClr val="accent2">
                  <a:lumMod val="75000"/>
                </a:schemeClr>
              </a:solidFill>
              <a:latin typeface="Britannic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normAutofit/>
          </a:bodyPr>
          <a:lstStyle/>
          <a:p>
            <a:r>
              <a:rPr lang="en-US" sz="2400" dirty="0" smtClean="0"/>
              <a:t>Biological Theories attempt to explain the physiologic processes and structural alterations in living organisms that determine mental developmental changes, longevity and death.</a:t>
            </a:r>
          </a:p>
          <a:p>
            <a:endParaRPr lang="en-US" sz="2400" dirty="0" smtClean="0"/>
          </a:p>
          <a:p>
            <a:r>
              <a:rPr lang="en-US" sz="2400" dirty="0" smtClean="0"/>
              <a:t>Psychological theories try to describe and explain  aging behavior among and between persons, which can be affected by biological and environmental factors.</a:t>
            </a:r>
          </a:p>
          <a:p>
            <a:endParaRPr lang="en-US" sz="2400" dirty="0" smtClean="0"/>
          </a:p>
          <a:p>
            <a:r>
              <a:rPr lang="en-US" sz="2400" dirty="0" smtClean="0"/>
              <a:t>Sociologic theories focuses largely on ways that older adults adapt during later life and on their status as a group compared  with other age groups in the society.</a:t>
            </a:r>
          </a:p>
          <a:p>
            <a:endParaRPr lang="en-US" sz="2400" dirty="0" smtClean="0"/>
          </a:p>
          <a:p>
            <a:endParaRPr lang="en-US" sz="2400" dirty="0" smtClean="0"/>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382000" cy="5016691"/>
          </a:xfrm>
        </p:spPr>
        <p:txBody>
          <a:bodyPr>
            <a:normAutofit/>
          </a:bodyPr>
          <a:lstStyle/>
          <a:p>
            <a:r>
              <a:rPr lang="en-US" sz="2800" dirty="0" smtClean="0">
                <a:latin typeface="Arial Narrow" pitchFamily="34" charset="0"/>
              </a:rPr>
              <a:t>Helps plan care in diversified and individualised ways.</a:t>
            </a:r>
          </a:p>
          <a:p>
            <a:endParaRPr lang="en-US" sz="2800" dirty="0" smtClean="0">
              <a:latin typeface="Arial Narrow" pitchFamily="34" charset="0"/>
            </a:endParaRPr>
          </a:p>
          <a:p>
            <a:r>
              <a:rPr lang="en-US" sz="2800" dirty="0" smtClean="0">
                <a:latin typeface="Arial Narrow" pitchFamily="34" charset="0"/>
              </a:rPr>
              <a:t>There is consideration for the person’s functional and physical limitations, preferences, lifestyles and personality</a:t>
            </a:r>
          </a:p>
          <a:p>
            <a:endParaRPr lang="en-US" sz="2800" dirty="0" smtClean="0">
              <a:latin typeface="Arial Narrow" pitchFamily="34" charset="0"/>
            </a:endParaRPr>
          </a:p>
          <a:p>
            <a:r>
              <a:rPr lang="en-US" sz="2800" dirty="0" smtClean="0">
                <a:latin typeface="Arial Narrow" pitchFamily="34" charset="0"/>
              </a:rPr>
              <a:t>They accentuate the influences of culture, family, education, community, roles and patterns of responses and disease states.</a:t>
            </a:r>
          </a:p>
          <a:p>
            <a:r>
              <a:rPr lang="en-US" sz="2800" dirty="0" smtClean="0">
                <a:latin typeface="Arial Narrow" pitchFamily="34" charset="0"/>
              </a:rPr>
              <a:t>The nurse can use these theories as a basis to plan interventions in the care of the older adults</a:t>
            </a:r>
          </a:p>
          <a:p>
            <a:endParaRPr lang="en-US" sz="2800" dirty="0"/>
          </a:p>
        </p:txBody>
      </p:sp>
      <p:sp>
        <p:nvSpPr>
          <p:cNvPr id="2" name="Title 1"/>
          <p:cNvSpPr>
            <a:spLocks noGrp="1"/>
          </p:cNvSpPr>
          <p:nvPr>
            <p:ph type="title"/>
          </p:nvPr>
        </p:nvSpPr>
        <p:spPr>
          <a:xfrm>
            <a:off x="457200" y="274638"/>
            <a:ext cx="8229600" cy="715962"/>
          </a:xfrm>
        </p:spPr>
        <p:txBody>
          <a:bodyPr>
            <a:normAutofit/>
          </a:bodyPr>
          <a:lstStyle/>
          <a:p>
            <a:r>
              <a:rPr lang="en-US" sz="3200" spc="300" dirty="0" smtClean="0">
                <a:solidFill>
                  <a:schemeClr val="accent4">
                    <a:lumMod val="75000"/>
                  </a:schemeClr>
                </a:solidFill>
                <a:latin typeface="Agency FB" pitchFamily="34" charset="0"/>
              </a:rPr>
              <a:t>Importance of theories</a:t>
            </a:r>
            <a:endParaRPr lang="en-US" sz="3200" spc="300" dirty="0">
              <a:solidFill>
                <a:schemeClr val="accent4">
                  <a:lumMod val="75000"/>
                </a:schemeClr>
              </a:solidFill>
              <a:latin typeface="Agency FB"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P900430769.JPG"/>
          <p:cNvPicPr>
            <a:picLocks noGrp="1" noChangeAspect="1"/>
          </p:cNvPicPr>
          <p:nvPr>
            <p:ph sz="half" idx="1"/>
          </p:nvPr>
        </p:nvPicPr>
        <p:blipFill>
          <a:blip r:embed="rId2"/>
          <a:stretch>
            <a:fillRect/>
          </a:stretch>
        </p:blipFill>
        <p:spPr>
          <a:xfrm>
            <a:off x="457200" y="1371600"/>
            <a:ext cx="2590800" cy="4419600"/>
          </a:xfrm>
        </p:spPr>
      </p:pic>
      <p:sp>
        <p:nvSpPr>
          <p:cNvPr id="5" name="Content Placeholder 4"/>
          <p:cNvSpPr>
            <a:spLocks noGrp="1"/>
          </p:cNvSpPr>
          <p:nvPr>
            <p:ph sz="half" idx="2"/>
          </p:nvPr>
        </p:nvSpPr>
        <p:spPr>
          <a:xfrm>
            <a:off x="3276600" y="1295400"/>
            <a:ext cx="5410200" cy="4711891"/>
          </a:xfrm>
        </p:spPr>
        <p:txBody>
          <a:bodyPr/>
          <a:lstStyle/>
          <a:p>
            <a:endParaRPr lang="en-US" dirty="0" smtClean="0"/>
          </a:p>
          <a:p>
            <a:endParaRPr lang="en-US" dirty="0" smtClean="0"/>
          </a:p>
          <a:p>
            <a:pPr algn="ctr"/>
            <a:r>
              <a:rPr lang="en-US" sz="3200" dirty="0" smtClean="0"/>
              <a:t>These are tasks that can be achieved successfully by an aging adult or can cause problems if not adapted to successfully.</a:t>
            </a:r>
            <a:endParaRPr lang="en-US" sz="3200" dirty="0"/>
          </a:p>
        </p:txBody>
      </p:sp>
      <p:sp>
        <p:nvSpPr>
          <p:cNvPr id="2" name="Title 1"/>
          <p:cNvSpPr>
            <a:spLocks noGrp="1"/>
          </p:cNvSpPr>
          <p:nvPr>
            <p:ph type="title"/>
          </p:nvPr>
        </p:nvSpPr>
        <p:spPr/>
        <p:txBody>
          <a:bodyPr>
            <a:normAutofit/>
          </a:bodyPr>
          <a:lstStyle/>
          <a:p>
            <a:r>
              <a:rPr lang="en-US" sz="3600" dirty="0" smtClean="0">
                <a:solidFill>
                  <a:schemeClr val="accent6">
                    <a:lumMod val="20000"/>
                    <a:lumOff val="80000"/>
                  </a:schemeClr>
                </a:solidFill>
                <a:latin typeface="Bodoni MT" pitchFamily="18" charset="0"/>
              </a:rPr>
              <a:t>Developmental tasks of aging</a:t>
            </a:r>
            <a:endParaRPr lang="en-US" sz="3600" dirty="0">
              <a:solidFill>
                <a:schemeClr val="accent6">
                  <a:lumMod val="20000"/>
                  <a:lumOff val="80000"/>
                </a:schemeClr>
              </a:solidFill>
              <a:latin typeface="Bodoni MT"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fontScale="92500" lnSpcReduction="10000"/>
          </a:bodyPr>
          <a:lstStyle/>
          <a:p>
            <a:r>
              <a:rPr lang="en-US" dirty="0" smtClean="0"/>
              <a:t>Adjusting to full or semi-retirement</a:t>
            </a:r>
          </a:p>
          <a:p>
            <a:r>
              <a:rPr lang="en-US" dirty="0" smtClean="0"/>
              <a:t>Accepting help from others graciously and comfortably as dependency increases</a:t>
            </a:r>
          </a:p>
          <a:p>
            <a:r>
              <a:rPr lang="en-US" dirty="0" smtClean="0"/>
              <a:t>Learning new affectionate roles with one’s children who are now mature adults</a:t>
            </a:r>
          </a:p>
          <a:p>
            <a:r>
              <a:rPr lang="en-US" dirty="0" smtClean="0"/>
              <a:t>Establishing ongoing satisfying affectionate roles with grand children</a:t>
            </a:r>
          </a:p>
          <a:p>
            <a:r>
              <a:rPr lang="en-US" dirty="0" smtClean="0"/>
              <a:t>Being a good companion to an aging spouse</a:t>
            </a:r>
          </a:p>
          <a:p>
            <a:r>
              <a:rPr lang="en-US" dirty="0" smtClean="0"/>
              <a:t>Facing he loss of one’s spouse</a:t>
            </a:r>
          </a:p>
          <a:p>
            <a:r>
              <a:rPr lang="en-US" dirty="0" smtClean="0"/>
              <a:t>Finding and preserving mutually satisfying friendships</a:t>
            </a:r>
          </a:p>
          <a:p>
            <a:r>
              <a:rPr lang="en-US" dirty="0" smtClean="0"/>
              <a:t>Choosing and maintaining ongoing social activities and functions appropriate to health.</a:t>
            </a: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smtClean="0"/>
              <a:t>Some of these task are: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fontScale="85000" lnSpcReduction="20000"/>
          </a:bodyPr>
          <a:lstStyle/>
          <a:p>
            <a:pPr>
              <a:lnSpc>
                <a:spcPct val="150000"/>
              </a:lnSpc>
            </a:pPr>
            <a:r>
              <a:rPr lang="en-US" sz="2400" dirty="0" smtClean="0"/>
              <a:t>Maintaining a sense of moral integrity</a:t>
            </a:r>
            <a:r>
              <a:rPr lang="en-US" sz="2400" dirty="0"/>
              <a:t> </a:t>
            </a:r>
            <a:r>
              <a:rPr lang="en-US" sz="2400" dirty="0" smtClean="0"/>
              <a:t>in the face of disappointments.</a:t>
            </a:r>
          </a:p>
          <a:p>
            <a:pPr>
              <a:lnSpc>
                <a:spcPct val="150000"/>
              </a:lnSpc>
            </a:pPr>
            <a:r>
              <a:rPr lang="en-US" sz="2400" dirty="0" smtClean="0"/>
              <a:t>Making a good adjustment to failing powers as aging diminished strength and abilities</a:t>
            </a:r>
          </a:p>
          <a:p>
            <a:pPr>
              <a:lnSpc>
                <a:spcPct val="150000"/>
              </a:lnSpc>
            </a:pPr>
            <a:r>
              <a:rPr lang="en-US" sz="2400" dirty="0" smtClean="0"/>
              <a:t>Adapting interests and activities to reserves of vitality and energy of the aging body</a:t>
            </a:r>
          </a:p>
          <a:p>
            <a:pPr>
              <a:lnSpc>
                <a:spcPct val="150000"/>
              </a:lnSpc>
            </a:pPr>
            <a:r>
              <a:rPr lang="en-US" sz="2400" dirty="0" smtClean="0"/>
              <a:t>Mastering new awareness and methods of dealing with physical surroundings as a person with occasional or permanent disabilities</a:t>
            </a:r>
          </a:p>
          <a:p>
            <a:pPr>
              <a:lnSpc>
                <a:spcPct val="150000"/>
              </a:lnSpc>
            </a:pPr>
            <a:r>
              <a:rPr lang="en-US" sz="2400" dirty="0" smtClean="0"/>
              <a:t>Keeping mentally alert and effective</a:t>
            </a:r>
          </a:p>
          <a:p>
            <a:pPr>
              <a:lnSpc>
                <a:spcPct val="150000"/>
              </a:lnSpc>
            </a:pPr>
            <a:r>
              <a:rPr lang="en-US" sz="2400" dirty="0" smtClean="0"/>
              <a:t>Preparing for eventual and inevitable cessation of life by adopting a philosophy of life that allows one to live and die in peace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141232" y="5443402"/>
            <a:ext cx="7162800" cy="881198"/>
          </a:xfrm>
        </p:spPr>
        <p:txBody>
          <a:bodyPr>
            <a:noAutofit/>
          </a:bodyPr>
          <a:lstStyle/>
          <a:p>
            <a:pPr algn="ctr"/>
            <a:r>
              <a:rPr lang="en-US" sz="2400" dirty="0" smtClean="0">
                <a:solidFill>
                  <a:schemeClr val="accent6">
                    <a:lumMod val="20000"/>
                    <a:lumOff val="80000"/>
                  </a:schemeClr>
                </a:solidFill>
              </a:rPr>
              <a:t>Does </a:t>
            </a:r>
            <a:r>
              <a:rPr lang="en-US" sz="2800" dirty="0" smtClean="0">
                <a:solidFill>
                  <a:schemeClr val="accent6">
                    <a:lumMod val="20000"/>
                    <a:lumOff val="80000"/>
                  </a:schemeClr>
                </a:solidFill>
                <a:effectLst>
                  <a:outerShdw blurRad="38100" dist="38100" dir="2700000" algn="tl">
                    <a:srgbClr val="000000">
                      <a:alpha val="43137"/>
                    </a:srgbClr>
                  </a:outerShdw>
                </a:effectLst>
              </a:rPr>
              <a:t>Communication</a:t>
            </a:r>
            <a:r>
              <a:rPr lang="en-US" sz="2800" dirty="0" smtClean="0">
                <a:solidFill>
                  <a:schemeClr val="accent6">
                    <a:lumMod val="20000"/>
                    <a:lumOff val="80000"/>
                  </a:schemeClr>
                </a:solidFill>
              </a:rPr>
              <a:t> </a:t>
            </a:r>
            <a:r>
              <a:rPr lang="en-US" sz="2400" dirty="0" smtClean="0">
                <a:solidFill>
                  <a:schemeClr val="accent6">
                    <a:lumMod val="20000"/>
                    <a:lumOff val="80000"/>
                  </a:schemeClr>
                </a:solidFill>
              </a:rPr>
              <a:t>abilities remain unchanged throughout one’s life?</a:t>
            </a:r>
            <a:endParaRPr lang="en-US" sz="2400" dirty="0">
              <a:solidFill>
                <a:schemeClr val="accent6">
                  <a:lumMod val="20000"/>
                  <a:lumOff val="80000"/>
                </a:schemeClr>
              </a:solidFill>
            </a:endParaRPr>
          </a:p>
        </p:txBody>
      </p:sp>
      <p:pic>
        <p:nvPicPr>
          <p:cNvPr id="7" name="Picture Placeholder 6" descr="MP900430976.JPG"/>
          <p:cNvPicPr>
            <a:picLocks noGrp="1" noChangeAspect="1"/>
          </p:cNvPicPr>
          <p:nvPr>
            <p:ph type="pic" idx="1"/>
          </p:nvPr>
        </p:nvPicPr>
        <p:blipFill>
          <a:blip r:embed="rId2"/>
          <a:srcRect t="12101" b="12101"/>
          <a:stretch>
            <a:fillRect/>
          </a:stretch>
        </p:blipFill>
        <p:spPr/>
      </p:pic>
      <p:sp>
        <p:nvSpPr>
          <p:cNvPr id="4" name="Title 3"/>
          <p:cNvSpPr>
            <a:spLocks noGrp="1"/>
          </p:cNvSpPr>
          <p:nvPr>
            <p:ph type="title"/>
          </p:nvPr>
        </p:nvSpPr>
        <p:spPr/>
        <p:txBody>
          <a:bodyPr>
            <a:normAutofit/>
          </a:bodyPr>
          <a:lstStyle/>
          <a:p>
            <a:r>
              <a:rPr lang="en-US" dirty="0" smtClean="0"/>
              <a:t>Promoting Communication In Older Adults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90800"/>
            <a:ext cx="8229600" cy="3810000"/>
          </a:xfrm>
        </p:spPr>
        <p:txBody>
          <a:bodyPr>
            <a:normAutofit/>
          </a:bodyPr>
          <a:lstStyle/>
          <a:p>
            <a:r>
              <a:rPr lang="en-US" dirty="0" smtClean="0"/>
              <a:t>Effective communication is essential to:</a:t>
            </a:r>
          </a:p>
          <a:p>
            <a:pPr lvl="5"/>
            <a:r>
              <a:rPr lang="en-US" sz="2000" dirty="0" smtClean="0"/>
              <a:t>Independence</a:t>
            </a:r>
          </a:p>
          <a:p>
            <a:pPr lvl="5"/>
            <a:r>
              <a:rPr lang="en-US" sz="2000" dirty="0" smtClean="0"/>
              <a:t>Compliance</a:t>
            </a:r>
          </a:p>
          <a:p>
            <a:pPr lvl="5"/>
            <a:r>
              <a:rPr lang="en-US" sz="2000" dirty="0" smtClean="0"/>
              <a:t>Socialization</a:t>
            </a:r>
          </a:p>
          <a:p>
            <a:pPr lvl="5"/>
            <a:r>
              <a:rPr lang="en-US" sz="2000" dirty="0" smtClean="0"/>
              <a:t>Feelings of satisfaction and well-being</a:t>
            </a:r>
          </a:p>
          <a:p>
            <a:pPr lvl="5">
              <a:buNone/>
            </a:pPr>
            <a:endParaRPr lang="en-US" sz="2000" dirty="0" smtClean="0"/>
          </a:p>
          <a:p>
            <a:pPr marL="514350" lvl="5" indent="-514350">
              <a:buFont typeface="Wingdings" pitchFamily="2" charset="2"/>
              <a:buChar char="v"/>
            </a:pPr>
            <a:r>
              <a:rPr lang="en-US" sz="2700" i="1" dirty="0" smtClean="0">
                <a:solidFill>
                  <a:srgbClr val="C00000"/>
                </a:solidFill>
              </a:rPr>
              <a:t>When communication fails, the needs of the older client remain unmet and the stress on others increases</a:t>
            </a:r>
          </a:p>
        </p:txBody>
      </p:sp>
      <p:sp>
        <p:nvSpPr>
          <p:cNvPr id="3" name="Title 2"/>
          <p:cNvSpPr>
            <a:spLocks noGrp="1"/>
          </p:cNvSpPr>
          <p:nvPr>
            <p:ph type="title"/>
          </p:nvPr>
        </p:nvSpPr>
        <p:spPr>
          <a:xfrm>
            <a:off x="457200" y="274638"/>
            <a:ext cx="8229600" cy="2239962"/>
          </a:xfrm>
          <a:solidFill>
            <a:schemeClr val="bg2">
              <a:lumMod val="40000"/>
              <a:lumOff val="60000"/>
            </a:schemeClr>
          </a:solidFill>
        </p:spPr>
        <p:txBody>
          <a:bodyPr anchor="t">
            <a:noAutofit/>
          </a:bodyPr>
          <a:lstStyle/>
          <a:p>
            <a:pPr algn="ctr"/>
            <a:r>
              <a:rPr lang="en-US" sz="2800" b="0" i="1" dirty="0" smtClean="0">
                <a:solidFill>
                  <a:schemeClr val="accent1">
                    <a:lumMod val="75000"/>
                  </a:schemeClr>
                </a:solidFill>
                <a:effectLst/>
                <a:latin typeface="Bookman Old Style" pitchFamily="18" charset="0"/>
                <a:ea typeface="Arial Unicode MS" pitchFamily="34" charset="-128"/>
                <a:cs typeface="Arial Unicode MS" pitchFamily="34" charset="-128"/>
              </a:rPr>
              <a:t>Communication was once believed to remain essentially unchanged throughout one’s life. Now, however, observations reveal that communication skills do change throughout the life span. </a:t>
            </a:r>
            <a:endParaRPr lang="en-US" sz="2800" b="0" i="1" dirty="0">
              <a:solidFill>
                <a:schemeClr val="accent1">
                  <a:lumMod val="75000"/>
                </a:schemeClr>
              </a:solidFill>
              <a:effectLst/>
              <a:latin typeface="Bookman Old Style" pitchFamily="18" charset="0"/>
              <a:ea typeface="Arial Unicode MS" pitchFamily="34" charset="-128"/>
              <a:cs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88091"/>
          </a:xfrm>
        </p:spPr>
        <p:txBody>
          <a:bodyPr/>
          <a:lstStyle/>
          <a:p>
            <a:r>
              <a:rPr lang="en-US" sz="2500" dirty="0" smtClean="0"/>
              <a:t>First satisfying interpersonal relationships with family friends and caregivers are threatened</a:t>
            </a:r>
          </a:p>
          <a:p>
            <a:endParaRPr lang="en-US" sz="2500" dirty="0" smtClean="0"/>
          </a:p>
          <a:p>
            <a:r>
              <a:rPr lang="en-US" sz="2500" dirty="0" smtClean="0"/>
              <a:t>Broken relationships lead to further isolation and further </a:t>
            </a:r>
            <a:r>
              <a:rPr lang="en-US" sz="2500" dirty="0" err="1" smtClean="0"/>
              <a:t>Comm.Brkdwn</a:t>
            </a:r>
            <a:endParaRPr lang="en-US" sz="2500" dirty="0" smtClean="0"/>
          </a:p>
          <a:p>
            <a:endParaRPr lang="en-US" dirty="0" smtClean="0"/>
          </a:p>
          <a:p>
            <a:pPr>
              <a:buFont typeface="Wingdings" pitchFamily="2" charset="2"/>
              <a:buChar char="v"/>
            </a:pPr>
            <a:r>
              <a:rPr lang="en-US" sz="3200" dirty="0" smtClean="0">
                <a:solidFill>
                  <a:srgbClr val="C00000"/>
                </a:solidFill>
                <a:latin typeface="Baskerville Old Face" pitchFamily="18" charset="0"/>
              </a:rPr>
              <a:t>Hence effective communication with the older adult , whether patient, spouse, family member or colleague, is essential to </a:t>
            </a:r>
            <a:r>
              <a:rPr lang="en-US" sz="2800" b="1" dirty="0" smtClean="0">
                <a:solidFill>
                  <a:srgbClr val="C00000"/>
                </a:solidFill>
                <a:latin typeface="Copperplate Gothic Light" pitchFamily="34" charset="0"/>
              </a:rPr>
              <a:t>Gero-nursing</a:t>
            </a:r>
            <a:endParaRPr lang="en-US" sz="2800" b="1" dirty="0">
              <a:solidFill>
                <a:srgbClr val="C00000"/>
              </a:solidFill>
              <a:latin typeface="Copperplate Gothic Light" pitchFamily="34" charset="0"/>
            </a:endParaRPr>
          </a:p>
        </p:txBody>
      </p:sp>
      <p:sp>
        <p:nvSpPr>
          <p:cNvPr id="3" name="Title 2"/>
          <p:cNvSpPr>
            <a:spLocks noGrp="1"/>
          </p:cNvSpPr>
          <p:nvPr>
            <p:ph type="title"/>
          </p:nvPr>
        </p:nvSpPr>
        <p:spPr>
          <a:xfrm>
            <a:off x="457200" y="228600"/>
            <a:ext cx="8229600" cy="868362"/>
          </a:xfrm>
        </p:spPr>
        <p:txBody>
          <a:bodyPr>
            <a:noAutofit/>
          </a:bodyPr>
          <a:lstStyle/>
          <a:p>
            <a:pPr algn="ctr"/>
            <a:r>
              <a:rPr lang="en-US" sz="3200" b="0" dirty="0" smtClean="0">
                <a:solidFill>
                  <a:srgbClr val="C00000"/>
                </a:solidFill>
                <a:effectLst/>
                <a:latin typeface="Copperplate Gothic Light" pitchFamily="34" charset="0"/>
              </a:rPr>
              <a:t>What can happen if there is a breakdown in communication?</a:t>
            </a:r>
            <a:endParaRPr lang="en-US" sz="3200" b="0" dirty="0">
              <a:solidFill>
                <a:srgbClr val="C00000"/>
              </a:solidFill>
              <a:effectLst/>
              <a:latin typeface="Copperplate Gothic Light"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686800" cy="5867400"/>
          </a:xfrm>
        </p:spPr>
        <p:txBody>
          <a:bodyPr>
            <a:normAutofit/>
          </a:bodyPr>
          <a:lstStyle/>
          <a:p>
            <a:r>
              <a:rPr lang="en-US" sz="2400" dirty="0" smtClean="0">
                <a:solidFill>
                  <a:schemeClr val="accent1">
                    <a:lumMod val="50000"/>
                  </a:schemeClr>
                </a:solidFill>
              </a:rPr>
              <a:t>These a relatively minor changes that require adjustment of family and friends of the older adult’s communication exchanges</a:t>
            </a:r>
          </a:p>
          <a:p>
            <a:pPr lvl="3">
              <a:buBlip>
                <a:blip r:embed="rId2"/>
              </a:buBlip>
            </a:pPr>
            <a:r>
              <a:rPr lang="en-US" sz="2800" dirty="0" smtClean="0"/>
              <a:t>Word retrieval difficulties</a:t>
            </a:r>
          </a:p>
          <a:p>
            <a:pPr lvl="4">
              <a:buFont typeface="Arial" pitchFamily="34" charset="0"/>
              <a:buChar char="•"/>
            </a:pPr>
            <a:r>
              <a:rPr lang="en-US" sz="2000" dirty="0" smtClean="0"/>
              <a:t>Inability to recall a name of someone they know well</a:t>
            </a:r>
          </a:p>
          <a:p>
            <a:pPr lvl="3">
              <a:buBlip>
                <a:blip r:embed="rId2"/>
              </a:buBlip>
            </a:pPr>
            <a:r>
              <a:rPr lang="en-US" sz="2800" dirty="0" smtClean="0"/>
              <a:t>Decreased fluency and flexibility</a:t>
            </a:r>
          </a:p>
          <a:p>
            <a:pPr lvl="4"/>
            <a:r>
              <a:rPr lang="en-US" sz="2000" i="1" dirty="0" smtClean="0">
                <a:solidFill>
                  <a:schemeClr val="accent3">
                    <a:lumMod val="75000"/>
                  </a:schemeClr>
                </a:solidFill>
              </a:rPr>
              <a:t>Fluency</a:t>
            </a:r>
            <a:r>
              <a:rPr lang="en-US" sz="2000" dirty="0" smtClean="0"/>
              <a:t>  is the ability to think  of and name a large number of different elements within a class. (name of animals in a zoo beginning with F)</a:t>
            </a:r>
          </a:p>
          <a:p>
            <a:pPr lvl="4"/>
            <a:r>
              <a:rPr lang="en-US" sz="2000" i="1" dirty="0" smtClean="0">
                <a:solidFill>
                  <a:schemeClr val="accent3">
                    <a:lumMod val="75000"/>
                  </a:schemeClr>
                </a:solidFill>
              </a:rPr>
              <a:t>Flexibility  </a:t>
            </a:r>
            <a:r>
              <a:rPr lang="en-US" sz="2000" dirty="0" smtClean="0"/>
              <a:t>is the variability of the elements, for example, different ways to solve a problem, unique uses of an object</a:t>
            </a:r>
          </a:p>
          <a:p>
            <a:pPr lvl="3">
              <a:buBlip>
                <a:blip r:embed="rId2"/>
              </a:buBlip>
            </a:pPr>
            <a:r>
              <a:rPr lang="en-US" sz="2800" dirty="0" smtClean="0"/>
              <a:t>Overall slowing of rate</a:t>
            </a:r>
          </a:p>
          <a:p>
            <a:pPr lvl="4"/>
            <a:r>
              <a:rPr lang="en-US" sz="2000" dirty="0" smtClean="0"/>
              <a:t>Manifested by a slower rate of speaking, response times and retrieval of words and thoughts</a:t>
            </a:r>
            <a:endParaRPr lang="en-US" dirty="0" smtClean="0"/>
          </a:p>
          <a:p>
            <a:pPr lvl="3">
              <a:buBlip>
                <a:blip r:embed="rId2"/>
              </a:buBlip>
            </a:pPr>
            <a:endParaRPr lang="en-US" dirty="0" smtClean="0"/>
          </a:p>
          <a:p>
            <a:endParaRPr lang="en-US" dirty="0"/>
          </a:p>
        </p:txBody>
      </p:sp>
      <p:sp>
        <p:nvSpPr>
          <p:cNvPr id="3" name="Title 2"/>
          <p:cNvSpPr>
            <a:spLocks noGrp="1"/>
          </p:cNvSpPr>
          <p:nvPr>
            <p:ph type="title"/>
          </p:nvPr>
        </p:nvSpPr>
        <p:spPr>
          <a:xfrm>
            <a:off x="457200" y="0"/>
            <a:ext cx="8229600" cy="639762"/>
          </a:xfrm>
        </p:spPr>
        <p:txBody>
          <a:bodyPr>
            <a:noAutofit/>
          </a:bodyPr>
          <a:lstStyle/>
          <a:p>
            <a:pPr algn="ctr"/>
            <a:r>
              <a:rPr lang="en-US" sz="3200" dirty="0" smtClean="0">
                <a:solidFill>
                  <a:schemeClr val="accent3">
                    <a:lumMod val="75000"/>
                  </a:schemeClr>
                </a:solidFill>
                <a:latin typeface="Copperplate Gothic Bold" pitchFamily="34" charset="0"/>
              </a:rPr>
              <a:t>Normal physiologic changes</a:t>
            </a:r>
            <a:endParaRPr lang="en-US" sz="3200" dirty="0">
              <a:solidFill>
                <a:schemeClr val="accent3">
                  <a:lumMod val="75000"/>
                </a:schemeClr>
              </a:solidFill>
              <a:latin typeface="Copperplate Gothic Bold"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lvl="3">
              <a:buBlip>
                <a:blip r:embed="rId2"/>
              </a:buBlip>
            </a:pPr>
            <a:r>
              <a:rPr lang="en-US" sz="2800" dirty="0" smtClean="0"/>
              <a:t>Changes in voice quality</a:t>
            </a:r>
          </a:p>
          <a:p>
            <a:pPr lvl="4"/>
            <a:r>
              <a:rPr lang="en-US" sz="2000" dirty="0" smtClean="0"/>
              <a:t>Changes in pitch and frequency of voice and overall steadiness of pitch and volume (</a:t>
            </a:r>
            <a:r>
              <a:rPr lang="en-US" sz="2000" dirty="0" smtClean="0">
                <a:solidFill>
                  <a:srgbClr val="FF0000"/>
                </a:solidFill>
              </a:rPr>
              <a:t>Perturbation</a:t>
            </a:r>
            <a:r>
              <a:rPr lang="en-US" sz="2000" dirty="0" smtClean="0"/>
              <a:t>)</a:t>
            </a:r>
          </a:p>
          <a:p>
            <a:pPr lvl="3">
              <a:buBlip>
                <a:blip r:embed="rId2"/>
              </a:buBlip>
            </a:pPr>
            <a:r>
              <a:rPr lang="en-US" sz="2800" dirty="0" smtClean="0"/>
              <a:t>Imprecise articulation</a:t>
            </a:r>
          </a:p>
          <a:p>
            <a:pPr lvl="4"/>
            <a:r>
              <a:rPr lang="en-US" sz="2000" dirty="0" smtClean="0"/>
              <a:t>Poor coordination of the speech articulators (lips, tongue, lower jaw, soft palate, pharynx) makes speech sounds sound jumbled or mumbled to the listener.</a:t>
            </a:r>
          </a:p>
          <a:p>
            <a:pPr lvl="3">
              <a:buBlip>
                <a:blip r:embed="rId2"/>
              </a:buBlip>
            </a:pPr>
            <a:r>
              <a:rPr lang="en-US" sz="2800" dirty="0" smtClean="0"/>
              <a:t>Decrease in communication efficiency</a:t>
            </a:r>
          </a:p>
          <a:p>
            <a:pPr lvl="4"/>
            <a:r>
              <a:rPr lang="en-US" sz="2000" dirty="0" smtClean="0"/>
              <a:t>A combination of the above makes communication laborious as the rate at which messages can be sent and received accurately is markedly reduced and uneven.</a:t>
            </a:r>
          </a:p>
          <a:p>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724400"/>
          </a:xfrm>
          <a:solidFill>
            <a:schemeClr val="accent1">
              <a:lumMod val="40000"/>
              <a:lumOff val="60000"/>
            </a:schemeClr>
          </a:solidFill>
        </p:spPr>
        <p:txBody>
          <a:bodyPr>
            <a:normAutofit lnSpcReduction="10000"/>
          </a:bodyPr>
          <a:lstStyle/>
          <a:p>
            <a:r>
              <a:rPr lang="en-US" b="1" dirty="0" smtClean="0"/>
              <a:t>Definition</a:t>
            </a:r>
          </a:p>
          <a:p>
            <a:pPr algn="ctr">
              <a:buNone/>
            </a:pPr>
            <a:r>
              <a:rPr lang="en-US" sz="4000" spc="300" dirty="0" smtClean="0">
                <a:latin typeface="Lucida Calligraphy" pitchFamily="66" charset="0"/>
              </a:rPr>
              <a:t>Aging is a gradual process that begins at birth and is characterized by continued development and maturation.</a:t>
            </a:r>
          </a:p>
          <a:p>
            <a:r>
              <a:rPr lang="en-US" sz="2800" b="1" dirty="0" smtClean="0"/>
              <a:t>Aging, like pregnancy, is not a disease, but a normal state.</a:t>
            </a:r>
          </a:p>
          <a:p>
            <a:pPr algn="ctr">
              <a:buNone/>
            </a:pPr>
            <a:endParaRPr lang="en-US" sz="4000" spc="300" dirty="0">
              <a:latin typeface="Lucida Calligraphy" pitchFamily="66" charset="0"/>
            </a:endParaRPr>
          </a:p>
        </p:txBody>
      </p:sp>
      <p:sp>
        <p:nvSpPr>
          <p:cNvPr id="2" name="Title 1"/>
          <p:cNvSpPr>
            <a:spLocks noGrp="1"/>
          </p:cNvSpPr>
          <p:nvPr>
            <p:ph type="title"/>
          </p:nvPr>
        </p:nvSpPr>
        <p:spPr>
          <a:xfrm>
            <a:off x="457200" y="274638"/>
            <a:ext cx="8229600" cy="639762"/>
          </a:xfrm>
        </p:spPr>
        <p:txBody>
          <a:bodyPr>
            <a:normAutofit fontScale="90000"/>
          </a:bodyPr>
          <a:lstStyle/>
          <a:p>
            <a:pPr algn="ctr"/>
            <a:r>
              <a:rPr lang="en-US" spc="300" dirty="0" smtClean="0">
                <a:solidFill>
                  <a:schemeClr val="accent3">
                    <a:lumMod val="50000"/>
                  </a:schemeClr>
                </a:solidFill>
                <a:latin typeface="Algerian" pitchFamily="82" charset="0"/>
              </a:rPr>
              <a:t>Aging </a:t>
            </a:r>
            <a:endParaRPr lang="en-US" spc="300" dirty="0">
              <a:solidFill>
                <a:schemeClr val="accent3">
                  <a:lumMod val="50000"/>
                </a:schemeClr>
              </a:solidFill>
              <a:latin typeface="Algerian"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686800" cy="5169091"/>
          </a:xfrm>
        </p:spPr>
        <p:txBody>
          <a:bodyPr>
            <a:normAutofit/>
          </a:bodyPr>
          <a:lstStyle/>
          <a:p>
            <a:r>
              <a:rPr lang="en-US" sz="2400" dirty="0" smtClean="0">
                <a:solidFill>
                  <a:schemeClr val="accent6">
                    <a:lumMod val="50000"/>
                  </a:schemeClr>
                </a:solidFill>
              </a:rPr>
              <a:t>These are disturbances that can affect comprehension, memory and expression</a:t>
            </a:r>
            <a:r>
              <a:rPr lang="en-US" dirty="0" smtClean="0"/>
              <a:t>.</a:t>
            </a:r>
          </a:p>
          <a:p>
            <a:pPr marL="735013" indent="-255588">
              <a:buBlip>
                <a:blip r:embed="rId2"/>
              </a:buBlip>
            </a:pPr>
            <a:r>
              <a:rPr lang="en-US" dirty="0" smtClean="0"/>
              <a:t>Poor recognition and comprehension</a:t>
            </a:r>
          </a:p>
          <a:p>
            <a:pPr marL="1368425" indent="-255588">
              <a:buNone/>
            </a:pPr>
            <a:r>
              <a:rPr lang="en-US" sz="2000" dirty="0" smtClean="0"/>
              <a:t>Decline in the ability to recognise familiar words and understand the meaning of spoken words .</a:t>
            </a:r>
          </a:p>
          <a:p>
            <a:pPr marL="735013" indent="-255588">
              <a:buBlip>
                <a:blip r:embed="rId2"/>
              </a:buBlip>
            </a:pPr>
            <a:r>
              <a:rPr lang="en-US" dirty="0" smtClean="0"/>
              <a:t>Semantic-episodic memory problems</a:t>
            </a:r>
          </a:p>
          <a:p>
            <a:pPr marL="735013" indent="-255588">
              <a:buNone/>
            </a:pPr>
            <a:r>
              <a:rPr lang="en-US" sz="2000" dirty="0" smtClean="0">
                <a:solidFill>
                  <a:schemeClr val="accent2">
                    <a:lumMod val="50000"/>
                  </a:schemeClr>
                </a:solidFill>
              </a:rPr>
              <a:t>Empty speech</a:t>
            </a:r>
            <a:r>
              <a:rPr lang="en-US" sz="2000" dirty="0" smtClean="0"/>
              <a:t>. The word and utterances are grammatically correct but content is vague and limited</a:t>
            </a:r>
          </a:p>
          <a:p>
            <a:pPr marL="735013" indent="-255588">
              <a:buBlip>
                <a:blip r:embed="rId2"/>
              </a:buBlip>
            </a:pPr>
            <a:r>
              <a:rPr lang="en-US" dirty="0" smtClean="0"/>
              <a:t>Decreased fluency</a:t>
            </a:r>
          </a:p>
          <a:p>
            <a:pPr marL="735013" indent="-255588">
              <a:buNone/>
            </a:pPr>
            <a:r>
              <a:rPr lang="en-US" sz="2000" dirty="0" smtClean="0"/>
              <a:t>Reduced verbal out put as supposed to usual talkativeness</a:t>
            </a:r>
          </a:p>
          <a:p>
            <a:pPr marL="735013" indent="-255588">
              <a:buNone/>
            </a:pPr>
            <a:endParaRPr lang="en-US" dirty="0" smtClean="0"/>
          </a:p>
          <a:p>
            <a:pPr marL="735013" indent="-255588">
              <a:buBlip>
                <a:blip r:embed="rId2"/>
              </a:buBlip>
            </a:pPr>
            <a:endParaRPr lang="en-US" dirty="0"/>
          </a:p>
        </p:txBody>
      </p:sp>
      <p:sp>
        <p:nvSpPr>
          <p:cNvPr id="3" name="Title 2"/>
          <p:cNvSpPr>
            <a:spLocks noGrp="1"/>
          </p:cNvSpPr>
          <p:nvPr>
            <p:ph type="title"/>
          </p:nvPr>
        </p:nvSpPr>
        <p:spPr>
          <a:xfrm>
            <a:off x="457200" y="152400"/>
            <a:ext cx="8229600" cy="609600"/>
          </a:xfrm>
        </p:spPr>
        <p:txBody>
          <a:bodyPr>
            <a:normAutofit fontScale="90000"/>
          </a:bodyPr>
          <a:lstStyle/>
          <a:p>
            <a:r>
              <a:rPr lang="en-US" sz="4000" b="0" dirty="0" smtClean="0">
                <a:solidFill>
                  <a:srgbClr val="FF0000"/>
                </a:solidFill>
                <a:latin typeface="Copperplate Gothic Bold" pitchFamily="34" charset="0"/>
              </a:rPr>
              <a:t>Abnormal changes</a:t>
            </a:r>
            <a:endParaRPr lang="en-US" sz="4000" b="0" dirty="0">
              <a:solidFill>
                <a:srgbClr val="FF0000"/>
              </a:solidFill>
              <a:latin typeface="Copperplate Gothic Bold"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86800" cy="5791200"/>
          </a:xfrm>
        </p:spPr>
        <p:txBody>
          <a:bodyPr/>
          <a:lstStyle/>
          <a:p>
            <a:pPr marL="735013" indent="-255588">
              <a:buBlip>
                <a:blip r:embed="rId2"/>
              </a:buBlip>
            </a:pPr>
            <a:r>
              <a:rPr lang="en-US" dirty="0" smtClean="0"/>
              <a:t>Overuse of pronouns without clear referents</a:t>
            </a:r>
          </a:p>
          <a:p>
            <a:pPr marL="735013" indent="-255588">
              <a:buNone/>
            </a:pPr>
            <a:r>
              <a:rPr lang="en-US" sz="2000" dirty="0" smtClean="0"/>
              <a:t>A client might say “Someone came to see me” instead of “Mr. Jones came to see me”- hence its difficult for the listener to know who the client is referring to.</a:t>
            </a:r>
          </a:p>
          <a:p>
            <a:pPr marL="735013" indent="-255588">
              <a:buBlip>
                <a:blip r:embed="rId2"/>
              </a:buBlip>
            </a:pPr>
            <a:r>
              <a:rPr lang="en-US" dirty="0" smtClean="0"/>
              <a:t>Frequent repetition</a:t>
            </a:r>
          </a:p>
          <a:p>
            <a:pPr marL="735013" indent="-255588">
              <a:buNone/>
            </a:pPr>
            <a:r>
              <a:rPr lang="en-US" sz="2000" dirty="0" smtClean="0"/>
              <a:t>As the semantic memory declines, older people tend to rely on images, pictures and sounds to prompt conversation.. If environment remains constant, the will end up repeating the same thing over and over</a:t>
            </a:r>
          </a:p>
          <a:p>
            <a:pPr marL="735013" indent="-255588">
              <a:buBlip>
                <a:blip r:embed="rId2"/>
              </a:buBlip>
            </a:pPr>
            <a:r>
              <a:rPr lang="en-US" dirty="0" smtClean="0"/>
              <a:t>Verbal disguise</a:t>
            </a:r>
          </a:p>
          <a:p>
            <a:pPr marL="735013" indent="-255588">
              <a:buNone/>
            </a:pPr>
            <a:r>
              <a:rPr lang="en-US" sz="2000" dirty="0" smtClean="0"/>
              <a:t>Many patients use cover up behaviors to hide their difficulties such as making statement like “I haven’t seen you in a long time” when they have just met the person a few </a:t>
            </a:r>
            <a:r>
              <a:rPr lang="en-US" sz="2000" dirty="0" err="1" smtClean="0"/>
              <a:t>mins</a:t>
            </a:r>
            <a:r>
              <a:rPr lang="en-US" sz="2000" dirty="0" smtClean="0"/>
              <a:t> ago or “I don’t feel well” to avoid all conversation.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MP900409434.JPG"/>
          <p:cNvPicPr>
            <a:picLocks noGrp="1" noChangeAspect="1"/>
          </p:cNvPicPr>
          <p:nvPr>
            <p:ph type="pic" idx="1"/>
          </p:nvPr>
        </p:nvPicPr>
        <p:blipFill>
          <a:blip r:embed="rId2"/>
          <a:srcRect t="24744" b="24744"/>
          <a:stretch>
            <a:fillRect/>
          </a:stretch>
        </p:blipFill>
        <p:spPr/>
      </p:pic>
      <p:sp>
        <p:nvSpPr>
          <p:cNvPr id="4" name="Title 3"/>
          <p:cNvSpPr>
            <a:spLocks noGrp="1"/>
          </p:cNvSpPr>
          <p:nvPr>
            <p:ph type="title"/>
          </p:nvPr>
        </p:nvSpPr>
        <p:spPr>
          <a:xfrm>
            <a:off x="228600" y="4865122"/>
            <a:ext cx="8075432" cy="849878"/>
          </a:xfrm>
        </p:spPr>
        <p:txBody>
          <a:bodyPr>
            <a:noAutofit/>
          </a:bodyPr>
          <a:lstStyle/>
          <a:p>
            <a:r>
              <a:rPr lang="en-US" sz="3200" dirty="0" smtClean="0">
                <a:latin typeface="Baskerville Old Face" pitchFamily="18" charset="0"/>
              </a:rPr>
              <a:t>Normal Physiologic Changes Of Older Adulthood</a:t>
            </a:r>
            <a:endParaRPr lang="en-US" sz="3200" dirty="0">
              <a:latin typeface="Baskerville Old Fac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534400" cy="5169091"/>
          </a:xfrm>
        </p:spPr>
        <p:txBody>
          <a:bodyPr>
            <a:normAutofit fontScale="92500" lnSpcReduction="10000"/>
          </a:bodyPr>
          <a:lstStyle/>
          <a:p>
            <a:pPr>
              <a:lnSpc>
                <a:spcPct val="150000"/>
              </a:lnSpc>
            </a:pPr>
            <a:r>
              <a:rPr lang="en-US" dirty="0" smtClean="0"/>
              <a:t>Decreased efficiency of physiologic processes resulting in fragile balance and impaired homeostasis</a:t>
            </a:r>
          </a:p>
          <a:p>
            <a:pPr>
              <a:lnSpc>
                <a:spcPct val="150000"/>
              </a:lnSpc>
            </a:pPr>
            <a:r>
              <a:rPr lang="en-US" dirty="0" smtClean="0"/>
              <a:t>They become more vulnerable to physical and emotional stress as their physiologic reserves are depleted</a:t>
            </a:r>
          </a:p>
          <a:p>
            <a:pPr>
              <a:lnSpc>
                <a:spcPct val="150000"/>
              </a:lnSpc>
            </a:pPr>
            <a:r>
              <a:rPr lang="en-US" dirty="0" smtClean="0"/>
              <a:t>The older client will continue to engage themselves in regular activities but at a modified pace with more rest periods</a:t>
            </a:r>
          </a:p>
          <a:p>
            <a:endParaRPr lang="en-US" dirty="0"/>
          </a:p>
        </p:txBody>
      </p:sp>
      <p:sp>
        <p:nvSpPr>
          <p:cNvPr id="3" name="Title 2"/>
          <p:cNvSpPr>
            <a:spLocks noGrp="1"/>
          </p:cNvSpPr>
          <p:nvPr>
            <p:ph type="title"/>
          </p:nvPr>
        </p:nvSpPr>
        <p:spPr>
          <a:xfrm>
            <a:off x="0" y="152400"/>
            <a:ext cx="9144000" cy="563562"/>
          </a:xfrm>
          <a:solidFill>
            <a:schemeClr val="accent6">
              <a:lumMod val="20000"/>
              <a:lumOff val="80000"/>
            </a:schemeClr>
          </a:solidFill>
        </p:spPr>
        <p:txBody>
          <a:bodyPr>
            <a:normAutofit fontScale="90000"/>
          </a:bodyPr>
          <a:lstStyle/>
          <a:p>
            <a:r>
              <a:rPr lang="en-US" dirty="0" smtClean="0">
                <a:solidFill>
                  <a:srgbClr val="FFC000"/>
                </a:solidFill>
              </a:rPr>
              <a:t>General Status</a:t>
            </a:r>
            <a:endParaRPr lang="en-US" dirty="0">
              <a:solidFill>
                <a:srgbClr val="FFC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334000"/>
          </a:xfrm>
        </p:spPr>
        <p:txBody>
          <a:bodyPr>
            <a:normAutofit fontScale="92500" lnSpcReduction="20000"/>
          </a:bodyPr>
          <a:lstStyle/>
          <a:p>
            <a:pPr>
              <a:lnSpc>
                <a:spcPct val="150000"/>
              </a:lnSpc>
            </a:pPr>
            <a:r>
              <a:rPr lang="en-US" dirty="0" smtClean="0"/>
              <a:t>As a result of decreased skin elasticity, wrinkles and sagging of skin takes place.</a:t>
            </a:r>
          </a:p>
          <a:p>
            <a:pPr>
              <a:lnSpc>
                <a:spcPct val="150000"/>
              </a:lnSpc>
            </a:pPr>
            <a:r>
              <a:rPr lang="en-US" dirty="0" smtClean="0"/>
              <a:t>Dryness and scaling is also common.</a:t>
            </a:r>
          </a:p>
          <a:p>
            <a:pPr>
              <a:lnSpc>
                <a:spcPct val="150000"/>
              </a:lnSpc>
            </a:pPr>
            <a:r>
              <a:rPr lang="en-US" dirty="0" smtClean="0"/>
              <a:t>Both men and women experience hair loss to different extents (Balding), discoloration and thinning of hair also occurs. (___________</a:t>
            </a:r>
            <a:r>
              <a:rPr lang="en-US" sz="1800" dirty="0" smtClean="0"/>
              <a:t>MEDI TERM</a:t>
            </a:r>
            <a:r>
              <a:rPr lang="en-US" dirty="0" smtClean="0"/>
              <a:t>)</a:t>
            </a:r>
          </a:p>
          <a:p>
            <a:pPr>
              <a:lnSpc>
                <a:spcPct val="150000"/>
              </a:lnSpc>
            </a:pPr>
            <a:r>
              <a:rPr lang="en-US" dirty="0" smtClean="0"/>
              <a:t>Skin pigmentation and moles are common, skin can become pale due to loss of </a:t>
            </a:r>
            <a:r>
              <a:rPr lang="en-US" dirty="0" err="1" smtClean="0"/>
              <a:t>melanocytes</a:t>
            </a:r>
            <a:endParaRPr lang="en-US" dirty="0" smtClean="0"/>
          </a:p>
          <a:p>
            <a:pPr>
              <a:lnSpc>
                <a:spcPct val="150000"/>
              </a:lnSpc>
            </a:pPr>
            <a:r>
              <a:rPr lang="en-US" dirty="0" smtClean="0"/>
              <a:t>Nails typically thicken and become brittle and yellowed</a:t>
            </a:r>
          </a:p>
          <a:p>
            <a:endParaRPr lang="en-US" dirty="0"/>
          </a:p>
        </p:txBody>
      </p:sp>
      <p:sp>
        <p:nvSpPr>
          <p:cNvPr id="3" name="Title 2"/>
          <p:cNvSpPr>
            <a:spLocks noGrp="1"/>
          </p:cNvSpPr>
          <p:nvPr>
            <p:ph type="title"/>
          </p:nvPr>
        </p:nvSpPr>
        <p:spPr>
          <a:xfrm>
            <a:off x="0" y="228600"/>
            <a:ext cx="9144000" cy="609600"/>
          </a:xfrm>
          <a:solidFill>
            <a:schemeClr val="accent2">
              <a:lumMod val="20000"/>
              <a:lumOff val="80000"/>
            </a:schemeClr>
          </a:solidFill>
        </p:spPr>
        <p:txBody>
          <a:bodyPr>
            <a:normAutofit fontScale="90000"/>
          </a:bodyPr>
          <a:lstStyle/>
          <a:p>
            <a:r>
              <a:rPr lang="en-US" spc="300" dirty="0" smtClean="0">
                <a:solidFill>
                  <a:srgbClr val="0070C0"/>
                </a:solidFill>
                <a:latin typeface="Arial Narrow" pitchFamily="34" charset="0"/>
              </a:rPr>
              <a:t>Integumentary System</a:t>
            </a:r>
            <a:endParaRPr lang="en-US" spc="300" dirty="0">
              <a:solidFill>
                <a:srgbClr val="0070C0"/>
              </a:solidFill>
              <a:latin typeface="Arial Narrow"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334000"/>
          </a:xfrm>
        </p:spPr>
        <p:txBody>
          <a:bodyPr>
            <a:normAutofit fontScale="92500" lnSpcReduction="20000"/>
          </a:bodyPr>
          <a:lstStyle/>
          <a:p>
            <a:pPr>
              <a:lnSpc>
                <a:spcPct val="150000"/>
              </a:lnSpc>
            </a:pPr>
            <a:r>
              <a:rPr lang="en-US" sz="2800" dirty="0" smtClean="0"/>
              <a:t>Weight and subcutaneous fat reduces</a:t>
            </a:r>
          </a:p>
          <a:p>
            <a:pPr>
              <a:lnSpc>
                <a:spcPct val="150000"/>
              </a:lnSpc>
            </a:pPr>
            <a:r>
              <a:rPr lang="en-US" sz="2800" dirty="0" smtClean="0"/>
              <a:t>Muscle mass and strength decreases</a:t>
            </a:r>
          </a:p>
          <a:p>
            <a:pPr>
              <a:lnSpc>
                <a:spcPct val="150000"/>
              </a:lnSpc>
            </a:pPr>
            <a:r>
              <a:rPr lang="en-US" sz="2800" dirty="0" smtClean="0"/>
              <a:t>Bone demineralisation occurs making bones porous</a:t>
            </a:r>
          </a:p>
          <a:p>
            <a:pPr>
              <a:lnSpc>
                <a:spcPct val="150000"/>
              </a:lnSpc>
            </a:pPr>
            <a:r>
              <a:rPr lang="en-US" sz="2800" dirty="0" smtClean="0"/>
              <a:t>Joints tend to get stiffened and loose flexibility, decreasing range of motion</a:t>
            </a:r>
          </a:p>
          <a:p>
            <a:pPr>
              <a:lnSpc>
                <a:spcPct val="150000"/>
              </a:lnSpc>
            </a:pPr>
            <a:r>
              <a:rPr lang="en-US" sz="2800" dirty="0" smtClean="0"/>
              <a:t>Overall mobility slows down and moves into a stooped posture.</a:t>
            </a:r>
          </a:p>
          <a:p>
            <a:pPr>
              <a:lnSpc>
                <a:spcPct val="150000"/>
              </a:lnSpc>
            </a:pPr>
            <a:r>
              <a:rPr lang="en-US" sz="2800" dirty="0" smtClean="0"/>
              <a:t>Height decreases slightly</a:t>
            </a:r>
          </a:p>
          <a:p>
            <a:endParaRPr lang="en-US" sz="2400" dirty="0" smtClean="0"/>
          </a:p>
          <a:p>
            <a:endParaRPr lang="en-US" sz="2400" dirty="0"/>
          </a:p>
        </p:txBody>
      </p:sp>
      <p:sp>
        <p:nvSpPr>
          <p:cNvPr id="3" name="Title 2"/>
          <p:cNvSpPr>
            <a:spLocks noGrp="1"/>
          </p:cNvSpPr>
          <p:nvPr>
            <p:ph type="title"/>
          </p:nvPr>
        </p:nvSpPr>
        <p:spPr>
          <a:xfrm>
            <a:off x="0" y="228600"/>
            <a:ext cx="9144000" cy="563562"/>
          </a:xfrm>
          <a:solidFill>
            <a:schemeClr val="accent1">
              <a:lumMod val="40000"/>
              <a:lumOff val="60000"/>
            </a:schemeClr>
          </a:solidFill>
        </p:spPr>
        <p:txBody>
          <a:bodyPr>
            <a:normAutofit fontScale="90000"/>
          </a:bodyPr>
          <a:lstStyle/>
          <a:p>
            <a:r>
              <a:rPr lang="en-US" spc="300" dirty="0" smtClean="0">
                <a:solidFill>
                  <a:schemeClr val="accent6">
                    <a:lumMod val="50000"/>
                  </a:schemeClr>
                </a:solidFill>
                <a:latin typeface="Bernard MT Condensed" pitchFamily="18" charset="0"/>
              </a:rPr>
              <a:t>Musculoskeletal System</a:t>
            </a:r>
            <a:endParaRPr lang="en-US" spc="300" dirty="0">
              <a:solidFill>
                <a:schemeClr val="accent6">
                  <a:lumMod val="50000"/>
                </a:schemeClr>
              </a:solidFill>
              <a:latin typeface="Bernard MT Condensed"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763000" cy="5257800"/>
          </a:xfrm>
        </p:spPr>
        <p:txBody>
          <a:bodyPr>
            <a:normAutofit lnSpcReduction="10000"/>
          </a:bodyPr>
          <a:lstStyle/>
          <a:p>
            <a:r>
              <a:rPr lang="en-US" dirty="0" smtClean="0"/>
              <a:t>CNS responds more slowly to multiple stimuli.</a:t>
            </a:r>
          </a:p>
          <a:p>
            <a:r>
              <a:rPr lang="en-US" dirty="0" smtClean="0"/>
              <a:t>Hence cognition and behavioral responses are slower</a:t>
            </a:r>
          </a:p>
          <a:p>
            <a:r>
              <a:rPr lang="en-US" dirty="0" smtClean="0"/>
              <a:t>Rate of reflex responses decreases</a:t>
            </a:r>
          </a:p>
          <a:p>
            <a:r>
              <a:rPr lang="en-US" dirty="0" smtClean="0"/>
              <a:t>Temperature regulation becomes less efficient</a:t>
            </a:r>
          </a:p>
          <a:p>
            <a:r>
              <a:rPr lang="en-US" dirty="0" smtClean="0"/>
              <a:t>Pain/pressure perception is less efficient</a:t>
            </a:r>
          </a:p>
          <a:p>
            <a:r>
              <a:rPr lang="en-US" dirty="0" smtClean="0"/>
              <a:t>Difficulties with balance, coordination, fine movements and spatial orientation resulting in an increased risk for falls</a:t>
            </a:r>
          </a:p>
          <a:p>
            <a:r>
              <a:rPr lang="en-US" dirty="0" smtClean="0"/>
              <a:t>Shortened sleep at night and are easily awakened</a:t>
            </a:r>
          </a:p>
          <a:p>
            <a:r>
              <a:rPr lang="en-US" dirty="0" smtClean="0"/>
              <a:t>Cat-naps are more common.</a:t>
            </a:r>
            <a:endParaRPr lang="en-US" dirty="0" smtClean="0"/>
          </a:p>
          <a:p>
            <a:pPr>
              <a:buNone/>
            </a:pPr>
            <a:endParaRPr lang="en-US" dirty="0"/>
          </a:p>
        </p:txBody>
      </p:sp>
      <p:sp>
        <p:nvSpPr>
          <p:cNvPr id="3" name="Title 2"/>
          <p:cNvSpPr>
            <a:spLocks noGrp="1"/>
          </p:cNvSpPr>
          <p:nvPr>
            <p:ph type="title"/>
          </p:nvPr>
        </p:nvSpPr>
        <p:spPr>
          <a:xfrm>
            <a:off x="0" y="228600"/>
            <a:ext cx="9144000" cy="563562"/>
          </a:xfrm>
          <a:solidFill>
            <a:schemeClr val="accent4">
              <a:lumMod val="60000"/>
              <a:lumOff val="40000"/>
            </a:schemeClr>
          </a:solidFill>
        </p:spPr>
        <p:txBody>
          <a:bodyPr>
            <a:noAutofit/>
          </a:bodyPr>
          <a:lstStyle/>
          <a:p>
            <a:r>
              <a:rPr lang="en-US" sz="3600" dirty="0" smtClean="0">
                <a:solidFill>
                  <a:srgbClr val="E1F567"/>
                </a:solidFill>
                <a:latin typeface="Courier New" pitchFamily="49" charset="0"/>
                <a:cs typeface="Courier New" pitchFamily="49" charset="0"/>
              </a:rPr>
              <a:t>Neurologic system</a:t>
            </a:r>
            <a:endParaRPr lang="en-US" sz="3600" dirty="0">
              <a:solidFill>
                <a:srgbClr val="E1F567"/>
              </a:solidFill>
              <a:latin typeface="Courier New" pitchFamily="49" charset="0"/>
              <a:cs typeface="Courier New"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763000" cy="5181600"/>
          </a:xfrm>
        </p:spPr>
        <p:txBody>
          <a:bodyPr>
            <a:normAutofit fontScale="92500" lnSpcReduction="10000"/>
          </a:bodyPr>
          <a:lstStyle/>
          <a:p>
            <a:r>
              <a:rPr lang="en-US" dirty="0" smtClean="0"/>
              <a:t>Blood vessels become less elastic, rigid and tortuous.</a:t>
            </a:r>
          </a:p>
          <a:p>
            <a:r>
              <a:rPr lang="en-US" dirty="0" smtClean="0"/>
              <a:t>Venous return is less efficient</a:t>
            </a:r>
          </a:p>
          <a:p>
            <a:r>
              <a:rPr lang="en-US" dirty="0" smtClean="0"/>
              <a:t>Fatty deposits continue to occur in the blood vessel linings</a:t>
            </a:r>
          </a:p>
          <a:p>
            <a:r>
              <a:rPr lang="en-US" dirty="0" smtClean="0"/>
              <a:t>Lowered extremity edema and cooling can occur, esp. with decreased mobility</a:t>
            </a:r>
          </a:p>
          <a:p>
            <a:r>
              <a:rPr lang="en-US" dirty="0" smtClean="0"/>
              <a:t>Cardiac out put and heart rate is less likely to increase with activity</a:t>
            </a:r>
          </a:p>
          <a:p>
            <a:r>
              <a:rPr lang="en-US" dirty="0" smtClean="0"/>
              <a:t>Pulmonary activity and ciliary action decrease, hence less effective airway clearance</a:t>
            </a:r>
          </a:p>
          <a:p>
            <a:r>
              <a:rPr lang="en-US" dirty="0" smtClean="0"/>
              <a:t>Resp. rate increases accompanied by diminished depth.</a:t>
            </a:r>
            <a:endParaRPr lang="en-US" dirty="0"/>
          </a:p>
        </p:txBody>
      </p:sp>
      <p:sp>
        <p:nvSpPr>
          <p:cNvPr id="3" name="Title 2"/>
          <p:cNvSpPr>
            <a:spLocks noGrp="1"/>
          </p:cNvSpPr>
          <p:nvPr>
            <p:ph type="title"/>
          </p:nvPr>
        </p:nvSpPr>
        <p:spPr>
          <a:xfrm>
            <a:off x="0" y="228600"/>
            <a:ext cx="9144000" cy="685800"/>
          </a:xfrm>
          <a:blipFill>
            <a:blip r:embed="rId2"/>
            <a:tile tx="0" ty="0" sx="100000" sy="100000" flip="none" algn="tl"/>
          </a:blipFill>
        </p:spPr>
        <p:txBody>
          <a:bodyPr>
            <a:normAutofit fontScale="90000"/>
          </a:bodyPr>
          <a:lstStyle/>
          <a:p>
            <a:r>
              <a:rPr lang="en-US" dirty="0" smtClean="0">
                <a:solidFill>
                  <a:srgbClr val="C00000"/>
                </a:solidFill>
              </a:rPr>
              <a:t>Cardiopulmonary System</a:t>
            </a:r>
            <a:endParaRPr lang="en-US"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257800"/>
          </a:xfrm>
        </p:spPr>
        <p:txBody>
          <a:bodyPr/>
          <a:lstStyle/>
          <a:p>
            <a:r>
              <a:rPr lang="en-US" dirty="0" smtClean="0"/>
              <a:t>Digestive juices continue to diminish</a:t>
            </a:r>
            <a:r>
              <a:rPr lang="en-US" dirty="0"/>
              <a:t> </a:t>
            </a:r>
            <a:r>
              <a:rPr lang="en-US" dirty="0" smtClean="0"/>
              <a:t>and less nutrients are absorbed</a:t>
            </a:r>
          </a:p>
          <a:p>
            <a:r>
              <a:rPr lang="en-US" dirty="0" smtClean="0"/>
              <a:t>Malnutrition and anaemia are more common</a:t>
            </a:r>
          </a:p>
          <a:p>
            <a:r>
              <a:rPr lang="en-US" dirty="0" smtClean="0"/>
              <a:t>Reduced muscle tone and peristalsis, results in constipation and indigestion</a:t>
            </a:r>
          </a:p>
          <a:p>
            <a:r>
              <a:rPr lang="en-US" dirty="0" smtClean="0">
                <a:solidFill>
                  <a:srgbClr val="C00000"/>
                </a:solidFill>
              </a:rPr>
              <a:t>Dentition</a:t>
            </a:r>
          </a:p>
          <a:p>
            <a:pPr lvl="1"/>
            <a:r>
              <a:rPr lang="en-US" dirty="0" smtClean="0"/>
              <a:t>Tooth loss and decay continue</a:t>
            </a:r>
          </a:p>
          <a:p>
            <a:pPr lvl="1"/>
            <a:r>
              <a:rPr lang="en-US" dirty="0" smtClean="0"/>
              <a:t>Eating habits change due to loss of teeth and loose fitting dentures</a:t>
            </a:r>
          </a:p>
          <a:p>
            <a:pPr lvl="1"/>
            <a:endParaRPr lang="en-US" dirty="0" smtClean="0"/>
          </a:p>
        </p:txBody>
      </p:sp>
      <p:sp>
        <p:nvSpPr>
          <p:cNvPr id="3" name="Title 2"/>
          <p:cNvSpPr>
            <a:spLocks noGrp="1"/>
          </p:cNvSpPr>
          <p:nvPr>
            <p:ph type="title"/>
          </p:nvPr>
        </p:nvSpPr>
        <p:spPr>
          <a:xfrm>
            <a:off x="0" y="228600"/>
            <a:ext cx="9144000" cy="685800"/>
          </a:xfrm>
          <a:solidFill>
            <a:schemeClr val="accent2">
              <a:lumMod val="40000"/>
              <a:lumOff val="60000"/>
            </a:schemeClr>
          </a:solidFill>
        </p:spPr>
        <p:txBody>
          <a:bodyPr>
            <a:normAutofit fontScale="90000"/>
          </a:bodyPr>
          <a:lstStyle/>
          <a:p>
            <a:r>
              <a:rPr lang="en-US" dirty="0" smtClean="0">
                <a:solidFill>
                  <a:srgbClr val="0DA8C7"/>
                </a:solidFill>
              </a:rPr>
              <a:t>Gastrointestinal System</a:t>
            </a:r>
            <a:endParaRPr lang="en-US" dirty="0">
              <a:solidFill>
                <a:srgbClr val="0DA8C7"/>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686800" cy="5410200"/>
          </a:xfrm>
        </p:spPr>
        <p:txBody>
          <a:bodyPr>
            <a:normAutofit fontScale="92500" lnSpcReduction="10000"/>
          </a:bodyPr>
          <a:lstStyle/>
          <a:p>
            <a:r>
              <a:rPr lang="en-US" dirty="0" smtClean="0"/>
              <a:t>Blood flow to kidney reduces due to reduced cardiac output</a:t>
            </a:r>
          </a:p>
          <a:p>
            <a:r>
              <a:rPr lang="en-US" dirty="0" smtClean="0"/>
              <a:t>No. of functioning </a:t>
            </a:r>
            <a:r>
              <a:rPr lang="en-US" dirty="0" err="1" smtClean="0"/>
              <a:t>nephron</a:t>
            </a:r>
            <a:r>
              <a:rPr lang="en-US" dirty="0" smtClean="0"/>
              <a:t> units decreases, hence waste products are filtered out slower</a:t>
            </a:r>
          </a:p>
          <a:p>
            <a:r>
              <a:rPr lang="en-US" dirty="0" smtClean="0"/>
              <a:t>Fluid and electrolyte balance becomes fragile although normal.</a:t>
            </a:r>
          </a:p>
          <a:p>
            <a:r>
              <a:rPr lang="en-US" dirty="0" smtClean="0"/>
              <a:t>Bladder capacity decreases by 50%, voiding becomes more frequent, decreased bladder sphincter control resulting in stress incontinence</a:t>
            </a:r>
            <a:r>
              <a:rPr lang="en-US" dirty="0"/>
              <a:t> </a:t>
            </a:r>
            <a:r>
              <a:rPr lang="en-US" dirty="0" smtClean="0"/>
              <a:t>or incomplete balder emptying</a:t>
            </a:r>
          </a:p>
          <a:p>
            <a:r>
              <a:rPr lang="en-US" dirty="0" smtClean="0"/>
              <a:t>Males may experience prostate gland hypertrophy. (when is surgery required?)</a:t>
            </a:r>
          </a:p>
          <a:p>
            <a:r>
              <a:rPr lang="en-US" dirty="0" smtClean="0"/>
              <a:t>There is atrophy, decrease of secretions and thinning of older women's genitals</a:t>
            </a:r>
            <a:endParaRPr lang="en-US" dirty="0" smtClean="0"/>
          </a:p>
        </p:txBody>
      </p:sp>
      <p:sp>
        <p:nvSpPr>
          <p:cNvPr id="3" name="Title 2"/>
          <p:cNvSpPr>
            <a:spLocks noGrp="1"/>
          </p:cNvSpPr>
          <p:nvPr>
            <p:ph type="title"/>
          </p:nvPr>
        </p:nvSpPr>
        <p:spPr>
          <a:xfrm>
            <a:off x="0" y="228600"/>
            <a:ext cx="9144000" cy="533400"/>
          </a:xfrm>
          <a:blipFill>
            <a:blip r:embed="rId2"/>
            <a:tile tx="0" ty="0" sx="100000" sy="100000" flip="none" algn="tl"/>
          </a:blipFill>
        </p:spPr>
        <p:txBody>
          <a:bodyPr>
            <a:normAutofit fontScale="90000"/>
          </a:bodyPr>
          <a:lstStyle/>
          <a:p>
            <a:r>
              <a:rPr lang="en-US" dirty="0" smtClean="0">
                <a:solidFill>
                  <a:srgbClr val="002060"/>
                </a:solidFill>
                <a:latin typeface="Kristen ITC" pitchFamily="66" charset="0"/>
              </a:rPr>
              <a:t>Genitourinary System </a:t>
            </a:r>
            <a:endParaRPr lang="en-US" dirty="0">
              <a:solidFill>
                <a:srgbClr val="002060"/>
              </a:solidFill>
              <a:latin typeface="Kristen ITC"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There are different opinions as to when Aging actually starts:</a:t>
            </a:r>
          </a:p>
          <a:p>
            <a:pPr marL="911225" indent="-255588"/>
            <a:r>
              <a:rPr lang="en-US" dirty="0" smtClean="0"/>
              <a:t>Middle adult years- 40 – 65</a:t>
            </a:r>
          </a:p>
          <a:p>
            <a:pPr marL="911225" indent="-255588"/>
            <a:r>
              <a:rPr lang="en-US" dirty="0" smtClean="0"/>
              <a:t>Older adult years – start at 65</a:t>
            </a:r>
          </a:p>
          <a:p>
            <a:pPr marL="1766888" indent="-255588"/>
            <a:r>
              <a:rPr lang="en-US" dirty="0" smtClean="0">
                <a:solidFill>
                  <a:schemeClr val="accent2">
                    <a:lumMod val="75000"/>
                  </a:schemeClr>
                </a:solidFill>
              </a:rPr>
              <a:t>Young old: 65 – 74</a:t>
            </a:r>
          </a:p>
          <a:p>
            <a:pPr marL="1766888" indent="-255588"/>
            <a:r>
              <a:rPr lang="en-US" dirty="0" smtClean="0">
                <a:solidFill>
                  <a:schemeClr val="accent2">
                    <a:lumMod val="75000"/>
                  </a:schemeClr>
                </a:solidFill>
              </a:rPr>
              <a:t>Middle old: 75 – 84</a:t>
            </a:r>
          </a:p>
          <a:p>
            <a:pPr marL="1766888" indent="-255588"/>
            <a:r>
              <a:rPr lang="en-US" dirty="0" smtClean="0">
                <a:solidFill>
                  <a:schemeClr val="accent2">
                    <a:lumMod val="75000"/>
                  </a:schemeClr>
                </a:solidFill>
              </a:rPr>
              <a:t>Old old: 85 and up</a:t>
            </a:r>
          </a:p>
          <a:p>
            <a:pPr marL="403225" indent="-255588"/>
            <a:r>
              <a:rPr lang="en-US" dirty="0" smtClean="0"/>
              <a:t>Using the Functional Age method to classify people is somewhat preferred</a:t>
            </a:r>
          </a:p>
          <a:p>
            <a:pPr marL="280988" lvl="4">
              <a:buNone/>
            </a:pPr>
            <a:endParaRPr lang="en-US" dirty="0"/>
          </a:p>
        </p:txBody>
      </p:sp>
      <p:sp>
        <p:nvSpPr>
          <p:cNvPr id="2" name="Title 1"/>
          <p:cNvSpPr>
            <a:spLocks noGrp="1"/>
          </p:cNvSpPr>
          <p:nvPr>
            <p:ph type="title"/>
          </p:nvPr>
        </p:nvSpPr>
        <p:spPr/>
        <p:txBody>
          <a:bodyPr/>
          <a:lstStyle/>
          <a:p>
            <a:r>
              <a:rPr lang="en-US" dirty="0" smtClean="0"/>
              <a:t>When does Aging Start?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5029200"/>
          </a:xfrm>
        </p:spPr>
        <p:txBody>
          <a:bodyPr>
            <a:normAutofit fontScale="92500" lnSpcReduction="10000"/>
          </a:bodyPr>
          <a:lstStyle/>
          <a:p>
            <a:r>
              <a:rPr lang="en-US" dirty="0" err="1" smtClean="0">
                <a:solidFill>
                  <a:srgbClr val="FF0000"/>
                </a:solidFill>
                <a:effectLst>
                  <a:outerShdw blurRad="38100" dist="38100" dir="2700000" algn="tl">
                    <a:srgbClr val="000000">
                      <a:alpha val="43137"/>
                    </a:srgbClr>
                  </a:outerShdw>
                </a:effectLst>
              </a:rPr>
              <a:t>Presbyopia</a:t>
            </a:r>
            <a:r>
              <a:rPr lang="en-US" dirty="0" smtClean="0">
                <a:effectLst>
                  <a:outerShdw blurRad="38100" dist="38100" dir="2700000" algn="tl">
                    <a:srgbClr val="000000">
                      <a:alpha val="43137"/>
                    </a:srgbClr>
                  </a:outerShdw>
                </a:effectLst>
              </a:rPr>
              <a:t> </a:t>
            </a:r>
            <a:r>
              <a:rPr lang="en-US" dirty="0" smtClean="0"/>
              <a:t>and </a:t>
            </a:r>
            <a:r>
              <a:rPr lang="en-US" dirty="0" err="1" smtClean="0">
                <a:solidFill>
                  <a:srgbClr val="FF0000"/>
                </a:solidFill>
                <a:effectLst>
                  <a:outerShdw blurRad="38100" dist="38100" dir="2700000" algn="tl">
                    <a:srgbClr val="000000">
                      <a:alpha val="43137"/>
                    </a:srgbClr>
                  </a:outerShdw>
                </a:effectLst>
              </a:rPr>
              <a:t>Presbyacusis</a:t>
            </a:r>
            <a:r>
              <a:rPr lang="en-US" dirty="0" smtClean="0">
                <a:effectLst>
                  <a:outerShdw blurRad="38100" dist="38100" dir="2700000" algn="tl">
                    <a:srgbClr val="000000">
                      <a:alpha val="43137"/>
                    </a:srgbClr>
                  </a:outerShdw>
                </a:effectLst>
              </a:rPr>
              <a:t> </a:t>
            </a:r>
            <a:r>
              <a:rPr lang="en-US" dirty="0" smtClean="0"/>
              <a:t>occurs</a:t>
            </a:r>
            <a:endParaRPr lang="en-US" dirty="0" smtClean="0"/>
          </a:p>
          <a:p>
            <a:r>
              <a:rPr lang="en-US" dirty="0" smtClean="0"/>
              <a:t>Increased sesitivity to glare</a:t>
            </a:r>
          </a:p>
          <a:p>
            <a:r>
              <a:rPr lang="en-US" dirty="0" smtClean="0"/>
              <a:t>Decreased ability to adjust to darkness.</a:t>
            </a:r>
          </a:p>
          <a:p>
            <a:r>
              <a:rPr lang="en-US" dirty="0" smtClean="0"/>
              <a:t>Decreased accommodation, depth perception and colour discrimination.</a:t>
            </a:r>
          </a:p>
          <a:p>
            <a:r>
              <a:rPr lang="en-US" dirty="0" smtClean="0"/>
              <a:t>Cataracts can further obscure vision</a:t>
            </a:r>
          </a:p>
          <a:p>
            <a:r>
              <a:rPr lang="en-US" dirty="0" smtClean="0"/>
              <a:t>Difficulty reading small print and driving ability can be compromised</a:t>
            </a:r>
          </a:p>
          <a:p>
            <a:r>
              <a:rPr lang="en-US" dirty="0" smtClean="0"/>
              <a:t>Hearing problems cause withdrawal from society</a:t>
            </a:r>
          </a:p>
          <a:p>
            <a:r>
              <a:rPr lang="en-US" dirty="0" smtClean="0"/>
              <a:t>Senses of smell and taste also decrease, decreased sensitivity to odours can be problematic</a:t>
            </a:r>
          </a:p>
          <a:p>
            <a:r>
              <a:rPr lang="en-US" dirty="0" smtClean="0"/>
              <a:t>Nutrition problems can arise.</a:t>
            </a:r>
          </a:p>
          <a:p>
            <a:endParaRPr lang="en-US" dirty="0"/>
          </a:p>
        </p:txBody>
      </p:sp>
      <p:sp>
        <p:nvSpPr>
          <p:cNvPr id="3" name="Title 2"/>
          <p:cNvSpPr>
            <a:spLocks noGrp="1"/>
          </p:cNvSpPr>
          <p:nvPr>
            <p:ph type="title"/>
          </p:nvPr>
        </p:nvSpPr>
        <p:spPr>
          <a:xfrm>
            <a:off x="0" y="228600"/>
            <a:ext cx="9144000" cy="715962"/>
          </a:xfrm>
          <a:blipFill>
            <a:blip r:embed="rId2"/>
            <a:tile tx="0" ty="0" sx="100000" sy="100000" flip="none" algn="tl"/>
          </a:blipFill>
        </p:spPr>
        <p:txBody>
          <a:bodyPr>
            <a:noAutofit/>
          </a:bodyPr>
          <a:lstStyle/>
          <a:p>
            <a:r>
              <a:rPr lang="en-US" sz="4800" spc="300" dirty="0" smtClean="0">
                <a:solidFill>
                  <a:schemeClr val="accent6">
                    <a:lumMod val="50000"/>
                  </a:schemeClr>
                </a:solidFill>
                <a:latin typeface="Freestyle Script" pitchFamily="66" charset="0"/>
              </a:rPr>
              <a:t>Special Senses</a:t>
            </a:r>
            <a:endParaRPr lang="en-US" sz="4800" spc="300" dirty="0">
              <a:solidFill>
                <a:schemeClr val="accent6">
                  <a:lumMod val="50000"/>
                </a:schemeClr>
              </a:solidFill>
              <a:latin typeface="Freestyle Script"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lstStyle/>
          <a:p>
            <a:r>
              <a:rPr lang="en-US" dirty="0" smtClean="0"/>
              <a:t>Age is related to health, physical independence, social and psychological functioning.</a:t>
            </a:r>
          </a:p>
          <a:p>
            <a:r>
              <a:rPr lang="en-US" dirty="0" smtClean="0"/>
              <a:t>It emphasises that abilities and changes occur at different rates</a:t>
            </a:r>
          </a:p>
          <a:p>
            <a:r>
              <a:rPr lang="en-US" dirty="0" smtClean="0"/>
              <a:t>All older adults of the same age don’t function at the same level</a:t>
            </a:r>
          </a:p>
          <a:p>
            <a:r>
              <a:rPr lang="en-US" dirty="0" smtClean="0"/>
              <a:t>The changes that occur are influenced by 3 factors: </a:t>
            </a:r>
            <a:r>
              <a:rPr lang="en-US" sz="2800" dirty="0" smtClean="0">
                <a:solidFill>
                  <a:schemeClr val="accent5">
                    <a:lumMod val="75000"/>
                  </a:schemeClr>
                </a:solidFill>
                <a:effectLst>
                  <a:outerShdw blurRad="38100" dist="38100" dir="2700000" algn="tl">
                    <a:srgbClr val="000000">
                      <a:alpha val="43137"/>
                    </a:srgbClr>
                  </a:outerShdw>
                </a:effectLst>
                <a:latin typeface="Britannic Bold" pitchFamily="34" charset="0"/>
              </a:rPr>
              <a:t>Biological, Psychosocial &amp; Environmental</a:t>
            </a:r>
          </a:p>
          <a:p>
            <a:r>
              <a:rPr lang="en-US" dirty="0" smtClean="0"/>
              <a:t>These are described in the Theories of Aging.</a:t>
            </a:r>
          </a:p>
        </p:txBody>
      </p:sp>
      <p:sp>
        <p:nvSpPr>
          <p:cNvPr id="2" name="Title 1"/>
          <p:cNvSpPr>
            <a:spLocks noGrp="1"/>
          </p:cNvSpPr>
          <p:nvPr>
            <p:ph type="title"/>
          </p:nvPr>
        </p:nvSpPr>
        <p:spPr>
          <a:xfrm>
            <a:off x="457200" y="274638"/>
            <a:ext cx="8229600" cy="868362"/>
          </a:xfrm>
        </p:spPr>
        <p:txBody>
          <a:bodyPr>
            <a:normAutofit/>
          </a:bodyPr>
          <a:lstStyle/>
          <a:p>
            <a:r>
              <a:rPr lang="en-US" sz="3600" dirty="0" smtClean="0"/>
              <a:t>Functional Age Method</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92500" lnSpcReduction="20000"/>
          </a:bodyPr>
          <a:lstStyle/>
          <a:p>
            <a:pPr>
              <a:lnSpc>
                <a:spcPct val="150000"/>
              </a:lnSpc>
            </a:pPr>
            <a:r>
              <a:rPr lang="en-US" dirty="0" smtClean="0"/>
              <a:t>A concept in Gerontology </a:t>
            </a:r>
          </a:p>
          <a:p>
            <a:pPr>
              <a:lnSpc>
                <a:spcPct val="150000"/>
              </a:lnSpc>
            </a:pPr>
            <a:r>
              <a:rPr lang="en-US" dirty="0" smtClean="0">
                <a:solidFill>
                  <a:schemeClr val="accent3">
                    <a:lumMod val="50000"/>
                  </a:schemeClr>
                </a:solidFill>
                <a:latin typeface="Arial Narrow" pitchFamily="34" charset="0"/>
              </a:rPr>
              <a:t>It’s the systematic stereotyping and discrimination against people because they are old.</a:t>
            </a:r>
          </a:p>
          <a:p>
            <a:pPr>
              <a:lnSpc>
                <a:spcPct val="150000"/>
              </a:lnSpc>
            </a:pPr>
            <a:r>
              <a:rPr lang="en-US" dirty="0" smtClean="0"/>
              <a:t>The problem arises when becoming older is viewed is viewed in prejudicial terms of uselessness or functional incapability</a:t>
            </a:r>
          </a:p>
          <a:p>
            <a:pPr>
              <a:lnSpc>
                <a:spcPct val="150000"/>
              </a:lnSpc>
            </a:pPr>
            <a:r>
              <a:rPr lang="en-US" dirty="0" smtClean="0"/>
              <a:t>As nurses we must assess our personal attitudes towards aging if we are to have a personal and positive influence on others</a:t>
            </a:r>
          </a:p>
          <a:p>
            <a:endParaRPr lang="en-US" dirty="0"/>
          </a:p>
        </p:txBody>
      </p:sp>
      <p:sp>
        <p:nvSpPr>
          <p:cNvPr id="2" name="Title 1"/>
          <p:cNvSpPr>
            <a:spLocks noGrp="1"/>
          </p:cNvSpPr>
          <p:nvPr>
            <p:ph type="title"/>
          </p:nvPr>
        </p:nvSpPr>
        <p:spPr>
          <a:xfrm>
            <a:off x="457200" y="274638"/>
            <a:ext cx="8229600" cy="792162"/>
          </a:xfrm>
        </p:spPr>
        <p:txBody>
          <a:bodyPr>
            <a:normAutofit/>
          </a:bodyPr>
          <a:lstStyle/>
          <a:p>
            <a:r>
              <a:rPr lang="en-US" sz="3600" dirty="0" smtClean="0">
                <a:solidFill>
                  <a:schemeClr val="accent5">
                    <a:lumMod val="75000"/>
                  </a:schemeClr>
                </a:solidFill>
              </a:rPr>
              <a:t>Ageism </a:t>
            </a:r>
            <a:endParaRPr lang="en-US" sz="3600" dirty="0">
              <a:solidFill>
                <a:schemeClr val="accent5">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p:txBody>
          <a:bodyPr/>
          <a:lstStyle/>
          <a:p>
            <a:endParaRPr lang="en-US"/>
          </a:p>
        </p:txBody>
      </p:sp>
      <p:pic>
        <p:nvPicPr>
          <p:cNvPr id="6" name="Content Placeholder 5" descr="MP900423046.JPG"/>
          <p:cNvPicPr>
            <a:picLocks noGrp="1" noChangeAspect="1"/>
          </p:cNvPicPr>
          <p:nvPr>
            <p:ph type="pic" idx="1"/>
          </p:nvPr>
        </p:nvPicPr>
        <p:blipFill>
          <a:blip r:embed="rId2"/>
          <a:srcRect t="24744" b="24744"/>
          <a:stretch>
            <a:fillRect/>
          </a:stretch>
        </p:blipFill>
        <p:spPr/>
      </p:pic>
      <p:sp>
        <p:nvSpPr>
          <p:cNvPr id="2" name="Title 1"/>
          <p:cNvSpPr>
            <a:spLocks noGrp="1"/>
          </p:cNvSpPr>
          <p:nvPr>
            <p:ph type="title"/>
          </p:nvPr>
        </p:nvSpPr>
        <p:spPr/>
        <p:txBody>
          <a:bodyPr>
            <a:normAutofit/>
          </a:bodyPr>
          <a:lstStyle/>
          <a:p>
            <a:r>
              <a:rPr lang="en-US" dirty="0" smtClean="0"/>
              <a:t>Nursing Care of the Older Client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5702491"/>
          </a:xfrm>
        </p:spPr>
        <p:txBody>
          <a:bodyPr/>
          <a:lstStyle/>
          <a:p>
            <a:r>
              <a:rPr lang="en-US" dirty="0" smtClean="0"/>
              <a:t>Since aging is a normal evolutionary state, disability and dysfunction are normal or inevitable occurrences.</a:t>
            </a:r>
          </a:p>
          <a:p>
            <a:pPr algn="ctr"/>
            <a:r>
              <a:rPr lang="en-US" dirty="0" smtClean="0">
                <a:solidFill>
                  <a:schemeClr val="accent6">
                    <a:lumMod val="75000"/>
                  </a:schemeClr>
                </a:solidFill>
              </a:rPr>
              <a:t>A </a:t>
            </a:r>
            <a:r>
              <a:rPr lang="en-US" b="1" u="sng" dirty="0" smtClean="0">
                <a:solidFill>
                  <a:schemeClr val="accent6">
                    <a:lumMod val="75000"/>
                  </a:schemeClr>
                </a:solidFill>
              </a:rPr>
              <a:t>nurse</a:t>
            </a:r>
            <a:r>
              <a:rPr lang="en-US" dirty="0" smtClean="0">
                <a:solidFill>
                  <a:schemeClr val="accent6">
                    <a:lumMod val="75000"/>
                  </a:schemeClr>
                </a:solidFill>
              </a:rPr>
              <a:t> must be an </a:t>
            </a:r>
            <a:r>
              <a:rPr lang="en-US" b="1" dirty="0" smtClean="0">
                <a:solidFill>
                  <a:schemeClr val="accent6">
                    <a:lumMod val="75000"/>
                  </a:schemeClr>
                </a:solidFill>
              </a:rPr>
              <a:t>autonomous</a:t>
            </a:r>
            <a:r>
              <a:rPr lang="en-US" dirty="0" smtClean="0">
                <a:solidFill>
                  <a:schemeClr val="accent6">
                    <a:lumMod val="75000"/>
                  </a:schemeClr>
                </a:solidFill>
              </a:rPr>
              <a:t> health care professional who </a:t>
            </a:r>
            <a:r>
              <a:rPr lang="en-US" b="1" dirty="0" smtClean="0">
                <a:solidFill>
                  <a:schemeClr val="accent6">
                    <a:lumMod val="75000"/>
                  </a:schemeClr>
                </a:solidFill>
              </a:rPr>
              <a:t>coordinates complex care </a:t>
            </a:r>
            <a:r>
              <a:rPr lang="en-US" dirty="0" smtClean="0">
                <a:solidFill>
                  <a:schemeClr val="accent6">
                    <a:lumMod val="75000"/>
                  </a:schemeClr>
                </a:solidFill>
              </a:rPr>
              <a:t>of older clients and their families and who assumes a </a:t>
            </a:r>
            <a:r>
              <a:rPr lang="en-US" b="1" dirty="0" smtClean="0">
                <a:solidFill>
                  <a:schemeClr val="accent6">
                    <a:lumMod val="75000"/>
                  </a:schemeClr>
                </a:solidFill>
              </a:rPr>
              <a:t>leadership role </a:t>
            </a:r>
            <a:r>
              <a:rPr lang="en-US" dirty="0" smtClean="0">
                <a:solidFill>
                  <a:schemeClr val="accent6">
                    <a:lumMod val="75000"/>
                  </a:schemeClr>
                </a:solidFill>
              </a:rPr>
              <a:t>in the multidisciplinary health care team.</a:t>
            </a:r>
          </a:p>
          <a:p>
            <a:r>
              <a:rPr lang="en-US" dirty="0" smtClean="0"/>
              <a:t>Gero. Nursing is a specialized area as the problems  of the aged are associated with daily functioning and are therefore more responsive to nursing models, than medical models of care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lnSpcReduction="10000"/>
          </a:bodyPr>
          <a:lstStyle/>
          <a:p>
            <a:r>
              <a:rPr lang="en-US" dirty="0" smtClean="0"/>
              <a:t>Principles:</a:t>
            </a:r>
          </a:p>
          <a:p>
            <a:pPr lvl="2"/>
            <a:r>
              <a:rPr lang="en-US" dirty="0" smtClean="0"/>
              <a:t>Patients have the right to self- determination and independent decision making</a:t>
            </a:r>
          </a:p>
          <a:p>
            <a:pPr lvl="2"/>
            <a:r>
              <a:rPr lang="en-US" dirty="0" smtClean="0"/>
              <a:t>Patients are holistic in nature, and their health and well-being are affected by the interaction of physiologic, pathologic, psychological, social, financial, and environmental factors.</a:t>
            </a:r>
          </a:p>
          <a:p>
            <a:pPr lvl="2"/>
            <a:r>
              <a:rPr lang="en-US" dirty="0" smtClean="0"/>
              <a:t>Nursing has a role in assisting patients to optimize health, to improve the quality of life, to achieve comfort, and to facilitate personal growth (Phillips, 1990.)</a:t>
            </a:r>
          </a:p>
          <a:p>
            <a:pPr marL="239713" lvl="2">
              <a:buFont typeface="Wingdings" pitchFamily="2" charset="2"/>
              <a:buChar char="Ø"/>
            </a:pPr>
            <a:r>
              <a:rPr lang="en-US" dirty="0" smtClean="0"/>
              <a:t>Gero nursing is provided in </a:t>
            </a:r>
            <a:r>
              <a:rPr lang="en-US" b="1" dirty="0" smtClean="0"/>
              <a:t>acute </a:t>
            </a:r>
            <a:r>
              <a:rPr lang="en-US" dirty="0" smtClean="0"/>
              <a:t>care, </a:t>
            </a:r>
            <a:r>
              <a:rPr lang="en-US" b="1" dirty="0" smtClean="0"/>
              <a:t>skilled </a:t>
            </a:r>
            <a:r>
              <a:rPr lang="en-US" dirty="0" smtClean="0"/>
              <a:t>and </a:t>
            </a:r>
            <a:r>
              <a:rPr lang="en-US" b="1" dirty="0" smtClean="0"/>
              <a:t>assisted </a:t>
            </a:r>
            <a:r>
              <a:rPr lang="en-US" dirty="0" smtClean="0"/>
              <a:t>living, </a:t>
            </a:r>
            <a:r>
              <a:rPr lang="en-US" b="1" dirty="0" smtClean="0"/>
              <a:t>community</a:t>
            </a:r>
            <a:r>
              <a:rPr lang="en-US" dirty="0" smtClean="0"/>
              <a:t>, and </a:t>
            </a:r>
            <a:r>
              <a:rPr lang="en-US" b="1" dirty="0" smtClean="0"/>
              <a:t>home care </a:t>
            </a:r>
            <a:r>
              <a:rPr lang="en-US" dirty="0" smtClean="0"/>
              <a:t>settings.</a:t>
            </a:r>
          </a:p>
          <a:p>
            <a:pPr marL="239713" lvl="2">
              <a:buFont typeface="Wingdings" pitchFamily="2" charset="2"/>
              <a:buChar char="Ø"/>
            </a:pPr>
            <a:r>
              <a:rPr lang="en-US" sz="2400" b="1" dirty="0" smtClean="0">
                <a:solidFill>
                  <a:schemeClr val="accent3">
                    <a:lumMod val="50000"/>
                  </a:schemeClr>
                </a:solidFill>
              </a:rPr>
              <a:t>Goal</a:t>
            </a:r>
            <a:r>
              <a:rPr lang="en-US" dirty="0" smtClean="0"/>
              <a:t>: promote and maintain functional status and helping older adults identify and use their strengths to achieve optimal independence.</a:t>
            </a:r>
          </a:p>
          <a:p>
            <a:pPr lvl="2">
              <a:buNone/>
            </a:pPr>
            <a:endParaRPr lang="en-US" dirty="0"/>
          </a:p>
        </p:txBody>
      </p:sp>
      <p:sp>
        <p:nvSpPr>
          <p:cNvPr id="2" name="Title 1"/>
          <p:cNvSpPr>
            <a:spLocks noGrp="1"/>
          </p:cNvSpPr>
          <p:nvPr>
            <p:ph type="title"/>
          </p:nvPr>
        </p:nvSpPr>
        <p:spPr>
          <a:xfrm>
            <a:off x="457200" y="274638"/>
            <a:ext cx="8229600" cy="411162"/>
          </a:xfrm>
        </p:spPr>
        <p:txBody>
          <a:bodyPr>
            <a:noAutofit/>
          </a:bodyPr>
          <a:lstStyle/>
          <a:p>
            <a:r>
              <a:rPr lang="en-US" sz="3600" dirty="0" smtClean="0">
                <a:solidFill>
                  <a:schemeClr val="accent6">
                    <a:lumMod val="75000"/>
                  </a:schemeClr>
                </a:solidFill>
                <a:latin typeface="Britannic Bold" pitchFamily="34" charset="0"/>
              </a:rPr>
              <a:t>Gero. Nursing Models</a:t>
            </a:r>
            <a:endParaRPr lang="en-US" sz="3600" dirty="0">
              <a:solidFill>
                <a:schemeClr val="accent6">
                  <a:lumMod val="75000"/>
                </a:schemeClr>
              </a:solidFill>
              <a:latin typeface="Britannic Bol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90600"/>
            <a:ext cx="8229600" cy="5016691"/>
          </a:xfrm>
        </p:spPr>
        <p:txBody>
          <a:bodyPr>
            <a:normAutofit/>
          </a:bodyPr>
          <a:lstStyle/>
          <a:p>
            <a:r>
              <a:rPr lang="en-US" sz="2600" b="1" u="sng" dirty="0" smtClean="0">
                <a:solidFill>
                  <a:schemeClr val="accent2">
                    <a:lumMod val="50000"/>
                  </a:schemeClr>
                </a:solidFill>
                <a:latin typeface="Agency FB" pitchFamily="34" charset="0"/>
              </a:rPr>
              <a:t>Aging</a:t>
            </a:r>
            <a:r>
              <a:rPr lang="en-US" sz="2600" dirty="0" smtClean="0">
                <a:latin typeface="Agency FB" pitchFamily="34" charset="0"/>
              </a:rPr>
              <a:t> can also be defined as the sum of all changes that occur in humans with the passage of time that lead to functional impairment and death.</a:t>
            </a:r>
          </a:p>
          <a:p>
            <a:r>
              <a:rPr lang="en-US" sz="2600" dirty="0" smtClean="0">
                <a:latin typeface="Agency FB" pitchFamily="34" charset="0"/>
              </a:rPr>
              <a:t>Alternately , it might be </a:t>
            </a:r>
            <a:r>
              <a:rPr lang="en-US" sz="2600" i="1" dirty="0" smtClean="0">
                <a:latin typeface="Agency FB" pitchFamily="34" charset="0"/>
              </a:rPr>
              <a:t>the decreasing ability to survive stress</a:t>
            </a:r>
            <a:endParaRPr lang="en-US" sz="2600" dirty="0" smtClean="0">
              <a:latin typeface="Agency FB" pitchFamily="34" charset="0"/>
            </a:endParaRPr>
          </a:p>
          <a:p>
            <a:r>
              <a:rPr lang="en-US" sz="2600" i="1" dirty="0" smtClean="0">
                <a:latin typeface="Agency FB" pitchFamily="34" charset="0"/>
              </a:rPr>
              <a:t>Stress  </a:t>
            </a:r>
            <a:r>
              <a:rPr lang="en-US" sz="2600" dirty="0" smtClean="0">
                <a:latin typeface="Agency FB" pitchFamily="34" charset="0"/>
              </a:rPr>
              <a:t>is any factor or process that tends to shift the internal environment away from its equilibrium, with the end point of homeostatic impairment in an internal environment incompatible with life.</a:t>
            </a:r>
          </a:p>
          <a:p>
            <a:r>
              <a:rPr lang="en-US" sz="2600" dirty="0" smtClean="0">
                <a:latin typeface="Agency FB" pitchFamily="34" charset="0"/>
              </a:rPr>
              <a:t>Aging includes those changes that occur in any cell or organ system as a function of time , independent of  any external or pathologic influences, such as disease.</a:t>
            </a:r>
          </a:p>
          <a:p>
            <a:r>
              <a:rPr lang="en-US" sz="2600" dirty="0" smtClean="0">
                <a:latin typeface="Agency FB" pitchFamily="34" charset="0"/>
              </a:rPr>
              <a:t>Disease is a pathologic or abnormal state found in any cell, organ or organ system in a unit of time or extending over many units of time.</a:t>
            </a:r>
          </a:p>
          <a:p>
            <a:endParaRPr lang="en-US" sz="2400" dirty="0">
              <a:latin typeface="Agency FB" pitchFamily="34" charset="0"/>
            </a:endParaRPr>
          </a:p>
        </p:txBody>
      </p:sp>
      <p:sp>
        <p:nvSpPr>
          <p:cNvPr id="4" name="Title 3"/>
          <p:cNvSpPr>
            <a:spLocks noGrp="1"/>
          </p:cNvSpPr>
          <p:nvPr>
            <p:ph type="title"/>
          </p:nvPr>
        </p:nvSpPr>
        <p:spPr>
          <a:xfrm>
            <a:off x="457200" y="274638"/>
            <a:ext cx="8229600" cy="563562"/>
          </a:xfrm>
        </p:spPr>
        <p:txBody>
          <a:bodyPr>
            <a:normAutofit fontScale="90000"/>
          </a:bodyPr>
          <a:lstStyle/>
          <a:p>
            <a:r>
              <a:rPr lang="en-US" dirty="0" smtClean="0"/>
              <a:t>Theories of Aging (</a:t>
            </a:r>
            <a:r>
              <a:rPr lang="en-US" sz="2700" i="1" dirty="0" smtClean="0">
                <a:solidFill>
                  <a:schemeClr val="accent4">
                    <a:lumMod val="75000"/>
                  </a:schemeClr>
                </a:solidFill>
              </a:rPr>
              <a:t>Definitions</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1646</TotalTime>
  <Words>1924</Words>
  <Application>Microsoft Office PowerPoint</Application>
  <PresentationFormat>On-screen Show (4:3)</PresentationFormat>
  <Paragraphs>180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Gerontology</vt:lpstr>
      <vt:lpstr>Aging </vt:lpstr>
      <vt:lpstr>When does Aging Start?</vt:lpstr>
      <vt:lpstr>Functional Age Method</vt:lpstr>
      <vt:lpstr>Ageism </vt:lpstr>
      <vt:lpstr>Nursing Care of the Older Client</vt:lpstr>
      <vt:lpstr>Slide 7</vt:lpstr>
      <vt:lpstr>Gero. Nursing Models</vt:lpstr>
      <vt:lpstr>Theories of Aging (Definitions)</vt:lpstr>
      <vt:lpstr>Slide 10</vt:lpstr>
      <vt:lpstr>Importance of theories</vt:lpstr>
      <vt:lpstr>Developmental tasks of aging</vt:lpstr>
      <vt:lpstr>Some of these task are:</vt:lpstr>
      <vt:lpstr>Slide 14</vt:lpstr>
      <vt:lpstr>Promoting Communication In Older Adults</vt:lpstr>
      <vt:lpstr>Communication was once believed to remain essentially unchanged throughout one’s life. Now, however, observations reveal that communication skills do change throughout the life span. </vt:lpstr>
      <vt:lpstr>What can happen if there is a breakdown in communication?</vt:lpstr>
      <vt:lpstr>Normal physiologic changes</vt:lpstr>
      <vt:lpstr>Slide 19</vt:lpstr>
      <vt:lpstr>Abnormal changes</vt:lpstr>
      <vt:lpstr>Slide 21</vt:lpstr>
      <vt:lpstr>Normal Physiologic Changes Of Older Adulthood</vt:lpstr>
      <vt:lpstr>General Status</vt:lpstr>
      <vt:lpstr>Integumentary System</vt:lpstr>
      <vt:lpstr>Musculoskeletal System</vt:lpstr>
      <vt:lpstr>Neurologic system</vt:lpstr>
      <vt:lpstr>Cardiopulmonary System</vt:lpstr>
      <vt:lpstr>Gastrointestinal System</vt:lpstr>
      <vt:lpstr>Genitourinary System </vt:lpstr>
      <vt:lpstr>Special Senses</vt:lpstr>
    </vt:vector>
  </TitlesOfParts>
  <Company>IIHS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119</cp:revision>
  <dcterms:created xsi:type="dcterms:W3CDTF">2011-06-22T06:09:48Z</dcterms:created>
  <dcterms:modified xsi:type="dcterms:W3CDTF">2011-07-22T07:28:46Z</dcterms:modified>
</cp:coreProperties>
</file>