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45" r:id="rId1"/>
  </p:sldMasterIdLst>
  <p:notesMasterIdLst>
    <p:notesMasterId r:id="rId78"/>
  </p:notesMasterIdLst>
  <p:sldIdLst>
    <p:sldId id="256" r:id="rId2"/>
    <p:sldId id="340" r:id="rId3"/>
    <p:sldId id="291" r:id="rId4"/>
    <p:sldId id="292" r:id="rId5"/>
    <p:sldId id="293" r:id="rId6"/>
    <p:sldId id="294" r:id="rId7"/>
    <p:sldId id="348" r:id="rId8"/>
    <p:sldId id="349" r:id="rId9"/>
    <p:sldId id="341" r:id="rId10"/>
    <p:sldId id="257" r:id="rId11"/>
    <p:sldId id="309" r:id="rId12"/>
    <p:sldId id="310" r:id="rId13"/>
    <p:sldId id="311" r:id="rId14"/>
    <p:sldId id="342" r:id="rId15"/>
    <p:sldId id="296" r:id="rId16"/>
    <p:sldId id="335" r:id="rId17"/>
    <p:sldId id="336" r:id="rId18"/>
    <p:sldId id="297" r:id="rId19"/>
    <p:sldId id="298" r:id="rId20"/>
    <p:sldId id="312" r:id="rId21"/>
    <p:sldId id="261" r:id="rId22"/>
    <p:sldId id="313" r:id="rId23"/>
    <p:sldId id="299" r:id="rId24"/>
    <p:sldId id="314" r:id="rId25"/>
    <p:sldId id="315" r:id="rId26"/>
    <p:sldId id="306" r:id="rId27"/>
    <p:sldId id="321" r:id="rId28"/>
    <p:sldId id="316" r:id="rId29"/>
    <p:sldId id="264" r:id="rId30"/>
    <p:sldId id="263" r:id="rId31"/>
    <p:sldId id="344" r:id="rId32"/>
    <p:sldId id="268" r:id="rId33"/>
    <p:sldId id="269" r:id="rId34"/>
    <p:sldId id="347" r:id="rId35"/>
    <p:sldId id="317" r:id="rId36"/>
    <p:sldId id="302" r:id="rId37"/>
    <p:sldId id="322" r:id="rId38"/>
    <p:sldId id="308" r:id="rId39"/>
    <p:sldId id="318" r:id="rId40"/>
    <p:sldId id="303" r:id="rId41"/>
    <p:sldId id="323" r:id="rId42"/>
    <p:sldId id="324" r:id="rId43"/>
    <p:sldId id="271" r:id="rId44"/>
    <p:sldId id="272" r:id="rId45"/>
    <p:sldId id="319" r:id="rId46"/>
    <p:sldId id="337" r:id="rId47"/>
    <p:sldId id="304" r:id="rId48"/>
    <p:sldId id="325" r:id="rId49"/>
    <p:sldId id="326" r:id="rId50"/>
    <p:sldId id="327" r:id="rId51"/>
    <p:sldId id="276" r:id="rId52"/>
    <p:sldId id="277" r:id="rId53"/>
    <p:sldId id="320" r:id="rId54"/>
    <p:sldId id="338" r:id="rId55"/>
    <p:sldId id="305" r:id="rId56"/>
    <p:sldId id="328" r:id="rId57"/>
    <p:sldId id="332" r:id="rId58"/>
    <p:sldId id="333" r:id="rId59"/>
    <p:sldId id="282" r:id="rId60"/>
    <p:sldId id="280" r:id="rId61"/>
    <p:sldId id="352" r:id="rId62"/>
    <p:sldId id="350" r:id="rId63"/>
    <p:sldId id="353" r:id="rId64"/>
    <p:sldId id="354" r:id="rId65"/>
    <p:sldId id="355" r:id="rId66"/>
    <p:sldId id="356" r:id="rId67"/>
    <p:sldId id="357" r:id="rId68"/>
    <p:sldId id="358" r:id="rId69"/>
    <p:sldId id="359" r:id="rId70"/>
    <p:sldId id="360" r:id="rId71"/>
    <p:sldId id="345" r:id="rId72"/>
    <p:sldId id="285" r:id="rId73"/>
    <p:sldId id="329" r:id="rId74"/>
    <p:sldId id="330" r:id="rId75"/>
    <p:sldId id="331" r:id="rId76"/>
    <p:sldId id="343" r:id="rId7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33CC"/>
    <a:srgbClr val="FF0000"/>
    <a:srgbClr val="66FFFF"/>
    <a:srgbClr val="FFFF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8" autoAdjust="0"/>
    <p:restoredTop sz="86486" autoAdjust="0"/>
  </p:normalViewPr>
  <p:slideViewPr>
    <p:cSldViewPr>
      <p:cViewPr>
        <p:scale>
          <a:sx n="68" d="100"/>
          <a:sy n="68" d="100"/>
        </p:scale>
        <p:origin x="-1212" y="108"/>
      </p:cViewPr>
      <p:guideLst>
        <p:guide orient="horz" pos="432"/>
        <p:guide pos="10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19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880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9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9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E76D3CD-9056-465C-A7A2-6B9B17EDA0FF}" type="slidenum">
              <a:rPr lang="en-US"/>
              <a:pPr>
                <a:defRPr/>
              </a:pPr>
              <a:t>‹#›</a:t>
            </a:fld>
            <a:endParaRPr lang="en-US"/>
          </a:p>
        </p:txBody>
      </p:sp>
    </p:spTree>
    <p:extLst>
      <p:ext uri="{BB962C8B-B14F-4D97-AF65-F5344CB8AC3E}">
        <p14:creationId xmlns:p14="http://schemas.microsoft.com/office/powerpoint/2010/main" val="26363831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B1E83D10-F770-4E2B-AC1D-4EC18A26852F}" type="slidenum">
              <a:rPr lang="en-US" smtClean="0"/>
              <a:pPr/>
              <a:t>4</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pPr>
              <a:defRPr/>
            </a:pP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pPr>
              <a:defRPr/>
            </a:pPr>
            <a:fld id="{3E18945A-3EDD-4A1A-A48C-1559CF8C8EF7}" type="slidenum">
              <a:rPr lang="en-US" smtClean="0"/>
              <a:pPr>
                <a:defRPr/>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982ED21-4118-4F28-8A93-E8BF969060BF}"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59529FC-2DA0-4D39-B409-6C40BA2DE968}"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9F5D780-0CEF-45D3-B696-0C88007CA64A}"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E1C8E87-5965-4F78-A64E-09BEAE04467F}"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8A9C6CC-D964-4C77-BE72-202BC06C4216}" type="slidenum">
              <a:rPr lang="en-US" smtClean="0"/>
              <a:pPr>
                <a:defRPr/>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7DDFA1C-D922-43E5-92EF-E89BF03B2B04}"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F60E5B2-AAEB-4770-ACB2-FAEE5D416F4F}"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EAD5D10-C90E-4DDB-A662-3CC14D6D41F3}"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FCC0758-8F0D-4419-91F2-DB7A977F4753}" type="slidenum">
              <a:rPr lang="en-US" smtClean="0"/>
              <a:pPr>
                <a:defRPr/>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p:txBody>
          <a:bodyPr/>
          <a:lstStyle/>
          <a:p>
            <a:pPr>
              <a:defRPr/>
            </a:pPr>
            <a:fld id="{BF39ECD2-C349-4F41-B6A8-B5108A70C6D7}"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pPr>
              <a:defRPr/>
            </a:pPr>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pPr>
              <a:defRPr/>
            </a:pPr>
            <a:fld id="{0D88770E-4D71-4DF2-B814-0BE58F9426DF}"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Word_97_-_2003_Document2.doc"/><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Microsoft_Word_97_-_2003_Document3.doc"/><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Microsoft_Word_97_-_2003_Document4.doc"/><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10.wmf"/></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Microsoft_Word_97_-_2003_Document5.doc"/><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12.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Microsoft_Word_97_-_2003_Document6.doc"/><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14.wmf"/><Relationship Id="rId5" Type="http://schemas.openxmlformats.org/officeDocument/2006/relationships/oleObject" Target="../embeddings/Microsoft_Word_97_-_2003_Document7.doc"/><Relationship Id="rId4" Type="http://schemas.openxmlformats.org/officeDocument/2006/relationships/image" Target="../media/image13.wmf"/></Relationships>
</file>

<file path=ppt/slides/_rels/slide4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16.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Microsoft_Word_97_-_2003_Document8.doc"/><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7.wmf"/></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Microsoft_Word_97_-_2003_Document9.doc"/><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19.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Microsoft_Word_97_-_2003_Document10.doc"/><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0.wmf"/></Relationships>
</file>

<file path=ppt/slides/_rels/slide7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0" y="1295400"/>
            <a:ext cx="6858000" cy="2209800"/>
          </a:xfrm>
        </p:spPr>
        <p:txBody>
          <a:bodyPr/>
          <a:lstStyle/>
          <a:p>
            <a:pPr eaLnBrk="1" fontAlgn="auto" hangingPunct="1">
              <a:spcAft>
                <a:spcPts val="0"/>
              </a:spcAft>
              <a:defRPr/>
            </a:pPr>
            <a:r>
              <a:rPr lang="en-US" b="1" dirty="0" smtClean="0">
                <a:solidFill>
                  <a:srgbClr val="0070C0"/>
                </a:solidFill>
              </a:rPr>
              <a:t>HUMAN BEHAVIOUR</a:t>
            </a:r>
            <a:br>
              <a:rPr lang="en-US" b="1" dirty="0" smtClean="0">
                <a:solidFill>
                  <a:srgbClr val="0070C0"/>
                </a:solidFill>
              </a:rPr>
            </a:br>
            <a:r>
              <a:rPr lang="en-US" b="1" dirty="0" smtClean="0">
                <a:solidFill>
                  <a:srgbClr val="0070C0"/>
                </a:solidFill>
              </a:rPr>
              <a:t>AND HEALTH PROMOTION LINKAGE</a:t>
            </a:r>
            <a:endParaRPr lang="en-US" dirty="0" smtClean="0">
              <a:solidFill>
                <a:srgbClr val="0070C0"/>
              </a:solidFill>
            </a:endParaRPr>
          </a:p>
        </p:txBody>
      </p:sp>
      <p:sp>
        <p:nvSpPr>
          <p:cNvPr id="3" name="Rectangle 2"/>
          <p:cNvSpPr/>
          <p:nvPr/>
        </p:nvSpPr>
        <p:spPr>
          <a:xfrm>
            <a:off x="1676400" y="4114800"/>
            <a:ext cx="65532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smtClean="0"/>
              <a:t>Dhananjaya Perera </a:t>
            </a:r>
          </a:p>
          <a:p>
            <a:pPr algn="ctr">
              <a:defRPr/>
            </a:pPr>
            <a:r>
              <a:rPr lang="en-US" sz="2000" dirty="0" smtClean="0"/>
              <a:t>B.Sc. </a:t>
            </a:r>
            <a:r>
              <a:rPr lang="en-US" sz="2000" dirty="0" smtClean="0"/>
              <a:t>(Sp) Health Promotion</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5"/>
          <p:cNvSpPr>
            <a:spLocks noChangeArrowheads="1"/>
          </p:cNvSpPr>
          <p:nvPr/>
        </p:nvSpPr>
        <p:spPr bwMode="auto">
          <a:xfrm>
            <a:off x="228600" y="3048000"/>
            <a:ext cx="8686800" cy="1676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4" name="Rectangle 2"/>
          <p:cNvSpPr>
            <a:spLocks noGrp="1" noChangeArrowheads="1"/>
          </p:cNvSpPr>
          <p:nvPr>
            <p:ph type="title"/>
          </p:nvPr>
        </p:nvSpPr>
        <p:spPr>
          <a:xfrm>
            <a:off x="1600200" y="990600"/>
            <a:ext cx="7010400" cy="838200"/>
          </a:xfrm>
        </p:spPr>
        <p:txBody>
          <a:bodyPr/>
          <a:lstStyle/>
          <a:p>
            <a:pPr eaLnBrk="1" fontAlgn="auto" hangingPunct="1">
              <a:spcAft>
                <a:spcPts val="0"/>
              </a:spcAft>
              <a:defRPr/>
            </a:pPr>
            <a:r>
              <a:rPr lang="en-US" sz="2400" b="1" dirty="0" smtClean="0">
                <a:solidFill>
                  <a:srgbClr val="0033CC"/>
                </a:solidFill>
                <a:effectLst>
                  <a:outerShdw blurRad="38100" dist="38100" dir="2700000" algn="tl">
                    <a:srgbClr val="C0C0C0"/>
                  </a:outerShdw>
                </a:effectLst>
              </a:rPr>
              <a:t>PHASES BETWEEN </a:t>
            </a:r>
            <a:br>
              <a:rPr lang="en-US" sz="2400" b="1" dirty="0" smtClean="0">
                <a:solidFill>
                  <a:srgbClr val="0033CC"/>
                </a:solidFill>
                <a:effectLst>
                  <a:outerShdw blurRad="38100" dist="38100" dir="2700000" algn="tl">
                    <a:srgbClr val="C0C0C0"/>
                  </a:outerShdw>
                </a:effectLst>
              </a:rPr>
            </a:br>
            <a:r>
              <a:rPr lang="en-US" sz="2400" b="1" dirty="0" smtClean="0">
                <a:solidFill>
                  <a:srgbClr val="0033CC"/>
                </a:solidFill>
                <a:effectLst>
                  <a:outerShdw blurRad="38100" dist="38100" dir="2700000" algn="tl">
                    <a:srgbClr val="C0C0C0"/>
                  </a:outerShdw>
                </a:effectLst>
              </a:rPr>
              <a:t>KNOWLEDGE &amp; BEHAVIOUR</a:t>
            </a:r>
            <a:endParaRPr lang="en-US" sz="2800" dirty="0" smtClean="0">
              <a:solidFill>
                <a:srgbClr val="0033CC"/>
              </a:solidFill>
            </a:endParaRPr>
          </a:p>
        </p:txBody>
      </p:sp>
      <p:grpSp>
        <p:nvGrpSpPr>
          <p:cNvPr id="28676" name="Group 27"/>
          <p:cNvGrpSpPr>
            <a:grpSpLocks noChangeAspect="1"/>
          </p:cNvGrpSpPr>
          <p:nvPr/>
        </p:nvGrpSpPr>
        <p:grpSpPr bwMode="auto">
          <a:xfrm>
            <a:off x="304800" y="990600"/>
            <a:ext cx="8286750" cy="3086100"/>
            <a:chOff x="240" y="768"/>
            <a:chExt cx="5220" cy="1944"/>
          </a:xfrm>
        </p:grpSpPr>
        <p:sp>
          <p:nvSpPr>
            <p:cNvPr id="28677" name="AutoShape 26"/>
            <p:cNvSpPr>
              <a:spLocks noChangeAspect="1" noChangeArrowheads="1" noTextEdit="1"/>
            </p:cNvSpPr>
            <p:nvPr/>
          </p:nvSpPr>
          <p:spPr bwMode="auto">
            <a:xfrm>
              <a:off x="240" y="768"/>
              <a:ext cx="5220" cy="1944"/>
            </a:xfrm>
            <a:prstGeom prst="rect">
              <a:avLst/>
            </a:prstGeom>
            <a:noFill/>
            <a:ln w="9525">
              <a:noFill/>
              <a:miter lim="800000"/>
              <a:headEnd/>
              <a:tailEnd/>
            </a:ln>
          </p:spPr>
          <p:txBody>
            <a:bodyPr/>
            <a:lstStyle/>
            <a:p>
              <a:endParaRPr lang="en-US"/>
            </a:p>
          </p:txBody>
        </p:sp>
        <p:sp>
          <p:nvSpPr>
            <p:cNvPr id="28678" name="Freeform 28"/>
            <p:cNvSpPr>
              <a:spLocks/>
            </p:cNvSpPr>
            <p:nvPr/>
          </p:nvSpPr>
          <p:spPr bwMode="auto">
            <a:xfrm>
              <a:off x="4345" y="2308"/>
              <a:ext cx="203" cy="202"/>
            </a:xfrm>
            <a:custGeom>
              <a:avLst/>
              <a:gdLst>
                <a:gd name="T0" fmla="*/ 152 w 203"/>
                <a:gd name="T1" fmla="*/ 0 h 202"/>
                <a:gd name="T2" fmla="*/ 152 w 203"/>
                <a:gd name="T3" fmla="*/ 51 h 202"/>
                <a:gd name="T4" fmla="*/ 0 w 203"/>
                <a:gd name="T5" fmla="*/ 51 h 202"/>
                <a:gd name="T6" fmla="*/ 0 w 203"/>
                <a:gd name="T7" fmla="*/ 152 h 202"/>
                <a:gd name="T8" fmla="*/ 152 w 203"/>
                <a:gd name="T9" fmla="*/ 152 h 202"/>
                <a:gd name="T10" fmla="*/ 152 w 203"/>
                <a:gd name="T11" fmla="*/ 202 h 202"/>
                <a:gd name="T12" fmla="*/ 203 w 203"/>
                <a:gd name="T13" fmla="*/ 101 h 202"/>
                <a:gd name="T14" fmla="*/ 152 w 203"/>
                <a:gd name="T15" fmla="*/ 0 h 202"/>
                <a:gd name="T16" fmla="*/ 0 60000 65536"/>
                <a:gd name="T17" fmla="*/ 0 60000 65536"/>
                <a:gd name="T18" fmla="*/ 0 60000 65536"/>
                <a:gd name="T19" fmla="*/ 0 60000 65536"/>
                <a:gd name="T20" fmla="*/ 0 60000 65536"/>
                <a:gd name="T21" fmla="*/ 0 60000 65536"/>
                <a:gd name="T22" fmla="*/ 0 60000 65536"/>
                <a:gd name="T23" fmla="*/ 0 60000 65536"/>
                <a:gd name="T24" fmla="*/ 0 w 203"/>
                <a:gd name="T25" fmla="*/ 0 h 202"/>
                <a:gd name="T26" fmla="*/ 203 w 203"/>
                <a:gd name="T27" fmla="*/ 202 h 2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3" h="202">
                  <a:moveTo>
                    <a:pt x="152" y="0"/>
                  </a:moveTo>
                  <a:lnTo>
                    <a:pt x="152" y="51"/>
                  </a:lnTo>
                  <a:lnTo>
                    <a:pt x="0" y="51"/>
                  </a:lnTo>
                  <a:lnTo>
                    <a:pt x="0" y="152"/>
                  </a:lnTo>
                  <a:lnTo>
                    <a:pt x="152" y="152"/>
                  </a:lnTo>
                  <a:lnTo>
                    <a:pt x="152" y="202"/>
                  </a:lnTo>
                  <a:lnTo>
                    <a:pt x="203" y="101"/>
                  </a:lnTo>
                  <a:lnTo>
                    <a:pt x="152" y="0"/>
                  </a:lnTo>
                  <a:close/>
                </a:path>
              </a:pathLst>
            </a:custGeom>
            <a:solidFill>
              <a:srgbClr val="0000FF"/>
            </a:solidFill>
            <a:ln w="7938">
              <a:solidFill>
                <a:srgbClr val="000000"/>
              </a:solidFill>
              <a:round/>
              <a:headEnd/>
              <a:tailEnd/>
            </a:ln>
          </p:spPr>
          <p:txBody>
            <a:bodyPr/>
            <a:lstStyle/>
            <a:p>
              <a:endParaRPr lang="en-US"/>
            </a:p>
          </p:txBody>
        </p:sp>
        <p:sp>
          <p:nvSpPr>
            <p:cNvPr id="28679" name="Freeform 29"/>
            <p:cNvSpPr>
              <a:spLocks/>
            </p:cNvSpPr>
            <p:nvPr/>
          </p:nvSpPr>
          <p:spPr bwMode="auto">
            <a:xfrm>
              <a:off x="3281" y="2308"/>
              <a:ext cx="202" cy="202"/>
            </a:xfrm>
            <a:custGeom>
              <a:avLst/>
              <a:gdLst>
                <a:gd name="T0" fmla="*/ 152 w 202"/>
                <a:gd name="T1" fmla="*/ 0 h 202"/>
                <a:gd name="T2" fmla="*/ 152 w 202"/>
                <a:gd name="T3" fmla="*/ 51 h 202"/>
                <a:gd name="T4" fmla="*/ 0 w 202"/>
                <a:gd name="T5" fmla="*/ 51 h 202"/>
                <a:gd name="T6" fmla="*/ 0 w 202"/>
                <a:gd name="T7" fmla="*/ 152 h 202"/>
                <a:gd name="T8" fmla="*/ 152 w 202"/>
                <a:gd name="T9" fmla="*/ 152 h 202"/>
                <a:gd name="T10" fmla="*/ 152 w 202"/>
                <a:gd name="T11" fmla="*/ 202 h 202"/>
                <a:gd name="T12" fmla="*/ 202 w 202"/>
                <a:gd name="T13" fmla="*/ 101 h 202"/>
                <a:gd name="T14" fmla="*/ 152 w 202"/>
                <a:gd name="T15" fmla="*/ 0 h 202"/>
                <a:gd name="T16" fmla="*/ 0 60000 65536"/>
                <a:gd name="T17" fmla="*/ 0 60000 65536"/>
                <a:gd name="T18" fmla="*/ 0 60000 65536"/>
                <a:gd name="T19" fmla="*/ 0 60000 65536"/>
                <a:gd name="T20" fmla="*/ 0 60000 65536"/>
                <a:gd name="T21" fmla="*/ 0 60000 65536"/>
                <a:gd name="T22" fmla="*/ 0 60000 65536"/>
                <a:gd name="T23" fmla="*/ 0 60000 65536"/>
                <a:gd name="T24" fmla="*/ 0 w 202"/>
                <a:gd name="T25" fmla="*/ 0 h 202"/>
                <a:gd name="T26" fmla="*/ 202 w 202"/>
                <a:gd name="T27" fmla="*/ 202 h 2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2" h="202">
                  <a:moveTo>
                    <a:pt x="152" y="0"/>
                  </a:moveTo>
                  <a:lnTo>
                    <a:pt x="152" y="51"/>
                  </a:lnTo>
                  <a:lnTo>
                    <a:pt x="0" y="51"/>
                  </a:lnTo>
                  <a:lnTo>
                    <a:pt x="0" y="152"/>
                  </a:lnTo>
                  <a:lnTo>
                    <a:pt x="152" y="152"/>
                  </a:lnTo>
                  <a:lnTo>
                    <a:pt x="152" y="202"/>
                  </a:lnTo>
                  <a:lnTo>
                    <a:pt x="202" y="101"/>
                  </a:lnTo>
                  <a:lnTo>
                    <a:pt x="152" y="0"/>
                  </a:lnTo>
                  <a:close/>
                </a:path>
              </a:pathLst>
            </a:custGeom>
            <a:solidFill>
              <a:srgbClr val="0000FF"/>
            </a:solidFill>
            <a:ln w="7938">
              <a:solidFill>
                <a:srgbClr val="000000"/>
              </a:solidFill>
              <a:round/>
              <a:headEnd/>
              <a:tailEnd/>
            </a:ln>
          </p:spPr>
          <p:txBody>
            <a:bodyPr/>
            <a:lstStyle/>
            <a:p>
              <a:endParaRPr lang="en-US"/>
            </a:p>
          </p:txBody>
        </p:sp>
        <p:sp>
          <p:nvSpPr>
            <p:cNvPr id="28680" name="Freeform 30"/>
            <p:cNvSpPr>
              <a:spLocks/>
            </p:cNvSpPr>
            <p:nvPr/>
          </p:nvSpPr>
          <p:spPr bwMode="auto">
            <a:xfrm>
              <a:off x="2115" y="2308"/>
              <a:ext cx="203" cy="202"/>
            </a:xfrm>
            <a:custGeom>
              <a:avLst/>
              <a:gdLst>
                <a:gd name="T0" fmla="*/ 152 w 203"/>
                <a:gd name="T1" fmla="*/ 0 h 202"/>
                <a:gd name="T2" fmla="*/ 152 w 203"/>
                <a:gd name="T3" fmla="*/ 51 h 202"/>
                <a:gd name="T4" fmla="*/ 0 w 203"/>
                <a:gd name="T5" fmla="*/ 51 h 202"/>
                <a:gd name="T6" fmla="*/ 0 w 203"/>
                <a:gd name="T7" fmla="*/ 152 h 202"/>
                <a:gd name="T8" fmla="*/ 152 w 203"/>
                <a:gd name="T9" fmla="*/ 152 h 202"/>
                <a:gd name="T10" fmla="*/ 152 w 203"/>
                <a:gd name="T11" fmla="*/ 202 h 202"/>
                <a:gd name="T12" fmla="*/ 203 w 203"/>
                <a:gd name="T13" fmla="*/ 101 h 202"/>
                <a:gd name="T14" fmla="*/ 152 w 203"/>
                <a:gd name="T15" fmla="*/ 0 h 202"/>
                <a:gd name="T16" fmla="*/ 0 60000 65536"/>
                <a:gd name="T17" fmla="*/ 0 60000 65536"/>
                <a:gd name="T18" fmla="*/ 0 60000 65536"/>
                <a:gd name="T19" fmla="*/ 0 60000 65536"/>
                <a:gd name="T20" fmla="*/ 0 60000 65536"/>
                <a:gd name="T21" fmla="*/ 0 60000 65536"/>
                <a:gd name="T22" fmla="*/ 0 60000 65536"/>
                <a:gd name="T23" fmla="*/ 0 60000 65536"/>
                <a:gd name="T24" fmla="*/ 0 w 203"/>
                <a:gd name="T25" fmla="*/ 0 h 202"/>
                <a:gd name="T26" fmla="*/ 203 w 203"/>
                <a:gd name="T27" fmla="*/ 202 h 2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3" h="202">
                  <a:moveTo>
                    <a:pt x="152" y="0"/>
                  </a:moveTo>
                  <a:lnTo>
                    <a:pt x="152" y="51"/>
                  </a:lnTo>
                  <a:lnTo>
                    <a:pt x="0" y="51"/>
                  </a:lnTo>
                  <a:lnTo>
                    <a:pt x="0" y="152"/>
                  </a:lnTo>
                  <a:lnTo>
                    <a:pt x="152" y="152"/>
                  </a:lnTo>
                  <a:lnTo>
                    <a:pt x="152" y="202"/>
                  </a:lnTo>
                  <a:lnTo>
                    <a:pt x="203" y="101"/>
                  </a:lnTo>
                  <a:lnTo>
                    <a:pt x="152" y="0"/>
                  </a:lnTo>
                  <a:close/>
                </a:path>
              </a:pathLst>
            </a:custGeom>
            <a:solidFill>
              <a:srgbClr val="0000FF"/>
            </a:solidFill>
            <a:ln w="7938">
              <a:solidFill>
                <a:srgbClr val="000000"/>
              </a:solidFill>
              <a:round/>
              <a:headEnd/>
              <a:tailEnd/>
            </a:ln>
          </p:spPr>
          <p:txBody>
            <a:bodyPr/>
            <a:lstStyle/>
            <a:p>
              <a:endParaRPr lang="en-US"/>
            </a:p>
          </p:txBody>
        </p:sp>
        <p:sp>
          <p:nvSpPr>
            <p:cNvPr id="28681" name="Freeform 31"/>
            <p:cNvSpPr>
              <a:spLocks/>
            </p:cNvSpPr>
            <p:nvPr/>
          </p:nvSpPr>
          <p:spPr bwMode="auto">
            <a:xfrm>
              <a:off x="1051" y="2308"/>
              <a:ext cx="203" cy="202"/>
            </a:xfrm>
            <a:custGeom>
              <a:avLst/>
              <a:gdLst>
                <a:gd name="T0" fmla="*/ 152 w 203"/>
                <a:gd name="T1" fmla="*/ 0 h 202"/>
                <a:gd name="T2" fmla="*/ 152 w 203"/>
                <a:gd name="T3" fmla="*/ 51 h 202"/>
                <a:gd name="T4" fmla="*/ 0 w 203"/>
                <a:gd name="T5" fmla="*/ 51 h 202"/>
                <a:gd name="T6" fmla="*/ 0 w 203"/>
                <a:gd name="T7" fmla="*/ 152 h 202"/>
                <a:gd name="T8" fmla="*/ 152 w 203"/>
                <a:gd name="T9" fmla="*/ 152 h 202"/>
                <a:gd name="T10" fmla="*/ 152 w 203"/>
                <a:gd name="T11" fmla="*/ 202 h 202"/>
                <a:gd name="T12" fmla="*/ 203 w 203"/>
                <a:gd name="T13" fmla="*/ 101 h 202"/>
                <a:gd name="T14" fmla="*/ 152 w 203"/>
                <a:gd name="T15" fmla="*/ 0 h 202"/>
                <a:gd name="T16" fmla="*/ 0 60000 65536"/>
                <a:gd name="T17" fmla="*/ 0 60000 65536"/>
                <a:gd name="T18" fmla="*/ 0 60000 65536"/>
                <a:gd name="T19" fmla="*/ 0 60000 65536"/>
                <a:gd name="T20" fmla="*/ 0 60000 65536"/>
                <a:gd name="T21" fmla="*/ 0 60000 65536"/>
                <a:gd name="T22" fmla="*/ 0 60000 65536"/>
                <a:gd name="T23" fmla="*/ 0 60000 65536"/>
                <a:gd name="T24" fmla="*/ 0 w 203"/>
                <a:gd name="T25" fmla="*/ 0 h 202"/>
                <a:gd name="T26" fmla="*/ 203 w 203"/>
                <a:gd name="T27" fmla="*/ 202 h 2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3" h="202">
                  <a:moveTo>
                    <a:pt x="152" y="0"/>
                  </a:moveTo>
                  <a:lnTo>
                    <a:pt x="152" y="51"/>
                  </a:lnTo>
                  <a:lnTo>
                    <a:pt x="0" y="51"/>
                  </a:lnTo>
                  <a:lnTo>
                    <a:pt x="0" y="152"/>
                  </a:lnTo>
                  <a:lnTo>
                    <a:pt x="152" y="152"/>
                  </a:lnTo>
                  <a:lnTo>
                    <a:pt x="152" y="202"/>
                  </a:lnTo>
                  <a:lnTo>
                    <a:pt x="203" y="101"/>
                  </a:lnTo>
                  <a:lnTo>
                    <a:pt x="152" y="0"/>
                  </a:lnTo>
                  <a:close/>
                </a:path>
              </a:pathLst>
            </a:custGeom>
            <a:solidFill>
              <a:srgbClr val="0000FF"/>
            </a:solidFill>
            <a:ln w="7938">
              <a:solidFill>
                <a:srgbClr val="000000"/>
              </a:solidFill>
              <a:round/>
              <a:headEnd/>
              <a:tailEnd/>
            </a:ln>
          </p:spPr>
          <p:txBody>
            <a:bodyPr/>
            <a:lstStyle/>
            <a:p>
              <a:endParaRPr lang="en-US"/>
            </a:p>
          </p:txBody>
        </p:sp>
        <p:sp>
          <p:nvSpPr>
            <p:cNvPr id="28682" name="Rectangle 32"/>
            <p:cNvSpPr>
              <a:spLocks noChangeArrowheads="1"/>
            </p:cNvSpPr>
            <p:nvPr/>
          </p:nvSpPr>
          <p:spPr bwMode="auto">
            <a:xfrm>
              <a:off x="240" y="2106"/>
              <a:ext cx="863" cy="608"/>
            </a:xfrm>
            <a:prstGeom prst="rect">
              <a:avLst/>
            </a:prstGeom>
            <a:solidFill>
              <a:srgbClr val="FFFFFF"/>
            </a:solidFill>
            <a:ln w="7938">
              <a:solidFill>
                <a:srgbClr val="000000"/>
              </a:solidFill>
              <a:miter lim="800000"/>
              <a:headEnd/>
              <a:tailEnd/>
            </a:ln>
          </p:spPr>
          <p:txBody>
            <a:bodyPr/>
            <a:lstStyle/>
            <a:p>
              <a:endParaRPr lang="en-US"/>
            </a:p>
          </p:txBody>
        </p:sp>
        <p:sp>
          <p:nvSpPr>
            <p:cNvPr id="28683" name="Rectangle 33"/>
            <p:cNvSpPr>
              <a:spLocks noChangeArrowheads="1"/>
            </p:cNvSpPr>
            <p:nvPr/>
          </p:nvSpPr>
          <p:spPr bwMode="auto">
            <a:xfrm>
              <a:off x="294" y="2135"/>
              <a:ext cx="725" cy="200"/>
            </a:xfrm>
            <a:prstGeom prst="rect">
              <a:avLst/>
            </a:prstGeom>
            <a:noFill/>
            <a:ln w="9525">
              <a:noFill/>
              <a:miter lim="800000"/>
              <a:headEnd/>
              <a:tailEnd/>
            </a:ln>
          </p:spPr>
          <p:txBody>
            <a:bodyPr wrap="none" lIns="0" tIns="0" rIns="0" bIns="0">
              <a:spAutoFit/>
            </a:bodyPr>
            <a:lstStyle/>
            <a:p>
              <a:r>
                <a:rPr lang="en-US" sz="1800">
                  <a:solidFill>
                    <a:srgbClr val="000000"/>
                  </a:solidFill>
                </a:rPr>
                <a:t>Knowledge</a:t>
              </a:r>
              <a:endParaRPr lang="en-US"/>
            </a:p>
          </p:txBody>
        </p:sp>
        <p:sp>
          <p:nvSpPr>
            <p:cNvPr id="28684" name="Rectangle 34"/>
            <p:cNvSpPr>
              <a:spLocks noChangeArrowheads="1"/>
            </p:cNvSpPr>
            <p:nvPr/>
          </p:nvSpPr>
          <p:spPr bwMode="auto">
            <a:xfrm>
              <a:off x="294" y="2296"/>
              <a:ext cx="620" cy="200"/>
            </a:xfrm>
            <a:prstGeom prst="rect">
              <a:avLst/>
            </a:prstGeom>
            <a:noFill/>
            <a:ln w="9525">
              <a:noFill/>
              <a:miter lim="800000"/>
              <a:headEnd/>
              <a:tailEnd/>
            </a:ln>
          </p:spPr>
          <p:txBody>
            <a:bodyPr wrap="none" lIns="0" tIns="0" rIns="0" bIns="0">
              <a:spAutoFit/>
            </a:bodyPr>
            <a:lstStyle/>
            <a:p>
              <a:r>
                <a:rPr lang="en-US" sz="1800">
                  <a:solidFill>
                    <a:srgbClr val="000000"/>
                  </a:solidFill>
                </a:rPr>
                <a:t>of correct</a:t>
              </a:r>
              <a:endParaRPr lang="en-US"/>
            </a:p>
          </p:txBody>
        </p:sp>
        <p:sp>
          <p:nvSpPr>
            <p:cNvPr id="28685" name="Rectangle 35"/>
            <p:cNvSpPr>
              <a:spLocks noChangeArrowheads="1"/>
            </p:cNvSpPr>
            <p:nvPr/>
          </p:nvSpPr>
          <p:spPr bwMode="auto">
            <a:xfrm>
              <a:off x="294" y="2461"/>
              <a:ext cx="804" cy="200"/>
            </a:xfrm>
            <a:prstGeom prst="rect">
              <a:avLst/>
            </a:prstGeom>
            <a:noFill/>
            <a:ln w="9525">
              <a:noFill/>
              <a:miter lim="800000"/>
              <a:headEnd/>
              <a:tailEnd/>
            </a:ln>
          </p:spPr>
          <p:txBody>
            <a:bodyPr wrap="none" lIns="0" tIns="0" rIns="0" bIns="0">
              <a:spAutoFit/>
            </a:bodyPr>
            <a:lstStyle/>
            <a:p>
              <a:r>
                <a:rPr lang="en-US" sz="1800">
                  <a:solidFill>
                    <a:srgbClr val="000000"/>
                  </a:solidFill>
                </a:rPr>
                <a:t>health action</a:t>
              </a:r>
              <a:endParaRPr lang="en-US"/>
            </a:p>
          </p:txBody>
        </p:sp>
        <p:sp>
          <p:nvSpPr>
            <p:cNvPr id="28686" name="Rectangle 36"/>
            <p:cNvSpPr>
              <a:spLocks noChangeArrowheads="1"/>
            </p:cNvSpPr>
            <p:nvPr/>
          </p:nvSpPr>
          <p:spPr bwMode="auto">
            <a:xfrm>
              <a:off x="1304" y="2106"/>
              <a:ext cx="864" cy="608"/>
            </a:xfrm>
            <a:prstGeom prst="rect">
              <a:avLst/>
            </a:prstGeom>
            <a:solidFill>
              <a:srgbClr val="FFFFFF"/>
            </a:solidFill>
            <a:ln w="7938">
              <a:solidFill>
                <a:srgbClr val="000000"/>
              </a:solidFill>
              <a:miter lim="800000"/>
              <a:headEnd/>
              <a:tailEnd/>
            </a:ln>
          </p:spPr>
          <p:txBody>
            <a:bodyPr/>
            <a:lstStyle/>
            <a:p>
              <a:endParaRPr lang="en-US"/>
            </a:p>
          </p:txBody>
        </p:sp>
        <p:sp>
          <p:nvSpPr>
            <p:cNvPr id="28687" name="Rectangle 37"/>
            <p:cNvSpPr>
              <a:spLocks noChangeArrowheads="1"/>
            </p:cNvSpPr>
            <p:nvPr/>
          </p:nvSpPr>
          <p:spPr bwMode="auto">
            <a:xfrm>
              <a:off x="1434" y="2300"/>
              <a:ext cx="679" cy="200"/>
            </a:xfrm>
            <a:prstGeom prst="rect">
              <a:avLst/>
            </a:prstGeom>
            <a:noFill/>
            <a:ln w="9525">
              <a:noFill/>
              <a:miter lim="800000"/>
              <a:headEnd/>
              <a:tailEnd/>
            </a:ln>
          </p:spPr>
          <p:txBody>
            <a:bodyPr wrap="none" lIns="0" tIns="0" rIns="0" bIns="0">
              <a:spAutoFit/>
            </a:bodyPr>
            <a:lstStyle/>
            <a:p>
              <a:r>
                <a:rPr lang="en-US" sz="1800">
                  <a:solidFill>
                    <a:srgbClr val="000000"/>
                  </a:solidFill>
                </a:rPr>
                <a:t>Perception</a:t>
              </a:r>
              <a:endParaRPr lang="en-US"/>
            </a:p>
          </p:txBody>
        </p:sp>
        <p:sp>
          <p:nvSpPr>
            <p:cNvPr id="28688" name="Rectangle 38"/>
            <p:cNvSpPr>
              <a:spLocks noChangeArrowheads="1"/>
            </p:cNvSpPr>
            <p:nvPr/>
          </p:nvSpPr>
          <p:spPr bwMode="auto">
            <a:xfrm>
              <a:off x="2369" y="2106"/>
              <a:ext cx="964" cy="608"/>
            </a:xfrm>
            <a:prstGeom prst="rect">
              <a:avLst/>
            </a:prstGeom>
            <a:solidFill>
              <a:srgbClr val="FFFFFF"/>
            </a:solidFill>
            <a:ln w="7938">
              <a:solidFill>
                <a:srgbClr val="000000"/>
              </a:solidFill>
              <a:miter lim="800000"/>
              <a:headEnd/>
              <a:tailEnd/>
            </a:ln>
          </p:spPr>
          <p:txBody>
            <a:bodyPr/>
            <a:lstStyle/>
            <a:p>
              <a:endParaRPr lang="en-US"/>
            </a:p>
          </p:txBody>
        </p:sp>
        <p:sp>
          <p:nvSpPr>
            <p:cNvPr id="28689" name="Rectangle 39"/>
            <p:cNvSpPr>
              <a:spLocks noChangeArrowheads="1"/>
            </p:cNvSpPr>
            <p:nvPr/>
          </p:nvSpPr>
          <p:spPr bwMode="auto">
            <a:xfrm>
              <a:off x="2468" y="2300"/>
              <a:ext cx="848" cy="200"/>
            </a:xfrm>
            <a:prstGeom prst="rect">
              <a:avLst/>
            </a:prstGeom>
            <a:noFill/>
            <a:ln w="9525">
              <a:noFill/>
              <a:miter lim="800000"/>
              <a:headEnd/>
              <a:tailEnd/>
            </a:ln>
          </p:spPr>
          <p:txBody>
            <a:bodyPr wrap="none" lIns="0" tIns="0" rIns="0" bIns="0">
              <a:spAutoFit/>
            </a:bodyPr>
            <a:lstStyle/>
            <a:p>
              <a:r>
                <a:rPr lang="en-US" sz="1800">
                  <a:solidFill>
                    <a:srgbClr val="000000"/>
                  </a:solidFill>
                </a:rPr>
                <a:t>Interpretation</a:t>
              </a:r>
              <a:endParaRPr lang="en-US"/>
            </a:p>
          </p:txBody>
        </p:sp>
        <p:sp>
          <p:nvSpPr>
            <p:cNvPr id="28690" name="Rectangle 40"/>
            <p:cNvSpPr>
              <a:spLocks noChangeArrowheads="1"/>
            </p:cNvSpPr>
            <p:nvPr/>
          </p:nvSpPr>
          <p:spPr bwMode="auto">
            <a:xfrm>
              <a:off x="3534" y="2106"/>
              <a:ext cx="863" cy="608"/>
            </a:xfrm>
            <a:prstGeom prst="rect">
              <a:avLst/>
            </a:prstGeom>
            <a:solidFill>
              <a:srgbClr val="FFFFFF"/>
            </a:solidFill>
            <a:ln w="7938">
              <a:solidFill>
                <a:srgbClr val="000000"/>
              </a:solidFill>
              <a:miter lim="800000"/>
              <a:headEnd/>
              <a:tailEnd/>
            </a:ln>
          </p:spPr>
          <p:txBody>
            <a:bodyPr/>
            <a:lstStyle/>
            <a:p>
              <a:endParaRPr lang="en-US"/>
            </a:p>
          </p:txBody>
        </p:sp>
        <p:sp>
          <p:nvSpPr>
            <p:cNvPr id="28691" name="Rectangle 41"/>
            <p:cNvSpPr>
              <a:spLocks noChangeArrowheads="1"/>
            </p:cNvSpPr>
            <p:nvPr/>
          </p:nvSpPr>
          <p:spPr bwMode="auto">
            <a:xfrm>
              <a:off x="3728" y="2300"/>
              <a:ext cx="549" cy="200"/>
            </a:xfrm>
            <a:prstGeom prst="rect">
              <a:avLst/>
            </a:prstGeom>
            <a:noFill/>
            <a:ln w="9525">
              <a:noFill/>
              <a:miter lim="800000"/>
              <a:headEnd/>
              <a:tailEnd/>
            </a:ln>
          </p:spPr>
          <p:txBody>
            <a:bodyPr wrap="none" lIns="0" tIns="0" rIns="0" bIns="0">
              <a:spAutoFit/>
            </a:bodyPr>
            <a:lstStyle/>
            <a:p>
              <a:r>
                <a:rPr lang="en-US" sz="1800" dirty="0">
                  <a:solidFill>
                    <a:srgbClr val="000000"/>
                  </a:solidFill>
                </a:rPr>
                <a:t>Salience</a:t>
              </a:r>
              <a:endParaRPr lang="en-US" dirty="0"/>
            </a:p>
          </p:txBody>
        </p:sp>
        <p:sp>
          <p:nvSpPr>
            <p:cNvPr id="28692" name="Rectangle 42"/>
            <p:cNvSpPr>
              <a:spLocks noChangeArrowheads="1"/>
            </p:cNvSpPr>
            <p:nvPr/>
          </p:nvSpPr>
          <p:spPr bwMode="auto">
            <a:xfrm>
              <a:off x="4598" y="2106"/>
              <a:ext cx="864" cy="608"/>
            </a:xfrm>
            <a:prstGeom prst="rect">
              <a:avLst/>
            </a:prstGeom>
            <a:solidFill>
              <a:srgbClr val="FFFFFF"/>
            </a:solidFill>
            <a:ln w="7938">
              <a:solidFill>
                <a:srgbClr val="000000"/>
              </a:solidFill>
              <a:miter lim="800000"/>
              <a:headEnd/>
              <a:tailEnd/>
            </a:ln>
          </p:spPr>
          <p:txBody>
            <a:bodyPr/>
            <a:lstStyle/>
            <a:p>
              <a:endParaRPr lang="en-US"/>
            </a:p>
          </p:txBody>
        </p:sp>
        <p:sp>
          <p:nvSpPr>
            <p:cNvPr id="28693" name="Rectangle 43"/>
            <p:cNvSpPr>
              <a:spLocks noChangeArrowheads="1"/>
            </p:cNvSpPr>
            <p:nvPr/>
          </p:nvSpPr>
          <p:spPr bwMode="auto">
            <a:xfrm>
              <a:off x="4653" y="2135"/>
              <a:ext cx="691" cy="200"/>
            </a:xfrm>
            <a:prstGeom prst="rect">
              <a:avLst/>
            </a:prstGeom>
            <a:noFill/>
            <a:ln w="9525">
              <a:noFill/>
              <a:miter lim="800000"/>
              <a:headEnd/>
              <a:tailEnd/>
            </a:ln>
          </p:spPr>
          <p:txBody>
            <a:bodyPr wrap="none" lIns="0" tIns="0" rIns="0" bIns="0">
              <a:spAutoFit/>
            </a:bodyPr>
            <a:lstStyle/>
            <a:p>
              <a:r>
                <a:rPr lang="en-US" sz="1800">
                  <a:solidFill>
                    <a:srgbClr val="000000"/>
                  </a:solidFill>
                </a:rPr>
                <a:t>Putting the</a:t>
              </a:r>
              <a:endParaRPr lang="en-US"/>
            </a:p>
          </p:txBody>
        </p:sp>
        <p:sp>
          <p:nvSpPr>
            <p:cNvPr id="28694" name="Rectangle 44"/>
            <p:cNvSpPr>
              <a:spLocks noChangeArrowheads="1"/>
            </p:cNvSpPr>
            <p:nvPr/>
          </p:nvSpPr>
          <p:spPr bwMode="auto">
            <a:xfrm>
              <a:off x="4653" y="2296"/>
              <a:ext cx="693" cy="200"/>
            </a:xfrm>
            <a:prstGeom prst="rect">
              <a:avLst/>
            </a:prstGeom>
            <a:noFill/>
            <a:ln w="9525">
              <a:noFill/>
              <a:miter lim="800000"/>
              <a:headEnd/>
              <a:tailEnd/>
            </a:ln>
          </p:spPr>
          <p:txBody>
            <a:bodyPr wrap="none" lIns="0" tIns="0" rIns="0" bIns="0">
              <a:spAutoFit/>
            </a:bodyPr>
            <a:lstStyle/>
            <a:p>
              <a:r>
                <a:rPr lang="en-US" sz="1800">
                  <a:solidFill>
                    <a:srgbClr val="000000"/>
                  </a:solidFill>
                </a:rPr>
                <a:t>knowledge</a:t>
              </a:r>
              <a:endParaRPr lang="en-US"/>
            </a:p>
          </p:txBody>
        </p:sp>
        <p:sp>
          <p:nvSpPr>
            <p:cNvPr id="28695" name="Rectangle 45"/>
            <p:cNvSpPr>
              <a:spLocks noChangeArrowheads="1"/>
            </p:cNvSpPr>
            <p:nvPr/>
          </p:nvSpPr>
          <p:spPr bwMode="auto">
            <a:xfrm>
              <a:off x="4653" y="2461"/>
              <a:ext cx="676" cy="200"/>
            </a:xfrm>
            <a:prstGeom prst="rect">
              <a:avLst/>
            </a:prstGeom>
            <a:noFill/>
            <a:ln w="9525">
              <a:noFill/>
              <a:miter lim="800000"/>
              <a:headEnd/>
              <a:tailEnd/>
            </a:ln>
          </p:spPr>
          <p:txBody>
            <a:bodyPr wrap="none" lIns="0" tIns="0" rIns="0" bIns="0">
              <a:spAutoFit/>
            </a:bodyPr>
            <a:lstStyle/>
            <a:p>
              <a:r>
                <a:rPr lang="en-US" sz="1800">
                  <a:solidFill>
                    <a:srgbClr val="000000"/>
                  </a:solidFill>
                </a:rPr>
                <a:t>into action</a:t>
              </a:r>
              <a:endParaRPr 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600200" y="990600"/>
            <a:ext cx="7010400" cy="838200"/>
          </a:xfrm>
        </p:spPr>
        <p:txBody>
          <a:bodyPr/>
          <a:lstStyle/>
          <a:p>
            <a:pPr eaLnBrk="1" fontAlgn="auto" hangingPunct="1">
              <a:spcAft>
                <a:spcPts val="0"/>
              </a:spcAft>
              <a:defRPr/>
            </a:pPr>
            <a:r>
              <a:rPr lang="en-US" sz="2800" b="1" dirty="0" smtClean="0">
                <a:solidFill>
                  <a:schemeClr val="tx2">
                    <a:satMod val="130000"/>
                  </a:schemeClr>
                </a:solidFill>
              </a:rPr>
              <a:t>KNOWLEDGE AND BEHAVIOUR </a:t>
            </a:r>
            <a:endParaRPr lang="en-US" sz="2800" dirty="0" smtClean="0">
              <a:solidFill>
                <a:schemeClr val="tx2">
                  <a:satMod val="130000"/>
                </a:schemeClr>
              </a:solidFill>
            </a:endParaRPr>
          </a:p>
        </p:txBody>
      </p:sp>
      <p:sp>
        <p:nvSpPr>
          <p:cNvPr id="29699" name="Rectangle 3"/>
          <p:cNvSpPr>
            <a:spLocks noGrp="1" noChangeArrowheads="1"/>
          </p:cNvSpPr>
          <p:nvPr>
            <p:ph idx="1"/>
          </p:nvPr>
        </p:nvSpPr>
        <p:spPr>
          <a:xfrm>
            <a:off x="1600200" y="2286000"/>
            <a:ext cx="7010400" cy="3810000"/>
          </a:xfrm>
        </p:spPr>
        <p:txBody>
          <a:bodyPr>
            <a:normAutofit lnSpcReduction="10000"/>
          </a:bodyPr>
          <a:lstStyle/>
          <a:p>
            <a:pPr eaLnBrk="1" hangingPunct="1"/>
            <a:r>
              <a:rPr lang="en-US" sz="2400" smtClean="0"/>
              <a:t>In some cases, knowledge may be sufficient to elicit changes in behaviour, but in other cases it may be neither necessary nor sufficient</a:t>
            </a:r>
          </a:p>
          <a:p>
            <a:pPr eaLnBrk="1" hangingPunct="1">
              <a:buFontTx/>
              <a:buNone/>
            </a:pPr>
            <a:endParaRPr lang="en-US" sz="2400" smtClean="0"/>
          </a:p>
          <a:p>
            <a:pPr eaLnBrk="1" hangingPunct="1"/>
            <a:r>
              <a:rPr lang="en-US" sz="2400" smtClean="0"/>
              <a:t>It should not be assumed that individuals are always knowledgeable about an appropriate health behaviour, but neither should it be assumed that knowledge will guarantee changes in behaviour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00200" y="990600"/>
            <a:ext cx="6934200" cy="914400"/>
          </a:xfrm>
        </p:spPr>
        <p:txBody>
          <a:bodyPr/>
          <a:lstStyle/>
          <a:p>
            <a:pPr eaLnBrk="1" fontAlgn="auto" hangingPunct="1">
              <a:spcAft>
                <a:spcPts val="0"/>
              </a:spcAft>
              <a:defRPr/>
            </a:pPr>
            <a:r>
              <a:rPr lang="en-US" sz="2800" b="1" dirty="0" smtClean="0">
                <a:solidFill>
                  <a:schemeClr val="tx2">
                    <a:satMod val="130000"/>
                  </a:schemeClr>
                </a:solidFill>
              </a:rPr>
              <a:t>KNOWLEDGE AND BEHAVIOUR </a:t>
            </a:r>
            <a:endParaRPr lang="en-US" sz="2800" dirty="0" smtClean="0">
              <a:solidFill>
                <a:schemeClr val="tx2">
                  <a:satMod val="130000"/>
                </a:schemeClr>
              </a:solidFill>
            </a:endParaRPr>
          </a:p>
        </p:txBody>
      </p:sp>
      <p:sp>
        <p:nvSpPr>
          <p:cNvPr id="22531" name="Rectangle 3"/>
          <p:cNvSpPr>
            <a:spLocks noGrp="1" noChangeArrowheads="1"/>
          </p:cNvSpPr>
          <p:nvPr>
            <p:ph idx="1"/>
          </p:nvPr>
        </p:nvSpPr>
        <p:spPr>
          <a:xfrm>
            <a:off x="1600200" y="1981200"/>
            <a:ext cx="7086600" cy="3886200"/>
          </a:xfrm>
        </p:spPr>
        <p:txBody>
          <a:bodyPr>
            <a:normAutofit/>
          </a:bodyPr>
          <a:lstStyle/>
          <a:p>
            <a:pPr marL="365760" indent="-283464" eaLnBrk="1" fontAlgn="auto" hangingPunct="1">
              <a:spcAft>
                <a:spcPts val="0"/>
              </a:spcAft>
              <a:buFont typeface="Wingdings 2"/>
              <a:buChar char=""/>
              <a:defRPr/>
            </a:pPr>
            <a:r>
              <a:rPr lang="en-US" dirty="0" smtClean="0"/>
              <a:t>Where knowledge is deemed important, this should be expressed in terms that are salient (most </a:t>
            </a:r>
            <a:r>
              <a:rPr lang="en-US" dirty="0" err="1" smtClean="0"/>
              <a:t>noticible</a:t>
            </a:r>
            <a:r>
              <a:rPr lang="en-US" dirty="0" smtClean="0"/>
              <a:t>) to the target audience</a:t>
            </a:r>
          </a:p>
          <a:p>
            <a:pPr marL="365760" indent="-283464" eaLnBrk="1" fontAlgn="auto" hangingPunct="1">
              <a:spcAft>
                <a:spcPts val="0"/>
              </a:spcAft>
              <a:buFont typeface="Wingdings 2"/>
              <a:buChar char=""/>
              <a:defRPr/>
            </a:pPr>
            <a:r>
              <a:rPr lang="en-US" dirty="0" smtClean="0"/>
              <a:t>The transfer of knowledge into action is dependent on a wide range of other internal and external factors, including values, attitudes and beliefs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a:xfrm>
            <a:off x="1600200" y="990600"/>
            <a:ext cx="6858000" cy="685800"/>
          </a:xfrm>
        </p:spPr>
        <p:txBody>
          <a:bodyPr/>
          <a:lstStyle/>
          <a:p>
            <a:pPr eaLnBrk="1" fontAlgn="auto" hangingPunct="1">
              <a:spcAft>
                <a:spcPts val="0"/>
              </a:spcAft>
              <a:defRPr/>
            </a:pPr>
            <a:r>
              <a:rPr lang="en-US" sz="2800" b="1" dirty="0" smtClean="0">
                <a:solidFill>
                  <a:schemeClr val="tx2">
                    <a:satMod val="130000"/>
                  </a:schemeClr>
                </a:solidFill>
              </a:rPr>
              <a:t>KNOWLEDGE AND BEHAVIOUR </a:t>
            </a:r>
            <a:endParaRPr lang="en-US" sz="2800" dirty="0" smtClean="0">
              <a:solidFill>
                <a:schemeClr val="tx2">
                  <a:satMod val="130000"/>
                </a:schemeClr>
              </a:solidFill>
            </a:endParaRPr>
          </a:p>
        </p:txBody>
      </p:sp>
      <p:sp>
        <p:nvSpPr>
          <p:cNvPr id="31747" name="Rectangle 1027"/>
          <p:cNvSpPr>
            <a:spLocks noGrp="1" noChangeArrowheads="1"/>
          </p:cNvSpPr>
          <p:nvPr>
            <p:ph idx="1"/>
          </p:nvPr>
        </p:nvSpPr>
        <p:spPr>
          <a:xfrm>
            <a:off x="1600200" y="2362200"/>
            <a:ext cx="6477000" cy="3048000"/>
          </a:xfrm>
        </p:spPr>
        <p:txBody>
          <a:bodyPr/>
          <a:lstStyle/>
          <a:p>
            <a:pPr eaLnBrk="1" hangingPunct="1"/>
            <a:r>
              <a:rPr lang="en-US" smtClean="0"/>
              <a:t>For most individuals, the translation of knowledge into behaviour requires the development of specific skills (enabling factors) which may include interpersonal skills.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600200" y="2362200"/>
            <a:ext cx="6934200" cy="1143000"/>
          </a:xfrm>
        </p:spPr>
        <p:txBody>
          <a:bodyPr/>
          <a:lstStyle/>
          <a:p>
            <a:pPr eaLnBrk="1" fontAlgn="auto" hangingPunct="1">
              <a:spcAft>
                <a:spcPts val="0"/>
              </a:spcAft>
              <a:defRPr/>
            </a:pPr>
            <a:r>
              <a:rPr lang="en-US" sz="3200" b="1" dirty="0" smtClean="0">
                <a:solidFill>
                  <a:srgbClr val="0033CC"/>
                </a:solidFill>
                <a:effectLst>
                  <a:outerShdw blurRad="38100" dist="38100" dir="2700000" algn="tl">
                    <a:srgbClr val="C0C0C0"/>
                  </a:outerShdw>
                </a:effectLst>
              </a:rPr>
              <a:t>ATTITUDES, VALUES</a:t>
            </a:r>
            <a:br>
              <a:rPr lang="en-US" sz="3200" b="1" dirty="0" smtClean="0">
                <a:solidFill>
                  <a:srgbClr val="0033CC"/>
                </a:solidFill>
                <a:effectLst>
                  <a:outerShdw blurRad="38100" dist="38100" dir="2700000" algn="tl">
                    <a:srgbClr val="C0C0C0"/>
                  </a:outerShdw>
                </a:effectLst>
              </a:rPr>
            </a:br>
            <a:r>
              <a:rPr lang="en-US" sz="3200" b="1" dirty="0" smtClean="0">
                <a:solidFill>
                  <a:srgbClr val="0033CC"/>
                </a:solidFill>
                <a:effectLst>
                  <a:outerShdw blurRad="38100" dist="38100" dir="2700000" algn="tl">
                    <a:srgbClr val="C0C0C0"/>
                  </a:outerShdw>
                </a:effectLst>
              </a:rPr>
              <a:t> AND BEHAVIOUR</a:t>
            </a:r>
            <a:endParaRPr lang="en-US" sz="2800" dirty="0" smtClean="0">
              <a:solidFill>
                <a:srgbClr val="0033CC"/>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600200" y="990600"/>
            <a:ext cx="6934200" cy="457200"/>
          </a:xfrm>
        </p:spPr>
        <p:txBody>
          <a:bodyPr/>
          <a:lstStyle/>
          <a:p>
            <a:pPr eaLnBrk="1" fontAlgn="auto" hangingPunct="1">
              <a:spcAft>
                <a:spcPts val="0"/>
              </a:spcAft>
              <a:defRPr/>
            </a:pPr>
            <a:r>
              <a:rPr lang="en-US" sz="2400" b="1" dirty="0" smtClean="0">
                <a:solidFill>
                  <a:schemeClr val="tx2">
                    <a:satMod val="130000"/>
                  </a:schemeClr>
                </a:solidFill>
              </a:rPr>
              <a:t>ATTITUDES, VALUES AND BEHAVIOUR</a:t>
            </a:r>
            <a:endParaRPr lang="en-US" sz="2400" dirty="0" smtClean="0">
              <a:solidFill>
                <a:schemeClr val="tx2">
                  <a:satMod val="130000"/>
                </a:schemeClr>
              </a:solidFill>
            </a:endParaRPr>
          </a:p>
        </p:txBody>
      </p:sp>
      <p:sp>
        <p:nvSpPr>
          <p:cNvPr id="33795" name="Rectangle 3"/>
          <p:cNvSpPr>
            <a:spLocks noGrp="1" noChangeArrowheads="1"/>
          </p:cNvSpPr>
          <p:nvPr>
            <p:ph idx="1"/>
          </p:nvPr>
        </p:nvSpPr>
        <p:spPr>
          <a:xfrm>
            <a:off x="1600200" y="1981200"/>
            <a:ext cx="7086600" cy="3581400"/>
          </a:xfrm>
        </p:spPr>
        <p:txBody>
          <a:bodyPr/>
          <a:lstStyle/>
          <a:p>
            <a:pPr eaLnBrk="1" hangingPunct="1"/>
            <a:r>
              <a:rPr lang="en-US" smtClean="0"/>
              <a:t>An individual’s attitude to a specific action and their intention to adopt it is influenced by:</a:t>
            </a:r>
          </a:p>
          <a:p>
            <a:pPr lvl="2" eaLnBrk="1" hangingPunct="1"/>
            <a:r>
              <a:rPr lang="en-US" sz="2800" smtClean="0"/>
              <a:t>beliefs, motivation which comes from the person’s values, attitudes and drives (instincts), and the influence from social norms</a:t>
            </a:r>
          </a:p>
          <a:p>
            <a:pPr eaLnBrk="1" hangingPunct="1"/>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600200" y="990600"/>
            <a:ext cx="7010400" cy="609600"/>
          </a:xfrm>
        </p:spPr>
        <p:txBody>
          <a:bodyPr/>
          <a:lstStyle/>
          <a:p>
            <a:pPr eaLnBrk="1" fontAlgn="auto" hangingPunct="1">
              <a:spcAft>
                <a:spcPts val="0"/>
              </a:spcAft>
              <a:defRPr/>
            </a:pPr>
            <a:r>
              <a:rPr lang="en-US" sz="2400" b="1" dirty="0" smtClean="0">
                <a:solidFill>
                  <a:schemeClr val="tx2">
                    <a:satMod val="130000"/>
                  </a:schemeClr>
                </a:solidFill>
              </a:rPr>
              <a:t>ATTITUDES, VALUES AND BEHAVIOUR </a:t>
            </a:r>
            <a:endParaRPr lang="en-US" sz="2400" dirty="0" smtClean="0">
              <a:solidFill>
                <a:schemeClr val="tx2">
                  <a:satMod val="130000"/>
                </a:schemeClr>
              </a:solidFill>
            </a:endParaRPr>
          </a:p>
        </p:txBody>
      </p:sp>
      <p:sp>
        <p:nvSpPr>
          <p:cNvPr id="26627" name="Rectangle 3"/>
          <p:cNvSpPr>
            <a:spLocks noGrp="1" noChangeArrowheads="1"/>
          </p:cNvSpPr>
          <p:nvPr>
            <p:ph idx="1"/>
          </p:nvPr>
        </p:nvSpPr>
        <p:spPr>
          <a:xfrm>
            <a:off x="1600200" y="1905000"/>
            <a:ext cx="6858000" cy="3505200"/>
          </a:xfrm>
        </p:spPr>
        <p:txBody>
          <a:bodyPr>
            <a:normAutofit/>
          </a:bodyPr>
          <a:lstStyle/>
          <a:p>
            <a:pPr marL="365760" indent="-283464" eaLnBrk="1" fontAlgn="auto" hangingPunct="1">
              <a:spcAft>
                <a:spcPts val="0"/>
              </a:spcAft>
              <a:buFont typeface="Wingdings 2"/>
              <a:buChar char=""/>
              <a:defRPr/>
            </a:pPr>
            <a:r>
              <a:rPr lang="en-US" dirty="0" smtClean="0"/>
              <a:t>A </a:t>
            </a:r>
            <a:r>
              <a:rPr lang="en-US" dirty="0" smtClean="0">
                <a:solidFill>
                  <a:srgbClr val="FF0000"/>
                </a:solidFill>
              </a:rPr>
              <a:t>belief</a:t>
            </a:r>
            <a:r>
              <a:rPr lang="en-US" dirty="0" smtClean="0"/>
              <a:t> represents the information a person has about an object or action. It links the object to some attribute.</a:t>
            </a:r>
          </a:p>
          <a:p>
            <a:pPr marL="365760" indent="-283464" eaLnBrk="1" fontAlgn="auto" hangingPunct="1">
              <a:spcAft>
                <a:spcPts val="0"/>
              </a:spcAft>
              <a:buFont typeface="Wingdings 2"/>
              <a:buChar char=""/>
              <a:defRPr/>
            </a:pPr>
            <a:r>
              <a:rPr lang="en-US" dirty="0" smtClean="0">
                <a:solidFill>
                  <a:srgbClr val="FF0000"/>
                </a:solidFill>
              </a:rPr>
              <a:t>Values</a:t>
            </a:r>
            <a:r>
              <a:rPr lang="en-US" dirty="0" smtClean="0"/>
              <a:t> are acquired through socialization and are those emotionally charged beliefs which make up what a person thinks is important.</a:t>
            </a:r>
            <a:endParaRPr lang="en-US" sz="28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600200" y="990600"/>
            <a:ext cx="7010400" cy="533400"/>
          </a:xfrm>
        </p:spPr>
        <p:txBody>
          <a:bodyPr/>
          <a:lstStyle/>
          <a:p>
            <a:pPr eaLnBrk="1" fontAlgn="auto" hangingPunct="1">
              <a:spcAft>
                <a:spcPts val="0"/>
              </a:spcAft>
              <a:defRPr/>
            </a:pPr>
            <a:r>
              <a:rPr lang="en-US" sz="2400" b="1" dirty="0" smtClean="0">
                <a:solidFill>
                  <a:schemeClr val="tx2">
                    <a:satMod val="130000"/>
                  </a:schemeClr>
                </a:solidFill>
              </a:rPr>
              <a:t>ATTITUDES, VALUES AND BEHAVIOUR </a:t>
            </a:r>
            <a:endParaRPr lang="en-US" sz="2400" dirty="0" smtClean="0">
              <a:solidFill>
                <a:schemeClr val="tx2">
                  <a:satMod val="130000"/>
                </a:schemeClr>
              </a:solidFill>
            </a:endParaRPr>
          </a:p>
        </p:txBody>
      </p:sp>
      <p:sp>
        <p:nvSpPr>
          <p:cNvPr id="35843" name="Rectangle 3"/>
          <p:cNvSpPr>
            <a:spLocks noGrp="1" noChangeArrowheads="1"/>
          </p:cNvSpPr>
          <p:nvPr>
            <p:ph idx="1"/>
          </p:nvPr>
        </p:nvSpPr>
        <p:spPr>
          <a:xfrm>
            <a:off x="1600200" y="1828800"/>
            <a:ext cx="7010400" cy="3962400"/>
          </a:xfrm>
        </p:spPr>
        <p:txBody>
          <a:bodyPr/>
          <a:lstStyle/>
          <a:p>
            <a:pPr eaLnBrk="1" hangingPunct="1"/>
            <a:r>
              <a:rPr lang="en-US" smtClean="0"/>
              <a:t>Attitudes </a:t>
            </a:r>
            <a:r>
              <a:rPr lang="ar-EG" smtClean="0">
                <a:ea typeface="Majalla UI"/>
              </a:rPr>
              <a:t>اتجاه</a:t>
            </a:r>
            <a:r>
              <a:rPr lang="en-US" smtClean="0"/>
              <a:t>are value-based social judgement which possess a strong evaluative component</a:t>
            </a:r>
          </a:p>
          <a:p>
            <a:pPr eaLnBrk="1" hangingPunct="1"/>
            <a:endParaRPr lang="en-US" smtClean="0"/>
          </a:p>
          <a:p>
            <a:pPr eaLnBrk="1" hangingPunct="1"/>
            <a:r>
              <a:rPr lang="en-US" smtClean="0"/>
              <a:t>Attitudes have different components - cognitive (belief), emotional (feeling) and behavioral (predispositions to act)</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a:xfrm>
            <a:off x="1600200" y="990600"/>
            <a:ext cx="7010400" cy="457200"/>
          </a:xfrm>
        </p:spPr>
        <p:txBody>
          <a:bodyPr/>
          <a:lstStyle/>
          <a:p>
            <a:pPr eaLnBrk="1" fontAlgn="auto" hangingPunct="1">
              <a:spcAft>
                <a:spcPts val="0"/>
              </a:spcAft>
              <a:defRPr/>
            </a:pPr>
            <a:r>
              <a:rPr lang="en-US" sz="2400" b="1" dirty="0" smtClean="0">
                <a:solidFill>
                  <a:schemeClr val="tx2">
                    <a:satMod val="130000"/>
                  </a:schemeClr>
                </a:solidFill>
              </a:rPr>
              <a:t>ATTITUDES, VALUES AND BEHAVIOUR </a:t>
            </a:r>
            <a:endParaRPr lang="en-US" sz="2400" dirty="0" smtClean="0">
              <a:solidFill>
                <a:schemeClr val="tx2">
                  <a:satMod val="130000"/>
                </a:schemeClr>
              </a:solidFill>
            </a:endParaRPr>
          </a:p>
        </p:txBody>
      </p:sp>
      <p:sp>
        <p:nvSpPr>
          <p:cNvPr id="28675" name="Rectangle 1027"/>
          <p:cNvSpPr>
            <a:spLocks noGrp="1" noChangeArrowheads="1"/>
          </p:cNvSpPr>
          <p:nvPr>
            <p:ph idx="1"/>
          </p:nvPr>
        </p:nvSpPr>
        <p:spPr>
          <a:xfrm>
            <a:off x="1600200" y="1676400"/>
            <a:ext cx="7162800" cy="4419600"/>
          </a:xfrm>
        </p:spPr>
        <p:txBody>
          <a:bodyPr>
            <a:normAutofit/>
          </a:bodyPr>
          <a:lstStyle/>
          <a:p>
            <a:pPr marL="365760" indent="-283464" eaLnBrk="1" fontAlgn="auto" hangingPunct="1">
              <a:spcAft>
                <a:spcPts val="0"/>
              </a:spcAft>
              <a:buFont typeface="Wingdings 2"/>
              <a:buChar char=""/>
              <a:defRPr/>
            </a:pPr>
            <a:r>
              <a:rPr lang="en-US" smtClean="0"/>
              <a:t>Values and attitudes help to explain the knowledge-action gap in many instances</a:t>
            </a:r>
          </a:p>
          <a:p>
            <a:pPr marL="365760" indent="-283464" eaLnBrk="1" fontAlgn="auto" hangingPunct="1">
              <a:spcAft>
                <a:spcPts val="0"/>
              </a:spcAft>
              <a:buFont typeface="Wingdings 2"/>
              <a:buChar char=""/>
              <a:defRPr/>
            </a:pPr>
            <a:r>
              <a:rPr lang="en-US" smtClean="0"/>
              <a:t>Most people are at ease when their knowledge is consistent with their attitude and values</a:t>
            </a:r>
          </a:p>
          <a:p>
            <a:pPr marL="365760" indent="-283464" eaLnBrk="1" fontAlgn="auto" hangingPunct="1">
              <a:spcAft>
                <a:spcPts val="0"/>
              </a:spcAft>
              <a:buFont typeface="Wingdings 2"/>
              <a:buChar char=""/>
              <a:defRPr/>
            </a:pPr>
            <a:r>
              <a:rPr lang="en-US" smtClean="0"/>
              <a:t>If discord arises, the facts are often interpreted (or misinterpreted) so that contradiction between knowledge is removed</a:t>
            </a:r>
            <a:endParaRPr lang="en-US" sz="2800" smtClean="0"/>
          </a:p>
          <a:p>
            <a:pPr marL="365760" indent="-283464" eaLnBrk="1" fontAlgn="auto" hangingPunct="1">
              <a:spcAft>
                <a:spcPts val="0"/>
              </a:spcAft>
              <a:buFont typeface="Wingdings 2"/>
              <a:buChar char=""/>
              <a:defRPr/>
            </a:pPr>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600200" y="990600"/>
            <a:ext cx="6858000" cy="533400"/>
          </a:xfrm>
        </p:spPr>
        <p:txBody>
          <a:bodyPr/>
          <a:lstStyle/>
          <a:p>
            <a:pPr eaLnBrk="1" fontAlgn="auto" hangingPunct="1">
              <a:spcAft>
                <a:spcPts val="0"/>
              </a:spcAft>
              <a:defRPr/>
            </a:pPr>
            <a:r>
              <a:rPr lang="en-US" sz="2400" b="1" dirty="0" smtClean="0">
                <a:solidFill>
                  <a:schemeClr val="tx2">
                    <a:satMod val="130000"/>
                  </a:schemeClr>
                </a:solidFill>
              </a:rPr>
              <a:t>ATTITUDES, VALUES AND BEHAVIOUR </a:t>
            </a:r>
            <a:endParaRPr lang="en-US" sz="2400" dirty="0" smtClean="0">
              <a:solidFill>
                <a:schemeClr val="tx2">
                  <a:satMod val="130000"/>
                </a:schemeClr>
              </a:solidFill>
            </a:endParaRPr>
          </a:p>
        </p:txBody>
      </p:sp>
      <p:sp>
        <p:nvSpPr>
          <p:cNvPr id="37891" name="Rectangle 3"/>
          <p:cNvSpPr>
            <a:spLocks noGrp="1" noChangeArrowheads="1"/>
          </p:cNvSpPr>
          <p:nvPr>
            <p:ph idx="1"/>
          </p:nvPr>
        </p:nvSpPr>
        <p:spPr>
          <a:xfrm>
            <a:off x="1600200" y="1981200"/>
            <a:ext cx="7086600" cy="3962400"/>
          </a:xfrm>
        </p:spPr>
        <p:txBody>
          <a:bodyPr/>
          <a:lstStyle/>
          <a:p>
            <a:pPr eaLnBrk="1" hangingPunct="1"/>
            <a:r>
              <a:rPr lang="en-US" smtClean="0"/>
              <a:t>There is no clear or linear progression from attitudes to behaviour</a:t>
            </a:r>
          </a:p>
          <a:p>
            <a:pPr eaLnBrk="1" hangingPunct="1"/>
            <a:r>
              <a:rPr lang="en-US" smtClean="0"/>
              <a:t>Often, attitude change precedes behavioural change</a:t>
            </a:r>
          </a:p>
          <a:p>
            <a:pPr lvl="1" eaLnBrk="1" hangingPunct="1"/>
            <a:r>
              <a:rPr lang="en-US" smtClean="0"/>
              <a:t>Often assumed that changing attitudes to smoking will influence smokers to quit, yet a majority of smokers continue to smoke despite a negative attitude to smoking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133600" y="2438400"/>
            <a:ext cx="6248400" cy="1219200"/>
          </a:xfrm>
        </p:spPr>
        <p:txBody>
          <a:bodyPr>
            <a:normAutofit fontScale="90000"/>
          </a:bodyPr>
          <a:lstStyle/>
          <a:p>
            <a:pPr eaLnBrk="1" fontAlgn="auto" hangingPunct="1">
              <a:spcAft>
                <a:spcPts val="0"/>
              </a:spcAft>
              <a:defRPr/>
            </a:pPr>
            <a:r>
              <a:rPr lang="en-US" b="1" dirty="0" smtClean="0">
                <a:solidFill>
                  <a:srgbClr val="0033CC"/>
                </a:solidFill>
              </a:rPr>
              <a:t>HUMAN</a:t>
            </a:r>
            <a:br>
              <a:rPr lang="en-US" b="1" dirty="0" smtClean="0">
                <a:solidFill>
                  <a:srgbClr val="0033CC"/>
                </a:solidFill>
              </a:rPr>
            </a:br>
            <a:r>
              <a:rPr lang="en-US" b="1" dirty="0" smtClean="0">
                <a:solidFill>
                  <a:srgbClr val="0033CC"/>
                </a:solidFill>
              </a:rPr>
              <a:t>HEALTH BEHAVIOUR</a:t>
            </a:r>
            <a:endParaRPr lang="en-US" sz="4000" dirty="0" smtClean="0">
              <a:solidFill>
                <a:srgbClr val="0033CC"/>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050"/>
          <p:cNvSpPr>
            <a:spLocks noGrp="1" noChangeArrowheads="1"/>
          </p:cNvSpPr>
          <p:nvPr>
            <p:ph type="title"/>
          </p:nvPr>
        </p:nvSpPr>
        <p:spPr>
          <a:xfrm>
            <a:off x="1600200" y="990600"/>
            <a:ext cx="6934200" cy="609600"/>
          </a:xfrm>
        </p:spPr>
        <p:txBody>
          <a:bodyPr/>
          <a:lstStyle/>
          <a:p>
            <a:pPr eaLnBrk="1" fontAlgn="auto" hangingPunct="1">
              <a:spcAft>
                <a:spcPts val="0"/>
              </a:spcAft>
              <a:defRPr/>
            </a:pPr>
            <a:r>
              <a:rPr lang="en-US" sz="2400" b="1" dirty="0" smtClean="0">
                <a:solidFill>
                  <a:schemeClr val="tx2">
                    <a:satMod val="130000"/>
                  </a:schemeClr>
                </a:solidFill>
              </a:rPr>
              <a:t>ATTITUDES, VALUES AND BEHAVIOUR </a:t>
            </a:r>
            <a:endParaRPr lang="en-US" sz="2400" dirty="0" smtClean="0">
              <a:solidFill>
                <a:schemeClr val="tx2">
                  <a:satMod val="130000"/>
                </a:schemeClr>
              </a:solidFill>
            </a:endParaRPr>
          </a:p>
        </p:txBody>
      </p:sp>
      <p:sp>
        <p:nvSpPr>
          <p:cNvPr id="38915" name="Rectangle 2051"/>
          <p:cNvSpPr>
            <a:spLocks noGrp="1" noChangeArrowheads="1"/>
          </p:cNvSpPr>
          <p:nvPr>
            <p:ph idx="1"/>
          </p:nvPr>
        </p:nvSpPr>
        <p:spPr>
          <a:xfrm>
            <a:off x="1600200" y="1981200"/>
            <a:ext cx="7086600" cy="3962400"/>
          </a:xfrm>
        </p:spPr>
        <p:txBody>
          <a:bodyPr/>
          <a:lstStyle/>
          <a:p>
            <a:pPr eaLnBrk="1" hangingPunct="1"/>
            <a:r>
              <a:rPr lang="en-US" dirty="0" smtClean="0"/>
              <a:t>But equally, </a:t>
            </a:r>
            <a:r>
              <a:rPr lang="en-US" dirty="0" err="1" smtClean="0"/>
              <a:t>behaviour</a:t>
            </a:r>
            <a:r>
              <a:rPr lang="en-US" dirty="0" smtClean="0"/>
              <a:t> change may precede and influence attitudes</a:t>
            </a:r>
            <a:endParaRPr lang="en-US" sz="2800" dirty="0" smtClean="0"/>
          </a:p>
          <a:p>
            <a:pPr lvl="1" eaLnBrk="1" hangingPunct="1"/>
            <a:r>
              <a:rPr lang="en-US" dirty="0" smtClean="0"/>
              <a:t>On the other hand, quitting smoking is often a stimulus for indifferent </a:t>
            </a:r>
            <a:r>
              <a:rPr lang="en-US" dirty="0" smtClean="0">
                <a:ea typeface="Majalla UI"/>
                <a:cs typeface="Majalla UI"/>
              </a:rPr>
              <a:t>smoker</a:t>
            </a:r>
            <a:r>
              <a:rPr lang="en-US" dirty="0" smtClean="0"/>
              <a:t> to develop a negative attitude to smoking</a:t>
            </a:r>
            <a:endParaRPr lang="en-US" sz="24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600200" y="2667000"/>
            <a:ext cx="6934200" cy="990600"/>
          </a:xfrm>
        </p:spPr>
        <p:txBody>
          <a:bodyPr>
            <a:normAutofit fontScale="90000"/>
          </a:bodyPr>
          <a:lstStyle/>
          <a:p>
            <a:pPr eaLnBrk="1" fontAlgn="auto" hangingPunct="1">
              <a:spcAft>
                <a:spcPts val="0"/>
              </a:spcAft>
              <a:defRPr/>
            </a:pPr>
            <a:r>
              <a:rPr lang="en-US" sz="3200" b="1" dirty="0" smtClean="0">
                <a:solidFill>
                  <a:srgbClr val="0033CC"/>
                </a:solidFill>
                <a:effectLst>
                  <a:outerShdw blurRad="38100" dist="38100" dir="2700000" algn="tl">
                    <a:srgbClr val="C0C0C0"/>
                  </a:outerShdw>
                </a:effectLst>
              </a:rPr>
              <a:t>MODELS OF</a:t>
            </a:r>
            <a:br>
              <a:rPr lang="en-US" sz="3200" b="1" dirty="0" smtClean="0">
                <a:solidFill>
                  <a:srgbClr val="0033CC"/>
                </a:solidFill>
                <a:effectLst>
                  <a:outerShdw blurRad="38100" dist="38100" dir="2700000" algn="tl">
                    <a:srgbClr val="C0C0C0"/>
                  </a:outerShdw>
                </a:effectLst>
              </a:rPr>
            </a:br>
            <a:r>
              <a:rPr lang="en-US" sz="3200" b="1" dirty="0" smtClean="0">
                <a:solidFill>
                  <a:srgbClr val="0033CC"/>
                </a:solidFill>
                <a:effectLst>
                  <a:outerShdw blurRad="38100" dist="38100" dir="2700000" algn="tl">
                    <a:srgbClr val="C0C0C0"/>
                  </a:outerShdw>
                </a:effectLst>
              </a:rPr>
              <a:t> BEHAVIOUR CHANGE</a:t>
            </a:r>
            <a:endParaRPr lang="en-US" sz="2800" dirty="0" smtClean="0">
              <a:solidFill>
                <a:srgbClr val="0033CC"/>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050"/>
          <p:cNvSpPr>
            <a:spLocks noGrp="1" noChangeArrowheads="1"/>
          </p:cNvSpPr>
          <p:nvPr>
            <p:ph type="title"/>
          </p:nvPr>
        </p:nvSpPr>
        <p:spPr>
          <a:xfrm>
            <a:off x="1371600" y="685800"/>
            <a:ext cx="7772400" cy="1905000"/>
          </a:xfrm>
        </p:spPr>
        <p:txBody>
          <a:bodyPr/>
          <a:lstStyle/>
          <a:p>
            <a:pPr algn="ctr" eaLnBrk="1" fontAlgn="auto" hangingPunct="1">
              <a:spcAft>
                <a:spcPts val="0"/>
              </a:spcAft>
              <a:defRPr/>
            </a:pPr>
            <a:r>
              <a:rPr lang="en-US" sz="3600" b="1" dirty="0" smtClean="0">
                <a:solidFill>
                  <a:srgbClr val="0033CC"/>
                </a:solidFill>
              </a:rPr>
              <a:t>1.</a:t>
            </a:r>
            <a:r>
              <a:rPr lang="en-US" sz="3600" b="1" dirty="0" smtClean="0">
                <a:solidFill>
                  <a:srgbClr val="FFFF66"/>
                </a:solidFill>
              </a:rPr>
              <a:t>	</a:t>
            </a:r>
            <a:r>
              <a:rPr lang="en-US" sz="3600" b="1" dirty="0" smtClean="0">
                <a:solidFill>
                  <a:srgbClr val="0033CC"/>
                </a:solidFill>
              </a:rPr>
              <a:t>THE COGNITIVE DISSONANCE MODEL</a:t>
            </a:r>
            <a:br>
              <a:rPr lang="en-US" sz="3600" b="1" dirty="0" smtClean="0">
                <a:solidFill>
                  <a:srgbClr val="0033CC"/>
                </a:solidFill>
              </a:rPr>
            </a:br>
            <a:r>
              <a:rPr lang="en-US" sz="2800" b="1" dirty="0" smtClean="0">
                <a:solidFill>
                  <a:srgbClr val="0033CC"/>
                </a:solidFill>
              </a:rPr>
              <a:t>(Festinger-1957) </a:t>
            </a:r>
            <a:r>
              <a:rPr lang="ar-EG" sz="2800" b="1" dirty="0" smtClean="0">
                <a:solidFill>
                  <a:srgbClr val="0033CC"/>
                </a:solidFill>
              </a:rPr>
              <a:t>التنافر المعرفى</a:t>
            </a:r>
            <a:endParaRPr lang="en-US" sz="3200" dirty="0" smtClean="0">
              <a:solidFill>
                <a:srgbClr val="0033CC"/>
              </a:solidFill>
            </a:endParaRPr>
          </a:p>
        </p:txBody>
      </p:sp>
      <p:pic>
        <p:nvPicPr>
          <p:cNvPr id="40963" name="Picture 3" descr="C:\Users\Nada\AppData\Local\Microsoft\Windows\Temporary Internet Files\Content.IE5\6ULVHCR3\LeftRightBrain-big[1].jpg"/>
          <p:cNvPicPr>
            <a:picLocks noChangeAspect="1" noChangeArrowheads="1"/>
          </p:cNvPicPr>
          <p:nvPr/>
        </p:nvPicPr>
        <p:blipFill>
          <a:blip r:embed="rId2"/>
          <a:srcRect/>
          <a:stretch>
            <a:fillRect/>
          </a:stretch>
        </p:blipFill>
        <p:spPr bwMode="auto">
          <a:xfrm>
            <a:off x="2971800" y="2971800"/>
            <a:ext cx="4852988"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600200" y="990600"/>
            <a:ext cx="6858000" cy="381000"/>
          </a:xfrm>
        </p:spPr>
        <p:txBody>
          <a:bodyPr>
            <a:normAutofit fontScale="90000"/>
          </a:bodyPr>
          <a:lstStyle/>
          <a:p>
            <a:pPr eaLnBrk="1" fontAlgn="auto" hangingPunct="1">
              <a:spcAft>
                <a:spcPts val="0"/>
              </a:spcAft>
              <a:defRPr/>
            </a:pPr>
            <a:r>
              <a:rPr lang="en-US" sz="2400" b="1" dirty="0" smtClean="0">
                <a:solidFill>
                  <a:schemeClr val="tx2">
                    <a:satMod val="130000"/>
                  </a:schemeClr>
                </a:solidFill>
              </a:rPr>
              <a:t>COGNITIVE DISSONANCE MODEL </a:t>
            </a:r>
            <a:endParaRPr lang="en-US" sz="2800" dirty="0" smtClean="0">
              <a:solidFill>
                <a:schemeClr val="tx2">
                  <a:satMod val="130000"/>
                </a:schemeClr>
              </a:solidFill>
            </a:endParaRPr>
          </a:p>
        </p:txBody>
      </p:sp>
      <p:sp>
        <p:nvSpPr>
          <p:cNvPr id="41987" name="Rectangle 3"/>
          <p:cNvSpPr>
            <a:spLocks noGrp="1" noChangeArrowheads="1"/>
          </p:cNvSpPr>
          <p:nvPr>
            <p:ph idx="1"/>
          </p:nvPr>
        </p:nvSpPr>
        <p:spPr>
          <a:xfrm>
            <a:off x="1600200" y="1676400"/>
            <a:ext cx="7010400" cy="4191000"/>
          </a:xfrm>
        </p:spPr>
        <p:txBody>
          <a:bodyPr>
            <a:normAutofit/>
          </a:bodyPr>
          <a:lstStyle/>
          <a:p>
            <a:pPr eaLnBrk="1" hangingPunct="1"/>
            <a:r>
              <a:rPr lang="en-US" sz="2800" dirty="0" smtClean="0"/>
              <a:t>The model holds that inconsistency is a painful or uncomfortable state</a:t>
            </a:r>
          </a:p>
          <a:p>
            <a:pPr eaLnBrk="1" hangingPunct="1"/>
            <a:r>
              <a:rPr lang="en-US" sz="2800" dirty="0" smtClean="0"/>
              <a:t>Since dissonance is psychologically uncomfortable, it will motivate an individual to reduce dissonance to achieve consonance</a:t>
            </a:r>
          </a:p>
          <a:p>
            <a:pPr eaLnBrk="1" hangingPunct="1"/>
            <a:r>
              <a:rPr lang="en-US" sz="2800" dirty="0" smtClean="0"/>
              <a:t>In addition, the individual will actively avoid situations and information that are likely to increase the dissonance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a:xfrm>
            <a:off x="1600200" y="990600"/>
            <a:ext cx="6781800" cy="533400"/>
          </a:xfrm>
        </p:spPr>
        <p:txBody>
          <a:bodyPr/>
          <a:lstStyle/>
          <a:p>
            <a:pPr eaLnBrk="1" fontAlgn="auto" hangingPunct="1">
              <a:spcAft>
                <a:spcPts val="0"/>
              </a:spcAft>
              <a:defRPr/>
            </a:pPr>
            <a:r>
              <a:rPr lang="en-US" sz="2400" b="1" dirty="0" smtClean="0">
                <a:solidFill>
                  <a:schemeClr val="tx2">
                    <a:satMod val="130000"/>
                  </a:schemeClr>
                </a:solidFill>
              </a:rPr>
              <a:t>COGNITIVE DISSONANCE MODEL  </a:t>
            </a:r>
            <a:endParaRPr lang="en-US" sz="2800" dirty="0" smtClean="0">
              <a:solidFill>
                <a:schemeClr val="tx2">
                  <a:satMod val="130000"/>
                </a:schemeClr>
              </a:solidFill>
            </a:endParaRPr>
          </a:p>
        </p:txBody>
      </p:sp>
      <p:sp>
        <p:nvSpPr>
          <p:cNvPr id="43011" name="Rectangle 1027"/>
          <p:cNvSpPr>
            <a:spLocks noGrp="1" noChangeArrowheads="1"/>
          </p:cNvSpPr>
          <p:nvPr>
            <p:ph idx="1"/>
          </p:nvPr>
        </p:nvSpPr>
        <p:spPr>
          <a:xfrm>
            <a:off x="1600200" y="1752600"/>
            <a:ext cx="7086600" cy="4114800"/>
          </a:xfrm>
        </p:spPr>
        <p:txBody>
          <a:bodyPr>
            <a:normAutofit fontScale="92500" lnSpcReduction="10000"/>
          </a:bodyPr>
          <a:lstStyle/>
          <a:p>
            <a:pPr eaLnBrk="1" hangingPunct="1"/>
            <a:r>
              <a:rPr lang="en-US" sz="2800" smtClean="0"/>
              <a:t>The consequences of this are vital for anyone involved in the process of influence</a:t>
            </a:r>
          </a:p>
          <a:p>
            <a:pPr eaLnBrk="1" hangingPunct="1"/>
            <a:r>
              <a:rPr lang="en-US" sz="2800" smtClean="0"/>
              <a:t>For example, if a respected role model with whom an individual identifies makes a statement or declaration with which the individual disagrees, consonance is achieved by either:</a:t>
            </a:r>
          </a:p>
          <a:p>
            <a:pPr lvl="1" eaLnBrk="1" hangingPunct="1"/>
            <a:r>
              <a:rPr lang="en-US" sz="2400" smtClean="0"/>
              <a:t>(a) changing the belief, or</a:t>
            </a:r>
          </a:p>
          <a:p>
            <a:pPr lvl="1" eaLnBrk="1" hangingPunct="1"/>
            <a:r>
              <a:rPr lang="en-US" sz="2400" smtClean="0"/>
              <a:t> (b) changing attitudes to the respected person.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26"/>
          <p:cNvSpPr>
            <a:spLocks noGrp="1" noChangeArrowheads="1"/>
          </p:cNvSpPr>
          <p:nvPr>
            <p:ph type="title"/>
          </p:nvPr>
        </p:nvSpPr>
        <p:spPr>
          <a:xfrm>
            <a:off x="1600200" y="2514600"/>
            <a:ext cx="7239000" cy="1600200"/>
          </a:xfrm>
        </p:spPr>
        <p:txBody>
          <a:bodyPr/>
          <a:lstStyle/>
          <a:p>
            <a:pPr algn="ctr" eaLnBrk="1" fontAlgn="auto" hangingPunct="1">
              <a:spcAft>
                <a:spcPts val="0"/>
              </a:spcAft>
              <a:defRPr/>
            </a:pPr>
            <a:r>
              <a:rPr lang="en-US" sz="2800" b="1" dirty="0" smtClean="0">
                <a:solidFill>
                  <a:srgbClr val="0033CC"/>
                </a:solidFill>
                <a:effectLst>
                  <a:outerShdw blurRad="38100" dist="38100" dir="2700000" algn="tl">
                    <a:srgbClr val="C0C0C0"/>
                  </a:outerShdw>
                </a:effectLst>
              </a:rPr>
              <a:t>2. MASLOW’S HIERARCHY OF NEEDS</a:t>
            </a:r>
            <a:br>
              <a:rPr lang="en-US" sz="2800" b="1" dirty="0" smtClean="0">
                <a:solidFill>
                  <a:srgbClr val="0033CC"/>
                </a:solidFill>
                <a:effectLst>
                  <a:outerShdw blurRad="38100" dist="38100" dir="2700000" algn="tl">
                    <a:srgbClr val="C0C0C0"/>
                  </a:outerShdw>
                </a:effectLst>
              </a:rPr>
            </a:br>
            <a:r>
              <a:rPr lang="en-US" sz="2800" b="1" dirty="0" smtClean="0">
                <a:solidFill>
                  <a:srgbClr val="0033CC"/>
                </a:solidFill>
                <a:effectLst>
                  <a:outerShdw blurRad="38100" dist="38100" dir="2700000" algn="tl">
                    <a:srgbClr val="C0C0C0"/>
                  </a:outerShdw>
                </a:effectLst>
              </a:rPr>
              <a:t>(Maslow - 1968)</a:t>
            </a:r>
            <a:endParaRPr lang="en-US" sz="2400" dirty="0" smtClean="0">
              <a:solidFill>
                <a:srgbClr val="0033CC"/>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371600" y="990600"/>
            <a:ext cx="7772400" cy="381000"/>
          </a:xfrm>
        </p:spPr>
        <p:txBody>
          <a:bodyPr>
            <a:normAutofit fontScale="90000"/>
          </a:bodyPr>
          <a:lstStyle/>
          <a:p>
            <a:pPr eaLnBrk="1" fontAlgn="auto" hangingPunct="1">
              <a:spcAft>
                <a:spcPts val="0"/>
              </a:spcAft>
              <a:defRPr/>
            </a:pPr>
            <a:r>
              <a:rPr lang="en-US" sz="2000" b="1" dirty="0" smtClean="0">
                <a:solidFill>
                  <a:srgbClr val="0033CC"/>
                </a:solidFill>
              </a:rPr>
              <a:t>MASLOW’S HIERARCHY OF NEEDS</a:t>
            </a:r>
          </a:p>
        </p:txBody>
      </p:sp>
      <p:sp>
        <p:nvSpPr>
          <p:cNvPr id="45059" name="AutoShape 3"/>
          <p:cNvSpPr>
            <a:spLocks noChangeArrowheads="1"/>
          </p:cNvSpPr>
          <p:nvPr/>
        </p:nvSpPr>
        <p:spPr bwMode="auto">
          <a:xfrm>
            <a:off x="1143000" y="1676400"/>
            <a:ext cx="6934200" cy="4419600"/>
          </a:xfrm>
          <a:prstGeom prst="triangle">
            <a:avLst>
              <a:gd name="adj" fmla="val 49931"/>
            </a:avLst>
          </a:prstGeom>
          <a:solidFill>
            <a:srgbClr val="FFFF66"/>
          </a:solidFill>
          <a:ln w="9525">
            <a:solidFill>
              <a:schemeClr val="tx1"/>
            </a:solidFill>
            <a:miter lim="800000"/>
            <a:headEnd/>
            <a:tailEnd/>
          </a:ln>
        </p:spPr>
        <p:txBody>
          <a:bodyPr wrap="none" anchor="ctr"/>
          <a:lstStyle/>
          <a:p>
            <a:pPr algn="ctr"/>
            <a:endParaRPr lang="en-US"/>
          </a:p>
        </p:txBody>
      </p:sp>
      <p:sp>
        <p:nvSpPr>
          <p:cNvPr id="45060" name="Line 4"/>
          <p:cNvSpPr>
            <a:spLocks noChangeShapeType="1"/>
          </p:cNvSpPr>
          <p:nvPr/>
        </p:nvSpPr>
        <p:spPr bwMode="auto">
          <a:xfrm>
            <a:off x="1752600" y="5334000"/>
            <a:ext cx="5715000" cy="0"/>
          </a:xfrm>
          <a:prstGeom prst="line">
            <a:avLst/>
          </a:prstGeom>
          <a:noFill/>
          <a:ln w="38100">
            <a:solidFill>
              <a:schemeClr val="tx1"/>
            </a:solidFill>
            <a:round/>
            <a:headEnd/>
            <a:tailEnd/>
          </a:ln>
        </p:spPr>
        <p:txBody>
          <a:bodyPr wrap="none" anchor="ctr"/>
          <a:lstStyle/>
          <a:p>
            <a:endParaRPr lang="en-US"/>
          </a:p>
        </p:txBody>
      </p:sp>
      <p:sp>
        <p:nvSpPr>
          <p:cNvPr id="45061" name="Line 5"/>
          <p:cNvSpPr>
            <a:spLocks noChangeShapeType="1"/>
          </p:cNvSpPr>
          <p:nvPr/>
        </p:nvSpPr>
        <p:spPr bwMode="auto">
          <a:xfrm>
            <a:off x="2438400" y="4495800"/>
            <a:ext cx="4419600" cy="0"/>
          </a:xfrm>
          <a:prstGeom prst="line">
            <a:avLst/>
          </a:prstGeom>
          <a:noFill/>
          <a:ln w="38100">
            <a:solidFill>
              <a:schemeClr val="tx1"/>
            </a:solidFill>
            <a:round/>
            <a:headEnd/>
            <a:tailEnd/>
          </a:ln>
        </p:spPr>
        <p:txBody>
          <a:bodyPr wrap="none" anchor="ctr"/>
          <a:lstStyle/>
          <a:p>
            <a:endParaRPr lang="en-US"/>
          </a:p>
        </p:txBody>
      </p:sp>
      <p:sp>
        <p:nvSpPr>
          <p:cNvPr id="45062" name="Line 6"/>
          <p:cNvSpPr>
            <a:spLocks noChangeShapeType="1"/>
          </p:cNvSpPr>
          <p:nvPr/>
        </p:nvSpPr>
        <p:spPr bwMode="auto">
          <a:xfrm>
            <a:off x="2971800" y="3733800"/>
            <a:ext cx="3276600" cy="0"/>
          </a:xfrm>
          <a:prstGeom prst="line">
            <a:avLst/>
          </a:prstGeom>
          <a:noFill/>
          <a:ln w="38100">
            <a:solidFill>
              <a:schemeClr val="tx1"/>
            </a:solidFill>
            <a:round/>
            <a:headEnd/>
            <a:tailEnd/>
          </a:ln>
        </p:spPr>
        <p:txBody>
          <a:bodyPr wrap="none" anchor="ctr"/>
          <a:lstStyle/>
          <a:p>
            <a:endParaRPr lang="en-US"/>
          </a:p>
        </p:txBody>
      </p:sp>
      <p:sp>
        <p:nvSpPr>
          <p:cNvPr id="45063" name="Line 7"/>
          <p:cNvSpPr>
            <a:spLocks noChangeShapeType="1"/>
          </p:cNvSpPr>
          <p:nvPr/>
        </p:nvSpPr>
        <p:spPr bwMode="auto">
          <a:xfrm>
            <a:off x="3657600" y="2895600"/>
            <a:ext cx="1905000" cy="0"/>
          </a:xfrm>
          <a:prstGeom prst="line">
            <a:avLst/>
          </a:prstGeom>
          <a:noFill/>
          <a:ln w="38100">
            <a:solidFill>
              <a:schemeClr val="tx1"/>
            </a:solidFill>
            <a:round/>
            <a:headEnd/>
            <a:tailEnd/>
          </a:ln>
        </p:spPr>
        <p:txBody>
          <a:bodyPr wrap="none" anchor="ctr"/>
          <a:lstStyle/>
          <a:p>
            <a:endParaRPr lang="en-US"/>
          </a:p>
        </p:txBody>
      </p:sp>
      <p:sp>
        <p:nvSpPr>
          <p:cNvPr id="45064" name="Text Box 8"/>
          <p:cNvSpPr txBox="1">
            <a:spLocks noChangeArrowheads="1"/>
          </p:cNvSpPr>
          <p:nvPr/>
        </p:nvSpPr>
        <p:spPr bwMode="auto">
          <a:xfrm>
            <a:off x="1905000" y="5562600"/>
            <a:ext cx="5715000" cy="366713"/>
          </a:xfrm>
          <a:prstGeom prst="rect">
            <a:avLst/>
          </a:prstGeom>
          <a:noFill/>
          <a:ln w="9525">
            <a:noFill/>
            <a:miter lim="800000"/>
            <a:headEnd/>
            <a:tailEnd/>
          </a:ln>
        </p:spPr>
        <p:txBody>
          <a:bodyPr>
            <a:spAutoFit/>
          </a:bodyPr>
          <a:lstStyle/>
          <a:p>
            <a:pPr>
              <a:spcBef>
                <a:spcPct val="50000"/>
              </a:spcBef>
            </a:pPr>
            <a:r>
              <a:rPr lang="en-US" sz="1800"/>
              <a:t>Basic physiological needs - hunger, thirst and related needs</a:t>
            </a:r>
            <a:endParaRPr lang="en-US" sz="1800">
              <a:solidFill>
                <a:schemeClr val="bg1"/>
              </a:solidFill>
            </a:endParaRPr>
          </a:p>
        </p:txBody>
      </p:sp>
      <p:sp>
        <p:nvSpPr>
          <p:cNvPr id="45065" name="Text Box 9"/>
          <p:cNvSpPr txBox="1">
            <a:spLocks noChangeArrowheads="1"/>
          </p:cNvSpPr>
          <p:nvPr/>
        </p:nvSpPr>
        <p:spPr bwMode="auto">
          <a:xfrm>
            <a:off x="2362200" y="4648200"/>
            <a:ext cx="4495800" cy="641350"/>
          </a:xfrm>
          <a:prstGeom prst="rect">
            <a:avLst/>
          </a:prstGeom>
          <a:noFill/>
          <a:ln w="9525">
            <a:noFill/>
            <a:miter lim="800000"/>
            <a:headEnd/>
            <a:tailEnd/>
          </a:ln>
        </p:spPr>
        <p:txBody>
          <a:bodyPr>
            <a:spAutoFit/>
          </a:bodyPr>
          <a:lstStyle/>
          <a:p>
            <a:pPr>
              <a:spcBef>
                <a:spcPct val="50000"/>
              </a:spcBef>
            </a:pPr>
            <a:r>
              <a:rPr lang="en-US" sz="1800"/>
              <a:t>Safety needs - to feel secure and safe, out of danger</a:t>
            </a:r>
          </a:p>
        </p:txBody>
      </p:sp>
      <p:sp>
        <p:nvSpPr>
          <p:cNvPr id="45066" name="Text Box 10"/>
          <p:cNvSpPr txBox="1">
            <a:spLocks noChangeArrowheads="1"/>
          </p:cNvSpPr>
          <p:nvPr/>
        </p:nvSpPr>
        <p:spPr bwMode="auto">
          <a:xfrm>
            <a:off x="7086600" y="2895600"/>
            <a:ext cx="1828800" cy="1754188"/>
          </a:xfrm>
          <a:prstGeom prst="rect">
            <a:avLst/>
          </a:prstGeom>
          <a:noFill/>
          <a:ln w="9525">
            <a:noFill/>
            <a:miter lim="800000"/>
            <a:headEnd/>
            <a:tailEnd/>
          </a:ln>
        </p:spPr>
        <p:txBody>
          <a:bodyPr>
            <a:spAutoFit/>
          </a:bodyPr>
          <a:lstStyle/>
          <a:p>
            <a:pPr>
              <a:spcBef>
                <a:spcPct val="50000"/>
              </a:spcBef>
            </a:pPr>
            <a:r>
              <a:rPr lang="en-US" sz="1800">
                <a:solidFill>
                  <a:srgbClr val="0033CC"/>
                </a:solidFill>
              </a:rPr>
              <a:t>Belongingness and love needs - to affiliate (follow) with others, be accepted </a:t>
            </a:r>
            <a:endParaRPr lang="en-US" sz="1600">
              <a:solidFill>
                <a:srgbClr val="0033CC"/>
              </a:solidFill>
            </a:endParaRPr>
          </a:p>
        </p:txBody>
      </p:sp>
      <p:sp>
        <p:nvSpPr>
          <p:cNvPr id="45067" name="Text Box 11"/>
          <p:cNvSpPr txBox="1">
            <a:spLocks noChangeArrowheads="1"/>
          </p:cNvSpPr>
          <p:nvPr/>
        </p:nvSpPr>
        <p:spPr bwMode="auto">
          <a:xfrm>
            <a:off x="914400" y="2514600"/>
            <a:ext cx="2590800" cy="1190625"/>
          </a:xfrm>
          <a:prstGeom prst="rect">
            <a:avLst/>
          </a:prstGeom>
          <a:noFill/>
          <a:ln w="9525">
            <a:noFill/>
            <a:miter lim="800000"/>
            <a:headEnd/>
            <a:tailEnd/>
          </a:ln>
        </p:spPr>
        <p:txBody>
          <a:bodyPr>
            <a:spAutoFit/>
          </a:bodyPr>
          <a:lstStyle/>
          <a:p>
            <a:pPr>
              <a:spcBef>
                <a:spcPct val="50000"/>
              </a:spcBef>
            </a:pPr>
            <a:r>
              <a:rPr lang="en-US" sz="1800">
                <a:solidFill>
                  <a:srgbClr val="0033CC"/>
                </a:solidFill>
              </a:rPr>
              <a:t>Esteem needs - to achieve, be competent, and gain approval and recognition</a:t>
            </a:r>
          </a:p>
        </p:txBody>
      </p:sp>
      <p:sp>
        <p:nvSpPr>
          <p:cNvPr id="45068" name="Text Box 12"/>
          <p:cNvSpPr txBox="1">
            <a:spLocks noChangeArrowheads="1"/>
          </p:cNvSpPr>
          <p:nvPr/>
        </p:nvSpPr>
        <p:spPr bwMode="auto">
          <a:xfrm>
            <a:off x="5181600" y="1524000"/>
            <a:ext cx="3048000" cy="915988"/>
          </a:xfrm>
          <a:prstGeom prst="rect">
            <a:avLst/>
          </a:prstGeom>
          <a:noFill/>
          <a:ln w="9525">
            <a:noFill/>
            <a:miter lim="800000"/>
            <a:headEnd/>
            <a:tailEnd/>
          </a:ln>
        </p:spPr>
        <p:txBody>
          <a:bodyPr>
            <a:spAutoFit/>
          </a:bodyPr>
          <a:lstStyle/>
          <a:p>
            <a:pPr>
              <a:spcBef>
                <a:spcPct val="50000"/>
              </a:spcBef>
            </a:pPr>
            <a:r>
              <a:rPr lang="en-US" sz="1800">
                <a:solidFill>
                  <a:srgbClr val="0033CC"/>
                </a:solidFill>
              </a:rPr>
              <a:t>Self-actualization needs - to find self-fulfilment and realise one’s own potential</a:t>
            </a:r>
            <a:endParaRPr lang="en-US">
              <a:solidFill>
                <a:srgbClr val="0033CC"/>
              </a:solidFill>
            </a:endParaRPr>
          </a:p>
        </p:txBody>
      </p:sp>
      <p:sp>
        <p:nvSpPr>
          <p:cNvPr id="45069" name="AutoShape 13"/>
          <p:cNvSpPr>
            <a:spLocks noChangeArrowheads="1"/>
          </p:cNvSpPr>
          <p:nvPr/>
        </p:nvSpPr>
        <p:spPr bwMode="auto">
          <a:xfrm>
            <a:off x="3124200" y="3124200"/>
            <a:ext cx="609600" cy="304800"/>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en-US"/>
          </a:p>
        </p:txBody>
      </p:sp>
      <p:sp>
        <p:nvSpPr>
          <p:cNvPr id="45070" name="AutoShape 14"/>
          <p:cNvSpPr>
            <a:spLocks noChangeArrowheads="1"/>
          </p:cNvSpPr>
          <p:nvPr/>
        </p:nvSpPr>
        <p:spPr bwMode="auto">
          <a:xfrm rot="-10721826">
            <a:off x="4648200" y="1981200"/>
            <a:ext cx="609600" cy="304800"/>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en-US"/>
          </a:p>
        </p:txBody>
      </p:sp>
      <p:sp>
        <p:nvSpPr>
          <p:cNvPr id="45071" name="AutoShape 15"/>
          <p:cNvSpPr>
            <a:spLocks noChangeArrowheads="1"/>
          </p:cNvSpPr>
          <p:nvPr/>
        </p:nvSpPr>
        <p:spPr bwMode="auto">
          <a:xfrm rot="-10721826">
            <a:off x="6172200" y="3886200"/>
            <a:ext cx="609600" cy="304800"/>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a:xfrm>
            <a:off x="1600200" y="990600"/>
            <a:ext cx="7086600" cy="533400"/>
          </a:xfrm>
        </p:spPr>
        <p:txBody>
          <a:bodyPr/>
          <a:lstStyle/>
          <a:p>
            <a:pPr eaLnBrk="1" fontAlgn="auto" hangingPunct="1">
              <a:spcAft>
                <a:spcPts val="0"/>
              </a:spcAft>
              <a:defRPr/>
            </a:pPr>
            <a:r>
              <a:rPr lang="en-US" sz="2400" b="1" smtClean="0">
                <a:solidFill>
                  <a:schemeClr val="tx2">
                    <a:satMod val="130000"/>
                  </a:schemeClr>
                </a:solidFill>
              </a:rPr>
              <a:t>MASLOW’S HIERACHY OF NEEDS</a:t>
            </a:r>
            <a:endParaRPr lang="en-US" sz="2400" smtClean="0">
              <a:solidFill>
                <a:schemeClr val="tx2">
                  <a:satMod val="130000"/>
                </a:schemeClr>
              </a:solidFill>
            </a:endParaRPr>
          </a:p>
        </p:txBody>
      </p:sp>
      <p:sp>
        <p:nvSpPr>
          <p:cNvPr id="46083" name="Rectangle 1027"/>
          <p:cNvSpPr>
            <a:spLocks noGrp="1" noChangeArrowheads="1"/>
          </p:cNvSpPr>
          <p:nvPr>
            <p:ph idx="1"/>
          </p:nvPr>
        </p:nvSpPr>
        <p:spPr>
          <a:xfrm>
            <a:off x="1600200" y="1828800"/>
            <a:ext cx="7010400" cy="3962400"/>
          </a:xfrm>
        </p:spPr>
        <p:txBody>
          <a:bodyPr/>
          <a:lstStyle/>
          <a:p>
            <a:pPr eaLnBrk="1" hangingPunct="1">
              <a:lnSpc>
                <a:spcPct val="90000"/>
              </a:lnSpc>
            </a:pPr>
            <a:r>
              <a:rPr lang="en-US" smtClean="0"/>
              <a:t>Behaviour is motivated by a hierarchy of human needs</a:t>
            </a:r>
          </a:p>
          <a:p>
            <a:pPr eaLnBrk="1" hangingPunct="1">
              <a:lnSpc>
                <a:spcPct val="90000"/>
              </a:lnSpc>
            </a:pPr>
            <a:r>
              <a:rPr lang="en-US" smtClean="0"/>
              <a:t>Explains why not everybody responds to the obviously beneficial and well-meaning interventions </a:t>
            </a:r>
          </a:p>
          <a:p>
            <a:pPr eaLnBrk="1" hangingPunct="1">
              <a:lnSpc>
                <a:spcPct val="90000"/>
              </a:lnSpc>
            </a:pPr>
            <a:r>
              <a:rPr lang="en-US" smtClean="0"/>
              <a:t>Health needs may be compromised for the sake of satisfaction of low-order needs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a:xfrm>
            <a:off x="1447800" y="1219200"/>
            <a:ext cx="6934200" cy="1143000"/>
          </a:xfrm>
        </p:spPr>
        <p:txBody>
          <a:bodyPr/>
          <a:lstStyle/>
          <a:p>
            <a:pPr algn="ctr" eaLnBrk="1" fontAlgn="auto" hangingPunct="1">
              <a:spcAft>
                <a:spcPts val="0"/>
              </a:spcAft>
              <a:defRPr/>
            </a:pPr>
            <a:r>
              <a:rPr lang="en-US" sz="2800" b="1" dirty="0" smtClean="0">
                <a:solidFill>
                  <a:srgbClr val="0033CC"/>
                </a:solidFill>
              </a:rPr>
              <a:t>3.	THE HEALTH BELIEF MODEL</a:t>
            </a:r>
            <a:br>
              <a:rPr lang="en-US" sz="2800" b="1" dirty="0" smtClean="0">
                <a:solidFill>
                  <a:srgbClr val="0033CC"/>
                </a:solidFill>
              </a:rPr>
            </a:br>
            <a:r>
              <a:rPr lang="en-US" sz="2000" b="1" dirty="0" smtClean="0">
                <a:solidFill>
                  <a:srgbClr val="0033CC"/>
                </a:solidFill>
              </a:rPr>
              <a:t>(</a:t>
            </a:r>
            <a:r>
              <a:rPr lang="en-US" sz="2000" b="1" dirty="0" err="1" smtClean="0">
                <a:solidFill>
                  <a:srgbClr val="0033CC"/>
                </a:solidFill>
              </a:rPr>
              <a:t>Rosenstock</a:t>
            </a:r>
            <a:r>
              <a:rPr lang="en-US" sz="2000" b="1" dirty="0" smtClean="0">
                <a:solidFill>
                  <a:srgbClr val="0033CC"/>
                </a:solidFill>
              </a:rPr>
              <a:t> and Becker - 1974)</a:t>
            </a:r>
            <a:endParaRPr lang="en-US" sz="2400" dirty="0" smtClean="0">
              <a:solidFill>
                <a:srgbClr val="0033CC"/>
              </a:solidFill>
            </a:endParaRPr>
          </a:p>
        </p:txBody>
      </p:sp>
      <p:pic>
        <p:nvPicPr>
          <p:cNvPr id="47107" name="Picture 3" descr="C:\Users\Nada\AppData\Local\Microsoft\Windows\Temporary Internet Files\Content.IE5\C4X7Q33O\bienestar-social[1].jpg"/>
          <p:cNvPicPr>
            <a:picLocks noChangeAspect="1" noChangeArrowheads="1"/>
          </p:cNvPicPr>
          <p:nvPr/>
        </p:nvPicPr>
        <p:blipFill>
          <a:blip r:embed="rId2"/>
          <a:srcRect/>
          <a:stretch>
            <a:fillRect/>
          </a:stretch>
        </p:blipFill>
        <p:spPr bwMode="auto">
          <a:xfrm>
            <a:off x="3733800" y="2971800"/>
            <a:ext cx="3048000" cy="2105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Grp="1" noChangeArrowheads="1"/>
          </p:cNvSpPr>
          <p:nvPr>
            <p:ph type="title"/>
          </p:nvPr>
        </p:nvSpPr>
        <p:spPr>
          <a:xfrm>
            <a:off x="1600200" y="990600"/>
            <a:ext cx="6858000" cy="304800"/>
          </a:xfrm>
        </p:spPr>
        <p:txBody>
          <a:bodyPr>
            <a:normAutofit fontScale="90000"/>
          </a:bodyPr>
          <a:lstStyle/>
          <a:p>
            <a:pPr eaLnBrk="1" fontAlgn="auto" hangingPunct="1">
              <a:spcAft>
                <a:spcPts val="0"/>
              </a:spcAft>
              <a:defRPr/>
            </a:pPr>
            <a:r>
              <a:rPr lang="en-US" sz="2800" b="1" dirty="0" smtClean="0">
                <a:solidFill>
                  <a:srgbClr val="0033CC"/>
                </a:solidFill>
              </a:rPr>
              <a:t>HEALTH BELIEF MODEL</a:t>
            </a:r>
            <a:endParaRPr lang="en-US" sz="2800" dirty="0" smtClean="0">
              <a:solidFill>
                <a:srgbClr val="0033CC"/>
              </a:solidFill>
            </a:endParaRPr>
          </a:p>
        </p:txBody>
      </p:sp>
      <p:sp>
        <p:nvSpPr>
          <p:cNvPr id="48131" name="Rectangle 1027"/>
          <p:cNvSpPr>
            <a:spLocks noGrp="1" noChangeArrowheads="1"/>
          </p:cNvSpPr>
          <p:nvPr>
            <p:ph idx="1"/>
          </p:nvPr>
        </p:nvSpPr>
        <p:spPr>
          <a:xfrm>
            <a:off x="1600200" y="1600200"/>
            <a:ext cx="7010400" cy="4495800"/>
          </a:xfrm>
        </p:spPr>
        <p:txBody>
          <a:bodyPr>
            <a:normAutofit lnSpcReduction="10000"/>
          </a:bodyPr>
          <a:lstStyle/>
          <a:p>
            <a:pPr eaLnBrk="1" hangingPunct="1">
              <a:buFontTx/>
              <a:buNone/>
            </a:pPr>
            <a:r>
              <a:rPr lang="en-US" sz="2800" smtClean="0">
                <a:solidFill>
                  <a:srgbClr val="0033CC"/>
                </a:solidFill>
              </a:rPr>
              <a:t>	</a:t>
            </a:r>
            <a:r>
              <a:rPr lang="en-US" sz="2400" smtClean="0">
                <a:solidFill>
                  <a:srgbClr val="0033CC"/>
                </a:solidFill>
              </a:rPr>
              <a:t>“Two major factors influence the likelihood that a person will adopt a recommended preventive health action</a:t>
            </a:r>
          </a:p>
          <a:p>
            <a:pPr eaLnBrk="1" hangingPunct="1">
              <a:buFontTx/>
              <a:buNone/>
            </a:pPr>
            <a:endParaRPr lang="en-US" sz="1400" smtClean="0">
              <a:solidFill>
                <a:srgbClr val="0033CC"/>
              </a:solidFill>
            </a:endParaRPr>
          </a:p>
          <a:p>
            <a:pPr eaLnBrk="1" hangingPunct="1">
              <a:buFontTx/>
              <a:buNone/>
            </a:pPr>
            <a:r>
              <a:rPr lang="en-US" sz="2400" smtClean="0">
                <a:solidFill>
                  <a:srgbClr val="0033CC"/>
                </a:solidFill>
              </a:rPr>
              <a:t>	</a:t>
            </a:r>
            <a:r>
              <a:rPr lang="en-US" sz="2400" b="1" smtClean="0">
                <a:solidFill>
                  <a:srgbClr val="0033CC"/>
                </a:solidFill>
              </a:rPr>
              <a:t>First </a:t>
            </a:r>
            <a:r>
              <a:rPr lang="en-US" sz="2400" smtClean="0">
                <a:solidFill>
                  <a:srgbClr val="0033CC"/>
                </a:solidFill>
              </a:rPr>
              <a:t>they must feel personally threatened by disease i.e. they must feel personally susceptible to a disease with serious or severe consequences</a:t>
            </a:r>
          </a:p>
          <a:p>
            <a:pPr eaLnBrk="1" hangingPunct="1">
              <a:buFontTx/>
              <a:buNone/>
            </a:pPr>
            <a:endParaRPr lang="en-US" sz="1400" smtClean="0">
              <a:solidFill>
                <a:srgbClr val="0033CC"/>
              </a:solidFill>
            </a:endParaRPr>
          </a:p>
          <a:p>
            <a:pPr eaLnBrk="1" hangingPunct="1">
              <a:buFontTx/>
              <a:buNone/>
            </a:pPr>
            <a:r>
              <a:rPr lang="en-US" sz="2400" smtClean="0">
                <a:solidFill>
                  <a:srgbClr val="0033CC"/>
                </a:solidFill>
              </a:rPr>
              <a:t>	</a:t>
            </a:r>
            <a:r>
              <a:rPr lang="en-US" sz="2400" b="1" smtClean="0">
                <a:solidFill>
                  <a:srgbClr val="0033CC"/>
                </a:solidFill>
              </a:rPr>
              <a:t>Second </a:t>
            </a:r>
            <a:r>
              <a:rPr lang="en-US" sz="2400" smtClean="0">
                <a:solidFill>
                  <a:srgbClr val="0033CC"/>
                </a:solidFill>
              </a:rPr>
              <a:t>they must believe that the benefits of taking the preventive action outweigh the perceived barriers to (and/or cost of) preventive action”</a:t>
            </a:r>
            <a:r>
              <a:rPr lang="en-US" sz="2800" smtClean="0">
                <a:solidFill>
                  <a:srgbClr val="0033CC"/>
                </a:solidFill>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600200" y="990600"/>
            <a:ext cx="7010400" cy="609600"/>
          </a:xfrm>
        </p:spPr>
        <p:txBody>
          <a:bodyPr>
            <a:normAutofit fontScale="90000"/>
          </a:bodyPr>
          <a:lstStyle/>
          <a:p>
            <a:pPr eaLnBrk="1" fontAlgn="auto" hangingPunct="1">
              <a:spcAft>
                <a:spcPts val="0"/>
              </a:spcAft>
              <a:defRPr/>
            </a:pPr>
            <a:r>
              <a:rPr lang="en-US" sz="3600" b="1" dirty="0" smtClean="0">
                <a:solidFill>
                  <a:srgbClr val="FF0000"/>
                </a:solidFill>
              </a:rPr>
              <a:t>Human Health Behavior</a:t>
            </a:r>
            <a:endParaRPr lang="en-US" sz="3600" dirty="0" smtClean="0">
              <a:solidFill>
                <a:srgbClr val="FF0000"/>
              </a:solidFill>
            </a:endParaRPr>
          </a:p>
        </p:txBody>
      </p:sp>
      <p:sp>
        <p:nvSpPr>
          <p:cNvPr id="20483" name="Rectangle 3"/>
          <p:cNvSpPr>
            <a:spLocks noGrp="1" noChangeArrowheads="1"/>
          </p:cNvSpPr>
          <p:nvPr>
            <p:ph idx="1"/>
          </p:nvPr>
        </p:nvSpPr>
        <p:spPr>
          <a:xfrm>
            <a:off x="1600200" y="1981200"/>
            <a:ext cx="7010400" cy="3810000"/>
          </a:xfrm>
        </p:spPr>
        <p:txBody>
          <a:bodyPr>
            <a:normAutofit lnSpcReduction="10000"/>
          </a:bodyPr>
          <a:lstStyle/>
          <a:p>
            <a:pPr eaLnBrk="1" hangingPunct="1">
              <a:lnSpc>
                <a:spcPct val="90000"/>
              </a:lnSpc>
            </a:pPr>
            <a:r>
              <a:rPr lang="en-US" sz="2600" dirty="0" smtClean="0"/>
              <a:t>Human </a:t>
            </a:r>
            <a:r>
              <a:rPr lang="en-US" sz="2600" dirty="0" err="1" smtClean="0"/>
              <a:t>behaviour</a:t>
            </a:r>
            <a:r>
              <a:rPr lang="en-US" sz="2600" dirty="0" smtClean="0"/>
              <a:t>, especially health </a:t>
            </a:r>
            <a:r>
              <a:rPr lang="en-US" sz="2600" dirty="0" err="1" smtClean="0"/>
              <a:t>behaviour</a:t>
            </a:r>
            <a:r>
              <a:rPr lang="en-US" sz="2600" dirty="0" smtClean="0"/>
              <a:t>, is complex and not always readily understandable</a:t>
            </a:r>
          </a:p>
          <a:p>
            <a:pPr eaLnBrk="1" hangingPunct="1">
              <a:lnSpc>
                <a:spcPct val="90000"/>
              </a:lnSpc>
            </a:pPr>
            <a:r>
              <a:rPr lang="en-US" sz="2600" dirty="0" smtClean="0"/>
              <a:t>Health </a:t>
            </a:r>
            <a:r>
              <a:rPr lang="en-US" sz="2600" dirty="0" err="1" smtClean="0"/>
              <a:t>behaviour</a:t>
            </a:r>
            <a:r>
              <a:rPr lang="en-US" sz="2600" dirty="0" smtClean="0"/>
              <a:t>, like other </a:t>
            </a:r>
            <a:r>
              <a:rPr lang="en-US" sz="2600" dirty="0" err="1" smtClean="0"/>
              <a:t>behaviour</a:t>
            </a:r>
            <a:r>
              <a:rPr lang="en-US" sz="2600" dirty="0" smtClean="0"/>
              <a:t>, is motivated by stimuli in an individual’s environment</a:t>
            </a:r>
          </a:p>
          <a:p>
            <a:pPr eaLnBrk="1" hangingPunct="1">
              <a:lnSpc>
                <a:spcPct val="90000"/>
              </a:lnSpc>
            </a:pPr>
            <a:r>
              <a:rPr lang="en-US" sz="2600" dirty="0" smtClean="0"/>
              <a:t>The response to such stimuli may or may not be directly related to health</a:t>
            </a:r>
          </a:p>
          <a:p>
            <a:r>
              <a:rPr lang="en-US" sz="2600" dirty="0" smtClean="0"/>
              <a:t>Motivation </a:t>
            </a:r>
            <a:r>
              <a:rPr lang="en-US" sz="2600" dirty="0"/>
              <a:t>for health </a:t>
            </a:r>
            <a:r>
              <a:rPr lang="en-US" sz="2600" dirty="0" err="1"/>
              <a:t>behaviour</a:t>
            </a:r>
            <a:r>
              <a:rPr lang="en-US" sz="2600" dirty="0"/>
              <a:t> is dynamic and not static</a:t>
            </a:r>
          </a:p>
          <a:p>
            <a:pPr eaLnBrk="1" hangingPunct="1">
              <a:lnSpc>
                <a:spcPct val="90000"/>
              </a:lnSpc>
            </a:pPr>
            <a:endParaRPr lang="en-US" sz="2800" b="1"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p:cNvSpPr>
            <a:spLocks noChangeArrowheads="1"/>
          </p:cNvSpPr>
          <p:nvPr/>
        </p:nvSpPr>
        <p:spPr bwMode="auto">
          <a:xfrm>
            <a:off x="0" y="0"/>
            <a:ext cx="9144000" cy="6858000"/>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9218" name="Rectangle 2"/>
          <p:cNvSpPr>
            <a:spLocks noGrp="1" noChangeArrowheads="1"/>
          </p:cNvSpPr>
          <p:nvPr>
            <p:ph type="title"/>
          </p:nvPr>
        </p:nvSpPr>
        <p:spPr>
          <a:xfrm>
            <a:off x="838200" y="228600"/>
            <a:ext cx="7772400" cy="609600"/>
          </a:xfrm>
        </p:spPr>
        <p:txBody>
          <a:bodyPr/>
          <a:lstStyle/>
          <a:p>
            <a:pPr eaLnBrk="1" fontAlgn="auto" hangingPunct="1">
              <a:spcAft>
                <a:spcPts val="0"/>
              </a:spcAft>
              <a:defRPr/>
            </a:pPr>
            <a:r>
              <a:rPr lang="en-US" sz="2800" b="1" dirty="0" smtClean="0">
                <a:solidFill>
                  <a:schemeClr val="tx1"/>
                </a:solidFill>
                <a:effectLst>
                  <a:outerShdw blurRad="38100" dist="38100" dir="2700000" algn="tl">
                    <a:srgbClr val="C0C0C0"/>
                  </a:outerShdw>
                </a:effectLst>
              </a:rPr>
              <a:t>HEALTH BELIEF MODEL</a:t>
            </a:r>
            <a:endParaRPr lang="en-US" sz="3600" dirty="0" smtClean="0">
              <a:solidFill>
                <a:schemeClr val="tx1"/>
              </a:solidFill>
            </a:endParaRPr>
          </a:p>
        </p:txBody>
      </p:sp>
      <p:graphicFrame>
        <p:nvGraphicFramePr>
          <p:cNvPr id="1026" name="Object 1024"/>
          <p:cNvGraphicFramePr>
            <a:graphicFrameLocks noChangeAspect="1"/>
          </p:cNvGraphicFramePr>
          <p:nvPr/>
        </p:nvGraphicFramePr>
        <p:xfrm>
          <a:off x="685800" y="1143000"/>
          <a:ext cx="7981950" cy="5334000"/>
        </p:xfrm>
        <a:graphic>
          <a:graphicData uri="http://schemas.openxmlformats.org/presentationml/2006/ole">
            <mc:AlternateContent xmlns:mc="http://schemas.openxmlformats.org/markup-compatibility/2006">
              <mc:Choice xmlns:v="urn:schemas-microsoft-com:vml" Requires="v">
                <p:oleObj spid="_x0000_s1039" name="Document" r:id="rId3" imgW="8686800" imgH="7134120" progId="Word.Document.8">
                  <p:embed/>
                </p:oleObj>
              </mc:Choice>
              <mc:Fallback>
                <p:oleObj name="Document" r:id="rId3" imgW="8686800" imgH="7134120" progId="Word.Document.8">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143000"/>
                        <a:ext cx="798195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2" descr="C:\Users\amany\Desktop\Healthbeliefmodel.png"/>
          <p:cNvPicPr>
            <a:picLocks noGrp="1" noChangeAspect="1" noChangeArrowheads="1"/>
          </p:cNvPicPr>
          <p:nvPr>
            <p:ph idx="1"/>
          </p:nvPr>
        </p:nvPicPr>
        <p:blipFill>
          <a:blip r:embed="rId2"/>
          <a:srcRect/>
          <a:stretch>
            <a:fillRect/>
          </a:stretch>
        </p:blipFill>
        <p:spPr>
          <a:xfrm>
            <a:off x="762000" y="609600"/>
            <a:ext cx="7858125" cy="5786438"/>
          </a:xfr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609600" y="723900"/>
            <a:ext cx="8153400" cy="533400"/>
          </a:xfrm>
        </p:spPr>
        <p:txBody>
          <a:bodyPr>
            <a:normAutofit fontScale="90000"/>
          </a:bodyPr>
          <a:lstStyle/>
          <a:p>
            <a:pPr eaLnBrk="1" fontAlgn="auto" hangingPunct="1">
              <a:spcAft>
                <a:spcPts val="0"/>
              </a:spcAft>
              <a:defRPr/>
            </a:pPr>
            <a:r>
              <a:rPr lang="en-US" sz="3600" b="1" dirty="0" smtClean="0">
                <a:solidFill>
                  <a:srgbClr val="0033CC"/>
                </a:solidFill>
              </a:rPr>
              <a:t>HEALTH BELIEF MODEL (Detailed)</a:t>
            </a:r>
          </a:p>
        </p:txBody>
      </p:sp>
      <p:graphicFrame>
        <p:nvGraphicFramePr>
          <p:cNvPr id="2050" name="Object 2048"/>
          <p:cNvGraphicFramePr>
            <a:graphicFrameLocks noChangeAspect="1"/>
          </p:cNvGraphicFramePr>
          <p:nvPr/>
        </p:nvGraphicFramePr>
        <p:xfrm>
          <a:off x="0" y="1446213"/>
          <a:ext cx="8994775" cy="6173787"/>
        </p:xfrm>
        <a:graphic>
          <a:graphicData uri="http://schemas.openxmlformats.org/presentationml/2006/ole">
            <mc:AlternateContent xmlns:mc="http://schemas.openxmlformats.org/markup-compatibility/2006">
              <mc:Choice xmlns:v="urn:schemas-microsoft-com:vml" Requires="v">
                <p:oleObj spid="_x0000_s2063" name="Document" r:id="rId3" imgW="8626225" imgH="6259281" progId="Word.Document.8">
                  <p:embed/>
                </p:oleObj>
              </mc:Choice>
              <mc:Fallback>
                <p:oleObj name="Document" r:id="rId3" imgW="8626225" imgH="6259281" progId="Word.Document.8">
                  <p:embed/>
                  <p:pic>
                    <p:nvPicPr>
                      <p:cNvPr id="0"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6213"/>
                        <a:ext cx="8994775" cy="6173787"/>
                      </a:xfrm>
                      <a:prstGeom prst="rect">
                        <a:avLst/>
                      </a:prstGeom>
                      <a:solidFill>
                        <a:srgbClr val="66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590550"/>
            <a:ext cx="7772400" cy="800100"/>
          </a:xfrm>
        </p:spPr>
        <p:txBody>
          <a:bodyPr>
            <a:normAutofit fontScale="90000"/>
          </a:bodyPr>
          <a:lstStyle/>
          <a:p>
            <a:pPr eaLnBrk="1" fontAlgn="auto" hangingPunct="1">
              <a:spcAft>
                <a:spcPts val="0"/>
              </a:spcAft>
              <a:defRPr/>
            </a:pPr>
            <a:r>
              <a:rPr lang="en-US" sz="2400" b="1" dirty="0" smtClean="0">
                <a:solidFill>
                  <a:srgbClr val="0033CC"/>
                </a:solidFill>
                <a:effectLst>
                  <a:outerShdw blurRad="38100" dist="38100" dir="2700000" algn="tl">
                    <a:srgbClr val="C0C0C0"/>
                  </a:outerShdw>
                </a:effectLst>
              </a:rPr>
              <a:t>MODIFIED HEALTH BELIEF MODEL AS APPLIED TO HIV/AIDS PROGRAMME</a:t>
            </a:r>
            <a:endParaRPr lang="en-US" sz="2400" dirty="0" smtClean="0">
              <a:solidFill>
                <a:srgbClr val="0033CC"/>
              </a:solidFill>
            </a:endParaRPr>
          </a:p>
        </p:txBody>
      </p:sp>
      <p:graphicFrame>
        <p:nvGraphicFramePr>
          <p:cNvPr id="3074" name="Object 1024"/>
          <p:cNvGraphicFramePr>
            <a:graphicFrameLocks noChangeAspect="1"/>
          </p:cNvGraphicFramePr>
          <p:nvPr/>
        </p:nvGraphicFramePr>
        <p:xfrm>
          <a:off x="0" y="1543050"/>
          <a:ext cx="9144000" cy="5314950"/>
        </p:xfrm>
        <a:graphic>
          <a:graphicData uri="http://schemas.openxmlformats.org/presentationml/2006/ole">
            <mc:AlternateContent xmlns:mc="http://schemas.openxmlformats.org/markup-compatibility/2006">
              <mc:Choice xmlns:v="urn:schemas-microsoft-com:vml" Requires="v">
                <p:oleObj spid="_x0000_s3087" name="Document" r:id="rId3" imgW="8321040" imgH="7042320" progId="Word.Document.8">
                  <p:embed/>
                </p:oleObj>
              </mc:Choice>
              <mc:Fallback>
                <p:oleObj name="Document" r:id="rId3" imgW="8321040" imgH="7042320" progId="Word.Document.8">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43050"/>
                        <a:ext cx="9144000" cy="5314950"/>
                      </a:xfrm>
                      <a:prstGeom prst="rect">
                        <a:avLst/>
                      </a:prstGeom>
                      <a:solidFill>
                        <a:srgbClr val="66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50179" name="Picture 2" descr="C:\Users\amany\Desktop\fig4-1.gif"/>
          <p:cNvPicPr>
            <a:picLocks noGrp="1" noChangeAspect="1" noChangeArrowheads="1"/>
          </p:cNvPicPr>
          <p:nvPr>
            <p:ph idx="1"/>
          </p:nvPr>
        </p:nvPicPr>
        <p:blipFill>
          <a:blip r:embed="rId2"/>
          <a:srcRect/>
          <a:stretch>
            <a:fillRect/>
          </a:stretch>
        </p:blipFill>
        <p:spPr>
          <a:xfrm>
            <a:off x="214313" y="571500"/>
            <a:ext cx="7429500" cy="4705350"/>
          </a:xfrm>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ChangeArrowheads="1"/>
          </p:cNvSpPr>
          <p:nvPr>
            <p:ph type="title"/>
          </p:nvPr>
        </p:nvSpPr>
        <p:spPr>
          <a:xfrm>
            <a:off x="1447800" y="304800"/>
            <a:ext cx="7239000" cy="2438400"/>
          </a:xfrm>
        </p:spPr>
        <p:txBody>
          <a:bodyPr/>
          <a:lstStyle/>
          <a:p>
            <a:pPr algn="ctr" eaLnBrk="1" fontAlgn="auto" hangingPunct="1">
              <a:spcAft>
                <a:spcPts val="0"/>
              </a:spcAft>
              <a:defRPr/>
            </a:pPr>
            <a:r>
              <a:rPr lang="en-US" sz="2800" b="1" dirty="0" smtClean="0">
                <a:solidFill>
                  <a:srgbClr val="0033CC"/>
                </a:solidFill>
              </a:rPr>
              <a:t>4. THE SOCIAL LEARNING OR SOCIAL COGNITIVE THEORY </a:t>
            </a:r>
            <a:br>
              <a:rPr lang="en-US" sz="2800" b="1" dirty="0" smtClean="0">
                <a:solidFill>
                  <a:srgbClr val="0033CC"/>
                </a:solidFill>
              </a:rPr>
            </a:br>
            <a:r>
              <a:rPr lang="en-US" sz="2000" b="1" dirty="0" smtClean="0">
                <a:solidFill>
                  <a:srgbClr val="0033CC"/>
                </a:solidFill>
              </a:rPr>
              <a:t>(</a:t>
            </a:r>
            <a:r>
              <a:rPr lang="en-US" sz="2000" b="1" dirty="0" err="1" smtClean="0">
                <a:solidFill>
                  <a:srgbClr val="0033CC"/>
                </a:solidFill>
              </a:rPr>
              <a:t>Bandura</a:t>
            </a:r>
            <a:r>
              <a:rPr lang="en-US" sz="2000" b="1" dirty="0" smtClean="0">
                <a:solidFill>
                  <a:srgbClr val="0033CC"/>
                </a:solidFill>
              </a:rPr>
              <a:t> - 1977)</a:t>
            </a:r>
          </a:p>
        </p:txBody>
      </p:sp>
      <p:pic>
        <p:nvPicPr>
          <p:cNvPr id="51203" name="Picture 4" descr="C:\Users\Nada\AppData\Local\Microsoft\Windows\Temporary Internet Files\Content.IE5\C4X7Q33O\social-media-management1[1].jpg"/>
          <p:cNvPicPr>
            <a:picLocks noChangeAspect="1" noChangeArrowheads="1"/>
          </p:cNvPicPr>
          <p:nvPr/>
        </p:nvPicPr>
        <p:blipFill>
          <a:blip r:embed="rId2"/>
          <a:srcRect/>
          <a:stretch>
            <a:fillRect/>
          </a:stretch>
        </p:blipFill>
        <p:spPr bwMode="auto">
          <a:xfrm>
            <a:off x="1143000" y="3276600"/>
            <a:ext cx="8001000" cy="3319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600200" y="990600"/>
            <a:ext cx="6934200" cy="381000"/>
          </a:xfrm>
        </p:spPr>
        <p:txBody>
          <a:bodyPr>
            <a:normAutofit fontScale="90000"/>
          </a:bodyPr>
          <a:lstStyle/>
          <a:p>
            <a:pPr eaLnBrk="1" fontAlgn="auto" hangingPunct="1">
              <a:spcAft>
                <a:spcPts val="0"/>
              </a:spcAft>
              <a:defRPr/>
            </a:pPr>
            <a:r>
              <a:rPr lang="en-US" sz="2800" b="1" dirty="0" smtClean="0">
                <a:solidFill>
                  <a:schemeClr val="tx2">
                    <a:satMod val="130000"/>
                  </a:schemeClr>
                </a:solidFill>
              </a:rPr>
              <a:t>SOCIAL LEARNING THEORY </a:t>
            </a:r>
            <a:endParaRPr lang="en-US" sz="2800" dirty="0" smtClean="0">
              <a:solidFill>
                <a:schemeClr val="tx2">
                  <a:satMod val="130000"/>
                </a:schemeClr>
              </a:solidFill>
            </a:endParaRPr>
          </a:p>
        </p:txBody>
      </p:sp>
      <p:sp>
        <p:nvSpPr>
          <p:cNvPr id="52227" name="Rectangle 3"/>
          <p:cNvSpPr>
            <a:spLocks noGrp="1" noChangeArrowheads="1"/>
          </p:cNvSpPr>
          <p:nvPr>
            <p:ph idx="1"/>
          </p:nvPr>
        </p:nvSpPr>
        <p:spPr>
          <a:xfrm>
            <a:off x="1600200" y="1752600"/>
            <a:ext cx="7010400" cy="4038600"/>
          </a:xfrm>
        </p:spPr>
        <p:txBody>
          <a:bodyPr/>
          <a:lstStyle/>
          <a:p>
            <a:pPr eaLnBrk="1" hangingPunct="1"/>
            <a:r>
              <a:rPr lang="en-US" smtClean="0"/>
              <a:t>The first theory to introduce the idea of self-efficacy</a:t>
            </a:r>
          </a:p>
          <a:p>
            <a:pPr eaLnBrk="1" hangingPunct="1"/>
            <a:r>
              <a:rPr lang="en-US" smtClean="0"/>
              <a:t>Theory is based on the belief that behavior is determined by expectancies and incentives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600200" y="990600"/>
            <a:ext cx="6934200" cy="457200"/>
          </a:xfrm>
        </p:spPr>
        <p:txBody>
          <a:bodyPr>
            <a:normAutofit fontScale="90000"/>
          </a:bodyPr>
          <a:lstStyle/>
          <a:p>
            <a:pPr eaLnBrk="1" fontAlgn="auto" hangingPunct="1">
              <a:spcAft>
                <a:spcPts val="0"/>
              </a:spcAft>
              <a:defRPr/>
            </a:pPr>
            <a:r>
              <a:rPr lang="en-US" sz="2800" b="1" dirty="0" smtClean="0">
                <a:solidFill>
                  <a:schemeClr val="tx2">
                    <a:satMod val="130000"/>
                  </a:schemeClr>
                </a:solidFill>
              </a:rPr>
              <a:t>SOCIAL LEARNING THEORY</a:t>
            </a:r>
            <a:r>
              <a:rPr lang="en-US" sz="1800" b="1" dirty="0" smtClean="0">
                <a:solidFill>
                  <a:schemeClr val="tx2">
                    <a:satMod val="130000"/>
                  </a:schemeClr>
                </a:solidFill>
              </a:rPr>
              <a:t> </a:t>
            </a:r>
            <a:endParaRPr lang="en-US" sz="2800" dirty="0" smtClean="0">
              <a:solidFill>
                <a:schemeClr val="tx2">
                  <a:satMod val="130000"/>
                </a:schemeClr>
              </a:solidFill>
            </a:endParaRPr>
          </a:p>
        </p:txBody>
      </p:sp>
      <p:sp>
        <p:nvSpPr>
          <p:cNvPr id="53251" name="Rectangle 3"/>
          <p:cNvSpPr>
            <a:spLocks noGrp="1" noChangeArrowheads="1"/>
          </p:cNvSpPr>
          <p:nvPr>
            <p:ph idx="1"/>
          </p:nvPr>
        </p:nvSpPr>
        <p:spPr>
          <a:xfrm>
            <a:off x="1600200" y="1752600"/>
            <a:ext cx="7086600" cy="4191000"/>
          </a:xfrm>
        </p:spPr>
        <p:txBody>
          <a:bodyPr/>
          <a:lstStyle/>
          <a:p>
            <a:pPr eaLnBrk="1" hangingPunct="1">
              <a:lnSpc>
                <a:spcPct val="90000"/>
              </a:lnSpc>
            </a:pPr>
            <a:r>
              <a:rPr lang="en-US" smtClean="0"/>
              <a:t>Behaviour is influenced by expectancies about:</a:t>
            </a:r>
          </a:p>
          <a:p>
            <a:pPr lvl="1" eaLnBrk="1" hangingPunct="1">
              <a:lnSpc>
                <a:spcPct val="90000"/>
              </a:lnSpc>
            </a:pPr>
            <a:r>
              <a:rPr lang="en-US" smtClean="0"/>
              <a:t>environmental cues (i.e. beliefs about how events are linked and what leads to what)</a:t>
            </a:r>
          </a:p>
          <a:p>
            <a:pPr lvl="1" eaLnBrk="1" hangingPunct="1">
              <a:lnSpc>
                <a:spcPct val="90000"/>
              </a:lnSpc>
            </a:pPr>
            <a:r>
              <a:rPr lang="en-US" smtClean="0"/>
              <a:t>consequences of one’s actions (i.e. how behaviour is likely to influence outcomes)</a:t>
            </a:r>
          </a:p>
          <a:p>
            <a:pPr lvl="1" eaLnBrk="1" hangingPunct="1">
              <a:lnSpc>
                <a:spcPct val="90000"/>
              </a:lnSpc>
            </a:pPr>
            <a:r>
              <a:rPr lang="en-US" smtClean="0"/>
              <a:t>competency to perform the behaviour needed to influence outcomes (i.e. self-efficacy)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600200" y="914400"/>
            <a:ext cx="6934200" cy="533400"/>
          </a:xfrm>
        </p:spPr>
        <p:txBody>
          <a:bodyPr>
            <a:normAutofit fontScale="90000"/>
          </a:bodyPr>
          <a:lstStyle/>
          <a:p>
            <a:pPr eaLnBrk="1" fontAlgn="auto" hangingPunct="1">
              <a:spcAft>
                <a:spcPts val="0"/>
              </a:spcAft>
              <a:defRPr/>
            </a:pPr>
            <a:r>
              <a:rPr lang="en-US" sz="2800" b="1" dirty="0" smtClean="0">
                <a:solidFill>
                  <a:srgbClr val="0066FF"/>
                </a:solidFill>
                <a:effectLst>
                  <a:outerShdw blurRad="38100" dist="38100" dir="2700000" algn="tl">
                    <a:srgbClr val="C0C0C0"/>
                  </a:outerShdw>
                </a:effectLst>
              </a:rPr>
              <a:t>SOCIAL LEARING THEORY</a:t>
            </a:r>
            <a:br>
              <a:rPr lang="en-US" sz="2800" b="1" dirty="0" smtClean="0">
                <a:solidFill>
                  <a:srgbClr val="0066FF"/>
                </a:solidFill>
                <a:effectLst>
                  <a:outerShdw blurRad="38100" dist="38100" dir="2700000" algn="tl">
                    <a:srgbClr val="C0C0C0"/>
                  </a:outerShdw>
                </a:effectLst>
              </a:rPr>
            </a:br>
            <a:endParaRPr lang="en-US" sz="2000" dirty="0" smtClean="0">
              <a:solidFill>
                <a:srgbClr val="0066FF"/>
              </a:solidFill>
            </a:endParaRPr>
          </a:p>
        </p:txBody>
      </p:sp>
      <p:graphicFrame>
        <p:nvGraphicFramePr>
          <p:cNvPr id="4098" name="Object 3"/>
          <p:cNvGraphicFramePr>
            <a:graphicFrameLocks noChangeAspect="1"/>
          </p:cNvGraphicFramePr>
          <p:nvPr/>
        </p:nvGraphicFramePr>
        <p:xfrm>
          <a:off x="0" y="1524000"/>
          <a:ext cx="9144000" cy="5334000"/>
        </p:xfrm>
        <a:graphic>
          <a:graphicData uri="http://schemas.openxmlformats.org/presentationml/2006/ole">
            <mc:AlternateContent xmlns:mc="http://schemas.openxmlformats.org/markup-compatibility/2006">
              <mc:Choice xmlns:v="urn:schemas-microsoft-com:vml" Requires="v">
                <p:oleObj spid="_x0000_s4111" name="Document" r:id="rId3" imgW="8376120" imgH="5219640" progId="Word.Document.8">
                  <p:embed/>
                </p:oleObj>
              </mc:Choice>
              <mc:Fallback>
                <p:oleObj name="Document" r:id="rId3" imgW="8376120" imgH="5219640"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solidFill>
                        <a:srgbClr val="66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600200" y="2590800"/>
            <a:ext cx="6934200" cy="1600200"/>
          </a:xfrm>
        </p:spPr>
        <p:txBody>
          <a:bodyPr/>
          <a:lstStyle/>
          <a:p>
            <a:pPr algn="ctr" eaLnBrk="1" fontAlgn="auto" hangingPunct="1">
              <a:spcAft>
                <a:spcPts val="0"/>
              </a:spcAft>
              <a:defRPr/>
            </a:pPr>
            <a:r>
              <a:rPr lang="en-US" sz="3200" b="1" dirty="0" smtClean="0">
                <a:solidFill>
                  <a:srgbClr val="0066FF"/>
                </a:solidFill>
              </a:rPr>
              <a:t>5.</a:t>
            </a:r>
            <a:r>
              <a:rPr lang="en-US" sz="3200" b="1" dirty="0" smtClean="0">
                <a:solidFill>
                  <a:srgbClr val="0033CC"/>
                </a:solidFill>
              </a:rPr>
              <a:t>	THEORY OF REASONED ACTION</a:t>
            </a:r>
            <a:br>
              <a:rPr lang="en-US" sz="3200" b="1" dirty="0" smtClean="0">
                <a:solidFill>
                  <a:srgbClr val="0033CC"/>
                </a:solidFill>
              </a:rPr>
            </a:br>
            <a:r>
              <a:rPr lang="en-US" sz="2000" b="1" dirty="0" smtClean="0">
                <a:solidFill>
                  <a:srgbClr val="0033CC"/>
                </a:solidFill>
              </a:rPr>
              <a:t>(</a:t>
            </a:r>
            <a:r>
              <a:rPr lang="en-US" sz="2000" b="1" dirty="0" err="1" smtClean="0">
                <a:solidFill>
                  <a:srgbClr val="0033CC"/>
                </a:solidFill>
              </a:rPr>
              <a:t>Fishbein</a:t>
            </a:r>
            <a:r>
              <a:rPr lang="en-US" sz="2000" b="1" dirty="0" smtClean="0">
                <a:solidFill>
                  <a:srgbClr val="0033CC"/>
                </a:solidFill>
              </a:rPr>
              <a:t> and </a:t>
            </a:r>
            <a:r>
              <a:rPr lang="en-US" sz="2000" b="1" dirty="0" err="1" smtClean="0">
                <a:solidFill>
                  <a:srgbClr val="0033CC"/>
                </a:solidFill>
              </a:rPr>
              <a:t>Atzen</a:t>
            </a:r>
            <a:r>
              <a:rPr lang="en-US" sz="2000" b="1" dirty="0" smtClean="0">
                <a:solidFill>
                  <a:srgbClr val="0033CC"/>
                </a:solidFill>
              </a:rPr>
              <a:t> - 1975)</a:t>
            </a:r>
            <a:endParaRPr lang="en-US" sz="2800" dirty="0" smtClean="0">
              <a:solidFill>
                <a:srgbClr val="0033CC"/>
              </a:solidFill>
            </a:endParaRPr>
          </a:p>
        </p:txBody>
      </p:sp>
      <p:pic>
        <p:nvPicPr>
          <p:cNvPr id="54275" name="Picture 3" descr="C:\Users\Nada\AppData\Local\Microsoft\Windows\Temporary Internet Files\Content.IE5\MG2S0SM0\innovation[1].jpg"/>
          <p:cNvPicPr>
            <a:picLocks noChangeAspect="1" noChangeArrowheads="1"/>
          </p:cNvPicPr>
          <p:nvPr/>
        </p:nvPicPr>
        <p:blipFill>
          <a:blip r:embed="rId2"/>
          <a:srcRect/>
          <a:stretch>
            <a:fillRect/>
          </a:stretch>
        </p:blipFill>
        <p:spPr bwMode="auto">
          <a:xfrm>
            <a:off x="2209800" y="4267200"/>
            <a:ext cx="6400800" cy="1728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1600200" y="990600"/>
            <a:ext cx="7086600" cy="609600"/>
          </a:xfrm>
        </p:spPr>
        <p:txBody>
          <a:bodyPr>
            <a:normAutofit fontScale="90000"/>
          </a:bodyPr>
          <a:lstStyle/>
          <a:p>
            <a:pPr eaLnBrk="1" fontAlgn="auto" hangingPunct="1">
              <a:spcAft>
                <a:spcPts val="0"/>
              </a:spcAft>
              <a:defRPr/>
            </a:pPr>
            <a:r>
              <a:rPr lang="en-US" sz="3600" b="1" dirty="0" smtClean="0">
                <a:solidFill>
                  <a:srgbClr val="FF0000"/>
                </a:solidFill>
              </a:rPr>
              <a:t>Types Of Health Behavior</a:t>
            </a:r>
            <a:endParaRPr lang="en-US" sz="3600" dirty="0" smtClean="0">
              <a:solidFill>
                <a:srgbClr val="FF0000"/>
              </a:solidFill>
            </a:endParaRPr>
          </a:p>
        </p:txBody>
      </p:sp>
      <p:sp>
        <p:nvSpPr>
          <p:cNvPr id="22531" name="Rectangle 1027"/>
          <p:cNvSpPr>
            <a:spLocks noGrp="1" noChangeArrowheads="1"/>
          </p:cNvSpPr>
          <p:nvPr>
            <p:ph idx="1"/>
          </p:nvPr>
        </p:nvSpPr>
        <p:spPr>
          <a:xfrm>
            <a:off x="1600200" y="1905000"/>
            <a:ext cx="7086600" cy="4114800"/>
          </a:xfrm>
        </p:spPr>
        <p:txBody>
          <a:bodyPr/>
          <a:lstStyle/>
          <a:p>
            <a:pPr eaLnBrk="1" hangingPunct="1">
              <a:lnSpc>
                <a:spcPct val="90000"/>
              </a:lnSpc>
            </a:pPr>
            <a:r>
              <a:rPr lang="en-US" b="1" dirty="0" smtClean="0"/>
              <a:t>Health-directed behavior</a:t>
            </a:r>
            <a:endParaRPr lang="en-US" dirty="0" smtClean="0"/>
          </a:p>
          <a:p>
            <a:pPr lvl="1" eaLnBrk="1" hangingPunct="1">
              <a:lnSpc>
                <a:spcPct val="90000"/>
              </a:lnSpc>
            </a:pPr>
            <a:r>
              <a:rPr lang="en-US" dirty="0" smtClean="0"/>
              <a:t>Observable acts that are undertaken with a specific health outcome in mind</a:t>
            </a:r>
          </a:p>
          <a:p>
            <a:pPr lvl="1" eaLnBrk="1" hangingPunct="1">
              <a:lnSpc>
                <a:spcPct val="90000"/>
              </a:lnSpc>
            </a:pPr>
            <a:endParaRPr lang="en-US" dirty="0" smtClean="0"/>
          </a:p>
          <a:p>
            <a:pPr eaLnBrk="1" hangingPunct="1">
              <a:lnSpc>
                <a:spcPct val="90000"/>
              </a:lnSpc>
            </a:pPr>
            <a:r>
              <a:rPr lang="en-US" b="1" dirty="0" smtClean="0"/>
              <a:t>Health-related behavior</a:t>
            </a:r>
            <a:endParaRPr lang="en-US" dirty="0" smtClean="0"/>
          </a:p>
          <a:p>
            <a:pPr lvl="1" eaLnBrk="1" hangingPunct="1">
              <a:lnSpc>
                <a:spcPct val="90000"/>
              </a:lnSpc>
            </a:pPr>
            <a:r>
              <a:rPr lang="en-US" dirty="0" smtClean="0"/>
              <a:t>Those actions that a person does that may have health implications, but are not undertaken with a specific health objective in mind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600200" y="990600"/>
            <a:ext cx="7162800" cy="457200"/>
          </a:xfrm>
        </p:spPr>
        <p:txBody>
          <a:bodyPr/>
          <a:lstStyle/>
          <a:p>
            <a:pPr eaLnBrk="1" fontAlgn="auto" hangingPunct="1">
              <a:spcAft>
                <a:spcPts val="0"/>
              </a:spcAft>
              <a:defRPr/>
            </a:pPr>
            <a:r>
              <a:rPr lang="en-US" sz="2000" b="1" dirty="0" smtClean="0">
                <a:solidFill>
                  <a:schemeClr val="tx2">
                    <a:satMod val="130000"/>
                  </a:schemeClr>
                </a:solidFill>
              </a:rPr>
              <a:t>THE THEORY OF REASONED ACTION  </a:t>
            </a:r>
            <a:endParaRPr lang="en-US" sz="2000" dirty="0" smtClean="0">
              <a:solidFill>
                <a:schemeClr val="tx2">
                  <a:satMod val="130000"/>
                </a:schemeClr>
              </a:solidFill>
            </a:endParaRPr>
          </a:p>
        </p:txBody>
      </p:sp>
      <p:sp>
        <p:nvSpPr>
          <p:cNvPr id="55299" name="Rectangle 3"/>
          <p:cNvSpPr>
            <a:spLocks noGrp="1" noChangeArrowheads="1"/>
          </p:cNvSpPr>
          <p:nvPr>
            <p:ph idx="1"/>
          </p:nvPr>
        </p:nvSpPr>
        <p:spPr>
          <a:xfrm>
            <a:off x="1600200" y="1752600"/>
            <a:ext cx="7086600" cy="4495800"/>
          </a:xfrm>
        </p:spPr>
        <p:txBody>
          <a:bodyPr>
            <a:normAutofit lnSpcReduction="10000"/>
          </a:bodyPr>
          <a:lstStyle/>
          <a:p>
            <a:pPr eaLnBrk="1" hangingPunct="1"/>
            <a:r>
              <a:rPr lang="en-US" sz="2400" smtClean="0"/>
              <a:t>Proposes that voluntary behaviour is predicted by one’s </a:t>
            </a:r>
            <a:r>
              <a:rPr lang="en-US" sz="2400" smtClean="0">
                <a:solidFill>
                  <a:srgbClr val="FF0000"/>
                </a:solidFill>
              </a:rPr>
              <a:t>intention</a:t>
            </a:r>
            <a:r>
              <a:rPr lang="en-US" sz="2400" smtClean="0"/>
              <a:t> to perform the behaviour (e.g. how likely is it that you will take up a quit smoking programme?)</a:t>
            </a:r>
          </a:p>
          <a:p>
            <a:pPr eaLnBrk="1" hangingPunct="1"/>
            <a:endParaRPr lang="en-US" sz="2400" smtClean="0"/>
          </a:p>
          <a:p>
            <a:pPr eaLnBrk="1" hangingPunct="1"/>
            <a:r>
              <a:rPr lang="en-US" sz="2400" smtClean="0"/>
              <a:t>Intention, in turn, is a function of :</a:t>
            </a:r>
          </a:p>
          <a:p>
            <a:pPr lvl="1" eaLnBrk="1" hangingPunct="1"/>
            <a:r>
              <a:rPr lang="en-US" sz="2400" smtClean="0">
                <a:solidFill>
                  <a:srgbClr val="FF0000"/>
                </a:solidFill>
              </a:rPr>
              <a:t>attitude </a:t>
            </a:r>
            <a:r>
              <a:rPr lang="en-US" sz="2400" smtClean="0"/>
              <a:t>towards the impending behaviour (do you feel good or bad about quitting?), and</a:t>
            </a:r>
          </a:p>
          <a:p>
            <a:pPr lvl="1" eaLnBrk="1" hangingPunct="1"/>
            <a:r>
              <a:rPr lang="en-US" sz="2400" smtClean="0">
                <a:solidFill>
                  <a:srgbClr val="FF0000"/>
                </a:solidFill>
              </a:rPr>
              <a:t> subjective norms</a:t>
            </a:r>
            <a:r>
              <a:rPr lang="en-US" sz="2400" smtClean="0"/>
              <a:t> (do most people who are important to you think you should quit?)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600200" y="990600"/>
            <a:ext cx="7086600" cy="609600"/>
          </a:xfrm>
        </p:spPr>
        <p:txBody>
          <a:bodyPr/>
          <a:lstStyle/>
          <a:p>
            <a:pPr eaLnBrk="1" fontAlgn="auto" hangingPunct="1">
              <a:spcAft>
                <a:spcPts val="0"/>
              </a:spcAft>
              <a:defRPr/>
            </a:pPr>
            <a:r>
              <a:rPr lang="en-US" sz="2400" b="1" dirty="0" smtClean="0">
                <a:solidFill>
                  <a:schemeClr val="tx2">
                    <a:satMod val="130000"/>
                  </a:schemeClr>
                </a:solidFill>
              </a:rPr>
              <a:t>THE THEORY OF REASONED ACTION  </a:t>
            </a:r>
            <a:endParaRPr lang="en-US" sz="2400" dirty="0" smtClean="0">
              <a:solidFill>
                <a:schemeClr val="tx2">
                  <a:satMod val="130000"/>
                </a:schemeClr>
              </a:solidFill>
            </a:endParaRPr>
          </a:p>
        </p:txBody>
      </p:sp>
      <p:sp>
        <p:nvSpPr>
          <p:cNvPr id="56323" name="Rectangle 3"/>
          <p:cNvSpPr>
            <a:spLocks noGrp="1" noChangeArrowheads="1"/>
          </p:cNvSpPr>
          <p:nvPr>
            <p:ph idx="1"/>
          </p:nvPr>
        </p:nvSpPr>
        <p:spPr>
          <a:xfrm>
            <a:off x="1600200" y="1905000"/>
            <a:ext cx="7086600" cy="4114800"/>
          </a:xfrm>
        </p:spPr>
        <p:txBody>
          <a:bodyPr>
            <a:normAutofit lnSpcReduction="10000"/>
          </a:bodyPr>
          <a:lstStyle/>
          <a:p>
            <a:pPr eaLnBrk="1" hangingPunct="1"/>
            <a:r>
              <a:rPr lang="en-US" sz="2400" smtClean="0"/>
              <a:t>Attitude is a function of </a:t>
            </a:r>
            <a:r>
              <a:rPr lang="en-US" sz="2400" smtClean="0">
                <a:solidFill>
                  <a:srgbClr val="0066FF"/>
                </a:solidFill>
              </a:rPr>
              <a:t>beliefs about the consequences of the behaviour</a:t>
            </a:r>
            <a:r>
              <a:rPr lang="en-US" sz="2400" smtClean="0"/>
              <a:t> (how important do you think it is to quit?) weighted by an evaluation of the importance of that outcome (how important is it to you to quit?)</a:t>
            </a:r>
          </a:p>
          <a:p>
            <a:pPr eaLnBrk="1" hangingPunct="1"/>
            <a:r>
              <a:rPr lang="en-US" sz="2400" smtClean="0"/>
              <a:t>Subjective norms are a function of </a:t>
            </a:r>
            <a:r>
              <a:rPr lang="en-US" sz="2400" smtClean="0">
                <a:solidFill>
                  <a:srgbClr val="0066FF"/>
                </a:solidFill>
              </a:rPr>
              <a:t>expectations of significant others</a:t>
            </a:r>
            <a:r>
              <a:rPr lang="en-US" sz="2400" smtClean="0"/>
              <a:t> (does your spouse think you should quit?) weighted by the </a:t>
            </a:r>
            <a:r>
              <a:rPr lang="en-US" sz="2400" smtClean="0">
                <a:solidFill>
                  <a:srgbClr val="0066FF"/>
                </a:solidFill>
              </a:rPr>
              <a:t>motivation to conform </a:t>
            </a:r>
            <a:r>
              <a:rPr lang="en-US" sz="2400" smtClean="0"/>
              <a:t>(how important is it to do what your spouse wants?)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idx="1"/>
          </p:nvPr>
        </p:nvSpPr>
        <p:spPr>
          <a:xfrm>
            <a:off x="1600200" y="1905000"/>
            <a:ext cx="7010400" cy="3962400"/>
          </a:xfrm>
        </p:spPr>
        <p:txBody>
          <a:bodyPr>
            <a:normAutofit fontScale="92500"/>
          </a:bodyPr>
          <a:lstStyle/>
          <a:p>
            <a:pPr marL="365760" indent="-283464" eaLnBrk="1" fontAlgn="auto" hangingPunct="1">
              <a:spcAft>
                <a:spcPts val="0"/>
              </a:spcAft>
              <a:buFont typeface="Wingdings 2"/>
              <a:buChar char=""/>
              <a:defRPr/>
            </a:pPr>
            <a:r>
              <a:rPr lang="en-US" sz="2800" dirty="0" smtClean="0"/>
              <a:t>Unlike the Health Belief Model and the Social Learning Theory, this model is based on </a:t>
            </a:r>
            <a:r>
              <a:rPr lang="en-US" sz="2800" dirty="0" smtClean="0">
                <a:solidFill>
                  <a:srgbClr val="0066FF"/>
                </a:solidFill>
              </a:rPr>
              <a:t>rationale </a:t>
            </a:r>
            <a:r>
              <a:rPr lang="en-US" sz="2800" dirty="0" smtClean="0"/>
              <a:t>and does not provide explicitly for emotional ‘fear-arousal’ elements such as the perceived susceptibility to illness</a:t>
            </a:r>
          </a:p>
          <a:p>
            <a:pPr marL="365760" indent="-283464" eaLnBrk="1" fontAlgn="auto" hangingPunct="1">
              <a:spcAft>
                <a:spcPts val="0"/>
              </a:spcAft>
              <a:buFont typeface="Wingdings 2"/>
              <a:buChar char=""/>
              <a:defRPr/>
            </a:pPr>
            <a:endParaRPr lang="en-US" sz="2800" dirty="0" smtClean="0"/>
          </a:p>
          <a:p>
            <a:pPr marL="365760" indent="-283464" eaLnBrk="1" fontAlgn="auto" hangingPunct="1">
              <a:spcAft>
                <a:spcPts val="0"/>
              </a:spcAft>
              <a:buFont typeface="Wingdings 2"/>
              <a:buChar char=""/>
              <a:defRPr/>
            </a:pPr>
            <a:r>
              <a:rPr lang="en-US" sz="2800" dirty="0" smtClean="0"/>
              <a:t>Basically more emphasis is put on intention rather than attitudes.</a:t>
            </a:r>
          </a:p>
        </p:txBody>
      </p:sp>
      <p:sp>
        <p:nvSpPr>
          <p:cNvPr id="57347" name="Rectangle 4"/>
          <p:cNvSpPr>
            <a:spLocks noChangeArrowheads="1"/>
          </p:cNvSpPr>
          <p:nvPr/>
        </p:nvSpPr>
        <p:spPr bwMode="auto">
          <a:xfrm>
            <a:off x="1600200" y="990600"/>
            <a:ext cx="7086600" cy="609600"/>
          </a:xfrm>
          <a:prstGeom prst="rect">
            <a:avLst/>
          </a:prstGeom>
          <a:noFill/>
          <a:ln w="9525">
            <a:noFill/>
            <a:miter lim="800000"/>
            <a:headEnd/>
            <a:tailEnd/>
          </a:ln>
        </p:spPr>
        <p:txBody>
          <a:bodyPr anchor="ctr"/>
          <a:lstStyle/>
          <a:p>
            <a:pPr algn="ctr"/>
            <a:r>
              <a:rPr lang="en-US" b="1">
                <a:solidFill>
                  <a:schemeClr val="tx2"/>
                </a:solidFill>
              </a:rPr>
              <a:t>THE THEORY OF REASONED ACTION </a:t>
            </a:r>
            <a:endParaRPr lang="en-US">
              <a:solidFill>
                <a:schemeClr val="tx2"/>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ChangeArrowheads="1"/>
          </p:cNvSpPr>
          <p:nvPr/>
        </p:nvSpPr>
        <p:spPr bwMode="auto">
          <a:xfrm>
            <a:off x="0" y="1295400"/>
            <a:ext cx="9144000" cy="5638800"/>
          </a:xfrm>
          <a:prstGeom prst="rect">
            <a:avLst/>
          </a:prstGeom>
          <a:solidFill>
            <a:srgbClr val="66FFFF"/>
          </a:solidFill>
          <a:ln w="9525">
            <a:solidFill>
              <a:schemeClr val="tx1"/>
            </a:solidFill>
            <a:miter lim="800000"/>
            <a:headEnd/>
            <a:tailEnd/>
          </a:ln>
        </p:spPr>
        <p:txBody>
          <a:bodyPr wrap="none" anchor="ctr"/>
          <a:lstStyle/>
          <a:p>
            <a:endParaRPr lang="en-US"/>
          </a:p>
        </p:txBody>
      </p:sp>
      <p:sp>
        <p:nvSpPr>
          <p:cNvPr id="17410" name="Rectangle 2"/>
          <p:cNvSpPr>
            <a:spLocks noGrp="1" noChangeArrowheads="1"/>
          </p:cNvSpPr>
          <p:nvPr>
            <p:ph type="title"/>
          </p:nvPr>
        </p:nvSpPr>
        <p:spPr>
          <a:xfrm>
            <a:off x="1295400" y="781050"/>
            <a:ext cx="7086600" cy="419100"/>
          </a:xfrm>
        </p:spPr>
        <p:txBody>
          <a:bodyPr>
            <a:normAutofit fontScale="90000"/>
          </a:bodyPr>
          <a:lstStyle/>
          <a:p>
            <a:pPr eaLnBrk="1" fontAlgn="auto" hangingPunct="1">
              <a:spcAft>
                <a:spcPts val="0"/>
              </a:spcAft>
              <a:defRPr/>
            </a:pPr>
            <a:r>
              <a:rPr lang="en-US" sz="2400" b="1" dirty="0" smtClean="0">
                <a:solidFill>
                  <a:srgbClr val="0033CC"/>
                </a:solidFill>
                <a:effectLst>
                  <a:outerShdw blurRad="38100" dist="38100" dir="2700000" algn="tl">
                    <a:srgbClr val="C0C0C0"/>
                  </a:outerShdw>
                </a:effectLst>
              </a:rPr>
              <a:t>THEORY OF REASONED ACTION</a:t>
            </a:r>
          </a:p>
        </p:txBody>
      </p:sp>
      <p:graphicFrame>
        <p:nvGraphicFramePr>
          <p:cNvPr id="5122" name="Object 1024"/>
          <p:cNvGraphicFramePr>
            <a:graphicFrameLocks noChangeAspect="1"/>
          </p:cNvGraphicFramePr>
          <p:nvPr/>
        </p:nvGraphicFramePr>
        <p:xfrm>
          <a:off x="381000" y="1371600"/>
          <a:ext cx="8378825" cy="5264150"/>
        </p:xfrm>
        <a:graphic>
          <a:graphicData uri="http://schemas.openxmlformats.org/presentationml/2006/ole">
            <mc:AlternateContent xmlns:mc="http://schemas.openxmlformats.org/markup-compatibility/2006">
              <mc:Choice xmlns:v="urn:schemas-microsoft-com:vml" Requires="v">
                <p:oleObj spid="_x0000_s5135" name="Document" r:id="rId3" imgW="9326880" imgH="6675120" progId="Word.Document.8">
                  <p:embed/>
                </p:oleObj>
              </mc:Choice>
              <mc:Fallback>
                <p:oleObj name="Document" r:id="rId3" imgW="9326880" imgH="6675120" progId="Word.Document.8">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371600"/>
                        <a:ext cx="8378825" cy="5264150"/>
                      </a:xfrm>
                      <a:prstGeom prst="rect">
                        <a:avLst/>
                      </a:prstGeom>
                      <a:solidFill>
                        <a:srgbClr val="66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0" y="1752600"/>
            <a:ext cx="9144000" cy="5105400"/>
          </a:xfrm>
          <a:prstGeom prst="rect">
            <a:avLst/>
          </a:prstGeom>
          <a:solidFill>
            <a:srgbClr val="66FFFF"/>
          </a:solidFill>
          <a:ln w="9525">
            <a:solidFill>
              <a:schemeClr val="tx1"/>
            </a:solidFill>
            <a:miter lim="800000"/>
            <a:headEnd/>
            <a:tailEnd/>
          </a:ln>
        </p:spPr>
        <p:txBody>
          <a:bodyPr wrap="none" anchor="ctr"/>
          <a:lstStyle/>
          <a:p>
            <a:endParaRPr lang="en-US"/>
          </a:p>
        </p:txBody>
      </p:sp>
      <p:sp>
        <p:nvSpPr>
          <p:cNvPr id="6149" name="Rectangle 2"/>
          <p:cNvSpPr>
            <a:spLocks noGrp="1" noChangeArrowheads="1"/>
          </p:cNvSpPr>
          <p:nvPr>
            <p:ph type="title"/>
          </p:nvPr>
        </p:nvSpPr>
        <p:spPr>
          <a:xfrm>
            <a:off x="304800" y="609600"/>
            <a:ext cx="8534400" cy="1143000"/>
          </a:xfrm>
        </p:spPr>
        <p:txBody>
          <a:bodyPr/>
          <a:lstStyle/>
          <a:p>
            <a:pPr eaLnBrk="1" fontAlgn="auto" hangingPunct="1">
              <a:spcAft>
                <a:spcPts val="0"/>
              </a:spcAft>
              <a:defRPr/>
            </a:pPr>
            <a:r>
              <a:rPr lang="en-US" sz="2000" b="1" dirty="0" smtClean="0">
                <a:solidFill>
                  <a:srgbClr val="0033CC"/>
                </a:solidFill>
              </a:rPr>
              <a:t>THEORY OF REASONED ACTION AND PERSONAL BEHAVIOUR APPLIED TO HIV/AIDS PROGRAMME ACTION </a:t>
            </a:r>
            <a:br>
              <a:rPr lang="en-US" sz="2000" b="1" dirty="0" smtClean="0">
                <a:solidFill>
                  <a:srgbClr val="0033CC"/>
                </a:solidFill>
              </a:rPr>
            </a:br>
            <a:r>
              <a:rPr lang="en-US" sz="2000" b="1" dirty="0" smtClean="0">
                <a:solidFill>
                  <a:srgbClr val="0033CC"/>
                </a:solidFill>
              </a:rPr>
              <a:t>(Adapted to key focus areas)</a:t>
            </a:r>
          </a:p>
        </p:txBody>
      </p:sp>
      <p:graphicFrame>
        <p:nvGraphicFramePr>
          <p:cNvPr id="6146" name="Object 3"/>
          <p:cNvGraphicFramePr>
            <a:graphicFrameLocks noChangeAspect="1"/>
          </p:cNvGraphicFramePr>
          <p:nvPr/>
        </p:nvGraphicFramePr>
        <p:xfrm>
          <a:off x="838200" y="1905000"/>
          <a:ext cx="6724650" cy="5772150"/>
        </p:xfrm>
        <a:graphic>
          <a:graphicData uri="http://schemas.openxmlformats.org/presentationml/2006/ole">
            <mc:AlternateContent xmlns:mc="http://schemas.openxmlformats.org/markup-compatibility/2006">
              <mc:Choice xmlns:v="urn:schemas-microsoft-com:vml" Requires="v">
                <p:oleObj spid="_x0000_s6172" name="Document" r:id="rId3" imgW="6743880" imgH="5772240" progId="Word.Document.8">
                  <p:embed/>
                </p:oleObj>
              </mc:Choice>
              <mc:Fallback>
                <p:oleObj name="Document" r:id="rId3" imgW="6743880" imgH="5772240"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905000"/>
                        <a:ext cx="6724650" cy="577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5"/>
          <p:cNvGraphicFramePr>
            <a:graphicFrameLocks noChangeAspect="1"/>
          </p:cNvGraphicFramePr>
          <p:nvPr/>
        </p:nvGraphicFramePr>
        <p:xfrm>
          <a:off x="838200" y="1905000"/>
          <a:ext cx="7543800" cy="4548188"/>
        </p:xfrm>
        <a:graphic>
          <a:graphicData uri="http://schemas.openxmlformats.org/presentationml/2006/ole">
            <mc:AlternateContent xmlns:mc="http://schemas.openxmlformats.org/markup-compatibility/2006">
              <mc:Choice xmlns:v="urn:schemas-microsoft-com:vml" Requires="v">
                <p:oleObj spid="_x0000_s6173" name="Document" r:id="rId5" imgW="8869680" imgH="7043760" progId="Word.Document.8">
                  <p:embed/>
                </p:oleObj>
              </mc:Choice>
              <mc:Fallback>
                <p:oleObj name="Document" r:id="rId5" imgW="8869680" imgH="7043760" progId="Word.Documen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1905000"/>
                        <a:ext cx="7543800" cy="454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600200" y="2514600"/>
            <a:ext cx="6934200" cy="1143000"/>
          </a:xfrm>
        </p:spPr>
        <p:txBody>
          <a:bodyPr>
            <a:normAutofit/>
          </a:bodyPr>
          <a:lstStyle/>
          <a:p>
            <a:pPr algn="ctr" eaLnBrk="1" fontAlgn="auto" hangingPunct="1">
              <a:spcAft>
                <a:spcPts val="0"/>
              </a:spcAft>
              <a:defRPr/>
            </a:pPr>
            <a:r>
              <a:rPr lang="en-US" sz="3200" b="1" dirty="0" smtClean="0">
                <a:solidFill>
                  <a:srgbClr val="0033CC"/>
                </a:solidFill>
              </a:rPr>
              <a:t>6.	STAGES OF CHANGE MODEL</a:t>
            </a:r>
            <a:br>
              <a:rPr lang="en-US" sz="3200" b="1" dirty="0" smtClean="0">
                <a:solidFill>
                  <a:srgbClr val="0033CC"/>
                </a:solidFill>
              </a:rPr>
            </a:br>
            <a:r>
              <a:rPr lang="en-US" sz="2400" b="1" dirty="0" smtClean="0">
                <a:solidFill>
                  <a:srgbClr val="0033CC"/>
                </a:solidFill>
              </a:rPr>
              <a:t>(</a:t>
            </a:r>
            <a:r>
              <a:rPr lang="en-US" sz="2400" b="1" dirty="0" err="1" smtClean="0">
                <a:solidFill>
                  <a:srgbClr val="0033CC"/>
                </a:solidFill>
              </a:rPr>
              <a:t>Prochaska</a:t>
            </a:r>
            <a:r>
              <a:rPr lang="en-US" sz="2400" b="1" dirty="0" smtClean="0">
                <a:solidFill>
                  <a:srgbClr val="0033CC"/>
                </a:solidFill>
              </a:rPr>
              <a:t> and </a:t>
            </a:r>
            <a:r>
              <a:rPr lang="en-US" sz="2400" b="1" dirty="0" err="1" smtClean="0">
                <a:solidFill>
                  <a:srgbClr val="0033CC"/>
                </a:solidFill>
              </a:rPr>
              <a:t>DiClemente</a:t>
            </a:r>
            <a:r>
              <a:rPr lang="en-US" sz="2400" b="1" dirty="0" smtClean="0">
                <a:solidFill>
                  <a:srgbClr val="0033CC"/>
                </a:solidFill>
              </a:rPr>
              <a:t> -1984)</a:t>
            </a:r>
            <a:endParaRPr lang="en-US" sz="2800" dirty="0" smtClean="0">
              <a:solidFill>
                <a:srgbClr val="0033CC"/>
              </a:solidFill>
            </a:endParaRPr>
          </a:p>
        </p:txBody>
      </p:sp>
      <p:pic>
        <p:nvPicPr>
          <p:cNvPr id="58371" name="Picture 3" descr="C:\Program Files (x86)\Microsoft Office\MEDIA\CAGCAT10\j0297707.wmf"/>
          <p:cNvPicPr>
            <a:picLocks noChangeAspect="1" noChangeArrowheads="1"/>
          </p:cNvPicPr>
          <p:nvPr/>
        </p:nvPicPr>
        <p:blipFill>
          <a:blip r:embed="rId2"/>
          <a:srcRect/>
          <a:stretch>
            <a:fillRect/>
          </a:stretch>
        </p:blipFill>
        <p:spPr bwMode="auto">
          <a:xfrm>
            <a:off x="6553200" y="4267200"/>
            <a:ext cx="1479550" cy="1820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AutoShape 2"/>
          <p:cNvSpPr>
            <a:spLocks noChangeArrowheads="1"/>
          </p:cNvSpPr>
          <p:nvPr/>
        </p:nvSpPr>
        <p:spPr bwMode="auto">
          <a:xfrm rot="-753067">
            <a:off x="2590800" y="5680075"/>
            <a:ext cx="1295400" cy="228600"/>
          </a:xfrm>
          <a:prstGeom prst="rightArrow">
            <a:avLst>
              <a:gd name="adj1" fmla="val 50000"/>
              <a:gd name="adj2" fmla="val 141667"/>
            </a:avLst>
          </a:prstGeom>
          <a:solidFill>
            <a:schemeClr val="accent1"/>
          </a:solidFill>
          <a:ln w="9525">
            <a:solidFill>
              <a:schemeClr val="tx1"/>
            </a:solidFill>
            <a:miter lim="800000"/>
            <a:headEnd/>
            <a:tailEnd/>
          </a:ln>
        </p:spPr>
        <p:txBody>
          <a:bodyPr wrap="none" anchor="ctr"/>
          <a:lstStyle/>
          <a:p>
            <a:endParaRPr lang="en-US"/>
          </a:p>
        </p:txBody>
      </p:sp>
      <p:sp>
        <p:nvSpPr>
          <p:cNvPr id="7172" name="AutoShape 3"/>
          <p:cNvSpPr>
            <a:spLocks noChangeArrowheads="1"/>
          </p:cNvSpPr>
          <p:nvPr/>
        </p:nvSpPr>
        <p:spPr bwMode="auto">
          <a:xfrm rot="-842729">
            <a:off x="5638800" y="2286000"/>
            <a:ext cx="976313" cy="228600"/>
          </a:xfrm>
          <a:prstGeom prst="rightArrow">
            <a:avLst>
              <a:gd name="adj1" fmla="val 50000"/>
              <a:gd name="adj2" fmla="val 106771"/>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7170" name="Object 4"/>
          <p:cNvGraphicFramePr>
            <a:graphicFrameLocks noChangeAspect="1"/>
          </p:cNvGraphicFramePr>
          <p:nvPr/>
        </p:nvGraphicFramePr>
        <p:xfrm>
          <a:off x="1295400" y="1524000"/>
          <a:ext cx="6705600" cy="4484688"/>
        </p:xfrm>
        <a:graphic>
          <a:graphicData uri="http://schemas.openxmlformats.org/presentationml/2006/ole">
            <mc:AlternateContent xmlns:mc="http://schemas.openxmlformats.org/markup-compatibility/2006">
              <mc:Choice xmlns:v="urn:schemas-microsoft-com:vml" Requires="v">
                <p:oleObj spid="_x0000_s7183" name="Chart" r:id="rId3" imgW="6096075" imgH="4076807" progId="MSGraph.Chart.8">
                  <p:embed followColorScheme="full"/>
                </p:oleObj>
              </mc:Choice>
              <mc:Fallback>
                <p:oleObj name="Chart" r:id="rId3" imgW="6096075" imgH="4076807" progId="MSGraph.Chart.8">
                  <p:embed followColorScheme="full"/>
                  <p:pic>
                    <p:nvPicPr>
                      <p:cNvPr id="0" name="Object 4"/>
                      <p:cNvPicPr>
                        <a:picLocks noChangeAspect="1" noChangeArrowheads="1"/>
                      </p:cNvPicPr>
                      <p:nvPr/>
                    </p:nvPicPr>
                    <p:blipFill>
                      <a:blip r:embed="rId4"/>
                      <a:srcRect/>
                      <a:stretch>
                        <a:fillRect/>
                      </a:stretch>
                    </p:blipFill>
                    <p:spPr bwMode="auto">
                      <a:xfrm>
                        <a:off x="1295400" y="1524000"/>
                        <a:ext cx="6705600" cy="4484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3" name="Rectangle 5"/>
          <p:cNvSpPr>
            <a:spLocks noGrp="1" noChangeArrowheads="1"/>
          </p:cNvSpPr>
          <p:nvPr>
            <p:ph type="title"/>
          </p:nvPr>
        </p:nvSpPr>
        <p:spPr>
          <a:xfrm>
            <a:off x="1600200" y="685800"/>
            <a:ext cx="6934200" cy="609600"/>
          </a:xfrm>
        </p:spPr>
        <p:txBody>
          <a:bodyPr>
            <a:normAutofit fontScale="90000"/>
          </a:bodyPr>
          <a:lstStyle/>
          <a:p>
            <a:pPr eaLnBrk="1" fontAlgn="auto" hangingPunct="1">
              <a:spcAft>
                <a:spcPts val="0"/>
              </a:spcAft>
              <a:defRPr/>
            </a:pPr>
            <a:r>
              <a:rPr lang="en-US" sz="2800" b="1" dirty="0" smtClean="0">
                <a:solidFill>
                  <a:srgbClr val="0033CC"/>
                </a:solidFill>
              </a:rPr>
              <a:t>STAGES OF CHANGE MODEL</a:t>
            </a:r>
            <a:r>
              <a:rPr lang="en-US" sz="2000" b="1" dirty="0" smtClean="0">
                <a:solidFill>
                  <a:srgbClr val="0033CC"/>
                </a:solidFill>
              </a:rPr>
              <a:t> </a:t>
            </a:r>
            <a:br>
              <a:rPr lang="en-US" sz="2000" b="1" dirty="0" smtClean="0">
                <a:solidFill>
                  <a:srgbClr val="0033CC"/>
                </a:solidFill>
              </a:rPr>
            </a:br>
            <a:r>
              <a:rPr lang="en-US" sz="2000" b="1" dirty="0" smtClean="0">
                <a:solidFill>
                  <a:srgbClr val="0033CC"/>
                </a:solidFill>
              </a:rPr>
              <a:t>(</a:t>
            </a:r>
            <a:r>
              <a:rPr lang="en-US" sz="2000" b="1" dirty="0" err="1" smtClean="0">
                <a:solidFill>
                  <a:srgbClr val="0033CC"/>
                </a:solidFill>
              </a:rPr>
              <a:t>Prochaska</a:t>
            </a:r>
            <a:r>
              <a:rPr lang="en-US" sz="2000" b="1" dirty="0" smtClean="0">
                <a:solidFill>
                  <a:srgbClr val="0033CC"/>
                </a:solidFill>
              </a:rPr>
              <a:t> J &amp; </a:t>
            </a:r>
            <a:r>
              <a:rPr lang="en-US" sz="2000" b="1" dirty="0" err="1" smtClean="0">
                <a:solidFill>
                  <a:srgbClr val="0033CC"/>
                </a:solidFill>
              </a:rPr>
              <a:t>DiClemente</a:t>
            </a:r>
            <a:r>
              <a:rPr lang="en-US" sz="2000" b="1" dirty="0" smtClean="0">
                <a:solidFill>
                  <a:srgbClr val="0033CC"/>
                </a:solidFill>
              </a:rPr>
              <a:t> C, 1984)</a:t>
            </a:r>
          </a:p>
        </p:txBody>
      </p:sp>
      <p:sp>
        <p:nvSpPr>
          <p:cNvPr id="7174" name="Text Box 6"/>
          <p:cNvSpPr txBox="1">
            <a:spLocks noChangeArrowheads="1"/>
          </p:cNvSpPr>
          <p:nvPr/>
        </p:nvSpPr>
        <p:spPr bwMode="auto">
          <a:xfrm>
            <a:off x="304800" y="5067300"/>
            <a:ext cx="2476500" cy="1562100"/>
          </a:xfrm>
          <a:prstGeom prst="rect">
            <a:avLst/>
          </a:prstGeom>
          <a:solidFill>
            <a:srgbClr val="0000FF"/>
          </a:solidFill>
          <a:ln w="9525">
            <a:solidFill>
              <a:schemeClr val="bg1"/>
            </a:solidFill>
            <a:miter lim="800000"/>
            <a:headEnd/>
            <a:tailEnd/>
          </a:ln>
        </p:spPr>
        <p:txBody>
          <a:bodyPr wrap="none">
            <a:spAutoFit/>
          </a:bodyPr>
          <a:lstStyle/>
          <a:p>
            <a:r>
              <a:rPr lang="en-US" i="1">
                <a:solidFill>
                  <a:schemeClr val="bg1"/>
                </a:solidFill>
              </a:rPr>
              <a:t>Pre-contemplation</a:t>
            </a:r>
            <a:endParaRPr lang="en-US">
              <a:solidFill>
                <a:schemeClr val="bg1"/>
              </a:solidFill>
            </a:endParaRPr>
          </a:p>
          <a:p>
            <a:r>
              <a:rPr lang="en-US">
                <a:solidFill>
                  <a:schemeClr val="bg1"/>
                </a:solidFill>
              </a:rPr>
              <a:t>Not interested in </a:t>
            </a:r>
          </a:p>
          <a:p>
            <a:r>
              <a:rPr lang="en-US">
                <a:solidFill>
                  <a:schemeClr val="bg1"/>
                </a:solidFill>
              </a:rPr>
              <a:t>changing ‘risky’ </a:t>
            </a:r>
          </a:p>
          <a:p>
            <a:r>
              <a:rPr lang="en-US">
                <a:solidFill>
                  <a:schemeClr val="bg1"/>
                </a:solidFill>
              </a:rPr>
              <a:t>lifestyle</a:t>
            </a:r>
          </a:p>
        </p:txBody>
      </p:sp>
      <p:sp>
        <p:nvSpPr>
          <p:cNvPr id="7175" name="Text Box 7"/>
          <p:cNvSpPr txBox="1">
            <a:spLocks noChangeArrowheads="1"/>
          </p:cNvSpPr>
          <p:nvPr/>
        </p:nvSpPr>
        <p:spPr bwMode="auto">
          <a:xfrm>
            <a:off x="6705600" y="1600200"/>
            <a:ext cx="2044700" cy="1196975"/>
          </a:xfrm>
          <a:prstGeom prst="rect">
            <a:avLst/>
          </a:prstGeom>
          <a:solidFill>
            <a:srgbClr val="0066FF"/>
          </a:solidFill>
          <a:ln w="9525">
            <a:solidFill>
              <a:schemeClr val="bg1"/>
            </a:solidFill>
            <a:miter lim="800000"/>
            <a:headEnd/>
            <a:tailEnd/>
          </a:ln>
        </p:spPr>
        <p:txBody>
          <a:bodyPr wrap="none">
            <a:spAutoFit/>
          </a:bodyPr>
          <a:lstStyle/>
          <a:p>
            <a:r>
              <a:rPr lang="en-US" i="1">
                <a:solidFill>
                  <a:schemeClr val="bg1"/>
                </a:solidFill>
              </a:rPr>
              <a:t>Exit:</a:t>
            </a:r>
          </a:p>
          <a:p>
            <a:r>
              <a:rPr lang="en-US">
                <a:solidFill>
                  <a:schemeClr val="bg1"/>
                </a:solidFill>
              </a:rPr>
              <a:t>Maintaining </a:t>
            </a:r>
          </a:p>
          <a:p>
            <a:r>
              <a:rPr lang="en-US">
                <a:solidFill>
                  <a:schemeClr val="bg1"/>
                </a:solidFill>
              </a:rPr>
              <a:t>‘safer’ lifestyle</a:t>
            </a:r>
            <a:endParaRPr lang="en-US"/>
          </a:p>
        </p:txBody>
      </p:sp>
      <p:sp>
        <p:nvSpPr>
          <p:cNvPr id="7176" name="AutoShape 8"/>
          <p:cNvSpPr>
            <a:spLocks noChangeArrowheads="1"/>
          </p:cNvSpPr>
          <p:nvPr/>
        </p:nvSpPr>
        <p:spPr bwMode="auto">
          <a:xfrm rot="-96753">
            <a:off x="4198938" y="2057400"/>
            <a:ext cx="976312" cy="228600"/>
          </a:xfrm>
          <a:prstGeom prst="rightArrow">
            <a:avLst>
              <a:gd name="adj1" fmla="val 50000"/>
              <a:gd name="adj2" fmla="val 106771"/>
            </a:avLst>
          </a:prstGeom>
          <a:solidFill>
            <a:schemeClr val="accent1"/>
          </a:solidFill>
          <a:ln w="9525">
            <a:solidFill>
              <a:schemeClr val="tx1"/>
            </a:solidFill>
            <a:miter lim="800000"/>
            <a:headEnd/>
            <a:tailEnd/>
          </a:ln>
        </p:spPr>
        <p:txBody>
          <a:bodyPr wrap="none" anchor="ctr"/>
          <a:lstStyle/>
          <a:p>
            <a:endParaRPr lang="en-US"/>
          </a:p>
        </p:txBody>
      </p:sp>
      <p:sp>
        <p:nvSpPr>
          <p:cNvPr id="7177" name="AutoShape 9"/>
          <p:cNvSpPr>
            <a:spLocks noChangeArrowheads="1"/>
          </p:cNvSpPr>
          <p:nvPr/>
        </p:nvSpPr>
        <p:spPr bwMode="auto">
          <a:xfrm rot="4358221">
            <a:off x="5645943" y="3269457"/>
            <a:ext cx="976313" cy="228600"/>
          </a:xfrm>
          <a:prstGeom prst="rightArrow">
            <a:avLst>
              <a:gd name="adj1" fmla="val 50000"/>
              <a:gd name="adj2" fmla="val 106771"/>
            </a:avLst>
          </a:prstGeom>
          <a:solidFill>
            <a:schemeClr val="accent1"/>
          </a:solidFill>
          <a:ln w="9525">
            <a:solidFill>
              <a:schemeClr val="tx1"/>
            </a:solidFill>
            <a:miter lim="800000"/>
            <a:headEnd/>
            <a:tailEnd/>
          </a:ln>
        </p:spPr>
        <p:txBody>
          <a:bodyPr wrap="none" anchor="ctr"/>
          <a:lstStyle/>
          <a:p>
            <a:endParaRPr lang="en-US"/>
          </a:p>
        </p:txBody>
      </p:sp>
      <p:sp>
        <p:nvSpPr>
          <p:cNvPr id="7178" name="AutoShape 10"/>
          <p:cNvSpPr>
            <a:spLocks noChangeArrowheads="1"/>
          </p:cNvSpPr>
          <p:nvPr/>
        </p:nvSpPr>
        <p:spPr bwMode="auto">
          <a:xfrm rot="8108637">
            <a:off x="5105400" y="4876800"/>
            <a:ext cx="976313" cy="228600"/>
          </a:xfrm>
          <a:prstGeom prst="rightArrow">
            <a:avLst>
              <a:gd name="adj1" fmla="val 50000"/>
              <a:gd name="adj2" fmla="val 106771"/>
            </a:avLst>
          </a:prstGeom>
          <a:solidFill>
            <a:schemeClr val="accent1"/>
          </a:solidFill>
          <a:ln w="9525">
            <a:solidFill>
              <a:schemeClr val="tx1"/>
            </a:solidFill>
            <a:miter lim="800000"/>
            <a:headEnd/>
            <a:tailEnd/>
          </a:ln>
        </p:spPr>
        <p:txBody>
          <a:bodyPr wrap="none" anchor="ctr"/>
          <a:lstStyle/>
          <a:p>
            <a:endParaRPr lang="en-US"/>
          </a:p>
        </p:txBody>
      </p:sp>
      <p:sp>
        <p:nvSpPr>
          <p:cNvPr id="7179" name="AutoShape 11"/>
          <p:cNvSpPr>
            <a:spLocks noChangeArrowheads="1"/>
          </p:cNvSpPr>
          <p:nvPr/>
        </p:nvSpPr>
        <p:spPr bwMode="auto">
          <a:xfrm rot="-8064995">
            <a:off x="3124993" y="4869657"/>
            <a:ext cx="976313" cy="228600"/>
          </a:xfrm>
          <a:prstGeom prst="rightArrow">
            <a:avLst>
              <a:gd name="adj1" fmla="val 50000"/>
              <a:gd name="adj2" fmla="val 106771"/>
            </a:avLst>
          </a:prstGeom>
          <a:solidFill>
            <a:schemeClr val="accent1"/>
          </a:solidFill>
          <a:ln w="9525">
            <a:solidFill>
              <a:schemeClr val="tx1"/>
            </a:solidFill>
            <a:miter lim="800000"/>
            <a:headEnd/>
            <a:tailEnd/>
          </a:ln>
        </p:spPr>
        <p:txBody>
          <a:bodyPr wrap="none" anchor="ctr"/>
          <a:lstStyle/>
          <a:p>
            <a:endParaRPr lang="en-US"/>
          </a:p>
        </p:txBody>
      </p:sp>
      <p:sp>
        <p:nvSpPr>
          <p:cNvPr id="7180" name="AutoShape 12"/>
          <p:cNvSpPr>
            <a:spLocks noChangeArrowheads="1"/>
          </p:cNvSpPr>
          <p:nvPr/>
        </p:nvSpPr>
        <p:spPr bwMode="auto">
          <a:xfrm rot="-3793207">
            <a:off x="2674143" y="3269457"/>
            <a:ext cx="976313" cy="228600"/>
          </a:xfrm>
          <a:prstGeom prst="rightArrow">
            <a:avLst>
              <a:gd name="adj1" fmla="val 50000"/>
              <a:gd name="adj2" fmla="val 106771"/>
            </a:avLst>
          </a:prstGeom>
          <a:solidFill>
            <a:schemeClr val="accent1"/>
          </a:solidFill>
          <a:ln w="9525">
            <a:solidFill>
              <a:schemeClr val="tx1"/>
            </a:solidFill>
            <a:miter lim="800000"/>
            <a:headEnd/>
            <a:tailEnd/>
          </a:ln>
        </p:spPr>
        <p:txBody>
          <a:bodyPr wrap="none" anchor="ctr"/>
          <a:lstStyle/>
          <a:p>
            <a:endParaRPr lang="en-US"/>
          </a:p>
        </p:txBody>
      </p:sp>
      <p:sp>
        <p:nvSpPr>
          <p:cNvPr id="7181" name="Text Box 13"/>
          <p:cNvSpPr txBox="1">
            <a:spLocks noChangeArrowheads="1"/>
          </p:cNvSpPr>
          <p:nvPr/>
        </p:nvSpPr>
        <p:spPr bwMode="auto">
          <a:xfrm>
            <a:off x="3581400" y="2538413"/>
            <a:ext cx="868363" cy="825500"/>
          </a:xfrm>
          <a:prstGeom prst="rect">
            <a:avLst/>
          </a:prstGeom>
          <a:noFill/>
          <a:ln w="9525">
            <a:noFill/>
            <a:miter lim="800000"/>
            <a:headEnd/>
            <a:tailEnd/>
          </a:ln>
        </p:spPr>
        <p:txBody>
          <a:bodyPr wrap="none">
            <a:spAutoFit/>
          </a:bodyPr>
          <a:lstStyle/>
          <a:p>
            <a:r>
              <a:rPr lang="en-US" sz="1600" b="1" i="1"/>
              <a:t>Action:</a:t>
            </a:r>
            <a:endParaRPr lang="en-US" sz="1600"/>
          </a:p>
          <a:p>
            <a:r>
              <a:rPr lang="en-US" sz="1600"/>
              <a:t>Making </a:t>
            </a:r>
          </a:p>
          <a:p>
            <a:r>
              <a:rPr lang="en-US" sz="1600"/>
              <a:t>changes</a:t>
            </a:r>
            <a:endParaRPr lang="en-US"/>
          </a:p>
        </p:txBody>
      </p:sp>
      <p:sp>
        <p:nvSpPr>
          <p:cNvPr id="7182" name="Text Box 14"/>
          <p:cNvSpPr txBox="1">
            <a:spLocks noChangeArrowheads="1"/>
          </p:cNvSpPr>
          <p:nvPr/>
        </p:nvSpPr>
        <p:spPr bwMode="auto">
          <a:xfrm>
            <a:off x="4659313" y="2438400"/>
            <a:ext cx="1360487" cy="825500"/>
          </a:xfrm>
          <a:prstGeom prst="rect">
            <a:avLst/>
          </a:prstGeom>
          <a:noFill/>
          <a:ln w="9525">
            <a:noFill/>
            <a:miter lim="800000"/>
            <a:headEnd/>
            <a:tailEnd/>
          </a:ln>
        </p:spPr>
        <p:txBody>
          <a:bodyPr wrap="none">
            <a:spAutoFit/>
          </a:bodyPr>
          <a:lstStyle/>
          <a:p>
            <a:r>
              <a:rPr lang="en-US" sz="1600" b="1" i="1"/>
              <a:t>Maintenance:</a:t>
            </a:r>
            <a:endParaRPr lang="en-US" sz="1600"/>
          </a:p>
          <a:p>
            <a:r>
              <a:rPr lang="en-US" sz="1600"/>
              <a:t>Maintaining</a:t>
            </a:r>
          </a:p>
          <a:p>
            <a:r>
              <a:rPr lang="en-US" sz="1600"/>
              <a:t>change</a:t>
            </a:r>
            <a:endParaRPr lang="en-US"/>
          </a:p>
        </p:txBody>
      </p:sp>
      <p:sp>
        <p:nvSpPr>
          <p:cNvPr id="7183" name="Text Box 15"/>
          <p:cNvSpPr txBox="1">
            <a:spLocks noChangeArrowheads="1"/>
          </p:cNvSpPr>
          <p:nvPr/>
        </p:nvSpPr>
        <p:spPr bwMode="auto">
          <a:xfrm>
            <a:off x="5334000" y="3733800"/>
            <a:ext cx="998538" cy="825500"/>
          </a:xfrm>
          <a:prstGeom prst="rect">
            <a:avLst/>
          </a:prstGeom>
          <a:noFill/>
          <a:ln w="9525">
            <a:noFill/>
            <a:miter lim="800000"/>
            <a:headEnd/>
            <a:tailEnd/>
          </a:ln>
        </p:spPr>
        <p:txBody>
          <a:bodyPr wrap="none">
            <a:spAutoFit/>
          </a:bodyPr>
          <a:lstStyle/>
          <a:p>
            <a:r>
              <a:rPr lang="en-US" sz="1600" b="1" i="1"/>
              <a:t>Relapse:</a:t>
            </a:r>
            <a:endParaRPr lang="en-US" sz="1600"/>
          </a:p>
          <a:p>
            <a:r>
              <a:rPr lang="en-US" sz="1600"/>
              <a:t>Relapsing</a:t>
            </a:r>
          </a:p>
          <a:p>
            <a:r>
              <a:rPr lang="en-US" sz="1600"/>
              <a:t>back</a:t>
            </a:r>
            <a:endParaRPr lang="en-US"/>
          </a:p>
        </p:txBody>
      </p:sp>
      <p:sp>
        <p:nvSpPr>
          <p:cNvPr id="7184" name="Text Box 16"/>
          <p:cNvSpPr txBox="1">
            <a:spLocks noChangeArrowheads="1"/>
          </p:cNvSpPr>
          <p:nvPr/>
        </p:nvSpPr>
        <p:spPr bwMode="auto">
          <a:xfrm>
            <a:off x="3886200" y="4572000"/>
            <a:ext cx="1497013" cy="825500"/>
          </a:xfrm>
          <a:prstGeom prst="rect">
            <a:avLst/>
          </a:prstGeom>
          <a:noFill/>
          <a:ln w="9525">
            <a:noFill/>
            <a:miter lim="800000"/>
            <a:headEnd/>
            <a:tailEnd/>
          </a:ln>
        </p:spPr>
        <p:txBody>
          <a:bodyPr wrap="none">
            <a:spAutoFit/>
          </a:bodyPr>
          <a:lstStyle/>
          <a:p>
            <a:r>
              <a:rPr lang="en-US" sz="1600" b="1" i="1"/>
              <a:t>Contemplating:</a:t>
            </a:r>
            <a:endParaRPr lang="en-US" sz="1600"/>
          </a:p>
          <a:p>
            <a:r>
              <a:rPr lang="en-US" sz="1600"/>
              <a:t>Thinking </a:t>
            </a:r>
          </a:p>
          <a:p>
            <a:r>
              <a:rPr lang="en-US" sz="1600"/>
              <a:t>about change</a:t>
            </a:r>
            <a:endParaRPr lang="en-US"/>
          </a:p>
        </p:txBody>
      </p:sp>
      <p:sp>
        <p:nvSpPr>
          <p:cNvPr id="7185" name="Text Box 17"/>
          <p:cNvSpPr txBox="1">
            <a:spLocks noChangeArrowheads="1"/>
          </p:cNvSpPr>
          <p:nvPr/>
        </p:nvSpPr>
        <p:spPr bwMode="auto">
          <a:xfrm>
            <a:off x="2971800" y="3733800"/>
            <a:ext cx="1339850" cy="825500"/>
          </a:xfrm>
          <a:prstGeom prst="rect">
            <a:avLst/>
          </a:prstGeom>
          <a:noFill/>
          <a:ln w="9525">
            <a:noFill/>
            <a:miter lim="800000"/>
            <a:headEnd/>
            <a:tailEnd/>
          </a:ln>
        </p:spPr>
        <p:txBody>
          <a:bodyPr wrap="none">
            <a:spAutoFit/>
          </a:bodyPr>
          <a:lstStyle/>
          <a:p>
            <a:r>
              <a:rPr lang="en-US" sz="1600" b="1" i="1"/>
              <a:t>Commitment:</a:t>
            </a:r>
            <a:endParaRPr lang="en-US" sz="1600"/>
          </a:p>
          <a:p>
            <a:r>
              <a:rPr lang="en-US" sz="1600"/>
              <a:t>Ready to </a:t>
            </a:r>
          </a:p>
          <a:p>
            <a:r>
              <a:rPr lang="en-US" sz="1600"/>
              <a:t>change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600200" y="685800"/>
            <a:ext cx="7162800" cy="533400"/>
          </a:xfrm>
        </p:spPr>
        <p:txBody>
          <a:bodyPr/>
          <a:lstStyle/>
          <a:p>
            <a:pPr eaLnBrk="1" fontAlgn="auto" hangingPunct="1">
              <a:spcAft>
                <a:spcPts val="0"/>
              </a:spcAft>
              <a:defRPr/>
            </a:pPr>
            <a:r>
              <a:rPr lang="en-US" sz="2800" b="1" dirty="0" smtClean="0">
                <a:solidFill>
                  <a:schemeClr val="tx2">
                    <a:satMod val="130000"/>
                  </a:schemeClr>
                </a:solidFill>
              </a:rPr>
              <a:t>STAGES OF CHANGE MODEL  </a:t>
            </a:r>
            <a:endParaRPr lang="en-US" sz="2800" dirty="0" smtClean="0">
              <a:solidFill>
                <a:schemeClr val="tx2">
                  <a:satMod val="130000"/>
                </a:schemeClr>
              </a:solidFill>
            </a:endParaRPr>
          </a:p>
        </p:txBody>
      </p:sp>
      <p:sp>
        <p:nvSpPr>
          <p:cNvPr id="59395" name="Rectangle 3"/>
          <p:cNvSpPr>
            <a:spLocks noGrp="1" noChangeArrowheads="1"/>
          </p:cNvSpPr>
          <p:nvPr>
            <p:ph idx="1"/>
          </p:nvPr>
        </p:nvSpPr>
        <p:spPr>
          <a:xfrm>
            <a:off x="1600200" y="1600200"/>
            <a:ext cx="7010400" cy="4419600"/>
          </a:xfrm>
        </p:spPr>
        <p:txBody>
          <a:bodyPr/>
          <a:lstStyle/>
          <a:p>
            <a:pPr eaLnBrk="1" hangingPunct="1"/>
            <a:r>
              <a:rPr lang="en-US" sz="2400" smtClean="0"/>
              <a:t>The model identifies a number of stages which a person can go through during the process of behaviour change</a:t>
            </a:r>
          </a:p>
          <a:p>
            <a:pPr eaLnBrk="1" hangingPunct="1"/>
            <a:r>
              <a:rPr lang="en-US" sz="2400" smtClean="0"/>
              <a:t>It takes a holistic approach, integrating a range of factors such as the role of personal responsibility and choices, and the impact of social and environmental forces that set very real limits on the individual potential for behaviour change</a:t>
            </a:r>
          </a:p>
          <a:p>
            <a:pPr eaLnBrk="1" hangingPunct="1"/>
            <a:r>
              <a:rPr lang="en-US" sz="2400" smtClean="0"/>
              <a:t>It provides a framework for a wide range of potential interventions by health promoters</a:t>
            </a:r>
            <a:endParaRPr lang="en-US" sz="28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600200" y="685800"/>
            <a:ext cx="7086600" cy="533400"/>
          </a:xfrm>
        </p:spPr>
        <p:txBody>
          <a:bodyPr/>
          <a:lstStyle/>
          <a:p>
            <a:pPr eaLnBrk="1" fontAlgn="auto" hangingPunct="1">
              <a:spcAft>
                <a:spcPts val="0"/>
              </a:spcAft>
              <a:defRPr/>
            </a:pPr>
            <a:r>
              <a:rPr lang="en-US" sz="2800" b="1" dirty="0" smtClean="0">
                <a:solidFill>
                  <a:schemeClr val="tx2">
                    <a:satMod val="130000"/>
                  </a:schemeClr>
                </a:solidFill>
              </a:rPr>
              <a:t>STAGES OF CHANGE MODEL  </a:t>
            </a:r>
            <a:endParaRPr lang="en-US" sz="2800" dirty="0" smtClean="0">
              <a:solidFill>
                <a:schemeClr val="tx2">
                  <a:satMod val="130000"/>
                </a:schemeClr>
              </a:solidFill>
            </a:endParaRPr>
          </a:p>
        </p:txBody>
      </p:sp>
      <p:sp>
        <p:nvSpPr>
          <p:cNvPr id="60419" name="Rectangle 3"/>
          <p:cNvSpPr>
            <a:spLocks noGrp="1" noChangeArrowheads="1"/>
          </p:cNvSpPr>
          <p:nvPr>
            <p:ph idx="1"/>
          </p:nvPr>
        </p:nvSpPr>
        <p:spPr>
          <a:xfrm>
            <a:off x="1600200" y="1447800"/>
            <a:ext cx="7086600" cy="4572000"/>
          </a:xfrm>
        </p:spPr>
        <p:txBody>
          <a:bodyPr>
            <a:normAutofit lnSpcReduction="10000"/>
          </a:bodyPr>
          <a:lstStyle/>
          <a:p>
            <a:pPr eaLnBrk="1" hangingPunct="1"/>
            <a:r>
              <a:rPr lang="en-US" sz="2800" b="1" smtClean="0">
                <a:solidFill>
                  <a:srgbClr val="0066FF"/>
                </a:solidFill>
              </a:rPr>
              <a:t>Pre-contemplation stage</a:t>
            </a:r>
            <a:r>
              <a:rPr lang="en-US" sz="2800" b="1" smtClean="0">
                <a:solidFill>
                  <a:srgbClr val="FFFF66"/>
                </a:solidFill>
              </a:rPr>
              <a:t>:</a:t>
            </a:r>
            <a:r>
              <a:rPr lang="en-US" sz="2400" smtClean="0"/>
              <a:t> The stage which precedes entry into the change cycle. At this stage the person has not considered changing their lifestyle or become aware of any potential risks in their health behaviour.</a:t>
            </a:r>
          </a:p>
          <a:p>
            <a:pPr eaLnBrk="1" hangingPunct="1"/>
            <a:r>
              <a:rPr lang="en-US" sz="2800" b="1" smtClean="0">
                <a:solidFill>
                  <a:srgbClr val="0066FF"/>
                </a:solidFill>
              </a:rPr>
              <a:t>Contemplation stage</a:t>
            </a:r>
            <a:r>
              <a:rPr lang="en-US" sz="2800" b="1" smtClean="0">
                <a:solidFill>
                  <a:srgbClr val="FFFF66"/>
                </a:solidFill>
              </a:rPr>
              <a:t>:</a:t>
            </a:r>
            <a:r>
              <a:rPr lang="en-US" sz="2400" smtClean="0"/>
              <a:t> Although the individual is aware of the benefits of change, they are not yet ready and may be seeking information or help to make the decision. This stage may last a short while or several years.</a:t>
            </a:r>
            <a:endParaRPr lang="en-US" sz="28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600200" y="685800"/>
            <a:ext cx="7086600" cy="609600"/>
          </a:xfrm>
        </p:spPr>
        <p:txBody>
          <a:bodyPr/>
          <a:lstStyle/>
          <a:p>
            <a:pPr eaLnBrk="1" fontAlgn="auto" hangingPunct="1">
              <a:spcAft>
                <a:spcPts val="0"/>
              </a:spcAft>
              <a:defRPr/>
            </a:pPr>
            <a:r>
              <a:rPr lang="en-US" sz="2800" b="1" dirty="0" smtClean="0">
                <a:solidFill>
                  <a:schemeClr val="tx2">
                    <a:satMod val="130000"/>
                  </a:schemeClr>
                </a:solidFill>
              </a:rPr>
              <a:t>STAGES OF CHANGE MODEL </a:t>
            </a:r>
            <a:endParaRPr lang="en-US" sz="2800" dirty="0" smtClean="0">
              <a:solidFill>
                <a:schemeClr val="tx2">
                  <a:satMod val="130000"/>
                </a:schemeClr>
              </a:solidFill>
            </a:endParaRPr>
          </a:p>
        </p:txBody>
      </p:sp>
      <p:sp>
        <p:nvSpPr>
          <p:cNvPr id="61443" name="Rectangle 3"/>
          <p:cNvSpPr>
            <a:spLocks noGrp="1" noChangeArrowheads="1"/>
          </p:cNvSpPr>
          <p:nvPr>
            <p:ph idx="1"/>
          </p:nvPr>
        </p:nvSpPr>
        <p:spPr>
          <a:xfrm>
            <a:off x="1600200" y="1676400"/>
            <a:ext cx="7086600" cy="4343400"/>
          </a:xfrm>
        </p:spPr>
        <p:txBody>
          <a:bodyPr/>
          <a:lstStyle/>
          <a:p>
            <a:pPr eaLnBrk="1" hangingPunct="1"/>
            <a:r>
              <a:rPr lang="en-US" sz="2800" b="1" smtClean="0">
                <a:solidFill>
                  <a:srgbClr val="0066FF"/>
                </a:solidFill>
              </a:rPr>
              <a:t>Commitment stage:</a:t>
            </a:r>
            <a:r>
              <a:rPr lang="en-US" sz="2400" smtClean="0">
                <a:solidFill>
                  <a:srgbClr val="0066FF"/>
                </a:solidFill>
              </a:rPr>
              <a:t> </a:t>
            </a:r>
            <a:r>
              <a:rPr lang="en-US" sz="2400" smtClean="0"/>
              <a:t>When the perceived benefits seem to outweigh the costs and when the change seems possible as well as worthwhile, the individual may be ready to change, perhaps seeking some extra support.</a:t>
            </a:r>
          </a:p>
          <a:p>
            <a:pPr eaLnBrk="1" hangingPunct="1"/>
            <a:r>
              <a:rPr lang="en-US" sz="2800" b="1" smtClean="0">
                <a:solidFill>
                  <a:srgbClr val="0066FF"/>
                </a:solidFill>
              </a:rPr>
              <a:t>Action stage:</a:t>
            </a:r>
            <a:r>
              <a:rPr lang="en-US" sz="2400" smtClean="0">
                <a:solidFill>
                  <a:srgbClr val="0066FF"/>
                </a:solidFill>
              </a:rPr>
              <a:t> </a:t>
            </a:r>
            <a:r>
              <a:rPr lang="en-US" sz="2400" smtClean="0"/>
              <a:t>The early days of change require positive decisions by the individual to do things differently. A clear goal, a realistic plan, support and rewards are features of this stage.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a:xfrm>
            <a:off x="1600200" y="990600"/>
            <a:ext cx="7010400" cy="457200"/>
          </a:xfrm>
        </p:spPr>
        <p:txBody>
          <a:bodyPr>
            <a:normAutofit fontScale="90000"/>
          </a:bodyPr>
          <a:lstStyle/>
          <a:p>
            <a:pPr eaLnBrk="1" fontAlgn="auto" hangingPunct="1">
              <a:spcAft>
                <a:spcPts val="0"/>
              </a:spcAft>
              <a:defRPr/>
            </a:pPr>
            <a:r>
              <a:rPr lang="en-US" sz="2800" b="1" dirty="0" smtClean="0">
                <a:solidFill>
                  <a:srgbClr val="FF0000"/>
                </a:solidFill>
              </a:rPr>
              <a:t>Types Of Health-related </a:t>
            </a:r>
            <a:r>
              <a:rPr lang="en-US" sz="2800" b="1" dirty="0" err="1" smtClean="0">
                <a:solidFill>
                  <a:srgbClr val="FF0000"/>
                </a:solidFill>
              </a:rPr>
              <a:t>Behaviour</a:t>
            </a:r>
            <a:endParaRPr lang="en-US" sz="2800" dirty="0" smtClean="0">
              <a:solidFill>
                <a:srgbClr val="FF0000"/>
              </a:solidFill>
            </a:endParaRPr>
          </a:p>
        </p:txBody>
      </p:sp>
      <p:sp>
        <p:nvSpPr>
          <p:cNvPr id="16387" name="Rectangle 1027"/>
          <p:cNvSpPr>
            <a:spLocks noGrp="1" noChangeArrowheads="1"/>
          </p:cNvSpPr>
          <p:nvPr>
            <p:ph idx="1"/>
          </p:nvPr>
        </p:nvSpPr>
        <p:spPr>
          <a:xfrm>
            <a:off x="1600200" y="1828800"/>
            <a:ext cx="6934200" cy="4114800"/>
          </a:xfrm>
        </p:spPr>
        <p:txBody>
          <a:bodyPr>
            <a:normAutofit fontScale="92500"/>
          </a:bodyPr>
          <a:lstStyle/>
          <a:p>
            <a:pPr marL="365760" indent="-283464" eaLnBrk="1" fontAlgn="auto" hangingPunct="1">
              <a:spcAft>
                <a:spcPts val="0"/>
              </a:spcAft>
              <a:buFont typeface="Wingdings 2"/>
              <a:buChar char=""/>
              <a:defRPr/>
            </a:pPr>
            <a:r>
              <a:rPr lang="en-US" sz="2800" dirty="0" smtClean="0"/>
              <a:t>Preventive Health </a:t>
            </a:r>
            <a:r>
              <a:rPr lang="en-US" sz="2800" dirty="0" err="1" smtClean="0"/>
              <a:t>Behaviour</a:t>
            </a:r>
            <a:endParaRPr lang="en-US" sz="2400" dirty="0" smtClean="0"/>
          </a:p>
          <a:p>
            <a:pPr marL="640080" lvl="1" indent="-237744" eaLnBrk="1" fontAlgn="auto" hangingPunct="1">
              <a:spcAft>
                <a:spcPts val="0"/>
              </a:spcAft>
              <a:buFont typeface="Verdana"/>
              <a:buChar char="◦"/>
              <a:defRPr/>
            </a:pPr>
            <a:r>
              <a:rPr lang="en-US" sz="2400" dirty="0" smtClean="0"/>
              <a:t>action taken when a person wants to avoid being ill or having a problem e.g. a mother takes her child for </a:t>
            </a:r>
            <a:r>
              <a:rPr lang="en-US" sz="2400" dirty="0" err="1" smtClean="0"/>
              <a:t>immunisation</a:t>
            </a:r>
            <a:endParaRPr lang="en-US" sz="2400" dirty="0" smtClean="0"/>
          </a:p>
          <a:p>
            <a:pPr marL="365760" indent="-283464" eaLnBrk="1" fontAlgn="auto" hangingPunct="1">
              <a:spcAft>
                <a:spcPts val="0"/>
              </a:spcAft>
              <a:buFont typeface="Wingdings 2"/>
              <a:buChar char=""/>
              <a:defRPr/>
            </a:pPr>
            <a:endParaRPr lang="en-US" sz="2400" dirty="0" smtClean="0"/>
          </a:p>
          <a:p>
            <a:pPr marL="365760" indent="-283464" eaLnBrk="1" fontAlgn="auto" hangingPunct="1">
              <a:spcAft>
                <a:spcPts val="0"/>
              </a:spcAft>
              <a:buFont typeface="Wingdings 2"/>
              <a:buChar char=""/>
              <a:defRPr/>
            </a:pPr>
            <a:r>
              <a:rPr lang="en-US" sz="2800" dirty="0" smtClean="0"/>
              <a:t>Illness </a:t>
            </a:r>
            <a:r>
              <a:rPr lang="en-US" sz="2800" dirty="0" err="1" smtClean="0"/>
              <a:t>Behaviour</a:t>
            </a:r>
            <a:endParaRPr lang="en-US" sz="2400" dirty="0" smtClean="0"/>
          </a:p>
          <a:p>
            <a:pPr marL="640080" lvl="1" indent="-237744" eaLnBrk="1" fontAlgn="auto" hangingPunct="1">
              <a:spcAft>
                <a:spcPts val="0"/>
              </a:spcAft>
              <a:buFont typeface="Verdana"/>
              <a:buChar char="◦"/>
              <a:defRPr/>
            </a:pPr>
            <a:r>
              <a:rPr lang="en-US" sz="2400" dirty="0" smtClean="0"/>
              <a:t>action taken when a person recognizes signs or symptoms that suggest a pending illness e.g. a mother gives her child cough medicine after hearing her wheeze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600200" y="685800"/>
            <a:ext cx="7010400" cy="685800"/>
          </a:xfrm>
        </p:spPr>
        <p:txBody>
          <a:bodyPr/>
          <a:lstStyle/>
          <a:p>
            <a:pPr eaLnBrk="1" fontAlgn="auto" hangingPunct="1">
              <a:spcAft>
                <a:spcPts val="0"/>
              </a:spcAft>
              <a:defRPr/>
            </a:pPr>
            <a:r>
              <a:rPr lang="en-US" sz="3200" b="1" dirty="0" smtClean="0">
                <a:solidFill>
                  <a:schemeClr val="tx2">
                    <a:satMod val="130000"/>
                  </a:schemeClr>
                </a:solidFill>
              </a:rPr>
              <a:t>STAGES OF CHANGE MODEL  </a:t>
            </a:r>
            <a:endParaRPr lang="en-US" sz="3200" dirty="0" smtClean="0">
              <a:solidFill>
                <a:schemeClr val="tx2">
                  <a:satMod val="130000"/>
                </a:schemeClr>
              </a:solidFill>
            </a:endParaRPr>
          </a:p>
        </p:txBody>
      </p:sp>
      <p:sp>
        <p:nvSpPr>
          <p:cNvPr id="62467" name="Rectangle 3"/>
          <p:cNvSpPr>
            <a:spLocks noGrp="1" noChangeArrowheads="1"/>
          </p:cNvSpPr>
          <p:nvPr>
            <p:ph idx="1"/>
          </p:nvPr>
        </p:nvSpPr>
        <p:spPr>
          <a:xfrm>
            <a:off x="1600200" y="1676400"/>
            <a:ext cx="6934200" cy="4114800"/>
          </a:xfrm>
        </p:spPr>
        <p:txBody>
          <a:bodyPr>
            <a:normAutofit lnSpcReduction="10000"/>
          </a:bodyPr>
          <a:lstStyle/>
          <a:p>
            <a:pPr eaLnBrk="1" hangingPunct="1"/>
            <a:r>
              <a:rPr lang="en-US" sz="2800" b="1" smtClean="0">
                <a:solidFill>
                  <a:srgbClr val="0066FF"/>
                </a:solidFill>
              </a:rPr>
              <a:t>Maintenance stage:</a:t>
            </a:r>
            <a:r>
              <a:rPr lang="en-US" sz="2400" smtClean="0">
                <a:solidFill>
                  <a:srgbClr val="0066FF"/>
                </a:solidFill>
              </a:rPr>
              <a:t> </a:t>
            </a:r>
            <a:r>
              <a:rPr lang="en-US" sz="2400" smtClean="0"/>
              <a:t>The new behaviour is sustained and the person moves into a healthier lifestyle</a:t>
            </a:r>
            <a:endParaRPr lang="en-US" sz="2400" b="1" smtClean="0">
              <a:solidFill>
                <a:srgbClr val="FFFF66"/>
              </a:solidFill>
            </a:endParaRPr>
          </a:p>
          <a:p>
            <a:pPr eaLnBrk="1" hangingPunct="1"/>
            <a:r>
              <a:rPr lang="en-US" sz="2800" b="1" smtClean="0">
                <a:solidFill>
                  <a:srgbClr val="0066FF"/>
                </a:solidFill>
              </a:rPr>
              <a:t>Relapse stage:</a:t>
            </a:r>
            <a:r>
              <a:rPr lang="en-US" sz="2400" smtClean="0">
                <a:solidFill>
                  <a:srgbClr val="0066FF"/>
                </a:solidFill>
              </a:rPr>
              <a:t> </a:t>
            </a:r>
            <a:r>
              <a:rPr lang="en-US" sz="2400" smtClean="0"/>
              <a:t>Although individuals experience the satisfaction of a changed lifestyle for varying amounts of time, most of them cannot exit from the revolving door first time around. Typically, they relapse back. Of great importance, however, is that they do not stop there, but move back into the contemplation stage.</a:t>
            </a:r>
            <a:endParaRPr lang="en-US" sz="2800" smtClean="0"/>
          </a:p>
          <a:p>
            <a:pPr eaLnBrk="1" hangingPunct="1"/>
            <a:endParaRPr lang="en-US" sz="280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18"/>
          <p:cNvSpPr>
            <a:spLocks noChangeArrowheads="1"/>
          </p:cNvSpPr>
          <p:nvPr/>
        </p:nvSpPr>
        <p:spPr bwMode="auto">
          <a:xfrm>
            <a:off x="5334000" y="5334000"/>
            <a:ext cx="976313" cy="485775"/>
          </a:xfrm>
          <a:prstGeom prst="lef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n-US"/>
          </a:p>
        </p:txBody>
      </p:sp>
      <p:sp>
        <p:nvSpPr>
          <p:cNvPr id="63491" name="AutoShape 17"/>
          <p:cNvSpPr>
            <a:spLocks noChangeArrowheads="1"/>
          </p:cNvSpPr>
          <p:nvPr/>
        </p:nvSpPr>
        <p:spPr bwMode="auto">
          <a:xfrm>
            <a:off x="7620000" y="3519488"/>
            <a:ext cx="485775" cy="976312"/>
          </a:xfrm>
          <a:prstGeom prst="down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n-US"/>
          </a:p>
        </p:txBody>
      </p:sp>
      <p:sp>
        <p:nvSpPr>
          <p:cNvPr id="63492" name="AutoShape 16"/>
          <p:cNvSpPr>
            <a:spLocks noChangeArrowheads="1"/>
          </p:cNvSpPr>
          <p:nvPr/>
        </p:nvSpPr>
        <p:spPr bwMode="auto">
          <a:xfrm>
            <a:off x="5562600" y="2590800"/>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n-US"/>
          </a:p>
        </p:txBody>
      </p:sp>
      <p:sp>
        <p:nvSpPr>
          <p:cNvPr id="63493" name="AutoShape 15"/>
          <p:cNvSpPr>
            <a:spLocks noChangeArrowheads="1"/>
          </p:cNvSpPr>
          <p:nvPr/>
        </p:nvSpPr>
        <p:spPr bwMode="auto">
          <a:xfrm>
            <a:off x="2438400" y="2514600"/>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n-US"/>
          </a:p>
        </p:txBody>
      </p:sp>
      <p:sp>
        <p:nvSpPr>
          <p:cNvPr id="63494" name="Rectangle 14"/>
          <p:cNvSpPr>
            <a:spLocks noChangeArrowheads="1"/>
          </p:cNvSpPr>
          <p:nvPr/>
        </p:nvSpPr>
        <p:spPr bwMode="auto">
          <a:xfrm>
            <a:off x="6019800" y="4572000"/>
            <a:ext cx="2895600" cy="1981200"/>
          </a:xfrm>
          <a:prstGeom prst="rect">
            <a:avLst/>
          </a:prstGeom>
          <a:solidFill>
            <a:srgbClr val="0066FF"/>
          </a:solidFill>
          <a:ln w="9525">
            <a:solidFill>
              <a:schemeClr val="tx1"/>
            </a:solidFill>
            <a:miter lim="800000"/>
            <a:headEnd/>
            <a:tailEnd/>
          </a:ln>
        </p:spPr>
        <p:txBody>
          <a:bodyPr wrap="none" anchor="ctr"/>
          <a:lstStyle/>
          <a:p>
            <a:endParaRPr lang="en-US"/>
          </a:p>
        </p:txBody>
      </p:sp>
      <p:sp>
        <p:nvSpPr>
          <p:cNvPr id="63495" name="Rectangle 13"/>
          <p:cNvSpPr>
            <a:spLocks noChangeArrowheads="1"/>
          </p:cNvSpPr>
          <p:nvPr/>
        </p:nvSpPr>
        <p:spPr bwMode="auto">
          <a:xfrm>
            <a:off x="2590800" y="4572000"/>
            <a:ext cx="2743200" cy="1981200"/>
          </a:xfrm>
          <a:prstGeom prst="rect">
            <a:avLst/>
          </a:prstGeom>
          <a:solidFill>
            <a:srgbClr val="0066FF"/>
          </a:solidFill>
          <a:ln w="9525">
            <a:solidFill>
              <a:schemeClr val="tx1"/>
            </a:solidFill>
            <a:miter lim="800000"/>
            <a:headEnd/>
            <a:tailEnd/>
          </a:ln>
        </p:spPr>
        <p:txBody>
          <a:bodyPr wrap="none" anchor="ctr"/>
          <a:lstStyle/>
          <a:p>
            <a:endParaRPr lang="en-US"/>
          </a:p>
        </p:txBody>
      </p:sp>
      <p:sp>
        <p:nvSpPr>
          <p:cNvPr id="63496" name="Rectangle 12"/>
          <p:cNvSpPr>
            <a:spLocks noChangeArrowheads="1"/>
          </p:cNvSpPr>
          <p:nvPr/>
        </p:nvSpPr>
        <p:spPr bwMode="auto">
          <a:xfrm>
            <a:off x="6629400" y="1600200"/>
            <a:ext cx="2362200" cy="2438400"/>
          </a:xfrm>
          <a:prstGeom prst="rect">
            <a:avLst/>
          </a:prstGeom>
          <a:solidFill>
            <a:srgbClr val="0066FF"/>
          </a:solidFill>
          <a:ln w="9525">
            <a:solidFill>
              <a:schemeClr val="tx1"/>
            </a:solidFill>
            <a:miter lim="800000"/>
            <a:headEnd/>
            <a:tailEnd/>
          </a:ln>
        </p:spPr>
        <p:txBody>
          <a:bodyPr wrap="none" anchor="ctr"/>
          <a:lstStyle/>
          <a:p>
            <a:endParaRPr lang="en-US"/>
          </a:p>
        </p:txBody>
      </p:sp>
      <p:sp>
        <p:nvSpPr>
          <p:cNvPr id="63497" name="Rectangle 11"/>
          <p:cNvSpPr>
            <a:spLocks noChangeArrowheads="1"/>
          </p:cNvSpPr>
          <p:nvPr/>
        </p:nvSpPr>
        <p:spPr bwMode="auto">
          <a:xfrm>
            <a:off x="3581400" y="1600200"/>
            <a:ext cx="2514600" cy="2438400"/>
          </a:xfrm>
          <a:prstGeom prst="rect">
            <a:avLst/>
          </a:prstGeom>
          <a:solidFill>
            <a:srgbClr val="0066FF"/>
          </a:solidFill>
          <a:ln w="9525">
            <a:solidFill>
              <a:schemeClr val="tx1"/>
            </a:solidFill>
            <a:miter lim="800000"/>
            <a:headEnd/>
            <a:tailEnd/>
          </a:ln>
        </p:spPr>
        <p:txBody>
          <a:bodyPr wrap="none" anchor="ctr"/>
          <a:lstStyle/>
          <a:p>
            <a:endParaRPr lang="en-US"/>
          </a:p>
        </p:txBody>
      </p:sp>
      <p:sp>
        <p:nvSpPr>
          <p:cNvPr id="63498" name="Rectangle 9"/>
          <p:cNvSpPr>
            <a:spLocks noChangeArrowheads="1"/>
          </p:cNvSpPr>
          <p:nvPr/>
        </p:nvSpPr>
        <p:spPr bwMode="auto">
          <a:xfrm>
            <a:off x="381000" y="1600200"/>
            <a:ext cx="2667000" cy="2438400"/>
          </a:xfrm>
          <a:prstGeom prst="rect">
            <a:avLst/>
          </a:prstGeom>
          <a:solidFill>
            <a:srgbClr val="0066FF"/>
          </a:solidFill>
          <a:ln w="9525">
            <a:solidFill>
              <a:schemeClr val="tx1"/>
            </a:solidFill>
            <a:miter lim="800000"/>
            <a:headEnd/>
            <a:tailEnd/>
          </a:ln>
        </p:spPr>
        <p:txBody>
          <a:bodyPr wrap="none" anchor="ctr"/>
          <a:lstStyle/>
          <a:p>
            <a:endParaRPr lang="en-US"/>
          </a:p>
        </p:txBody>
      </p:sp>
      <p:sp>
        <p:nvSpPr>
          <p:cNvPr id="53259" name="Rectangle 2"/>
          <p:cNvSpPr>
            <a:spLocks noGrp="1" noChangeArrowheads="1"/>
          </p:cNvSpPr>
          <p:nvPr>
            <p:ph type="title"/>
          </p:nvPr>
        </p:nvSpPr>
        <p:spPr>
          <a:xfrm>
            <a:off x="381000" y="685800"/>
            <a:ext cx="8229600" cy="533400"/>
          </a:xfrm>
        </p:spPr>
        <p:txBody>
          <a:bodyPr>
            <a:normAutofit fontScale="90000"/>
          </a:bodyPr>
          <a:lstStyle/>
          <a:p>
            <a:pPr eaLnBrk="1" fontAlgn="auto" hangingPunct="1">
              <a:spcAft>
                <a:spcPts val="0"/>
              </a:spcAft>
              <a:defRPr/>
            </a:pPr>
            <a:r>
              <a:rPr lang="en-US" sz="2400" b="1" dirty="0" smtClean="0">
                <a:solidFill>
                  <a:srgbClr val="0033CC"/>
                </a:solidFill>
              </a:rPr>
              <a:t>Stages Of Change Model As Applied To </a:t>
            </a:r>
            <a:r>
              <a:rPr lang="en-US" sz="2400" b="1" dirty="0" err="1" smtClean="0">
                <a:solidFill>
                  <a:srgbClr val="0033CC"/>
                </a:solidFill>
              </a:rPr>
              <a:t>Hiv</a:t>
            </a:r>
            <a:r>
              <a:rPr lang="en-US" sz="2400" b="1" dirty="0" smtClean="0">
                <a:solidFill>
                  <a:srgbClr val="0033CC"/>
                </a:solidFill>
              </a:rPr>
              <a:t>/Aids </a:t>
            </a:r>
            <a:r>
              <a:rPr lang="en-US" sz="2400" b="1" dirty="0" err="1" smtClean="0">
                <a:solidFill>
                  <a:srgbClr val="0033CC"/>
                </a:solidFill>
              </a:rPr>
              <a:t>Programme</a:t>
            </a:r>
            <a:endParaRPr lang="en-US" sz="2400" b="1" dirty="0" smtClean="0">
              <a:solidFill>
                <a:srgbClr val="0033CC"/>
              </a:solidFill>
            </a:endParaRPr>
          </a:p>
        </p:txBody>
      </p:sp>
      <p:sp>
        <p:nvSpPr>
          <p:cNvPr id="63500" name="Text Box 3"/>
          <p:cNvSpPr txBox="1">
            <a:spLocks noChangeArrowheads="1"/>
          </p:cNvSpPr>
          <p:nvPr/>
        </p:nvSpPr>
        <p:spPr bwMode="auto">
          <a:xfrm>
            <a:off x="746125" y="1870075"/>
            <a:ext cx="184150" cy="457200"/>
          </a:xfrm>
          <a:prstGeom prst="rect">
            <a:avLst/>
          </a:prstGeom>
          <a:noFill/>
          <a:ln w="9525">
            <a:noFill/>
            <a:miter lim="800000"/>
            <a:headEnd/>
            <a:tailEnd/>
          </a:ln>
        </p:spPr>
        <p:txBody>
          <a:bodyPr wrap="none">
            <a:spAutoFit/>
          </a:bodyPr>
          <a:lstStyle/>
          <a:p>
            <a:endParaRPr lang="en-US"/>
          </a:p>
        </p:txBody>
      </p:sp>
      <p:sp>
        <p:nvSpPr>
          <p:cNvPr id="63501" name="Rectangle 4"/>
          <p:cNvSpPr>
            <a:spLocks noChangeArrowheads="1"/>
          </p:cNvSpPr>
          <p:nvPr/>
        </p:nvSpPr>
        <p:spPr bwMode="auto">
          <a:xfrm>
            <a:off x="533400" y="1981200"/>
            <a:ext cx="2405063" cy="1616075"/>
          </a:xfrm>
          <a:prstGeom prst="rect">
            <a:avLst/>
          </a:prstGeom>
          <a:noFill/>
          <a:ln w="9525">
            <a:noFill/>
            <a:miter lim="800000"/>
            <a:headEnd/>
            <a:tailEnd/>
          </a:ln>
        </p:spPr>
        <p:txBody>
          <a:bodyPr wrap="none">
            <a:spAutoFit/>
          </a:bodyPr>
          <a:lstStyle/>
          <a:p>
            <a:r>
              <a:rPr lang="en-US" sz="2000" b="1">
                <a:solidFill>
                  <a:schemeClr val="tx2"/>
                </a:solidFill>
              </a:rPr>
              <a:t>Precontemplation</a:t>
            </a:r>
          </a:p>
          <a:p>
            <a:r>
              <a:rPr lang="en-US" sz="2000">
                <a:solidFill>
                  <a:schemeClr val="bg1"/>
                </a:solidFill>
              </a:rPr>
              <a:t>Young man has heard</a:t>
            </a:r>
          </a:p>
          <a:p>
            <a:r>
              <a:rPr lang="en-US" sz="2000">
                <a:solidFill>
                  <a:schemeClr val="bg1"/>
                </a:solidFill>
              </a:rPr>
              <a:t> about AIDS but </a:t>
            </a:r>
          </a:p>
          <a:p>
            <a:r>
              <a:rPr lang="en-US" sz="2000">
                <a:solidFill>
                  <a:schemeClr val="bg1"/>
                </a:solidFill>
              </a:rPr>
              <a:t>doesn’t think it is</a:t>
            </a:r>
          </a:p>
          <a:p>
            <a:r>
              <a:rPr lang="en-US" sz="2000">
                <a:solidFill>
                  <a:schemeClr val="bg1"/>
                </a:solidFill>
              </a:rPr>
              <a:t> relevant to his life.</a:t>
            </a:r>
            <a:endParaRPr lang="en-US">
              <a:solidFill>
                <a:schemeClr val="bg1"/>
              </a:solidFill>
            </a:endParaRPr>
          </a:p>
        </p:txBody>
      </p:sp>
      <p:sp>
        <p:nvSpPr>
          <p:cNvPr id="63502" name="Text Box 5"/>
          <p:cNvSpPr txBox="1">
            <a:spLocks noChangeArrowheads="1"/>
          </p:cNvSpPr>
          <p:nvPr/>
        </p:nvSpPr>
        <p:spPr bwMode="auto">
          <a:xfrm>
            <a:off x="3733800" y="1725613"/>
            <a:ext cx="2352675" cy="2225675"/>
          </a:xfrm>
          <a:prstGeom prst="rect">
            <a:avLst/>
          </a:prstGeom>
          <a:noFill/>
          <a:ln w="9525">
            <a:noFill/>
            <a:miter lim="800000"/>
            <a:headEnd/>
            <a:tailEnd/>
          </a:ln>
        </p:spPr>
        <p:txBody>
          <a:bodyPr wrap="none">
            <a:spAutoFit/>
          </a:bodyPr>
          <a:lstStyle/>
          <a:p>
            <a:r>
              <a:rPr lang="en-US" sz="2000" b="1">
                <a:solidFill>
                  <a:schemeClr val="tx2"/>
                </a:solidFill>
              </a:rPr>
              <a:t>Contemplation</a:t>
            </a:r>
          </a:p>
          <a:p>
            <a:r>
              <a:rPr lang="en-US" sz="2000">
                <a:solidFill>
                  <a:schemeClr val="bg1"/>
                </a:solidFill>
              </a:rPr>
              <a:t>Young man </a:t>
            </a:r>
          </a:p>
          <a:p>
            <a:r>
              <a:rPr lang="en-US" sz="2000">
                <a:solidFill>
                  <a:schemeClr val="bg1"/>
                </a:solidFill>
              </a:rPr>
              <a:t>believes that he </a:t>
            </a:r>
          </a:p>
          <a:p>
            <a:r>
              <a:rPr lang="en-US" sz="2000">
                <a:solidFill>
                  <a:schemeClr val="bg1"/>
                </a:solidFill>
              </a:rPr>
              <a:t>and his friends </a:t>
            </a:r>
          </a:p>
          <a:p>
            <a:r>
              <a:rPr lang="en-US" sz="2000">
                <a:solidFill>
                  <a:schemeClr val="bg1"/>
                </a:solidFill>
              </a:rPr>
              <a:t>are at risk and </a:t>
            </a:r>
          </a:p>
          <a:p>
            <a:r>
              <a:rPr lang="en-US" sz="2000">
                <a:solidFill>
                  <a:schemeClr val="bg1"/>
                </a:solidFill>
              </a:rPr>
              <a:t>thinks that he should </a:t>
            </a:r>
          </a:p>
          <a:p>
            <a:r>
              <a:rPr lang="en-US" sz="2000">
                <a:solidFill>
                  <a:schemeClr val="bg1"/>
                </a:solidFill>
              </a:rPr>
              <a:t>do something.</a:t>
            </a:r>
            <a:endParaRPr lang="en-US"/>
          </a:p>
        </p:txBody>
      </p:sp>
      <p:sp>
        <p:nvSpPr>
          <p:cNvPr id="63503" name="Text Box 6"/>
          <p:cNvSpPr txBox="1">
            <a:spLocks noChangeArrowheads="1"/>
          </p:cNvSpPr>
          <p:nvPr/>
        </p:nvSpPr>
        <p:spPr bwMode="auto">
          <a:xfrm>
            <a:off x="6705600" y="1725613"/>
            <a:ext cx="1981200" cy="2225675"/>
          </a:xfrm>
          <a:prstGeom prst="rect">
            <a:avLst/>
          </a:prstGeom>
          <a:noFill/>
          <a:ln w="9525">
            <a:noFill/>
            <a:miter lim="800000"/>
            <a:headEnd/>
            <a:tailEnd/>
          </a:ln>
        </p:spPr>
        <p:txBody>
          <a:bodyPr wrap="none">
            <a:spAutoFit/>
          </a:bodyPr>
          <a:lstStyle/>
          <a:p>
            <a:r>
              <a:rPr lang="en-US" sz="2000" b="1">
                <a:solidFill>
                  <a:schemeClr val="tx2"/>
                </a:solidFill>
              </a:rPr>
              <a:t>Decision/</a:t>
            </a:r>
          </a:p>
          <a:p>
            <a:r>
              <a:rPr lang="en-US" sz="2000" b="1">
                <a:solidFill>
                  <a:schemeClr val="tx2"/>
                </a:solidFill>
              </a:rPr>
              <a:t>Determination</a:t>
            </a:r>
            <a:endParaRPr lang="en-US" sz="2000">
              <a:solidFill>
                <a:schemeClr val="tx2"/>
              </a:solidFill>
            </a:endParaRPr>
          </a:p>
          <a:p>
            <a:r>
              <a:rPr lang="en-US" sz="2000">
                <a:solidFill>
                  <a:schemeClr val="bg1"/>
                </a:solidFill>
              </a:rPr>
              <a:t>Young man is </a:t>
            </a:r>
          </a:p>
          <a:p>
            <a:r>
              <a:rPr lang="en-US" sz="2000">
                <a:solidFill>
                  <a:schemeClr val="bg1"/>
                </a:solidFill>
              </a:rPr>
              <a:t>ready &amp; plans to </a:t>
            </a:r>
          </a:p>
          <a:p>
            <a:r>
              <a:rPr lang="en-US" sz="2000">
                <a:solidFill>
                  <a:schemeClr val="bg1"/>
                </a:solidFill>
              </a:rPr>
              <a:t>use condoms </a:t>
            </a:r>
          </a:p>
          <a:p>
            <a:r>
              <a:rPr lang="en-US" sz="2000">
                <a:solidFill>
                  <a:schemeClr val="bg1"/>
                </a:solidFill>
              </a:rPr>
              <a:t>so goes to a shop </a:t>
            </a:r>
          </a:p>
          <a:p>
            <a:r>
              <a:rPr lang="en-US" sz="2000">
                <a:solidFill>
                  <a:schemeClr val="bg1"/>
                </a:solidFill>
              </a:rPr>
              <a:t>to buy them.</a:t>
            </a:r>
            <a:endParaRPr lang="en-US"/>
          </a:p>
        </p:txBody>
      </p:sp>
      <p:sp>
        <p:nvSpPr>
          <p:cNvPr id="63504" name="Text Box 7"/>
          <p:cNvSpPr txBox="1">
            <a:spLocks noChangeArrowheads="1"/>
          </p:cNvSpPr>
          <p:nvPr/>
        </p:nvSpPr>
        <p:spPr bwMode="auto">
          <a:xfrm>
            <a:off x="2743200" y="4684713"/>
            <a:ext cx="2274888" cy="1616075"/>
          </a:xfrm>
          <a:prstGeom prst="rect">
            <a:avLst/>
          </a:prstGeom>
          <a:noFill/>
          <a:ln w="9525">
            <a:noFill/>
            <a:miter lim="800000"/>
            <a:headEnd/>
            <a:tailEnd/>
          </a:ln>
        </p:spPr>
        <p:txBody>
          <a:bodyPr wrap="none">
            <a:spAutoFit/>
          </a:bodyPr>
          <a:lstStyle/>
          <a:p>
            <a:r>
              <a:rPr lang="en-US" sz="2000" b="1">
                <a:solidFill>
                  <a:schemeClr val="tx2"/>
                </a:solidFill>
              </a:rPr>
              <a:t>Maintenance</a:t>
            </a:r>
            <a:endParaRPr lang="en-US" sz="2000">
              <a:solidFill>
                <a:schemeClr val="tx2"/>
              </a:solidFill>
            </a:endParaRPr>
          </a:p>
          <a:p>
            <a:r>
              <a:rPr lang="en-US" sz="2000">
                <a:solidFill>
                  <a:schemeClr val="bg1"/>
                </a:solidFill>
              </a:rPr>
              <a:t>Wearing condoms </a:t>
            </a:r>
          </a:p>
          <a:p>
            <a:r>
              <a:rPr lang="en-US" sz="2000">
                <a:solidFill>
                  <a:schemeClr val="bg1"/>
                </a:solidFill>
              </a:rPr>
              <a:t>has become a habit </a:t>
            </a:r>
          </a:p>
          <a:p>
            <a:r>
              <a:rPr lang="en-US" sz="2000">
                <a:solidFill>
                  <a:schemeClr val="bg1"/>
                </a:solidFill>
              </a:rPr>
              <a:t>and young man </a:t>
            </a:r>
          </a:p>
          <a:p>
            <a:r>
              <a:rPr lang="en-US" sz="2000">
                <a:solidFill>
                  <a:schemeClr val="bg1"/>
                </a:solidFill>
              </a:rPr>
              <a:t>regularly buys them.</a:t>
            </a:r>
            <a:endParaRPr lang="en-US"/>
          </a:p>
        </p:txBody>
      </p:sp>
      <p:sp>
        <p:nvSpPr>
          <p:cNvPr id="63505" name="Text Box 8"/>
          <p:cNvSpPr txBox="1">
            <a:spLocks noChangeArrowheads="1"/>
          </p:cNvSpPr>
          <p:nvPr/>
        </p:nvSpPr>
        <p:spPr bwMode="auto">
          <a:xfrm>
            <a:off x="6400800" y="4773613"/>
            <a:ext cx="2106613" cy="1066800"/>
          </a:xfrm>
          <a:prstGeom prst="rect">
            <a:avLst/>
          </a:prstGeom>
          <a:noFill/>
          <a:ln w="9525">
            <a:noFill/>
            <a:miter lim="800000"/>
            <a:headEnd/>
            <a:tailEnd/>
          </a:ln>
        </p:spPr>
        <p:txBody>
          <a:bodyPr wrap="none">
            <a:spAutoFit/>
          </a:bodyPr>
          <a:lstStyle/>
          <a:p>
            <a:r>
              <a:rPr lang="en-US" sz="2000" b="1">
                <a:solidFill>
                  <a:schemeClr val="tx2"/>
                </a:solidFill>
              </a:rPr>
              <a:t>Action</a:t>
            </a:r>
            <a:endParaRPr lang="en-US" sz="2000">
              <a:solidFill>
                <a:schemeClr val="tx2"/>
              </a:solidFill>
            </a:endParaRPr>
          </a:p>
          <a:p>
            <a:r>
              <a:rPr lang="en-US" sz="2000">
                <a:solidFill>
                  <a:schemeClr val="bg1"/>
                </a:solidFill>
              </a:rPr>
              <a:t>Young man buys </a:t>
            </a:r>
          </a:p>
          <a:p>
            <a:r>
              <a:rPr lang="en-US" sz="2000">
                <a:solidFill>
                  <a:schemeClr val="bg1"/>
                </a:solidFill>
              </a:rPr>
              <a:t>and uses condoms</a:t>
            </a:r>
            <a:r>
              <a:rPr lang="en-US">
                <a:solidFill>
                  <a:schemeClr val="bg1"/>
                </a:solidFill>
              </a:rPr>
              <a:t>.</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0" y="457200"/>
            <a:ext cx="9144000" cy="457200"/>
          </a:xfrm>
        </p:spPr>
        <p:txBody>
          <a:bodyPr/>
          <a:lstStyle/>
          <a:p>
            <a:pPr eaLnBrk="1" fontAlgn="auto" hangingPunct="1">
              <a:spcAft>
                <a:spcPts val="0"/>
              </a:spcAft>
              <a:defRPr/>
            </a:pPr>
            <a:r>
              <a:rPr lang="en-US" sz="2400" b="1" dirty="0" smtClean="0">
                <a:solidFill>
                  <a:srgbClr val="0033CC"/>
                </a:solidFill>
              </a:rPr>
              <a:t>STAGES OF CHANGE MODEL</a:t>
            </a:r>
            <a:endParaRPr lang="en-US" sz="2000" b="1" dirty="0" smtClean="0">
              <a:solidFill>
                <a:srgbClr val="0033CC"/>
              </a:solidFill>
            </a:endParaRPr>
          </a:p>
        </p:txBody>
      </p:sp>
      <p:graphicFrame>
        <p:nvGraphicFramePr>
          <p:cNvPr id="8194" name="Object 6"/>
          <p:cNvGraphicFramePr>
            <a:graphicFrameLocks noChangeAspect="1"/>
          </p:cNvGraphicFramePr>
          <p:nvPr/>
        </p:nvGraphicFramePr>
        <p:xfrm>
          <a:off x="381000" y="1093788"/>
          <a:ext cx="9144000" cy="5764212"/>
        </p:xfrm>
        <a:graphic>
          <a:graphicData uri="http://schemas.openxmlformats.org/presentationml/2006/ole">
            <mc:AlternateContent xmlns:mc="http://schemas.openxmlformats.org/markup-compatibility/2006">
              <mc:Choice xmlns:v="urn:schemas-microsoft-com:vml" Requires="v">
                <p:oleObj spid="_x0000_s8207" name="Document" r:id="rId3" imgW="8376120" imgH="5695560" progId="Word.Document.8">
                  <p:embed/>
                </p:oleObj>
              </mc:Choice>
              <mc:Fallback>
                <p:oleObj name="Document" r:id="rId3" imgW="8376120" imgH="5695560" progId="Word.Documen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093788"/>
                        <a:ext cx="9144000" cy="5764212"/>
                      </a:xfrm>
                      <a:prstGeom prst="rect">
                        <a:avLst/>
                      </a:prstGeom>
                      <a:solidFill>
                        <a:srgbClr val="66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ChangeArrowheads="1"/>
          </p:cNvSpPr>
          <p:nvPr>
            <p:ph type="title"/>
          </p:nvPr>
        </p:nvSpPr>
        <p:spPr>
          <a:xfrm>
            <a:off x="762000" y="2514600"/>
            <a:ext cx="7772400" cy="1143000"/>
          </a:xfrm>
        </p:spPr>
        <p:txBody>
          <a:bodyPr>
            <a:normAutofit fontScale="90000"/>
          </a:bodyPr>
          <a:lstStyle/>
          <a:p>
            <a:pPr algn="ctr" eaLnBrk="1" fontAlgn="auto" hangingPunct="1">
              <a:spcAft>
                <a:spcPts val="0"/>
              </a:spcAft>
              <a:defRPr/>
            </a:pPr>
            <a:r>
              <a:rPr lang="en-US" sz="3600" b="1" dirty="0" smtClean="0">
                <a:solidFill>
                  <a:srgbClr val="0033CC"/>
                </a:solidFill>
                <a:effectLst>
                  <a:outerShdw blurRad="38100" dist="38100" dir="2700000" algn="tl">
                    <a:srgbClr val="C0C0C0"/>
                  </a:outerShdw>
                </a:effectLst>
              </a:rPr>
              <a:t>7.	THE DIFFUSION OF INNOVATION THEORY</a:t>
            </a:r>
            <a:br>
              <a:rPr lang="en-US" sz="3600" b="1" dirty="0" smtClean="0">
                <a:solidFill>
                  <a:srgbClr val="0033CC"/>
                </a:solidFill>
                <a:effectLst>
                  <a:outerShdw blurRad="38100" dist="38100" dir="2700000" algn="tl">
                    <a:srgbClr val="C0C0C0"/>
                  </a:outerShdw>
                </a:effectLst>
              </a:rPr>
            </a:br>
            <a:r>
              <a:rPr lang="en-US" sz="2800" b="1" dirty="0" smtClean="0">
                <a:solidFill>
                  <a:srgbClr val="0033CC"/>
                </a:solidFill>
                <a:effectLst>
                  <a:outerShdw blurRad="38100" dist="38100" dir="2700000" algn="tl">
                    <a:srgbClr val="C0C0C0"/>
                  </a:outerShdw>
                </a:effectLst>
              </a:rPr>
              <a:t>(Rogers - 1962)</a:t>
            </a:r>
            <a:endParaRPr lang="en-US" sz="3200" dirty="0" smtClean="0">
              <a:solidFill>
                <a:srgbClr val="0033CC"/>
              </a:solidFill>
            </a:endParaRPr>
          </a:p>
        </p:txBody>
      </p:sp>
      <p:pic>
        <p:nvPicPr>
          <p:cNvPr id="64515" name="Picture 3" descr="C:\Users\Nada\AppData\Local\Microsoft\Windows\Temporary Internet Files\Content.IE5\S1QVCP5H\innovation_m[1].jpg"/>
          <p:cNvPicPr>
            <a:picLocks noChangeAspect="1" noChangeArrowheads="1"/>
          </p:cNvPicPr>
          <p:nvPr/>
        </p:nvPicPr>
        <p:blipFill>
          <a:blip r:embed="rId2"/>
          <a:srcRect/>
          <a:stretch>
            <a:fillRect/>
          </a:stretch>
        </p:blipFill>
        <p:spPr bwMode="auto">
          <a:xfrm>
            <a:off x="5029200" y="4038600"/>
            <a:ext cx="4114800" cy="245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600200" y="685800"/>
            <a:ext cx="6858000" cy="533400"/>
          </a:xfrm>
        </p:spPr>
        <p:txBody>
          <a:bodyPr/>
          <a:lstStyle/>
          <a:p>
            <a:pPr eaLnBrk="1" fontAlgn="auto" hangingPunct="1">
              <a:spcAft>
                <a:spcPts val="0"/>
              </a:spcAft>
              <a:defRPr/>
            </a:pPr>
            <a:r>
              <a:rPr lang="en-US" sz="2400" b="1" dirty="0" smtClean="0">
                <a:solidFill>
                  <a:srgbClr val="0033CC"/>
                </a:solidFill>
              </a:rPr>
              <a:t>DIFFUSION OF INNOVATION PROCESS</a:t>
            </a:r>
          </a:p>
        </p:txBody>
      </p:sp>
      <p:sp>
        <p:nvSpPr>
          <p:cNvPr id="65539" name="Line 3"/>
          <p:cNvSpPr>
            <a:spLocks noChangeShapeType="1"/>
          </p:cNvSpPr>
          <p:nvPr/>
        </p:nvSpPr>
        <p:spPr bwMode="auto">
          <a:xfrm>
            <a:off x="2209800" y="1905000"/>
            <a:ext cx="0" cy="3581400"/>
          </a:xfrm>
          <a:prstGeom prst="line">
            <a:avLst/>
          </a:prstGeom>
          <a:noFill/>
          <a:ln w="38100">
            <a:solidFill>
              <a:schemeClr val="bg1"/>
            </a:solidFill>
            <a:round/>
            <a:headEnd/>
            <a:tailEnd/>
          </a:ln>
        </p:spPr>
        <p:txBody>
          <a:bodyPr wrap="none" anchor="ctr"/>
          <a:lstStyle/>
          <a:p>
            <a:endParaRPr lang="en-US"/>
          </a:p>
        </p:txBody>
      </p:sp>
      <p:sp>
        <p:nvSpPr>
          <p:cNvPr id="55300" name="Line 4"/>
          <p:cNvSpPr>
            <a:spLocks noChangeShapeType="1"/>
          </p:cNvSpPr>
          <p:nvPr/>
        </p:nvSpPr>
        <p:spPr bwMode="auto">
          <a:xfrm>
            <a:off x="2209800" y="5562600"/>
            <a:ext cx="5181600" cy="0"/>
          </a:xfrm>
          <a:prstGeom prst="line">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en-US"/>
          </a:p>
        </p:txBody>
      </p:sp>
      <p:sp>
        <p:nvSpPr>
          <p:cNvPr id="65541" name="Line 5"/>
          <p:cNvSpPr>
            <a:spLocks noChangeShapeType="1"/>
          </p:cNvSpPr>
          <p:nvPr/>
        </p:nvSpPr>
        <p:spPr bwMode="auto">
          <a:xfrm flipH="1">
            <a:off x="1981200" y="5029200"/>
            <a:ext cx="228600" cy="0"/>
          </a:xfrm>
          <a:prstGeom prst="line">
            <a:avLst/>
          </a:prstGeom>
          <a:noFill/>
          <a:ln w="38100">
            <a:solidFill>
              <a:schemeClr val="bg1"/>
            </a:solidFill>
            <a:round/>
            <a:headEnd/>
            <a:tailEnd/>
          </a:ln>
        </p:spPr>
        <p:txBody>
          <a:bodyPr wrap="none" anchor="ctr"/>
          <a:lstStyle/>
          <a:p>
            <a:endParaRPr lang="en-US"/>
          </a:p>
        </p:txBody>
      </p:sp>
      <p:sp>
        <p:nvSpPr>
          <p:cNvPr id="65542" name="Line 6"/>
          <p:cNvSpPr>
            <a:spLocks noChangeShapeType="1"/>
          </p:cNvSpPr>
          <p:nvPr/>
        </p:nvSpPr>
        <p:spPr bwMode="auto">
          <a:xfrm flipH="1">
            <a:off x="1981200" y="4572000"/>
            <a:ext cx="228600" cy="0"/>
          </a:xfrm>
          <a:prstGeom prst="line">
            <a:avLst/>
          </a:prstGeom>
          <a:noFill/>
          <a:ln w="38100">
            <a:solidFill>
              <a:schemeClr val="bg1"/>
            </a:solidFill>
            <a:round/>
            <a:headEnd/>
            <a:tailEnd/>
          </a:ln>
        </p:spPr>
        <p:txBody>
          <a:bodyPr wrap="none" anchor="ctr"/>
          <a:lstStyle/>
          <a:p>
            <a:endParaRPr lang="en-US"/>
          </a:p>
        </p:txBody>
      </p:sp>
      <p:sp>
        <p:nvSpPr>
          <p:cNvPr id="65543" name="Line 7"/>
          <p:cNvSpPr>
            <a:spLocks noChangeShapeType="1"/>
          </p:cNvSpPr>
          <p:nvPr/>
        </p:nvSpPr>
        <p:spPr bwMode="auto">
          <a:xfrm flipH="1">
            <a:off x="1981200" y="4191000"/>
            <a:ext cx="228600" cy="0"/>
          </a:xfrm>
          <a:prstGeom prst="line">
            <a:avLst/>
          </a:prstGeom>
          <a:noFill/>
          <a:ln w="38100">
            <a:solidFill>
              <a:schemeClr val="bg1"/>
            </a:solidFill>
            <a:round/>
            <a:headEnd/>
            <a:tailEnd/>
          </a:ln>
        </p:spPr>
        <p:txBody>
          <a:bodyPr wrap="none" anchor="ctr"/>
          <a:lstStyle/>
          <a:p>
            <a:endParaRPr lang="en-US"/>
          </a:p>
        </p:txBody>
      </p:sp>
      <p:sp>
        <p:nvSpPr>
          <p:cNvPr id="65544" name="Line 8"/>
          <p:cNvSpPr>
            <a:spLocks noChangeShapeType="1"/>
          </p:cNvSpPr>
          <p:nvPr/>
        </p:nvSpPr>
        <p:spPr bwMode="auto">
          <a:xfrm flipH="1">
            <a:off x="1981200" y="3810000"/>
            <a:ext cx="228600" cy="0"/>
          </a:xfrm>
          <a:prstGeom prst="line">
            <a:avLst/>
          </a:prstGeom>
          <a:noFill/>
          <a:ln w="38100">
            <a:solidFill>
              <a:schemeClr val="bg1"/>
            </a:solidFill>
            <a:round/>
            <a:headEnd/>
            <a:tailEnd/>
          </a:ln>
        </p:spPr>
        <p:txBody>
          <a:bodyPr wrap="none" anchor="ctr"/>
          <a:lstStyle/>
          <a:p>
            <a:endParaRPr lang="en-US"/>
          </a:p>
        </p:txBody>
      </p:sp>
      <p:sp>
        <p:nvSpPr>
          <p:cNvPr id="65545" name="Line 9"/>
          <p:cNvSpPr>
            <a:spLocks noChangeShapeType="1"/>
          </p:cNvSpPr>
          <p:nvPr/>
        </p:nvSpPr>
        <p:spPr bwMode="auto">
          <a:xfrm flipH="1">
            <a:off x="1981200" y="3429000"/>
            <a:ext cx="228600" cy="0"/>
          </a:xfrm>
          <a:prstGeom prst="line">
            <a:avLst/>
          </a:prstGeom>
          <a:noFill/>
          <a:ln w="38100">
            <a:solidFill>
              <a:schemeClr val="bg1"/>
            </a:solidFill>
            <a:round/>
            <a:headEnd/>
            <a:tailEnd/>
          </a:ln>
        </p:spPr>
        <p:txBody>
          <a:bodyPr wrap="none" anchor="ctr"/>
          <a:lstStyle/>
          <a:p>
            <a:endParaRPr lang="en-US"/>
          </a:p>
        </p:txBody>
      </p:sp>
      <p:sp>
        <p:nvSpPr>
          <p:cNvPr id="65546" name="Line 10"/>
          <p:cNvSpPr>
            <a:spLocks noChangeShapeType="1"/>
          </p:cNvSpPr>
          <p:nvPr/>
        </p:nvSpPr>
        <p:spPr bwMode="auto">
          <a:xfrm flipH="1">
            <a:off x="1981200" y="3048000"/>
            <a:ext cx="228600" cy="0"/>
          </a:xfrm>
          <a:prstGeom prst="line">
            <a:avLst/>
          </a:prstGeom>
          <a:noFill/>
          <a:ln w="38100">
            <a:solidFill>
              <a:schemeClr val="bg1"/>
            </a:solidFill>
            <a:round/>
            <a:headEnd/>
            <a:tailEnd/>
          </a:ln>
        </p:spPr>
        <p:txBody>
          <a:bodyPr wrap="none" anchor="ctr"/>
          <a:lstStyle/>
          <a:p>
            <a:endParaRPr lang="en-US"/>
          </a:p>
        </p:txBody>
      </p:sp>
      <p:sp>
        <p:nvSpPr>
          <p:cNvPr id="65547" name="Line 11"/>
          <p:cNvSpPr>
            <a:spLocks noChangeShapeType="1"/>
          </p:cNvSpPr>
          <p:nvPr/>
        </p:nvSpPr>
        <p:spPr bwMode="auto">
          <a:xfrm flipH="1">
            <a:off x="1981200" y="2667000"/>
            <a:ext cx="228600" cy="0"/>
          </a:xfrm>
          <a:prstGeom prst="line">
            <a:avLst/>
          </a:prstGeom>
          <a:noFill/>
          <a:ln w="38100">
            <a:solidFill>
              <a:schemeClr val="bg1"/>
            </a:solidFill>
            <a:round/>
            <a:headEnd/>
            <a:tailEnd/>
          </a:ln>
        </p:spPr>
        <p:txBody>
          <a:bodyPr wrap="none" anchor="ctr"/>
          <a:lstStyle/>
          <a:p>
            <a:endParaRPr lang="en-US"/>
          </a:p>
        </p:txBody>
      </p:sp>
      <p:sp>
        <p:nvSpPr>
          <p:cNvPr id="65548" name="Line 12"/>
          <p:cNvSpPr>
            <a:spLocks noChangeShapeType="1"/>
          </p:cNvSpPr>
          <p:nvPr/>
        </p:nvSpPr>
        <p:spPr bwMode="auto">
          <a:xfrm flipH="1">
            <a:off x="1981200" y="1905000"/>
            <a:ext cx="228600" cy="0"/>
          </a:xfrm>
          <a:prstGeom prst="line">
            <a:avLst/>
          </a:prstGeom>
          <a:noFill/>
          <a:ln w="38100">
            <a:solidFill>
              <a:schemeClr val="bg1"/>
            </a:solidFill>
            <a:round/>
            <a:headEnd/>
            <a:tailEnd/>
          </a:ln>
        </p:spPr>
        <p:txBody>
          <a:bodyPr wrap="none" anchor="ctr"/>
          <a:lstStyle/>
          <a:p>
            <a:endParaRPr lang="en-US"/>
          </a:p>
        </p:txBody>
      </p:sp>
      <p:sp>
        <p:nvSpPr>
          <p:cNvPr id="65549" name="Freeform 13"/>
          <p:cNvSpPr>
            <a:spLocks/>
          </p:cNvSpPr>
          <p:nvPr/>
        </p:nvSpPr>
        <p:spPr bwMode="auto">
          <a:xfrm>
            <a:off x="2286000" y="2120900"/>
            <a:ext cx="4724400" cy="3073400"/>
          </a:xfrm>
          <a:custGeom>
            <a:avLst/>
            <a:gdLst>
              <a:gd name="T0" fmla="*/ 0 w 2976"/>
              <a:gd name="T1" fmla="*/ 2147483647 h 1936"/>
              <a:gd name="T2" fmla="*/ 2147483647 w 2976"/>
              <a:gd name="T3" fmla="*/ 2147483647 h 1936"/>
              <a:gd name="T4" fmla="*/ 2147483647 w 2976"/>
              <a:gd name="T5" fmla="*/ 2147483647 h 1936"/>
              <a:gd name="T6" fmla="*/ 2147483647 w 2976"/>
              <a:gd name="T7" fmla="*/ 2147483647 h 1936"/>
              <a:gd name="T8" fmla="*/ 2147483647 w 2976"/>
              <a:gd name="T9" fmla="*/ 2147483647 h 1936"/>
              <a:gd name="T10" fmla="*/ 2147483647 w 2976"/>
              <a:gd name="T11" fmla="*/ 2147483647 h 1936"/>
              <a:gd name="T12" fmla="*/ 2147483647 w 2976"/>
              <a:gd name="T13" fmla="*/ 2147483647 h 1936"/>
              <a:gd name="T14" fmla="*/ 2147483647 w 2976"/>
              <a:gd name="T15" fmla="*/ 2147483647 h 1936"/>
              <a:gd name="T16" fmla="*/ 2147483647 w 2976"/>
              <a:gd name="T17" fmla="*/ 2147483647 h 1936"/>
              <a:gd name="T18" fmla="*/ 2147483647 w 2976"/>
              <a:gd name="T19" fmla="*/ 2147483647 h 1936"/>
              <a:gd name="T20" fmla="*/ 2147483647 w 2976"/>
              <a:gd name="T21" fmla="*/ 2147483647 h 1936"/>
              <a:gd name="T22" fmla="*/ 2147483647 w 2976"/>
              <a:gd name="T23" fmla="*/ 2147483647 h 1936"/>
              <a:gd name="T24" fmla="*/ 2147483647 w 2976"/>
              <a:gd name="T25" fmla="*/ 2147483647 h 1936"/>
              <a:gd name="T26" fmla="*/ 2147483647 w 2976"/>
              <a:gd name="T27" fmla="*/ 2147483647 h 1936"/>
              <a:gd name="T28" fmla="*/ 2147483647 w 2976"/>
              <a:gd name="T29" fmla="*/ 2147483647 h 1936"/>
              <a:gd name="T30" fmla="*/ 2147483647 w 2976"/>
              <a:gd name="T31" fmla="*/ 2147483647 h 1936"/>
              <a:gd name="T32" fmla="*/ 2147483647 w 2976"/>
              <a:gd name="T33" fmla="*/ 2147483647 h 19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76"/>
              <a:gd name="T52" fmla="*/ 0 h 1936"/>
              <a:gd name="T53" fmla="*/ 2976 w 2976"/>
              <a:gd name="T54" fmla="*/ 1936 h 19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76" h="1936">
                <a:moveTo>
                  <a:pt x="0" y="1928"/>
                </a:moveTo>
                <a:cubicBezTo>
                  <a:pt x="64" y="1932"/>
                  <a:pt x="128" y="1936"/>
                  <a:pt x="192" y="1928"/>
                </a:cubicBezTo>
                <a:cubicBezTo>
                  <a:pt x="256" y="1920"/>
                  <a:pt x="328" y="1896"/>
                  <a:pt x="384" y="1880"/>
                </a:cubicBezTo>
                <a:cubicBezTo>
                  <a:pt x="440" y="1864"/>
                  <a:pt x="472" y="1856"/>
                  <a:pt x="528" y="1832"/>
                </a:cubicBezTo>
                <a:cubicBezTo>
                  <a:pt x="584" y="1808"/>
                  <a:pt x="656" y="1776"/>
                  <a:pt x="720" y="1736"/>
                </a:cubicBezTo>
                <a:cubicBezTo>
                  <a:pt x="784" y="1696"/>
                  <a:pt x="840" y="1648"/>
                  <a:pt x="912" y="1592"/>
                </a:cubicBezTo>
                <a:cubicBezTo>
                  <a:pt x="984" y="1536"/>
                  <a:pt x="1088" y="1456"/>
                  <a:pt x="1152" y="1400"/>
                </a:cubicBezTo>
                <a:cubicBezTo>
                  <a:pt x="1216" y="1344"/>
                  <a:pt x="1248" y="1320"/>
                  <a:pt x="1296" y="1256"/>
                </a:cubicBezTo>
                <a:cubicBezTo>
                  <a:pt x="1344" y="1192"/>
                  <a:pt x="1392" y="1088"/>
                  <a:pt x="1440" y="1016"/>
                </a:cubicBezTo>
                <a:cubicBezTo>
                  <a:pt x="1488" y="944"/>
                  <a:pt x="1536" y="888"/>
                  <a:pt x="1584" y="824"/>
                </a:cubicBezTo>
                <a:cubicBezTo>
                  <a:pt x="1632" y="760"/>
                  <a:pt x="1664" y="712"/>
                  <a:pt x="1728" y="632"/>
                </a:cubicBezTo>
                <a:cubicBezTo>
                  <a:pt x="1792" y="552"/>
                  <a:pt x="1912" y="408"/>
                  <a:pt x="1968" y="344"/>
                </a:cubicBezTo>
                <a:cubicBezTo>
                  <a:pt x="2024" y="280"/>
                  <a:pt x="2008" y="296"/>
                  <a:pt x="2064" y="248"/>
                </a:cubicBezTo>
                <a:cubicBezTo>
                  <a:pt x="2120" y="200"/>
                  <a:pt x="2240" y="96"/>
                  <a:pt x="2304" y="56"/>
                </a:cubicBezTo>
                <a:cubicBezTo>
                  <a:pt x="2368" y="16"/>
                  <a:pt x="2376" y="16"/>
                  <a:pt x="2448" y="8"/>
                </a:cubicBezTo>
                <a:cubicBezTo>
                  <a:pt x="2520" y="0"/>
                  <a:pt x="2648" y="8"/>
                  <a:pt x="2736" y="8"/>
                </a:cubicBezTo>
                <a:cubicBezTo>
                  <a:pt x="2824" y="8"/>
                  <a:pt x="2936" y="8"/>
                  <a:pt x="2976" y="8"/>
                </a:cubicBezTo>
              </a:path>
            </a:pathLst>
          </a:custGeom>
          <a:noFill/>
          <a:ln w="38100">
            <a:solidFill>
              <a:schemeClr val="bg1"/>
            </a:solidFill>
            <a:round/>
            <a:headEnd/>
            <a:tailEnd/>
          </a:ln>
        </p:spPr>
        <p:txBody>
          <a:bodyPr wrap="none" anchor="ctr"/>
          <a:lstStyle/>
          <a:p>
            <a:endParaRPr lang="en-US"/>
          </a:p>
        </p:txBody>
      </p:sp>
      <p:sp>
        <p:nvSpPr>
          <p:cNvPr id="65550" name="Text Box 14"/>
          <p:cNvSpPr txBox="1">
            <a:spLocks noChangeArrowheads="1"/>
          </p:cNvSpPr>
          <p:nvPr/>
        </p:nvSpPr>
        <p:spPr bwMode="auto">
          <a:xfrm>
            <a:off x="76200" y="2590800"/>
            <a:ext cx="1905000" cy="1200150"/>
          </a:xfrm>
          <a:prstGeom prst="rect">
            <a:avLst/>
          </a:prstGeom>
          <a:noFill/>
          <a:ln w="9525">
            <a:noFill/>
            <a:miter lim="800000"/>
            <a:headEnd/>
            <a:tailEnd/>
          </a:ln>
        </p:spPr>
        <p:txBody>
          <a:bodyPr>
            <a:spAutoFit/>
          </a:bodyPr>
          <a:lstStyle/>
          <a:p>
            <a:pPr>
              <a:spcBef>
                <a:spcPct val="50000"/>
              </a:spcBef>
            </a:pPr>
            <a:r>
              <a:rPr lang="en-US">
                <a:solidFill>
                  <a:srgbClr val="0033CC"/>
                </a:solidFill>
              </a:rPr>
              <a:t>Cummulative number or % of adopters</a:t>
            </a:r>
            <a:endParaRPr lang="en-US" sz="2000">
              <a:solidFill>
                <a:srgbClr val="0033CC"/>
              </a:solidFill>
            </a:endParaRPr>
          </a:p>
        </p:txBody>
      </p:sp>
      <p:sp>
        <p:nvSpPr>
          <p:cNvPr id="65551" name="Text Box 15"/>
          <p:cNvSpPr txBox="1">
            <a:spLocks noChangeArrowheads="1"/>
          </p:cNvSpPr>
          <p:nvPr/>
        </p:nvSpPr>
        <p:spPr bwMode="auto">
          <a:xfrm>
            <a:off x="4343400" y="5486400"/>
            <a:ext cx="1371600" cy="457200"/>
          </a:xfrm>
          <a:prstGeom prst="rect">
            <a:avLst/>
          </a:prstGeom>
          <a:noFill/>
          <a:ln w="9525">
            <a:noFill/>
            <a:miter lim="800000"/>
            <a:headEnd/>
            <a:tailEnd/>
          </a:ln>
        </p:spPr>
        <p:txBody>
          <a:bodyPr>
            <a:spAutoFit/>
          </a:bodyPr>
          <a:lstStyle/>
          <a:p>
            <a:pPr>
              <a:spcBef>
                <a:spcPct val="50000"/>
              </a:spcBef>
            </a:pPr>
            <a:r>
              <a:rPr lang="en-US">
                <a:solidFill>
                  <a:srgbClr val="0033CC"/>
                </a:solidFill>
              </a:rPr>
              <a:t>Time</a:t>
            </a:r>
          </a:p>
        </p:txBody>
      </p:sp>
      <p:sp>
        <p:nvSpPr>
          <p:cNvPr id="65552" name="Line 16"/>
          <p:cNvSpPr>
            <a:spLocks noChangeShapeType="1"/>
          </p:cNvSpPr>
          <p:nvPr/>
        </p:nvSpPr>
        <p:spPr bwMode="auto">
          <a:xfrm>
            <a:off x="6324600" y="5867400"/>
            <a:ext cx="1219200" cy="0"/>
          </a:xfrm>
          <a:prstGeom prst="line">
            <a:avLst/>
          </a:prstGeom>
          <a:noFill/>
          <a:ln w="28575">
            <a:solidFill>
              <a:srgbClr val="FFFF66"/>
            </a:solidFill>
            <a:round/>
            <a:headEnd/>
            <a:tailEnd type="triangle" w="med" len="med"/>
          </a:ln>
        </p:spPr>
        <p:txBody>
          <a:bodyPr wrap="none" anchor="ctr"/>
          <a:lstStyle/>
          <a:p>
            <a:endParaRPr lang="en-US"/>
          </a:p>
        </p:txBody>
      </p:sp>
      <p:sp>
        <p:nvSpPr>
          <p:cNvPr id="65553" name="Text Box 17"/>
          <p:cNvSpPr txBox="1">
            <a:spLocks noChangeArrowheads="1"/>
          </p:cNvSpPr>
          <p:nvPr/>
        </p:nvSpPr>
        <p:spPr bwMode="auto">
          <a:xfrm>
            <a:off x="4114800" y="4648200"/>
            <a:ext cx="1600200" cy="457200"/>
          </a:xfrm>
          <a:prstGeom prst="rect">
            <a:avLst/>
          </a:prstGeom>
          <a:noFill/>
          <a:ln w="9525">
            <a:noFill/>
            <a:miter lim="800000"/>
            <a:headEnd/>
            <a:tailEnd/>
          </a:ln>
        </p:spPr>
        <p:txBody>
          <a:bodyPr>
            <a:spAutoFit/>
          </a:bodyPr>
          <a:lstStyle/>
          <a:p>
            <a:pPr>
              <a:spcBef>
                <a:spcPct val="50000"/>
              </a:spcBef>
            </a:pPr>
            <a:r>
              <a:rPr lang="en-US">
                <a:solidFill>
                  <a:srgbClr val="0033CC"/>
                </a:solidFill>
              </a:rPr>
              <a:t>Innovators</a:t>
            </a:r>
          </a:p>
        </p:txBody>
      </p:sp>
      <p:sp>
        <p:nvSpPr>
          <p:cNvPr id="65554" name="Text Box 18"/>
          <p:cNvSpPr txBox="1">
            <a:spLocks noChangeArrowheads="1"/>
          </p:cNvSpPr>
          <p:nvPr/>
        </p:nvSpPr>
        <p:spPr bwMode="auto">
          <a:xfrm>
            <a:off x="4800600" y="4114800"/>
            <a:ext cx="2514600" cy="457200"/>
          </a:xfrm>
          <a:prstGeom prst="rect">
            <a:avLst/>
          </a:prstGeom>
          <a:noFill/>
          <a:ln w="9525">
            <a:noFill/>
            <a:miter lim="800000"/>
            <a:headEnd/>
            <a:tailEnd/>
          </a:ln>
        </p:spPr>
        <p:txBody>
          <a:bodyPr>
            <a:spAutoFit/>
          </a:bodyPr>
          <a:lstStyle/>
          <a:p>
            <a:pPr>
              <a:spcBef>
                <a:spcPct val="50000"/>
              </a:spcBef>
            </a:pPr>
            <a:r>
              <a:rPr lang="en-US">
                <a:solidFill>
                  <a:srgbClr val="0033CC"/>
                </a:solidFill>
              </a:rPr>
              <a:t>Early adopters</a:t>
            </a:r>
          </a:p>
        </p:txBody>
      </p:sp>
      <p:sp>
        <p:nvSpPr>
          <p:cNvPr id="65555" name="Text Box 19"/>
          <p:cNvSpPr txBox="1">
            <a:spLocks noChangeArrowheads="1"/>
          </p:cNvSpPr>
          <p:nvPr/>
        </p:nvSpPr>
        <p:spPr bwMode="auto">
          <a:xfrm>
            <a:off x="5257800" y="3505200"/>
            <a:ext cx="1981200" cy="457200"/>
          </a:xfrm>
          <a:prstGeom prst="rect">
            <a:avLst/>
          </a:prstGeom>
          <a:noFill/>
          <a:ln w="9525">
            <a:noFill/>
            <a:miter lim="800000"/>
            <a:headEnd/>
            <a:tailEnd/>
          </a:ln>
        </p:spPr>
        <p:txBody>
          <a:bodyPr>
            <a:spAutoFit/>
          </a:bodyPr>
          <a:lstStyle/>
          <a:p>
            <a:pPr>
              <a:spcBef>
                <a:spcPct val="50000"/>
              </a:spcBef>
            </a:pPr>
            <a:r>
              <a:rPr lang="en-US">
                <a:solidFill>
                  <a:srgbClr val="0033CC"/>
                </a:solidFill>
              </a:rPr>
              <a:t>Early majority</a:t>
            </a:r>
          </a:p>
        </p:txBody>
      </p:sp>
      <p:sp>
        <p:nvSpPr>
          <p:cNvPr id="65556" name="Text Box 20"/>
          <p:cNvSpPr txBox="1">
            <a:spLocks noChangeArrowheads="1"/>
          </p:cNvSpPr>
          <p:nvPr/>
        </p:nvSpPr>
        <p:spPr bwMode="auto">
          <a:xfrm>
            <a:off x="5562600" y="2895600"/>
            <a:ext cx="2057400" cy="457200"/>
          </a:xfrm>
          <a:prstGeom prst="rect">
            <a:avLst/>
          </a:prstGeom>
          <a:noFill/>
          <a:ln w="9525">
            <a:noFill/>
            <a:miter lim="800000"/>
            <a:headEnd/>
            <a:tailEnd/>
          </a:ln>
        </p:spPr>
        <p:txBody>
          <a:bodyPr>
            <a:spAutoFit/>
          </a:bodyPr>
          <a:lstStyle/>
          <a:p>
            <a:pPr>
              <a:spcBef>
                <a:spcPct val="50000"/>
              </a:spcBef>
            </a:pPr>
            <a:r>
              <a:rPr lang="en-US">
                <a:solidFill>
                  <a:srgbClr val="0033CC"/>
                </a:solidFill>
              </a:rPr>
              <a:t>Late majority</a:t>
            </a:r>
          </a:p>
        </p:txBody>
      </p:sp>
      <p:sp>
        <p:nvSpPr>
          <p:cNvPr id="65557" name="Text Box 21"/>
          <p:cNvSpPr txBox="1">
            <a:spLocks noChangeArrowheads="1"/>
          </p:cNvSpPr>
          <p:nvPr/>
        </p:nvSpPr>
        <p:spPr bwMode="auto">
          <a:xfrm>
            <a:off x="6172200" y="2286000"/>
            <a:ext cx="2209800" cy="457200"/>
          </a:xfrm>
          <a:prstGeom prst="rect">
            <a:avLst/>
          </a:prstGeom>
          <a:noFill/>
          <a:ln w="9525">
            <a:noFill/>
            <a:miter lim="800000"/>
            <a:headEnd/>
            <a:tailEnd/>
          </a:ln>
        </p:spPr>
        <p:txBody>
          <a:bodyPr>
            <a:spAutoFit/>
          </a:bodyPr>
          <a:lstStyle/>
          <a:p>
            <a:pPr>
              <a:spcBef>
                <a:spcPct val="50000"/>
              </a:spcBef>
            </a:pPr>
            <a:r>
              <a:rPr lang="en-US">
                <a:solidFill>
                  <a:srgbClr val="0033CC"/>
                </a:solidFill>
              </a:rPr>
              <a:t>Late adopters</a:t>
            </a:r>
          </a:p>
        </p:txBody>
      </p:sp>
      <p:sp>
        <p:nvSpPr>
          <p:cNvPr id="65558" name="Line 22"/>
          <p:cNvSpPr>
            <a:spLocks noChangeShapeType="1"/>
          </p:cNvSpPr>
          <p:nvPr/>
        </p:nvSpPr>
        <p:spPr bwMode="auto">
          <a:xfrm flipH="1">
            <a:off x="3733800" y="4876800"/>
            <a:ext cx="381000" cy="0"/>
          </a:xfrm>
          <a:prstGeom prst="line">
            <a:avLst/>
          </a:prstGeom>
          <a:noFill/>
          <a:ln w="28575">
            <a:solidFill>
              <a:schemeClr val="bg1"/>
            </a:solidFill>
            <a:round/>
            <a:headEnd/>
            <a:tailEnd/>
          </a:ln>
        </p:spPr>
        <p:txBody>
          <a:bodyPr wrap="none" anchor="ctr"/>
          <a:lstStyle/>
          <a:p>
            <a:endParaRPr lang="en-US"/>
          </a:p>
        </p:txBody>
      </p:sp>
      <p:sp>
        <p:nvSpPr>
          <p:cNvPr id="65559" name="Line 23"/>
          <p:cNvSpPr>
            <a:spLocks noChangeShapeType="1"/>
          </p:cNvSpPr>
          <p:nvPr/>
        </p:nvSpPr>
        <p:spPr bwMode="auto">
          <a:xfrm flipH="1">
            <a:off x="4419600" y="4343400"/>
            <a:ext cx="381000" cy="0"/>
          </a:xfrm>
          <a:prstGeom prst="line">
            <a:avLst/>
          </a:prstGeom>
          <a:noFill/>
          <a:ln w="28575">
            <a:solidFill>
              <a:schemeClr val="bg1"/>
            </a:solidFill>
            <a:round/>
            <a:headEnd/>
            <a:tailEnd/>
          </a:ln>
        </p:spPr>
        <p:txBody>
          <a:bodyPr wrap="none" anchor="ctr"/>
          <a:lstStyle/>
          <a:p>
            <a:endParaRPr lang="en-US"/>
          </a:p>
        </p:txBody>
      </p:sp>
      <p:sp>
        <p:nvSpPr>
          <p:cNvPr id="65560" name="Line 24"/>
          <p:cNvSpPr>
            <a:spLocks noChangeShapeType="1"/>
          </p:cNvSpPr>
          <p:nvPr/>
        </p:nvSpPr>
        <p:spPr bwMode="auto">
          <a:xfrm flipH="1">
            <a:off x="4191000" y="3733800"/>
            <a:ext cx="1143000" cy="46038"/>
          </a:xfrm>
          <a:prstGeom prst="line">
            <a:avLst/>
          </a:prstGeom>
          <a:noFill/>
          <a:ln w="28575">
            <a:solidFill>
              <a:schemeClr val="bg1"/>
            </a:solidFill>
            <a:round/>
            <a:headEnd/>
            <a:tailEnd/>
          </a:ln>
        </p:spPr>
        <p:txBody>
          <a:bodyPr wrap="none" anchor="ctr"/>
          <a:lstStyle/>
          <a:p>
            <a:endParaRPr lang="en-US"/>
          </a:p>
        </p:txBody>
      </p:sp>
      <p:sp>
        <p:nvSpPr>
          <p:cNvPr id="65561" name="Line 25"/>
          <p:cNvSpPr>
            <a:spLocks noChangeShapeType="1"/>
          </p:cNvSpPr>
          <p:nvPr/>
        </p:nvSpPr>
        <p:spPr bwMode="auto">
          <a:xfrm flipH="1">
            <a:off x="5257800" y="3124200"/>
            <a:ext cx="381000" cy="0"/>
          </a:xfrm>
          <a:prstGeom prst="line">
            <a:avLst/>
          </a:prstGeom>
          <a:noFill/>
          <a:ln w="28575">
            <a:solidFill>
              <a:schemeClr val="bg1"/>
            </a:solidFill>
            <a:round/>
            <a:headEnd/>
            <a:tailEnd/>
          </a:ln>
        </p:spPr>
        <p:txBody>
          <a:bodyPr wrap="none" anchor="ctr"/>
          <a:lstStyle/>
          <a:p>
            <a:endParaRPr lang="en-US"/>
          </a:p>
        </p:txBody>
      </p:sp>
      <p:sp>
        <p:nvSpPr>
          <p:cNvPr id="65562" name="Line 26"/>
          <p:cNvSpPr>
            <a:spLocks noChangeShapeType="1"/>
          </p:cNvSpPr>
          <p:nvPr/>
        </p:nvSpPr>
        <p:spPr bwMode="auto">
          <a:xfrm flipH="1">
            <a:off x="5791200" y="2514600"/>
            <a:ext cx="381000" cy="0"/>
          </a:xfrm>
          <a:prstGeom prst="line">
            <a:avLst/>
          </a:prstGeom>
          <a:noFill/>
          <a:ln w="28575">
            <a:solidFill>
              <a:schemeClr val="bg1"/>
            </a:solidFill>
            <a:round/>
            <a:headEnd/>
            <a:tailEnd/>
          </a:ln>
        </p:spPr>
        <p:txBody>
          <a:bodyPr wrap="none" anchor="ctr"/>
          <a:lstStyle/>
          <a:p>
            <a:endParaRPr lang="en-US"/>
          </a:p>
        </p:txBody>
      </p:sp>
      <p:sp>
        <p:nvSpPr>
          <p:cNvPr id="65563" name="Text Box 27"/>
          <p:cNvSpPr txBox="1">
            <a:spLocks noChangeArrowheads="1"/>
          </p:cNvSpPr>
          <p:nvPr/>
        </p:nvSpPr>
        <p:spPr bwMode="auto">
          <a:xfrm>
            <a:off x="533400" y="6096000"/>
            <a:ext cx="3429000" cy="304800"/>
          </a:xfrm>
          <a:prstGeom prst="rect">
            <a:avLst/>
          </a:prstGeom>
          <a:noFill/>
          <a:ln w="9525">
            <a:noFill/>
            <a:miter lim="800000"/>
            <a:headEnd/>
            <a:tailEnd/>
          </a:ln>
        </p:spPr>
        <p:txBody>
          <a:bodyPr>
            <a:spAutoFit/>
          </a:bodyPr>
          <a:lstStyle/>
          <a:p>
            <a:pPr>
              <a:spcBef>
                <a:spcPct val="50000"/>
              </a:spcBef>
            </a:pPr>
            <a:r>
              <a:rPr lang="en-US" sz="1400">
                <a:solidFill>
                  <a:schemeClr val="bg1"/>
                </a:solidFill>
              </a:rPr>
              <a:t>Source: Green &amp; MCAlister 1984.</a:t>
            </a:r>
            <a:endParaRPr lang="en-US" sz="140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600200" y="685800"/>
            <a:ext cx="6934200" cy="457200"/>
          </a:xfrm>
        </p:spPr>
        <p:txBody>
          <a:bodyPr>
            <a:normAutofit fontScale="90000"/>
          </a:bodyPr>
          <a:lstStyle/>
          <a:p>
            <a:pPr eaLnBrk="1" fontAlgn="auto" hangingPunct="1">
              <a:spcAft>
                <a:spcPts val="0"/>
              </a:spcAft>
              <a:defRPr/>
            </a:pPr>
            <a:r>
              <a:rPr lang="en-US" sz="3200" b="1" dirty="0" smtClean="0">
                <a:solidFill>
                  <a:schemeClr val="tx2">
                    <a:satMod val="130000"/>
                  </a:schemeClr>
                </a:solidFill>
              </a:rPr>
              <a:t>DIFFUSION OF INNOVATION </a:t>
            </a:r>
            <a:endParaRPr lang="en-US" sz="3200" dirty="0" smtClean="0">
              <a:solidFill>
                <a:schemeClr val="tx2">
                  <a:satMod val="130000"/>
                </a:schemeClr>
              </a:solidFill>
            </a:endParaRPr>
          </a:p>
        </p:txBody>
      </p:sp>
      <p:sp>
        <p:nvSpPr>
          <p:cNvPr id="66563" name="Rectangle 3"/>
          <p:cNvSpPr>
            <a:spLocks noGrp="1" noChangeArrowheads="1"/>
          </p:cNvSpPr>
          <p:nvPr>
            <p:ph idx="1"/>
          </p:nvPr>
        </p:nvSpPr>
        <p:spPr>
          <a:xfrm>
            <a:off x="1600200" y="1524000"/>
            <a:ext cx="7010400" cy="4419600"/>
          </a:xfrm>
        </p:spPr>
        <p:txBody>
          <a:bodyPr>
            <a:normAutofit lnSpcReduction="10000"/>
          </a:bodyPr>
          <a:lstStyle/>
          <a:p>
            <a:pPr eaLnBrk="1" hangingPunct="1">
              <a:lnSpc>
                <a:spcPct val="90000"/>
              </a:lnSpc>
            </a:pPr>
            <a:r>
              <a:rPr lang="en-US" sz="2800" smtClean="0"/>
              <a:t>The adoption of ideas in a community diffuses among individuals in that community at varying rates</a:t>
            </a:r>
          </a:p>
          <a:p>
            <a:pPr eaLnBrk="1" hangingPunct="1">
              <a:lnSpc>
                <a:spcPct val="90000"/>
              </a:lnSpc>
            </a:pPr>
            <a:r>
              <a:rPr lang="en-US" sz="2800" smtClean="0"/>
              <a:t>Early in the introduction of a new idea, it is picked up by </a:t>
            </a:r>
            <a:r>
              <a:rPr lang="en-US" sz="2800" b="1" smtClean="0">
                <a:solidFill>
                  <a:srgbClr val="0066FF"/>
                </a:solidFill>
              </a:rPr>
              <a:t>‘innovators’</a:t>
            </a:r>
            <a:r>
              <a:rPr lang="en-US" sz="2800" smtClean="0">
                <a:solidFill>
                  <a:srgbClr val="0066FF"/>
                </a:solidFill>
              </a:rPr>
              <a:t> </a:t>
            </a:r>
            <a:r>
              <a:rPr lang="en-US" sz="2800" smtClean="0"/>
              <a:t>(between 2 and 3% of the target population) who are venturesome, independent, risky and daring. They want to be the first to do things and they may not be respected by others in the social system.</a:t>
            </a:r>
            <a:endParaRPr lang="en-US"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600200" y="685800"/>
            <a:ext cx="7086600" cy="609600"/>
          </a:xfrm>
        </p:spPr>
        <p:txBody>
          <a:bodyPr/>
          <a:lstStyle/>
          <a:p>
            <a:pPr eaLnBrk="1" fontAlgn="auto" hangingPunct="1">
              <a:spcAft>
                <a:spcPts val="0"/>
              </a:spcAft>
              <a:defRPr/>
            </a:pPr>
            <a:r>
              <a:rPr lang="en-US" sz="3200" b="1" dirty="0" smtClean="0">
                <a:solidFill>
                  <a:schemeClr val="tx2">
                    <a:satMod val="130000"/>
                  </a:schemeClr>
                </a:solidFill>
              </a:rPr>
              <a:t>DIFFUSION OF INNOVATION  </a:t>
            </a:r>
            <a:endParaRPr lang="en-US" sz="3200" dirty="0" smtClean="0">
              <a:solidFill>
                <a:schemeClr val="tx2">
                  <a:satMod val="130000"/>
                </a:schemeClr>
              </a:solidFill>
            </a:endParaRPr>
          </a:p>
        </p:txBody>
      </p:sp>
      <p:sp>
        <p:nvSpPr>
          <p:cNvPr id="57347" name="Rectangle 3"/>
          <p:cNvSpPr>
            <a:spLocks noGrp="1" noChangeArrowheads="1"/>
          </p:cNvSpPr>
          <p:nvPr>
            <p:ph idx="1"/>
          </p:nvPr>
        </p:nvSpPr>
        <p:spPr>
          <a:xfrm>
            <a:off x="1600200" y="1752600"/>
            <a:ext cx="7010400" cy="4267200"/>
          </a:xfrm>
        </p:spPr>
        <p:txBody>
          <a:bodyPr>
            <a:normAutofit/>
          </a:bodyPr>
          <a:lstStyle/>
          <a:p>
            <a:pPr marL="365760" indent="-283464" eaLnBrk="1" fontAlgn="auto" hangingPunct="1">
              <a:lnSpc>
                <a:spcPct val="90000"/>
              </a:lnSpc>
              <a:spcAft>
                <a:spcPts val="0"/>
              </a:spcAft>
              <a:buFont typeface="Wingdings 2"/>
              <a:buChar char=""/>
              <a:defRPr/>
            </a:pPr>
            <a:r>
              <a:rPr lang="en-US" dirty="0" smtClean="0"/>
              <a:t>The second group of people, the </a:t>
            </a:r>
            <a:r>
              <a:rPr lang="en-US" b="1" dirty="0" smtClean="0">
                <a:solidFill>
                  <a:srgbClr val="0066FF"/>
                </a:solidFill>
              </a:rPr>
              <a:t>‘early adopters’</a:t>
            </a:r>
            <a:r>
              <a:rPr lang="en-US" dirty="0" smtClean="0">
                <a:solidFill>
                  <a:srgbClr val="0066FF"/>
                </a:solidFill>
              </a:rPr>
              <a:t> </a:t>
            </a:r>
            <a:r>
              <a:rPr lang="en-US" dirty="0" smtClean="0"/>
              <a:t>(about 14% of the target population) are very interested in the innovation but they are not the first to sign up. They wait until the innovators are already involved to make sure the innovation is useful. They are respected by others in the social system and looked at as opinion leaders.</a:t>
            </a:r>
            <a:endParaRPr lang="en-US" sz="3600"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600200" y="685800"/>
            <a:ext cx="7010400" cy="609600"/>
          </a:xfrm>
        </p:spPr>
        <p:txBody>
          <a:bodyPr/>
          <a:lstStyle/>
          <a:p>
            <a:pPr eaLnBrk="1" fontAlgn="auto" hangingPunct="1">
              <a:spcAft>
                <a:spcPts val="0"/>
              </a:spcAft>
              <a:defRPr/>
            </a:pPr>
            <a:r>
              <a:rPr lang="en-US" sz="3200" b="1" dirty="0" smtClean="0">
                <a:solidFill>
                  <a:schemeClr val="tx2">
                    <a:satMod val="130000"/>
                  </a:schemeClr>
                </a:solidFill>
              </a:rPr>
              <a:t>DIFFUSION OF INNOVATION  </a:t>
            </a:r>
            <a:endParaRPr lang="en-US" sz="3200" dirty="0" smtClean="0">
              <a:solidFill>
                <a:schemeClr val="tx2">
                  <a:satMod val="130000"/>
                </a:schemeClr>
              </a:solidFill>
            </a:endParaRPr>
          </a:p>
        </p:txBody>
      </p:sp>
      <p:sp>
        <p:nvSpPr>
          <p:cNvPr id="68611" name="Rectangle 3"/>
          <p:cNvSpPr>
            <a:spLocks noGrp="1" noChangeArrowheads="1"/>
          </p:cNvSpPr>
          <p:nvPr>
            <p:ph idx="1"/>
          </p:nvPr>
        </p:nvSpPr>
        <p:spPr>
          <a:xfrm>
            <a:off x="1600200" y="1905000"/>
            <a:ext cx="7010400" cy="4191000"/>
          </a:xfrm>
        </p:spPr>
        <p:txBody>
          <a:bodyPr>
            <a:normAutofit lnSpcReduction="10000"/>
          </a:bodyPr>
          <a:lstStyle/>
          <a:p>
            <a:pPr eaLnBrk="1" hangingPunct="1"/>
            <a:r>
              <a:rPr lang="en-US" sz="2400" smtClean="0"/>
              <a:t>The next group </a:t>
            </a:r>
            <a:r>
              <a:rPr lang="en-US" sz="2400" b="1" smtClean="0">
                <a:solidFill>
                  <a:srgbClr val="0066FF"/>
                </a:solidFill>
              </a:rPr>
              <a:t>‘early majority’</a:t>
            </a:r>
            <a:r>
              <a:rPr lang="en-US" sz="2400" smtClean="0">
                <a:solidFill>
                  <a:srgbClr val="0066FF"/>
                </a:solidFill>
              </a:rPr>
              <a:t> </a:t>
            </a:r>
            <a:r>
              <a:rPr lang="en-US" sz="2400" smtClean="0"/>
              <a:t>(about 34% of the target population) may be interested in the innovation but will need external motivation to become involved, They will deliberate for some time before making a decision.</a:t>
            </a:r>
          </a:p>
          <a:p>
            <a:pPr eaLnBrk="1" hangingPunct="1"/>
            <a:r>
              <a:rPr lang="en-US" sz="2400" smtClean="0"/>
              <a:t>The </a:t>
            </a:r>
            <a:r>
              <a:rPr lang="en-US" sz="2400" b="1" smtClean="0">
                <a:solidFill>
                  <a:srgbClr val="0066FF"/>
                </a:solidFill>
              </a:rPr>
              <a:t>‘late majority’ </a:t>
            </a:r>
            <a:r>
              <a:rPr lang="en-US" sz="2400" smtClean="0"/>
              <a:t>(also about 34% of the target population) are next and it will take more time to get them involved for they are skeptical and will not adopt an innovation until most people in the social system have done so.</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600200" y="685800"/>
            <a:ext cx="7010400" cy="533400"/>
          </a:xfrm>
        </p:spPr>
        <p:txBody>
          <a:bodyPr>
            <a:normAutofit fontScale="90000"/>
          </a:bodyPr>
          <a:lstStyle/>
          <a:p>
            <a:pPr eaLnBrk="1" fontAlgn="auto" hangingPunct="1">
              <a:spcAft>
                <a:spcPts val="0"/>
              </a:spcAft>
              <a:defRPr/>
            </a:pPr>
            <a:r>
              <a:rPr lang="en-US" sz="3200" b="1" dirty="0" smtClean="0">
                <a:solidFill>
                  <a:schemeClr val="tx2">
                    <a:satMod val="130000"/>
                  </a:schemeClr>
                </a:solidFill>
              </a:rPr>
              <a:t>DIFFUSION OF INNOVATION </a:t>
            </a:r>
            <a:endParaRPr lang="en-US" sz="3200" dirty="0" smtClean="0">
              <a:solidFill>
                <a:schemeClr val="tx2">
                  <a:satMod val="130000"/>
                </a:schemeClr>
              </a:solidFill>
            </a:endParaRPr>
          </a:p>
        </p:txBody>
      </p:sp>
      <p:sp>
        <p:nvSpPr>
          <p:cNvPr id="69635" name="Rectangle 3"/>
          <p:cNvSpPr>
            <a:spLocks noGrp="1" noChangeArrowheads="1"/>
          </p:cNvSpPr>
          <p:nvPr>
            <p:ph idx="1"/>
          </p:nvPr>
        </p:nvSpPr>
        <p:spPr>
          <a:xfrm>
            <a:off x="1600200" y="1524000"/>
            <a:ext cx="7010400" cy="4495800"/>
          </a:xfrm>
        </p:spPr>
        <p:txBody>
          <a:bodyPr/>
          <a:lstStyle/>
          <a:p>
            <a:pPr eaLnBrk="1" hangingPunct="1"/>
            <a:r>
              <a:rPr lang="en-US" sz="2400" smtClean="0"/>
              <a:t>The last group </a:t>
            </a:r>
            <a:r>
              <a:rPr lang="en-US" sz="2400" smtClean="0">
                <a:solidFill>
                  <a:srgbClr val="0066FF"/>
                </a:solidFill>
              </a:rPr>
              <a:t>the</a:t>
            </a:r>
            <a:r>
              <a:rPr lang="en-US" sz="2400" b="1" smtClean="0">
                <a:solidFill>
                  <a:srgbClr val="0066FF"/>
                </a:solidFill>
              </a:rPr>
              <a:t>‘laggards’</a:t>
            </a:r>
            <a:r>
              <a:rPr lang="en-US" sz="2400" smtClean="0"/>
              <a:t> (about 16% of the target population are not very interested in innovation and would be the last to become involved. They are very traditional and are suspicious of innovations. Laggards tend to have limited communication networks, so they really do not know much about new things.</a:t>
            </a:r>
          </a:p>
          <a:p>
            <a:pPr eaLnBrk="1" hangingPunct="1"/>
            <a:r>
              <a:rPr lang="en-US" sz="2400" smtClean="0"/>
              <a:t>This situation calls for different strategies for different categories of people and at different stages of the adoption process.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600200" y="685800"/>
            <a:ext cx="6934200" cy="1219200"/>
          </a:xfrm>
        </p:spPr>
        <p:txBody>
          <a:bodyPr/>
          <a:lstStyle/>
          <a:p>
            <a:pPr eaLnBrk="1" fontAlgn="auto" hangingPunct="1">
              <a:spcAft>
                <a:spcPts val="0"/>
              </a:spcAft>
              <a:defRPr/>
            </a:pPr>
            <a:r>
              <a:rPr lang="en-US" sz="2400" b="1" dirty="0" smtClean="0">
                <a:solidFill>
                  <a:srgbClr val="0033CC"/>
                </a:solidFill>
              </a:rPr>
              <a:t>DIFFUSION OF INNOVATION</a:t>
            </a:r>
            <a:br>
              <a:rPr lang="en-US" sz="2400" b="1" dirty="0" smtClean="0">
                <a:solidFill>
                  <a:srgbClr val="0033CC"/>
                </a:solidFill>
              </a:rPr>
            </a:br>
            <a:r>
              <a:rPr lang="en-US" sz="2000" b="1" dirty="0" smtClean="0">
                <a:solidFill>
                  <a:srgbClr val="0033CC"/>
                </a:solidFill>
              </a:rPr>
              <a:t>Time Relapse between awareness, interest, trial and adoption</a:t>
            </a:r>
            <a:endParaRPr lang="en-US" sz="2400" b="1" dirty="0" smtClean="0">
              <a:solidFill>
                <a:srgbClr val="0033CC"/>
              </a:solidFill>
            </a:endParaRPr>
          </a:p>
        </p:txBody>
      </p:sp>
      <p:sp>
        <p:nvSpPr>
          <p:cNvPr id="70659" name="Line 3"/>
          <p:cNvSpPr>
            <a:spLocks noChangeShapeType="1"/>
          </p:cNvSpPr>
          <p:nvPr/>
        </p:nvSpPr>
        <p:spPr bwMode="auto">
          <a:xfrm>
            <a:off x="2209800" y="2286000"/>
            <a:ext cx="0" cy="3200400"/>
          </a:xfrm>
          <a:prstGeom prst="line">
            <a:avLst/>
          </a:prstGeom>
          <a:noFill/>
          <a:ln w="38100">
            <a:solidFill>
              <a:schemeClr val="bg1"/>
            </a:solidFill>
            <a:round/>
            <a:headEnd/>
            <a:tailEnd/>
          </a:ln>
        </p:spPr>
        <p:txBody>
          <a:bodyPr wrap="none" anchor="ctr"/>
          <a:lstStyle/>
          <a:p>
            <a:endParaRPr lang="en-US"/>
          </a:p>
        </p:txBody>
      </p:sp>
      <p:sp>
        <p:nvSpPr>
          <p:cNvPr id="66564" name="Line 4"/>
          <p:cNvSpPr>
            <a:spLocks noChangeShapeType="1"/>
          </p:cNvSpPr>
          <p:nvPr/>
        </p:nvSpPr>
        <p:spPr bwMode="auto">
          <a:xfrm>
            <a:off x="2209800" y="5486400"/>
            <a:ext cx="5181600" cy="0"/>
          </a:xfrm>
          <a:prstGeom prst="line">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en-US"/>
          </a:p>
        </p:txBody>
      </p:sp>
      <p:sp>
        <p:nvSpPr>
          <p:cNvPr id="66565" name="Line 5"/>
          <p:cNvSpPr>
            <a:spLocks noChangeShapeType="1"/>
          </p:cNvSpPr>
          <p:nvPr/>
        </p:nvSpPr>
        <p:spPr bwMode="auto">
          <a:xfrm flipH="1">
            <a:off x="1981200" y="4572000"/>
            <a:ext cx="228600" cy="0"/>
          </a:xfrm>
          <a:prstGeom prst="line">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en-US"/>
          </a:p>
        </p:txBody>
      </p:sp>
      <p:sp>
        <p:nvSpPr>
          <p:cNvPr id="66566" name="Line 6"/>
          <p:cNvSpPr>
            <a:spLocks noChangeShapeType="1"/>
          </p:cNvSpPr>
          <p:nvPr/>
        </p:nvSpPr>
        <p:spPr bwMode="auto">
          <a:xfrm flipH="1">
            <a:off x="1981200" y="3810000"/>
            <a:ext cx="228600" cy="0"/>
          </a:xfrm>
          <a:prstGeom prst="line">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en-US"/>
          </a:p>
        </p:txBody>
      </p:sp>
      <p:sp>
        <p:nvSpPr>
          <p:cNvPr id="66567" name="Line 7"/>
          <p:cNvSpPr>
            <a:spLocks noChangeShapeType="1"/>
          </p:cNvSpPr>
          <p:nvPr/>
        </p:nvSpPr>
        <p:spPr bwMode="auto">
          <a:xfrm flipH="1">
            <a:off x="1981200" y="3048000"/>
            <a:ext cx="228600" cy="0"/>
          </a:xfrm>
          <a:prstGeom prst="line">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en-US"/>
          </a:p>
        </p:txBody>
      </p:sp>
      <p:sp>
        <p:nvSpPr>
          <p:cNvPr id="66568" name="Line 8"/>
          <p:cNvSpPr>
            <a:spLocks noChangeShapeType="1"/>
          </p:cNvSpPr>
          <p:nvPr/>
        </p:nvSpPr>
        <p:spPr bwMode="auto">
          <a:xfrm flipH="1">
            <a:off x="1981200" y="2286000"/>
            <a:ext cx="228600" cy="0"/>
          </a:xfrm>
          <a:prstGeom prst="line">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en-US"/>
          </a:p>
        </p:txBody>
      </p:sp>
      <p:sp>
        <p:nvSpPr>
          <p:cNvPr id="70665" name="Text Box 9"/>
          <p:cNvSpPr txBox="1">
            <a:spLocks noChangeArrowheads="1"/>
          </p:cNvSpPr>
          <p:nvPr/>
        </p:nvSpPr>
        <p:spPr bwMode="auto">
          <a:xfrm>
            <a:off x="4343400" y="5486400"/>
            <a:ext cx="1371600" cy="457200"/>
          </a:xfrm>
          <a:prstGeom prst="rect">
            <a:avLst/>
          </a:prstGeom>
          <a:noFill/>
          <a:ln w="9525">
            <a:noFill/>
            <a:miter lim="800000"/>
            <a:headEnd/>
            <a:tailEnd/>
          </a:ln>
        </p:spPr>
        <p:txBody>
          <a:bodyPr>
            <a:spAutoFit/>
          </a:bodyPr>
          <a:lstStyle/>
          <a:p>
            <a:pPr>
              <a:spcBef>
                <a:spcPct val="50000"/>
              </a:spcBef>
            </a:pPr>
            <a:r>
              <a:rPr lang="en-US">
                <a:solidFill>
                  <a:srgbClr val="0033CC"/>
                </a:solidFill>
              </a:rPr>
              <a:t>Time</a:t>
            </a:r>
          </a:p>
        </p:txBody>
      </p:sp>
      <p:sp>
        <p:nvSpPr>
          <p:cNvPr id="60426" name="Line 10"/>
          <p:cNvSpPr>
            <a:spLocks noChangeShapeType="1"/>
          </p:cNvSpPr>
          <p:nvPr/>
        </p:nvSpPr>
        <p:spPr bwMode="auto">
          <a:xfrm>
            <a:off x="5181600" y="5791200"/>
            <a:ext cx="1219200" cy="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wrap="none" anchor="ctr"/>
          <a:lstStyle/>
          <a:p>
            <a:pPr>
              <a:defRPr/>
            </a:pPr>
            <a:endParaRPr lang="en-US"/>
          </a:p>
        </p:txBody>
      </p:sp>
      <p:sp>
        <p:nvSpPr>
          <p:cNvPr id="70667" name="Text Box 11"/>
          <p:cNvSpPr txBox="1">
            <a:spLocks noChangeArrowheads="1"/>
          </p:cNvSpPr>
          <p:nvPr/>
        </p:nvSpPr>
        <p:spPr bwMode="auto">
          <a:xfrm>
            <a:off x="0" y="2514600"/>
            <a:ext cx="1600200" cy="1200150"/>
          </a:xfrm>
          <a:prstGeom prst="rect">
            <a:avLst/>
          </a:prstGeom>
          <a:noFill/>
          <a:ln w="9525">
            <a:noFill/>
            <a:miter lim="800000"/>
            <a:headEnd/>
            <a:tailEnd/>
          </a:ln>
        </p:spPr>
        <p:txBody>
          <a:bodyPr>
            <a:spAutoFit/>
          </a:bodyPr>
          <a:lstStyle/>
          <a:p>
            <a:pPr algn="ctr">
              <a:spcBef>
                <a:spcPct val="50000"/>
              </a:spcBef>
            </a:pPr>
            <a:r>
              <a:rPr lang="en-US">
                <a:solidFill>
                  <a:srgbClr val="0033CC"/>
                </a:solidFill>
              </a:rPr>
              <a:t>Percentage of population</a:t>
            </a:r>
            <a:endParaRPr lang="en-US" sz="2000">
              <a:solidFill>
                <a:srgbClr val="0033CC"/>
              </a:solidFill>
            </a:endParaRPr>
          </a:p>
        </p:txBody>
      </p:sp>
      <p:sp>
        <p:nvSpPr>
          <p:cNvPr id="70668" name="Text Box 13"/>
          <p:cNvSpPr txBox="1">
            <a:spLocks noChangeArrowheads="1"/>
          </p:cNvSpPr>
          <p:nvPr/>
        </p:nvSpPr>
        <p:spPr bwMode="auto">
          <a:xfrm>
            <a:off x="1492250" y="4343400"/>
            <a:ext cx="488950" cy="457200"/>
          </a:xfrm>
          <a:prstGeom prst="rect">
            <a:avLst/>
          </a:prstGeom>
          <a:noFill/>
          <a:ln w="9525">
            <a:noFill/>
            <a:miter lim="800000"/>
            <a:headEnd/>
            <a:tailEnd/>
          </a:ln>
        </p:spPr>
        <p:txBody>
          <a:bodyPr wrap="none">
            <a:spAutoFit/>
          </a:bodyPr>
          <a:lstStyle/>
          <a:p>
            <a:r>
              <a:rPr lang="en-US">
                <a:solidFill>
                  <a:srgbClr val="0033CC"/>
                </a:solidFill>
              </a:rPr>
              <a:t>25</a:t>
            </a:r>
          </a:p>
        </p:txBody>
      </p:sp>
      <p:sp>
        <p:nvSpPr>
          <p:cNvPr id="70669" name="Text Box 14"/>
          <p:cNvSpPr txBox="1">
            <a:spLocks noChangeArrowheads="1"/>
          </p:cNvSpPr>
          <p:nvPr/>
        </p:nvSpPr>
        <p:spPr bwMode="auto">
          <a:xfrm>
            <a:off x="1492250" y="3581400"/>
            <a:ext cx="488950" cy="457200"/>
          </a:xfrm>
          <a:prstGeom prst="rect">
            <a:avLst/>
          </a:prstGeom>
          <a:noFill/>
          <a:ln w="9525">
            <a:noFill/>
            <a:miter lim="800000"/>
            <a:headEnd/>
            <a:tailEnd/>
          </a:ln>
        </p:spPr>
        <p:txBody>
          <a:bodyPr wrap="none">
            <a:spAutoFit/>
          </a:bodyPr>
          <a:lstStyle/>
          <a:p>
            <a:r>
              <a:rPr lang="en-US">
                <a:solidFill>
                  <a:srgbClr val="0033CC"/>
                </a:solidFill>
              </a:rPr>
              <a:t>50</a:t>
            </a:r>
          </a:p>
        </p:txBody>
      </p:sp>
      <p:sp>
        <p:nvSpPr>
          <p:cNvPr id="70670" name="Text Box 15"/>
          <p:cNvSpPr txBox="1">
            <a:spLocks noChangeArrowheads="1"/>
          </p:cNvSpPr>
          <p:nvPr/>
        </p:nvSpPr>
        <p:spPr bwMode="auto">
          <a:xfrm>
            <a:off x="1447800" y="2819400"/>
            <a:ext cx="488950" cy="457200"/>
          </a:xfrm>
          <a:prstGeom prst="rect">
            <a:avLst/>
          </a:prstGeom>
          <a:noFill/>
          <a:ln w="9525">
            <a:noFill/>
            <a:miter lim="800000"/>
            <a:headEnd/>
            <a:tailEnd/>
          </a:ln>
        </p:spPr>
        <p:txBody>
          <a:bodyPr wrap="none">
            <a:spAutoFit/>
          </a:bodyPr>
          <a:lstStyle/>
          <a:p>
            <a:r>
              <a:rPr lang="en-US">
                <a:solidFill>
                  <a:srgbClr val="0033CC"/>
                </a:solidFill>
              </a:rPr>
              <a:t>75</a:t>
            </a:r>
          </a:p>
        </p:txBody>
      </p:sp>
      <p:sp>
        <p:nvSpPr>
          <p:cNvPr id="70671" name="Text Box 16"/>
          <p:cNvSpPr txBox="1">
            <a:spLocks noChangeArrowheads="1"/>
          </p:cNvSpPr>
          <p:nvPr/>
        </p:nvSpPr>
        <p:spPr bwMode="auto">
          <a:xfrm>
            <a:off x="1371600" y="1981200"/>
            <a:ext cx="641350" cy="457200"/>
          </a:xfrm>
          <a:prstGeom prst="rect">
            <a:avLst/>
          </a:prstGeom>
          <a:noFill/>
          <a:ln w="9525">
            <a:noFill/>
            <a:miter lim="800000"/>
            <a:headEnd/>
            <a:tailEnd/>
          </a:ln>
        </p:spPr>
        <p:txBody>
          <a:bodyPr wrap="none">
            <a:spAutoFit/>
          </a:bodyPr>
          <a:lstStyle/>
          <a:p>
            <a:r>
              <a:rPr lang="en-US">
                <a:solidFill>
                  <a:srgbClr val="0033CC"/>
                </a:solidFill>
              </a:rPr>
              <a:t>100</a:t>
            </a:r>
          </a:p>
        </p:txBody>
      </p:sp>
      <p:sp>
        <p:nvSpPr>
          <p:cNvPr id="70672" name="Freeform 21"/>
          <p:cNvSpPr>
            <a:spLocks/>
          </p:cNvSpPr>
          <p:nvPr/>
        </p:nvSpPr>
        <p:spPr bwMode="auto">
          <a:xfrm>
            <a:off x="2286000" y="2743200"/>
            <a:ext cx="4800600" cy="2451100"/>
          </a:xfrm>
          <a:custGeom>
            <a:avLst/>
            <a:gdLst>
              <a:gd name="T0" fmla="*/ 0 w 2880"/>
              <a:gd name="T1" fmla="*/ 2147483647 h 1560"/>
              <a:gd name="T2" fmla="*/ 2147483647 w 2880"/>
              <a:gd name="T3" fmla="*/ 2147483647 h 1560"/>
              <a:gd name="T4" fmla="*/ 2147483647 w 2880"/>
              <a:gd name="T5" fmla="*/ 2147483647 h 1560"/>
              <a:gd name="T6" fmla="*/ 2147483647 w 2880"/>
              <a:gd name="T7" fmla="*/ 2147483647 h 1560"/>
              <a:gd name="T8" fmla="*/ 2147483647 w 2880"/>
              <a:gd name="T9" fmla="*/ 2147483647 h 1560"/>
              <a:gd name="T10" fmla="*/ 2147483647 w 2880"/>
              <a:gd name="T11" fmla="*/ 2147483647 h 1560"/>
              <a:gd name="T12" fmla="*/ 2147483647 w 2880"/>
              <a:gd name="T13" fmla="*/ 2147483647 h 1560"/>
              <a:gd name="T14" fmla="*/ 2147483647 w 2880"/>
              <a:gd name="T15" fmla="*/ 2147483647 h 1560"/>
              <a:gd name="T16" fmla="*/ 2147483647 w 2880"/>
              <a:gd name="T17" fmla="*/ 2147483647 h 1560"/>
              <a:gd name="T18" fmla="*/ 2147483647 w 2880"/>
              <a:gd name="T19" fmla="*/ 2147483647 h 1560"/>
              <a:gd name="T20" fmla="*/ 2147483647 w 2880"/>
              <a:gd name="T21" fmla="*/ 2147483647 h 1560"/>
              <a:gd name="T22" fmla="*/ 2147483647 w 2880"/>
              <a:gd name="T23" fmla="*/ 2147483647 h 1560"/>
              <a:gd name="T24" fmla="*/ 2147483647 w 2880"/>
              <a:gd name="T25" fmla="*/ 2147483647 h 1560"/>
              <a:gd name="T26" fmla="*/ 2147483647 w 2880"/>
              <a:gd name="T27" fmla="*/ 2147483647 h 1560"/>
              <a:gd name="T28" fmla="*/ 2147483647 w 2880"/>
              <a:gd name="T29" fmla="*/ 2147483647 h 1560"/>
              <a:gd name="T30" fmla="*/ 2147483647 w 2880"/>
              <a:gd name="T31" fmla="*/ 2147483647 h 1560"/>
              <a:gd name="T32" fmla="*/ 2147483647 w 2880"/>
              <a:gd name="T33" fmla="*/ 2147483647 h 1560"/>
              <a:gd name="T34" fmla="*/ 2147483647 w 2880"/>
              <a:gd name="T35" fmla="*/ 2147483647 h 15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80"/>
              <a:gd name="T55" fmla="*/ 0 h 1560"/>
              <a:gd name="T56" fmla="*/ 2880 w 2880"/>
              <a:gd name="T57" fmla="*/ 1560 h 15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80" h="1560">
                <a:moveTo>
                  <a:pt x="0" y="1552"/>
                </a:moveTo>
                <a:cubicBezTo>
                  <a:pt x="44" y="1556"/>
                  <a:pt x="88" y="1560"/>
                  <a:pt x="144" y="1552"/>
                </a:cubicBezTo>
                <a:cubicBezTo>
                  <a:pt x="200" y="1544"/>
                  <a:pt x="272" y="1520"/>
                  <a:pt x="336" y="1504"/>
                </a:cubicBezTo>
                <a:cubicBezTo>
                  <a:pt x="400" y="1488"/>
                  <a:pt x="456" y="1480"/>
                  <a:pt x="528" y="1456"/>
                </a:cubicBezTo>
                <a:cubicBezTo>
                  <a:pt x="600" y="1432"/>
                  <a:pt x="704" y="1392"/>
                  <a:pt x="768" y="1360"/>
                </a:cubicBezTo>
                <a:cubicBezTo>
                  <a:pt x="832" y="1328"/>
                  <a:pt x="856" y="1304"/>
                  <a:pt x="912" y="1264"/>
                </a:cubicBezTo>
                <a:cubicBezTo>
                  <a:pt x="968" y="1224"/>
                  <a:pt x="1040" y="1168"/>
                  <a:pt x="1104" y="1120"/>
                </a:cubicBezTo>
                <a:cubicBezTo>
                  <a:pt x="1168" y="1072"/>
                  <a:pt x="1224" y="1040"/>
                  <a:pt x="1296" y="976"/>
                </a:cubicBezTo>
                <a:cubicBezTo>
                  <a:pt x="1368" y="912"/>
                  <a:pt x="1472" y="800"/>
                  <a:pt x="1536" y="736"/>
                </a:cubicBezTo>
                <a:cubicBezTo>
                  <a:pt x="1600" y="672"/>
                  <a:pt x="1632" y="640"/>
                  <a:pt x="1680" y="592"/>
                </a:cubicBezTo>
                <a:cubicBezTo>
                  <a:pt x="1728" y="544"/>
                  <a:pt x="1776" y="496"/>
                  <a:pt x="1824" y="448"/>
                </a:cubicBezTo>
                <a:cubicBezTo>
                  <a:pt x="1872" y="400"/>
                  <a:pt x="1912" y="360"/>
                  <a:pt x="1968" y="304"/>
                </a:cubicBezTo>
                <a:cubicBezTo>
                  <a:pt x="2024" y="248"/>
                  <a:pt x="2096" y="160"/>
                  <a:pt x="2160" y="112"/>
                </a:cubicBezTo>
                <a:cubicBezTo>
                  <a:pt x="2224" y="64"/>
                  <a:pt x="2296" y="32"/>
                  <a:pt x="2352" y="16"/>
                </a:cubicBezTo>
                <a:cubicBezTo>
                  <a:pt x="2408" y="0"/>
                  <a:pt x="2448" y="16"/>
                  <a:pt x="2496" y="16"/>
                </a:cubicBezTo>
                <a:cubicBezTo>
                  <a:pt x="2544" y="16"/>
                  <a:pt x="2592" y="16"/>
                  <a:pt x="2640" y="16"/>
                </a:cubicBezTo>
                <a:cubicBezTo>
                  <a:pt x="2688" y="16"/>
                  <a:pt x="2744" y="16"/>
                  <a:pt x="2784" y="16"/>
                </a:cubicBezTo>
                <a:cubicBezTo>
                  <a:pt x="2824" y="16"/>
                  <a:pt x="2864" y="16"/>
                  <a:pt x="2880" y="16"/>
                </a:cubicBezTo>
              </a:path>
            </a:pathLst>
          </a:custGeom>
          <a:noFill/>
          <a:ln w="28575">
            <a:solidFill>
              <a:schemeClr val="bg1"/>
            </a:solidFill>
            <a:round/>
            <a:headEnd/>
            <a:tailEnd/>
          </a:ln>
        </p:spPr>
        <p:txBody>
          <a:bodyPr wrap="none" anchor="ctr"/>
          <a:lstStyle/>
          <a:p>
            <a:endParaRPr lang="en-US"/>
          </a:p>
        </p:txBody>
      </p:sp>
      <p:sp>
        <p:nvSpPr>
          <p:cNvPr id="70673" name="Freeform 25"/>
          <p:cNvSpPr>
            <a:spLocks/>
          </p:cNvSpPr>
          <p:nvPr/>
        </p:nvSpPr>
        <p:spPr bwMode="auto">
          <a:xfrm rot="-156176">
            <a:off x="2362200" y="3721100"/>
            <a:ext cx="4800600" cy="1384300"/>
          </a:xfrm>
          <a:custGeom>
            <a:avLst/>
            <a:gdLst>
              <a:gd name="T0" fmla="*/ 0 w 2928"/>
              <a:gd name="T1" fmla="*/ 2147483647 h 880"/>
              <a:gd name="T2" fmla="*/ 2147483647 w 2928"/>
              <a:gd name="T3" fmla="*/ 2147483647 h 880"/>
              <a:gd name="T4" fmla="*/ 2147483647 w 2928"/>
              <a:gd name="T5" fmla="*/ 2147483647 h 880"/>
              <a:gd name="T6" fmla="*/ 2147483647 w 2928"/>
              <a:gd name="T7" fmla="*/ 2147483647 h 880"/>
              <a:gd name="T8" fmla="*/ 2147483647 w 2928"/>
              <a:gd name="T9" fmla="*/ 2147483647 h 880"/>
              <a:gd name="T10" fmla="*/ 2147483647 w 2928"/>
              <a:gd name="T11" fmla="*/ 2147483647 h 880"/>
              <a:gd name="T12" fmla="*/ 2147483647 w 2928"/>
              <a:gd name="T13" fmla="*/ 2147483647 h 880"/>
              <a:gd name="T14" fmla="*/ 2147483647 w 2928"/>
              <a:gd name="T15" fmla="*/ 2147483647 h 880"/>
              <a:gd name="T16" fmla="*/ 2147483647 w 2928"/>
              <a:gd name="T17" fmla="*/ 2147483647 h 880"/>
              <a:gd name="T18" fmla="*/ 2147483647 w 2928"/>
              <a:gd name="T19" fmla="*/ 2147483647 h 880"/>
              <a:gd name="T20" fmla="*/ 2147483647 w 2928"/>
              <a:gd name="T21" fmla="*/ 2147483647 h 880"/>
              <a:gd name="T22" fmla="*/ 2147483647 w 2928"/>
              <a:gd name="T23" fmla="*/ 2147483647 h 880"/>
              <a:gd name="T24" fmla="*/ 2147483647 w 2928"/>
              <a:gd name="T25" fmla="*/ 2147483647 h 8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28"/>
              <a:gd name="T40" fmla="*/ 0 h 880"/>
              <a:gd name="T41" fmla="*/ 2928 w 2928"/>
              <a:gd name="T42" fmla="*/ 880 h 8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28" h="880">
                <a:moveTo>
                  <a:pt x="0" y="872"/>
                </a:moveTo>
                <a:cubicBezTo>
                  <a:pt x="80" y="872"/>
                  <a:pt x="160" y="872"/>
                  <a:pt x="240" y="872"/>
                </a:cubicBezTo>
                <a:cubicBezTo>
                  <a:pt x="320" y="872"/>
                  <a:pt x="392" y="880"/>
                  <a:pt x="480" y="872"/>
                </a:cubicBezTo>
                <a:cubicBezTo>
                  <a:pt x="568" y="864"/>
                  <a:pt x="680" y="840"/>
                  <a:pt x="768" y="824"/>
                </a:cubicBezTo>
                <a:cubicBezTo>
                  <a:pt x="856" y="808"/>
                  <a:pt x="928" y="808"/>
                  <a:pt x="1008" y="776"/>
                </a:cubicBezTo>
                <a:cubicBezTo>
                  <a:pt x="1088" y="744"/>
                  <a:pt x="1184" y="672"/>
                  <a:pt x="1248" y="632"/>
                </a:cubicBezTo>
                <a:cubicBezTo>
                  <a:pt x="1312" y="592"/>
                  <a:pt x="1336" y="576"/>
                  <a:pt x="1392" y="536"/>
                </a:cubicBezTo>
                <a:cubicBezTo>
                  <a:pt x="1448" y="496"/>
                  <a:pt x="1520" y="440"/>
                  <a:pt x="1584" y="392"/>
                </a:cubicBezTo>
                <a:cubicBezTo>
                  <a:pt x="1648" y="344"/>
                  <a:pt x="1712" y="288"/>
                  <a:pt x="1776" y="248"/>
                </a:cubicBezTo>
                <a:cubicBezTo>
                  <a:pt x="1840" y="208"/>
                  <a:pt x="1896" y="184"/>
                  <a:pt x="1968" y="152"/>
                </a:cubicBezTo>
                <a:cubicBezTo>
                  <a:pt x="2040" y="120"/>
                  <a:pt x="2136" y="80"/>
                  <a:pt x="2208" y="56"/>
                </a:cubicBezTo>
                <a:cubicBezTo>
                  <a:pt x="2280" y="32"/>
                  <a:pt x="2280" y="16"/>
                  <a:pt x="2400" y="8"/>
                </a:cubicBezTo>
                <a:cubicBezTo>
                  <a:pt x="2520" y="0"/>
                  <a:pt x="2840" y="8"/>
                  <a:pt x="2928" y="8"/>
                </a:cubicBezTo>
              </a:path>
            </a:pathLst>
          </a:custGeom>
          <a:noFill/>
          <a:ln w="28575">
            <a:solidFill>
              <a:schemeClr val="bg1"/>
            </a:solidFill>
            <a:round/>
            <a:headEnd/>
            <a:tailEnd/>
          </a:ln>
        </p:spPr>
        <p:txBody>
          <a:bodyPr wrap="none" anchor="ctr"/>
          <a:lstStyle/>
          <a:p>
            <a:endParaRPr lang="en-US"/>
          </a:p>
        </p:txBody>
      </p:sp>
      <p:sp>
        <p:nvSpPr>
          <p:cNvPr id="70674" name="Freeform 26"/>
          <p:cNvSpPr>
            <a:spLocks/>
          </p:cNvSpPr>
          <p:nvPr/>
        </p:nvSpPr>
        <p:spPr bwMode="auto">
          <a:xfrm rot="-165947">
            <a:off x="2438400" y="3263900"/>
            <a:ext cx="4724400" cy="1841500"/>
          </a:xfrm>
          <a:custGeom>
            <a:avLst/>
            <a:gdLst>
              <a:gd name="T0" fmla="*/ 0 w 2880"/>
              <a:gd name="T1" fmla="*/ 2147483647 h 1168"/>
              <a:gd name="T2" fmla="*/ 2147483647 w 2880"/>
              <a:gd name="T3" fmla="*/ 2147483647 h 1168"/>
              <a:gd name="T4" fmla="*/ 2147483647 w 2880"/>
              <a:gd name="T5" fmla="*/ 2147483647 h 1168"/>
              <a:gd name="T6" fmla="*/ 2147483647 w 2880"/>
              <a:gd name="T7" fmla="*/ 2147483647 h 1168"/>
              <a:gd name="T8" fmla="*/ 2147483647 w 2880"/>
              <a:gd name="T9" fmla="*/ 2147483647 h 1168"/>
              <a:gd name="T10" fmla="*/ 2147483647 w 2880"/>
              <a:gd name="T11" fmla="*/ 2147483647 h 1168"/>
              <a:gd name="T12" fmla="*/ 2147483647 w 2880"/>
              <a:gd name="T13" fmla="*/ 2147483647 h 1168"/>
              <a:gd name="T14" fmla="*/ 2147483647 w 2880"/>
              <a:gd name="T15" fmla="*/ 2147483647 h 1168"/>
              <a:gd name="T16" fmla="*/ 2147483647 w 2880"/>
              <a:gd name="T17" fmla="*/ 2147483647 h 1168"/>
              <a:gd name="T18" fmla="*/ 2147483647 w 2880"/>
              <a:gd name="T19" fmla="*/ 2147483647 h 1168"/>
              <a:gd name="T20" fmla="*/ 2147483647 w 2880"/>
              <a:gd name="T21" fmla="*/ 2147483647 h 1168"/>
              <a:gd name="T22" fmla="*/ 2147483647 w 2880"/>
              <a:gd name="T23" fmla="*/ 2147483647 h 1168"/>
              <a:gd name="T24" fmla="*/ 2147483647 w 2880"/>
              <a:gd name="T25" fmla="*/ 2147483647 h 1168"/>
              <a:gd name="T26" fmla="*/ 2147483647 w 2880"/>
              <a:gd name="T27" fmla="*/ 2147483647 h 11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80"/>
              <a:gd name="T43" fmla="*/ 0 h 1168"/>
              <a:gd name="T44" fmla="*/ 2880 w 2880"/>
              <a:gd name="T45" fmla="*/ 1168 h 11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80" h="1168">
                <a:moveTo>
                  <a:pt x="0" y="1160"/>
                </a:moveTo>
                <a:cubicBezTo>
                  <a:pt x="64" y="1164"/>
                  <a:pt x="128" y="1168"/>
                  <a:pt x="192" y="1160"/>
                </a:cubicBezTo>
                <a:cubicBezTo>
                  <a:pt x="256" y="1152"/>
                  <a:pt x="312" y="1128"/>
                  <a:pt x="384" y="1112"/>
                </a:cubicBezTo>
                <a:cubicBezTo>
                  <a:pt x="456" y="1096"/>
                  <a:pt x="560" y="1080"/>
                  <a:pt x="624" y="1064"/>
                </a:cubicBezTo>
                <a:cubicBezTo>
                  <a:pt x="688" y="1048"/>
                  <a:pt x="704" y="1040"/>
                  <a:pt x="768" y="1016"/>
                </a:cubicBezTo>
                <a:cubicBezTo>
                  <a:pt x="832" y="992"/>
                  <a:pt x="912" y="976"/>
                  <a:pt x="1008" y="920"/>
                </a:cubicBezTo>
                <a:cubicBezTo>
                  <a:pt x="1104" y="864"/>
                  <a:pt x="1256" y="752"/>
                  <a:pt x="1344" y="680"/>
                </a:cubicBezTo>
                <a:cubicBezTo>
                  <a:pt x="1432" y="608"/>
                  <a:pt x="1464" y="552"/>
                  <a:pt x="1536" y="488"/>
                </a:cubicBezTo>
                <a:cubicBezTo>
                  <a:pt x="1608" y="424"/>
                  <a:pt x="1712" y="344"/>
                  <a:pt x="1776" y="296"/>
                </a:cubicBezTo>
                <a:cubicBezTo>
                  <a:pt x="1840" y="248"/>
                  <a:pt x="1864" y="240"/>
                  <a:pt x="1920" y="200"/>
                </a:cubicBezTo>
                <a:cubicBezTo>
                  <a:pt x="1976" y="160"/>
                  <a:pt x="2056" y="88"/>
                  <a:pt x="2112" y="56"/>
                </a:cubicBezTo>
                <a:cubicBezTo>
                  <a:pt x="2168" y="24"/>
                  <a:pt x="2208" y="16"/>
                  <a:pt x="2256" y="8"/>
                </a:cubicBezTo>
                <a:cubicBezTo>
                  <a:pt x="2304" y="0"/>
                  <a:pt x="2296" y="8"/>
                  <a:pt x="2400" y="8"/>
                </a:cubicBezTo>
                <a:cubicBezTo>
                  <a:pt x="2504" y="8"/>
                  <a:pt x="2808" y="8"/>
                  <a:pt x="2880" y="8"/>
                </a:cubicBezTo>
              </a:path>
            </a:pathLst>
          </a:custGeom>
          <a:noFill/>
          <a:ln w="28575">
            <a:solidFill>
              <a:schemeClr val="bg1"/>
            </a:solidFill>
            <a:round/>
            <a:headEnd/>
            <a:tailEnd/>
          </a:ln>
        </p:spPr>
        <p:txBody>
          <a:bodyPr wrap="none" anchor="ctr"/>
          <a:lstStyle/>
          <a:p>
            <a:endParaRPr lang="en-US"/>
          </a:p>
        </p:txBody>
      </p:sp>
      <p:sp>
        <p:nvSpPr>
          <p:cNvPr id="70675" name="Freeform 34"/>
          <p:cNvSpPr>
            <a:spLocks/>
          </p:cNvSpPr>
          <p:nvPr/>
        </p:nvSpPr>
        <p:spPr bwMode="auto">
          <a:xfrm rot="211976">
            <a:off x="2514600" y="3954463"/>
            <a:ext cx="4572000" cy="1384300"/>
          </a:xfrm>
          <a:custGeom>
            <a:avLst/>
            <a:gdLst>
              <a:gd name="T0" fmla="*/ 0 w 2928"/>
              <a:gd name="T1" fmla="*/ 2147483647 h 880"/>
              <a:gd name="T2" fmla="*/ 2147483647 w 2928"/>
              <a:gd name="T3" fmla="*/ 2147483647 h 880"/>
              <a:gd name="T4" fmla="*/ 2147483647 w 2928"/>
              <a:gd name="T5" fmla="*/ 2147483647 h 880"/>
              <a:gd name="T6" fmla="*/ 2147483647 w 2928"/>
              <a:gd name="T7" fmla="*/ 2147483647 h 880"/>
              <a:gd name="T8" fmla="*/ 2147483647 w 2928"/>
              <a:gd name="T9" fmla="*/ 2147483647 h 880"/>
              <a:gd name="T10" fmla="*/ 2147483647 w 2928"/>
              <a:gd name="T11" fmla="*/ 2147483647 h 880"/>
              <a:gd name="T12" fmla="*/ 2147483647 w 2928"/>
              <a:gd name="T13" fmla="*/ 2147483647 h 880"/>
              <a:gd name="T14" fmla="*/ 2147483647 w 2928"/>
              <a:gd name="T15" fmla="*/ 2147483647 h 880"/>
              <a:gd name="T16" fmla="*/ 2147483647 w 2928"/>
              <a:gd name="T17" fmla="*/ 2147483647 h 880"/>
              <a:gd name="T18" fmla="*/ 2147483647 w 2928"/>
              <a:gd name="T19" fmla="*/ 2147483647 h 880"/>
              <a:gd name="T20" fmla="*/ 2147483647 w 2928"/>
              <a:gd name="T21" fmla="*/ 2147483647 h 880"/>
              <a:gd name="T22" fmla="*/ 2147483647 w 2928"/>
              <a:gd name="T23" fmla="*/ 2147483647 h 880"/>
              <a:gd name="T24" fmla="*/ 2147483647 w 2928"/>
              <a:gd name="T25" fmla="*/ 2147483647 h 8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28"/>
              <a:gd name="T40" fmla="*/ 0 h 880"/>
              <a:gd name="T41" fmla="*/ 2928 w 2928"/>
              <a:gd name="T42" fmla="*/ 880 h 8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28" h="880">
                <a:moveTo>
                  <a:pt x="0" y="872"/>
                </a:moveTo>
                <a:cubicBezTo>
                  <a:pt x="80" y="872"/>
                  <a:pt x="160" y="872"/>
                  <a:pt x="240" y="872"/>
                </a:cubicBezTo>
                <a:cubicBezTo>
                  <a:pt x="320" y="872"/>
                  <a:pt x="392" y="880"/>
                  <a:pt x="480" y="872"/>
                </a:cubicBezTo>
                <a:cubicBezTo>
                  <a:pt x="568" y="864"/>
                  <a:pt x="680" y="840"/>
                  <a:pt x="768" y="824"/>
                </a:cubicBezTo>
                <a:cubicBezTo>
                  <a:pt x="856" y="808"/>
                  <a:pt x="928" y="808"/>
                  <a:pt x="1008" y="776"/>
                </a:cubicBezTo>
                <a:cubicBezTo>
                  <a:pt x="1088" y="744"/>
                  <a:pt x="1184" y="672"/>
                  <a:pt x="1248" y="632"/>
                </a:cubicBezTo>
                <a:cubicBezTo>
                  <a:pt x="1312" y="592"/>
                  <a:pt x="1336" y="576"/>
                  <a:pt x="1392" y="536"/>
                </a:cubicBezTo>
                <a:cubicBezTo>
                  <a:pt x="1448" y="496"/>
                  <a:pt x="1520" y="440"/>
                  <a:pt x="1584" y="392"/>
                </a:cubicBezTo>
                <a:cubicBezTo>
                  <a:pt x="1648" y="344"/>
                  <a:pt x="1712" y="288"/>
                  <a:pt x="1776" y="248"/>
                </a:cubicBezTo>
                <a:cubicBezTo>
                  <a:pt x="1840" y="208"/>
                  <a:pt x="1896" y="184"/>
                  <a:pt x="1968" y="152"/>
                </a:cubicBezTo>
                <a:cubicBezTo>
                  <a:pt x="2040" y="120"/>
                  <a:pt x="2136" y="80"/>
                  <a:pt x="2208" y="56"/>
                </a:cubicBezTo>
                <a:cubicBezTo>
                  <a:pt x="2280" y="32"/>
                  <a:pt x="2280" y="16"/>
                  <a:pt x="2400" y="8"/>
                </a:cubicBezTo>
                <a:cubicBezTo>
                  <a:pt x="2520" y="0"/>
                  <a:pt x="2840" y="8"/>
                  <a:pt x="2928" y="8"/>
                </a:cubicBezTo>
              </a:path>
            </a:pathLst>
          </a:custGeom>
          <a:noFill/>
          <a:ln w="28575">
            <a:solidFill>
              <a:schemeClr val="bg1"/>
            </a:solidFill>
            <a:round/>
            <a:headEnd/>
            <a:tailEnd/>
          </a:ln>
        </p:spPr>
        <p:txBody>
          <a:bodyPr wrap="none" anchor="ctr"/>
          <a:lstStyle/>
          <a:p>
            <a:endParaRPr lang="en-US"/>
          </a:p>
        </p:txBody>
      </p:sp>
      <p:sp>
        <p:nvSpPr>
          <p:cNvPr id="70676" name="Line 35"/>
          <p:cNvSpPr>
            <a:spLocks noChangeShapeType="1"/>
          </p:cNvSpPr>
          <p:nvPr/>
        </p:nvSpPr>
        <p:spPr bwMode="auto">
          <a:xfrm>
            <a:off x="3733800" y="4800600"/>
            <a:ext cx="990600" cy="0"/>
          </a:xfrm>
          <a:prstGeom prst="line">
            <a:avLst/>
          </a:prstGeom>
          <a:noFill/>
          <a:ln w="38100">
            <a:solidFill>
              <a:schemeClr val="bg1"/>
            </a:solidFill>
            <a:round/>
            <a:headEnd/>
            <a:tailEnd/>
          </a:ln>
        </p:spPr>
        <p:txBody>
          <a:bodyPr wrap="none" anchor="ctr"/>
          <a:lstStyle/>
          <a:p>
            <a:endParaRPr lang="en-US"/>
          </a:p>
        </p:txBody>
      </p:sp>
      <p:sp>
        <p:nvSpPr>
          <p:cNvPr id="66581" name="Line 36"/>
          <p:cNvSpPr>
            <a:spLocks noChangeShapeType="1"/>
          </p:cNvSpPr>
          <p:nvPr/>
        </p:nvSpPr>
        <p:spPr bwMode="auto">
          <a:xfrm flipH="1">
            <a:off x="4724400" y="4038600"/>
            <a:ext cx="1447800" cy="0"/>
          </a:xfrm>
          <a:prstGeom prst="line">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en-US"/>
          </a:p>
        </p:txBody>
      </p:sp>
      <p:sp>
        <p:nvSpPr>
          <p:cNvPr id="70678" name="Text Box 37"/>
          <p:cNvSpPr txBox="1">
            <a:spLocks noChangeArrowheads="1"/>
          </p:cNvSpPr>
          <p:nvPr/>
        </p:nvSpPr>
        <p:spPr bwMode="auto">
          <a:xfrm>
            <a:off x="4724400" y="3581400"/>
            <a:ext cx="404813" cy="457200"/>
          </a:xfrm>
          <a:prstGeom prst="rect">
            <a:avLst/>
          </a:prstGeom>
          <a:noFill/>
          <a:ln w="9525">
            <a:noFill/>
            <a:miter lim="800000"/>
            <a:headEnd/>
            <a:tailEnd/>
          </a:ln>
        </p:spPr>
        <p:txBody>
          <a:bodyPr wrap="none">
            <a:spAutoFit/>
          </a:bodyPr>
          <a:lstStyle/>
          <a:p>
            <a:r>
              <a:rPr lang="en-US" b="1">
                <a:solidFill>
                  <a:srgbClr val="0033CC"/>
                </a:solidFill>
              </a:rPr>
              <a:t>A</a:t>
            </a:r>
            <a:endParaRPr lang="en-US">
              <a:solidFill>
                <a:srgbClr val="0033CC"/>
              </a:solidFill>
            </a:endParaRPr>
          </a:p>
        </p:txBody>
      </p:sp>
      <p:sp>
        <p:nvSpPr>
          <p:cNvPr id="70679" name="Text Box 38"/>
          <p:cNvSpPr txBox="1">
            <a:spLocks noChangeArrowheads="1"/>
          </p:cNvSpPr>
          <p:nvPr/>
        </p:nvSpPr>
        <p:spPr bwMode="auto">
          <a:xfrm>
            <a:off x="5181600" y="3581400"/>
            <a:ext cx="387350" cy="457200"/>
          </a:xfrm>
          <a:prstGeom prst="rect">
            <a:avLst/>
          </a:prstGeom>
          <a:noFill/>
          <a:ln w="9525">
            <a:noFill/>
            <a:miter lim="800000"/>
            <a:headEnd/>
            <a:tailEnd/>
          </a:ln>
        </p:spPr>
        <p:txBody>
          <a:bodyPr wrap="none">
            <a:spAutoFit/>
          </a:bodyPr>
          <a:lstStyle/>
          <a:p>
            <a:r>
              <a:rPr lang="en-US" b="1">
                <a:solidFill>
                  <a:srgbClr val="0033CC"/>
                </a:solidFill>
              </a:rPr>
              <a:t>B</a:t>
            </a:r>
            <a:endParaRPr lang="en-US">
              <a:solidFill>
                <a:srgbClr val="0033CC"/>
              </a:solidFill>
            </a:endParaRPr>
          </a:p>
        </p:txBody>
      </p:sp>
      <p:sp>
        <p:nvSpPr>
          <p:cNvPr id="70680" name="Text Box 39"/>
          <p:cNvSpPr txBox="1">
            <a:spLocks noChangeArrowheads="1"/>
          </p:cNvSpPr>
          <p:nvPr/>
        </p:nvSpPr>
        <p:spPr bwMode="auto">
          <a:xfrm>
            <a:off x="5867400" y="3657600"/>
            <a:ext cx="404813" cy="457200"/>
          </a:xfrm>
          <a:prstGeom prst="rect">
            <a:avLst/>
          </a:prstGeom>
          <a:noFill/>
          <a:ln w="9525">
            <a:noFill/>
            <a:miter lim="800000"/>
            <a:headEnd/>
            <a:tailEnd/>
          </a:ln>
        </p:spPr>
        <p:txBody>
          <a:bodyPr wrap="none">
            <a:spAutoFit/>
          </a:bodyPr>
          <a:lstStyle/>
          <a:p>
            <a:r>
              <a:rPr lang="en-US" b="1">
                <a:solidFill>
                  <a:srgbClr val="0033CC"/>
                </a:solidFill>
              </a:rPr>
              <a:t>C</a:t>
            </a:r>
            <a:endParaRPr lang="en-US">
              <a:solidFill>
                <a:srgbClr val="0033CC"/>
              </a:solidFill>
            </a:endParaRPr>
          </a:p>
        </p:txBody>
      </p:sp>
      <p:sp>
        <p:nvSpPr>
          <p:cNvPr id="70681" name="Text Box 40"/>
          <p:cNvSpPr txBox="1">
            <a:spLocks noChangeArrowheads="1"/>
          </p:cNvSpPr>
          <p:nvPr/>
        </p:nvSpPr>
        <p:spPr bwMode="auto">
          <a:xfrm>
            <a:off x="3733800" y="4343400"/>
            <a:ext cx="387350" cy="457200"/>
          </a:xfrm>
          <a:prstGeom prst="rect">
            <a:avLst/>
          </a:prstGeom>
          <a:noFill/>
          <a:ln w="9525">
            <a:noFill/>
            <a:miter lim="800000"/>
            <a:headEnd/>
            <a:tailEnd/>
          </a:ln>
        </p:spPr>
        <p:txBody>
          <a:bodyPr wrap="none">
            <a:spAutoFit/>
          </a:bodyPr>
          <a:lstStyle/>
          <a:p>
            <a:r>
              <a:rPr lang="en-US" b="1">
                <a:solidFill>
                  <a:srgbClr val="0033CC"/>
                </a:solidFill>
              </a:rPr>
              <a:t>E</a:t>
            </a:r>
            <a:endParaRPr lang="en-US">
              <a:solidFill>
                <a:srgbClr val="0033CC"/>
              </a:solidFill>
            </a:endParaRPr>
          </a:p>
        </p:txBody>
      </p:sp>
      <p:sp>
        <p:nvSpPr>
          <p:cNvPr id="70682" name="Text Box 41"/>
          <p:cNvSpPr txBox="1">
            <a:spLocks noChangeArrowheads="1"/>
          </p:cNvSpPr>
          <p:nvPr/>
        </p:nvSpPr>
        <p:spPr bwMode="auto">
          <a:xfrm>
            <a:off x="4114800" y="4419600"/>
            <a:ext cx="369888" cy="457200"/>
          </a:xfrm>
          <a:prstGeom prst="rect">
            <a:avLst/>
          </a:prstGeom>
          <a:noFill/>
          <a:ln w="9525">
            <a:noFill/>
            <a:miter lim="800000"/>
            <a:headEnd/>
            <a:tailEnd/>
          </a:ln>
        </p:spPr>
        <p:txBody>
          <a:bodyPr wrap="none">
            <a:spAutoFit/>
          </a:bodyPr>
          <a:lstStyle/>
          <a:p>
            <a:r>
              <a:rPr lang="en-US" b="1">
                <a:solidFill>
                  <a:srgbClr val="0033CC"/>
                </a:solidFill>
              </a:rPr>
              <a:t>F</a:t>
            </a:r>
            <a:endParaRPr lang="en-US">
              <a:solidFill>
                <a:srgbClr val="0033CC"/>
              </a:solidFill>
            </a:endParaRPr>
          </a:p>
        </p:txBody>
      </p:sp>
      <p:sp>
        <p:nvSpPr>
          <p:cNvPr id="70683" name="Text Box 42"/>
          <p:cNvSpPr txBox="1">
            <a:spLocks noChangeArrowheads="1"/>
          </p:cNvSpPr>
          <p:nvPr/>
        </p:nvSpPr>
        <p:spPr bwMode="auto">
          <a:xfrm>
            <a:off x="4495800" y="4419600"/>
            <a:ext cx="420688" cy="457200"/>
          </a:xfrm>
          <a:prstGeom prst="rect">
            <a:avLst/>
          </a:prstGeom>
          <a:noFill/>
          <a:ln w="9525">
            <a:noFill/>
            <a:miter lim="800000"/>
            <a:headEnd/>
            <a:tailEnd/>
          </a:ln>
        </p:spPr>
        <p:txBody>
          <a:bodyPr wrap="none">
            <a:spAutoFit/>
          </a:bodyPr>
          <a:lstStyle/>
          <a:p>
            <a:r>
              <a:rPr lang="en-US" b="1">
                <a:solidFill>
                  <a:srgbClr val="0033CC"/>
                </a:solidFill>
              </a:rPr>
              <a:t>G</a:t>
            </a:r>
            <a:endParaRPr lang="en-US">
              <a:solidFill>
                <a:srgbClr val="0033CC"/>
              </a:solidFill>
            </a:endParaRPr>
          </a:p>
        </p:txBody>
      </p:sp>
      <p:sp>
        <p:nvSpPr>
          <p:cNvPr id="70684" name="Text Box 43"/>
          <p:cNvSpPr txBox="1">
            <a:spLocks noChangeArrowheads="1"/>
          </p:cNvSpPr>
          <p:nvPr/>
        </p:nvSpPr>
        <p:spPr bwMode="auto">
          <a:xfrm>
            <a:off x="7086600" y="2041525"/>
            <a:ext cx="1752600" cy="2225675"/>
          </a:xfrm>
          <a:prstGeom prst="rect">
            <a:avLst/>
          </a:prstGeom>
          <a:noFill/>
          <a:ln w="9525">
            <a:noFill/>
            <a:miter lim="800000"/>
            <a:headEnd/>
            <a:tailEnd/>
          </a:ln>
        </p:spPr>
        <p:txBody>
          <a:bodyPr>
            <a:spAutoFit/>
          </a:bodyPr>
          <a:lstStyle/>
          <a:p>
            <a:pPr>
              <a:spcBef>
                <a:spcPct val="50000"/>
              </a:spcBef>
            </a:pPr>
            <a:r>
              <a:rPr lang="en-US" sz="2000">
                <a:solidFill>
                  <a:srgbClr val="0033CC"/>
                </a:solidFill>
              </a:rPr>
              <a:t>STAGES</a:t>
            </a:r>
          </a:p>
          <a:p>
            <a:pPr>
              <a:spcBef>
                <a:spcPct val="50000"/>
              </a:spcBef>
            </a:pPr>
            <a:r>
              <a:rPr lang="en-US" sz="2000">
                <a:solidFill>
                  <a:srgbClr val="0033CC"/>
                </a:solidFill>
              </a:rPr>
              <a:t>Awareness</a:t>
            </a:r>
          </a:p>
          <a:p>
            <a:pPr>
              <a:spcBef>
                <a:spcPct val="50000"/>
              </a:spcBef>
            </a:pPr>
            <a:r>
              <a:rPr lang="en-US" sz="2000">
                <a:solidFill>
                  <a:srgbClr val="0033CC"/>
                </a:solidFill>
              </a:rPr>
              <a:t>Interest</a:t>
            </a:r>
          </a:p>
          <a:p>
            <a:pPr>
              <a:spcBef>
                <a:spcPct val="50000"/>
              </a:spcBef>
            </a:pPr>
            <a:r>
              <a:rPr lang="en-US" sz="2000">
                <a:solidFill>
                  <a:srgbClr val="0033CC"/>
                </a:solidFill>
              </a:rPr>
              <a:t>Trial</a:t>
            </a:r>
          </a:p>
          <a:p>
            <a:pPr>
              <a:spcBef>
                <a:spcPct val="50000"/>
              </a:spcBef>
            </a:pPr>
            <a:r>
              <a:rPr lang="en-US" sz="2000">
                <a:solidFill>
                  <a:srgbClr val="0033CC"/>
                </a:solidFill>
              </a:rPr>
              <a:t>Adoption</a:t>
            </a:r>
            <a:endParaRPr lang="en-US">
              <a:solidFill>
                <a:srgbClr val="0033CC"/>
              </a:solidFill>
            </a:endParaRPr>
          </a:p>
        </p:txBody>
      </p:sp>
      <p:sp>
        <p:nvSpPr>
          <p:cNvPr id="70685" name="Text Box 44"/>
          <p:cNvSpPr txBox="1">
            <a:spLocks noChangeArrowheads="1"/>
          </p:cNvSpPr>
          <p:nvPr/>
        </p:nvSpPr>
        <p:spPr bwMode="auto">
          <a:xfrm>
            <a:off x="3429000" y="2362200"/>
            <a:ext cx="2514600" cy="457200"/>
          </a:xfrm>
          <a:prstGeom prst="rect">
            <a:avLst/>
          </a:prstGeom>
          <a:noFill/>
          <a:ln w="9525">
            <a:noFill/>
            <a:miter lim="800000"/>
            <a:headEnd/>
            <a:tailEnd/>
          </a:ln>
        </p:spPr>
        <p:txBody>
          <a:bodyPr>
            <a:spAutoFit/>
          </a:bodyPr>
          <a:lstStyle/>
          <a:p>
            <a:pPr>
              <a:spcBef>
                <a:spcPct val="50000"/>
              </a:spcBef>
            </a:pPr>
            <a:r>
              <a:rPr lang="en-US"/>
              <a:t>Late adopters</a:t>
            </a:r>
          </a:p>
        </p:txBody>
      </p:sp>
      <p:sp>
        <p:nvSpPr>
          <p:cNvPr id="70686" name="Text Box 45"/>
          <p:cNvSpPr txBox="1">
            <a:spLocks noChangeArrowheads="1"/>
          </p:cNvSpPr>
          <p:nvPr/>
        </p:nvSpPr>
        <p:spPr bwMode="auto">
          <a:xfrm>
            <a:off x="2743200" y="3276600"/>
            <a:ext cx="1524000" cy="830263"/>
          </a:xfrm>
          <a:prstGeom prst="rect">
            <a:avLst/>
          </a:prstGeom>
          <a:noFill/>
          <a:ln w="9525">
            <a:noFill/>
            <a:miter lim="800000"/>
            <a:headEnd/>
            <a:tailEnd/>
          </a:ln>
        </p:spPr>
        <p:txBody>
          <a:bodyPr>
            <a:spAutoFit/>
          </a:bodyPr>
          <a:lstStyle/>
          <a:p>
            <a:pPr>
              <a:spcBef>
                <a:spcPct val="50000"/>
              </a:spcBef>
            </a:pPr>
            <a:r>
              <a:rPr lang="en-US"/>
              <a:t>Early adopters</a:t>
            </a:r>
          </a:p>
        </p:txBody>
      </p:sp>
      <p:sp>
        <p:nvSpPr>
          <p:cNvPr id="66591" name="Line 46"/>
          <p:cNvSpPr>
            <a:spLocks noChangeShapeType="1"/>
          </p:cNvSpPr>
          <p:nvPr/>
        </p:nvSpPr>
        <p:spPr bwMode="auto">
          <a:xfrm>
            <a:off x="3124200" y="4114800"/>
            <a:ext cx="609600" cy="60960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wrap="none" anchor="ctr"/>
          <a:lstStyle/>
          <a:p>
            <a:pPr>
              <a:defRPr/>
            </a:pPr>
            <a:endParaRPr lang="en-US"/>
          </a:p>
        </p:txBody>
      </p:sp>
      <p:sp>
        <p:nvSpPr>
          <p:cNvPr id="66592" name="Line 47"/>
          <p:cNvSpPr>
            <a:spLocks noChangeShapeType="1"/>
          </p:cNvSpPr>
          <p:nvPr/>
        </p:nvSpPr>
        <p:spPr bwMode="auto">
          <a:xfrm>
            <a:off x="3810000" y="2895600"/>
            <a:ext cx="1066800" cy="106680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wrap="none" anchor="ctr"/>
          <a:lstStyle/>
          <a:p>
            <a:pPr>
              <a:defRPr/>
            </a:pPr>
            <a:endParaRPr lang="en-US"/>
          </a:p>
        </p:txBody>
      </p:sp>
      <p:sp>
        <p:nvSpPr>
          <p:cNvPr id="70689" name="Text Box 48"/>
          <p:cNvSpPr txBox="1">
            <a:spLocks noChangeArrowheads="1"/>
          </p:cNvSpPr>
          <p:nvPr/>
        </p:nvSpPr>
        <p:spPr bwMode="auto">
          <a:xfrm>
            <a:off x="1371600" y="6248400"/>
            <a:ext cx="3429000" cy="304800"/>
          </a:xfrm>
          <a:prstGeom prst="rect">
            <a:avLst/>
          </a:prstGeom>
          <a:noFill/>
          <a:ln w="9525">
            <a:noFill/>
            <a:miter lim="800000"/>
            <a:headEnd/>
            <a:tailEnd/>
          </a:ln>
        </p:spPr>
        <p:txBody>
          <a:bodyPr>
            <a:spAutoFit/>
          </a:bodyPr>
          <a:lstStyle/>
          <a:p>
            <a:pPr>
              <a:spcBef>
                <a:spcPct val="50000"/>
              </a:spcBef>
            </a:pPr>
            <a:r>
              <a:rPr lang="en-US" sz="1400">
                <a:solidFill>
                  <a:schemeClr val="bg1"/>
                </a:solidFill>
              </a:rPr>
              <a:t>Source: Green &amp; MCAlister 1984.</a:t>
            </a:r>
            <a:endParaRPr lang="en-US" sz="1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a:xfrm>
            <a:off x="1600200" y="990600"/>
            <a:ext cx="6858000" cy="762000"/>
          </a:xfrm>
        </p:spPr>
        <p:txBody>
          <a:bodyPr/>
          <a:lstStyle/>
          <a:p>
            <a:pPr eaLnBrk="1" fontAlgn="auto" hangingPunct="1">
              <a:spcAft>
                <a:spcPts val="0"/>
              </a:spcAft>
              <a:defRPr/>
            </a:pPr>
            <a:r>
              <a:rPr lang="en-US" sz="2400" b="1" dirty="0" smtClean="0">
                <a:solidFill>
                  <a:srgbClr val="FF0000"/>
                </a:solidFill>
              </a:rPr>
              <a:t>TYPES OF HEALTH-RELATED BEHAVIOUR </a:t>
            </a:r>
            <a:endParaRPr lang="en-US" sz="2400" dirty="0" smtClean="0">
              <a:solidFill>
                <a:srgbClr val="FF0000"/>
              </a:solidFill>
            </a:endParaRPr>
          </a:p>
        </p:txBody>
      </p:sp>
      <p:sp>
        <p:nvSpPr>
          <p:cNvPr id="23555" name="Rectangle 1027"/>
          <p:cNvSpPr>
            <a:spLocks noGrp="1" noChangeArrowheads="1"/>
          </p:cNvSpPr>
          <p:nvPr>
            <p:ph idx="1"/>
          </p:nvPr>
        </p:nvSpPr>
        <p:spPr>
          <a:xfrm>
            <a:off x="1600200" y="2286000"/>
            <a:ext cx="6324600" cy="2438400"/>
          </a:xfrm>
        </p:spPr>
        <p:txBody>
          <a:bodyPr>
            <a:normAutofit fontScale="92500" lnSpcReduction="10000"/>
          </a:bodyPr>
          <a:lstStyle/>
          <a:p>
            <a:pPr marL="365760" indent="-283464" eaLnBrk="1" fontAlgn="auto" hangingPunct="1">
              <a:spcAft>
                <a:spcPts val="0"/>
              </a:spcAft>
              <a:buFont typeface="Wingdings 2"/>
              <a:buChar char=""/>
              <a:defRPr/>
            </a:pPr>
            <a:r>
              <a:rPr lang="en-US" sz="2800" b="1" dirty="0" smtClean="0"/>
              <a:t>Sick-role Behavior</a:t>
            </a:r>
            <a:endParaRPr lang="en-US" sz="2800" dirty="0" smtClean="0"/>
          </a:p>
          <a:p>
            <a:pPr marL="640080" lvl="1" indent="-237744" algn="just" eaLnBrk="1" fontAlgn="auto" hangingPunct="1">
              <a:spcAft>
                <a:spcPts val="0"/>
              </a:spcAft>
              <a:buFont typeface="Verdana"/>
              <a:buChar char="◦"/>
              <a:defRPr/>
            </a:pPr>
            <a:r>
              <a:rPr lang="en-US" sz="2400" dirty="0" smtClean="0"/>
              <a:t>action taken once an individual has been diagnosed (either self or medical diagnosis) e.g. an employee takes a vacation because he is ill, he takes treatment and obeys his doctor’s advice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ChangeArrowheads="1"/>
          </p:cNvSpPr>
          <p:nvPr/>
        </p:nvSpPr>
        <p:spPr bwMode="auto">
          <a:xfrm>
            <a:off x="0" y="1143000"/>
            <a:ext cx="9296400" cy="6019800"/>
          </a:xfrm>
          <a:prstGeom prst="rect">
            <a:avLst/>
          </a:prstGeom>
          <a:solidFill>
            <a:srgbClr val="66FFFF"/>
          </a:solidFill>
          <a:ln w="9525">
            <a:solidFill>
              <a:schemeClr val="tx1"/>
            </a:solidFill>
            <a:miter lim="800000"/>
            <a:headEnd/>
            <a:tailEnd/>
          </a:ln>
        </p:spPr>
        <p:txBody>
          <a:bodyPr wrap="none" anchor="ctr"/>
          <a:lstStyle/>
          <a:p>
            <a:endParaRPr lang="en-US"/>
          </a:p>
        </p:txBody>
      </p:sp>
      <p:sp>
        <p:nvSpPr>
          <p:cNvPr id="27650" name="Rectangle 2"/>
          <p:cNvSpPr>
            <a:spLocks noGrp="1" noChangeArrowheads="1"/>
          </p:cNvSpPr>
          <p:nvPr>
            <p:ph type="title"/>
          </p:nvPr>
        </p:nvSpPr>
        <p:spPr>
          <a:xfrm>
            <a:off x="685800" y="533400"/>
            <a:ext cx="7772400" cy="457200"/>
          </a:xfrm>
        </p:spPr>
        <p:txBody>
          <a:bodyPr>
            <a:normAutofit fontScale="90000"/>
          </a:bodyPr>
          <a:lstStyle/>
          <a:p>
            <a:pPr eaLnBrk="1" fontAlgn="auto" hangingPunct="1">
              <a:spcAft>
                <a:spcPts val="0"/>
              </a:spcAft>
              <a:defRPr/>
            </a:pPr>
            <a:r>
              <a:rPr lang="en-US" sz="2800" b="1" dirty="0" smtClean="0">
                <a:solidFill>
                  <a:srgbClr val="0033CC"/>
                </a:solidFill>
                <a:effectLst>
                  <a:outerShdw blurRad="38100" dist="38100" dir="2700000" algn="tl">
                    <a:srgbClr val="C0C0C0"/>
                  </a:outerShdw>
                </a:effectLst>
              </a:rPr>
              <a:t>DIFFUSION MODEL</a:t>
            </a:r>
          </a:p>
        </p:txBody>
      </p:sp>
      <p:graphicFrame>
        <p:nvGraphicFramePr>
          <p:cNvPr id="9218" name="Object 3"/>
          <p:cNvGraphicFramePr>
            <a:graphicFrameLocks noChangeAspect="1"/>
          </p:cNvGraphicFramePr>
          <p:nvPr/>
        </p:nvGraphicFramePr>
        <p:xfrm>
          <a:off x="838200" y="1447800"/>
          <a:ext cx="7600950" cy="5410200"/>
        </p:xfrm>
        <a:graphic>
          <a:graphicData uri="http://schemas.openxmlformats.org/presentationml/2006/ole">
            <mc:AlternateContent xmlns:mc="http://schemas.openxmlformats.org/markup-compatibility/2006">
              <mc:Choice xmlns:v="urn:schemas-microsoft-com:vml" Requires="v">
                <p:oleObj spid="_x0000_s9231" name="Document" r:id="rId3" imgW="9509760" imgH="6767640" progId="Word.Document.8">
                  <p:embed/>
                </p:oleObj>
              </mc:Choice>
              <mc:Fallback>
                <p:oleObj name="Document" r:id="rId3" imgW="9509760" imgH="6767640"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447800"/>
                        <a:ext cx="7600950" cy="5410200"/>
                      </a:xfrm>
                      <a:prstGeom prst="rect">
                        <a:avLst/>
                      </a:prstGeom>
                      <a:solidFill>
                        <a:srgbClr val="66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idx="1"/>
          </p:nvPr>
        </p:nvSpPr>
        <p:spPr/>
        <p:txBody>
          <a:bodyPr>
            <a:normAutofit fontScale="92500" lnSpcReduction="20000"/>
          </a:bodyPr>
          <a:lstStyle/>
          <a:p>
            <a:pPr eaLnBrk="1" hangingPunct="1">
              <a:lnSpc>
                <a:spcPct val="90000"/>
              </a:lnSpc>
            </a:pPr>
            <a:r>
              <a:rPr lang="en-US" sz="2400" dirty="0" smtClean="0"/>
              <a:t>(PRECEDE stands for) P=predisposing, R=reinforcing, E=enabling, C=construction, E=education, D=diagnosis, E=evaluation. </a:t>
            </a:r>
          </a:p>
          <a:p>
            <a:pPr eaLnBrk="1" hangingPunct="1">
              <a:lnSpc>
                <a:spcPct val="90000"/>
              </a:lnSpc>
            </a:pPr>
            <a:r>
              <a:rPr lang="en-US" sz="2400" dirty="0" smtClean="0"/>
              <a:t>The predisposing factors are knowledge, attitude, cultural beliefs and readiness to change that give reasons for change.</a:t>
            </a:r>
          </a:p>
          <a:p>
            <a:pPr eaLnBrk="1" hangingPunct="1">
              <a:lnSpc>
                <a:spcPct val="90000"/>
              </a:lnSpc>
            </a:pPr>
            <a:r>
              <a:rPr lang="en-US" sz="2400" dirty="0" smtClean="0"/>
              <a:t>Reinforcing factors are rewards or incentives that encourage repetition or persistence of good behavior as social support by family or peers, praise, symptom relief </a:t>
            </a:r>
          </a:p>
          <a:p>
            <a:pPr eaLnBrk="1" hangingPunct="1">
              <a:lnSpc>
                <a:spcPct val="90000"/>
              </a:lnSpc>
            </a:pPr>
            <a:r>
              <a:rPr lang="en-US" sz="2400" dirty="0" smtClean="0"/>
              <a:t>Enabling factors includes the available resources and supportive policies that enable persons to act according to their suggestion. </a:t>
            </a:r>
          </a:p>
        </p:txBody>
      </p:sp>
      <p:sp>
        <p:nvSpPr>
          <p:cNvPr id="2" name="Rectangle 1"/>
          <p:cNvSpPr/>
          <p:nvPr/>
        </p:nvSpPr>
        <p:spPr>
          <a:xfrm>
            <a:off x="1524000" y="1447800"/>
            <a:ext cx="4477508" cy="461665"/>
          </a:xfrm>
          <a:prstGeom prst="rect">
            <a:avLst/>
          </a:prstGeom>
        </p:spPr>
        <p:txBody>
          <a:bodyPr wrap="none">
            <a:spAutoFit/>
          </a:bodyPr>
          <a:lstStyle/>
          <a:p>
            <a:pPr>
              <a:defRPr/>
            </a:pPr>
            <a:r>
              <a:rPr lang="en-US" b="1" dirty="0">
                <a:solidFill>
                  <a:schemeClr val="accent1">
                    <a:lumMod val="60000"/>
                    <a:lumOff val="40000"/>
                  </a:schemeClr>
                </a:solidFill>
              </a:rPr>
              <a:t>PRECEDE PROCEED MODEL</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idx="1"/>
          </p:nvPr>
        </p:nvSpPr>
        <p:spPr>
          <a:xfrm>
            <a:off x="533400" y="1066800"/>
            <a:ext cx="8229600" cy="5289550"/>
          </a:xfrm>
        </p:spPr>
        <p:txBody>
          <a:bodyPr/>
          <a:lstStyle/>
          <a:p>
            <a:pPr eaLnBrk="1" hangingPunct="1"/>
            <a:r>
              <a:rPr lang="en-US" sz="2800" dirty="0" smtClean="0"/>
              <a:t>(PROCEED stands for) P=policy, R=regulatory, O=organizational, C=constructs, E=education, E=environment, D=development.</a:t>
            </a:r>
          </a:p>
          <a:p>
            <a:pPr eaLnBrk="1" hangingPunct="1"/>
            <a:r>
              <a:rPr lang="en-US" sz="2800" dirty="0" smtClean="0"/>
              <a:t>All these factors are environmental factors related to policy, regulations, laws. The relation between different organizations that have role related to health as education, agriculture, commerce, industry. These factors can affect the health education program either by helping or obstructing it.</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defRPr/>
            </a:pPr>
            <a:endParaRPr lang="en-US" b="1" dirty="0"/>
          </a:p>
        </p:txBody>
      </p:sp>
      <p:sp>
        <p:nvSpPr>
          <p:cNvPr id="74755" name="Rectangle 3"/>
          <p:cNvSpPr>
            <a:spLocks noGrp="1" noChangeArrowheads="1"/>
          </p:cNvSpPr>
          <p:nvPr>
            <p:ph idx="1"/>
          </p:nvPr>
        </p:nvSpPr>
        <p:spPr>
          <a:xfrm>
            <a:off x="1435100" y="762000"/>
            <a:ext cx="7499350" cy="5486400"/>
          </a:xfrm>
        </p:spPr>
        <p:txBody>
          <a:bodyPr/>
          <a:lstStyle/>
          <a:p>
            <a:r>
              <a:rPr lang="en-US" smtClean="0"/>
              <a:t>The </a:t>
            </a:r>
            <a:r>
              <a:rPr lang="en-US" smtClean="0">
                <a:solidFill>
                  <a:schemeClr val="folHlink"/>
                </a:solidFill>
              </a:rPr>
              <a:t>PRECEDE-PROCEED</a:t>
            </a:r>
            <a:r>
              <a:rPr lang="en-US" smtClean="0"/>
              <a:t> model is a basic framework for planning  process by breaking it into manageable smaller pieces. </a:t>
            </a:r>
          </a:p>
          <a:p>
            <a:r>
              <a:rPr lang="en-US" smtClean="0"/>
              <a:t> It also allows taking account both internal and external factors. </a:t>
            </a:r>
          </a:p>
          <a:p>
            <a:r>
              <a:rPr lang="en-US" smtClean="0"/>
              <a:t>The model recognizes that behavior is a complex of factors and need to be influenced by a combination of interventions.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defRPr/>
            </a:pPr>
            <a:r>
              <a:rPr lang="en-US" b="1" i="1"/>
              <a:t>PRECEDE</a:t>
            </a:r>
          </a:p>
        </p:txBody>
      </p:sp>
      <p:sp>
        <p:nvSpPr>
          <p:cNvPr id="75779" name="Rectangle 3"/>
          <p:cNvSpPr>
            <a:spLocks noGrp="1" noChangeArrowheads="1"/>
          </p:cNvSpPr>
          <p:nvPr>
            <p:ph idx="1"/>
          </p:nvPr>
        </p:nvSpPr>
        <p:spPr/>
        <p:txBody>
          <a:bodyPr>
            <a:normAutofit fontScale="85000" lnSpcReduction="10000"/>
          </a:bodyPr>
          <a:lstStyle/>
          <a:p>
            <a:pPr>
              <a:lnSpc>
                <a:spcPct val="90000"/>
              </a:lnSpc>
              <a:buFont typeface="Wingdings" pitchFamily="2" charset="2"/>
              <a:buNone/>
            </a:pPr>
            <a:r>
              <a:rPr lang="en-US" sz="3100" b="1" i="1" smtClean="0"/>
              <a:t>PRECEDE </a:t>
            </a:r>
            <a:r>
              <a:rPr lang="en-US" sz="3100" smtClean="0"/>
              <a:t>has four phases, </a:t>
            </a:r>
          </a:p>
          <a:p>
            <a:pPr>
              <a:lnSpc>
                <a:spcPct val="90000"/>
              </a:lnSpc>
              <a:buFont typeface="Wingdings" pitchFamily="2" charset="2"/>
              <a:buNone/>
            </a:pPr>
            <a:r>
              <a:rPr lang="en-US" sz="3100" b="1" smtClean="0"/>
              <a:t>Phase 1 </a:t>
            </a:r>
            <a:r>
              <a:rPr lang="en-US" sz="3100" smtClean="0"/>
              <a:t>:  </a:t>
            </a:r>
            <a:r>
              <a:rPr lang="en-US" sz="2500" b="1" smtClean="0"/>
              <a:t>Identifying the ultimate desired result </a:t>
            </a:r>
            <a:endParaRPr lang="en-US" sz="3500" smtClean="0"/>
          </a:p>
          <a:p>
            <a:pPr>
              <a:lnSpc>
                <a:spcPct val="90000"/>
              </a:lnSpc>
            </a:pPr>
            <a:r>
              <a:rPr lang="en-US" sz="3500" smtClean="0"/>
              <a:t>“</a:t>
            </a:r>
            <a:r>
              <a:rPr lang="en-US" sz="2500" smtClean="0"/>
              <a:t>Diagnosis”, a behavioural and contextual analysis is made and programme goals are established in line with policy objectives. </a:t>
            </a:r>
          </a:p>
          <a:p>
            <a:pPr>
              <a:lnSpc>
                <a:spcPct val="90000"/>
              </a:lnSpc>
            </a:pPr>
            <a:r>
              <a:rPr lang="en-US" sz="2500" smtClean="0"/>
              <a:t>The roles of habitual and reasoned behaviour of the target groups are assessed. </a:t>
            </a:r>
          </a:p>
          <a:p>
            <a:pPr>
              <a:lnSpc>
                <a:spcPct val="90000"/>
              </a:lnSpc>
            </a:pPr>
            <a:r>
              <a:rPr lang="en-US" sz="2500" smtClean="0"/>
              <a:t>Also the changeability of behaviour is analysed as it is advisable to start with behaviour which has the greatest impact and is easiest to change. </a:t>
            </a:r>
          </a:p>
          <a:p>
            <a:pPr>
              <a:lnSpc>
                <a:spcPct val="90000"/>
              </a:lnSpc>
            </a:pPr>
            <a:endParaRPr lang="en-US" sz="250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defRPr/>
            </a:pPr>
            <a:endParaRPr lang="en-US"/>
          </a:p>
        </p:txBody>
      </p:sp>
      <p:sp>
        <p:nvSpPr>
          <p:cNvPr id="76803" name="Rectangle 3"/>
          <p:cNvSpPr>
            <a:spLocks noGrp="1" noChangeArrowheads="1"/>
          </p:cNvSpPr>
          <p:nvPr>
            <p:ph idx="1"/>
          </p:nvPr>
        </p:nvSpPr>
        <p:spPr/>
        <p:txBody>
          <a:bodyPr>
            <a:normAutofit fontScale="92500" lnSpcReduction="20000"/>
          </a:bodyPr>
          <a:lstStyle/>
          <a:p>
            <a:pPr>
              <a:lnSpc>
                <a:spcPct val="90000"/>
              </a:lnSpc>
              <a:buFont typeface="Wingdings" pitchFamily="2" charset="2"/>
              <a:buNone/>
            </a:pPr>
            <a:r>
              <a:rPr lang="en-US" sz="2600" b="1" smtClean="0"/>
              <a:t>Phase 2 </a:t>
            </a:r>
            <a:r>
              <a:rPr lang="en-US" sz="2600" smtClean="0"/>
              <a:t>: </a:t>
            </a:r>
          </a:p>
          <a:p>
            <a:pPr>
              <a:lnSpc>
                <a:spcPct val="90000"/>
              </a:lnSpc>
            </a:pPr>
            <a:r>
              <a:rPr lang="en-US" sz="2600" smtClean="0"/>
              <a:t>Identifying and setting priorities among health or community issues and their behavioral and environmental determinants that stand in the way of achieving that result, </a:t>
            </a:r>
          </a:p>
          <a:p>
            <a:pPr>
              <a:lnSpc>
                <a:spcPct val="90000"/>
              </a:lnSpc>
            </a:pPr>
            <a:r>
              <a:rPr lang="en-US" sz="2600" smtClean="0"/>
              <a:t>or conditions that have to be attained to achieve that result; and identifying the behaviors, lifestyles, and/or environmental factors that affect those issues or conditions.</a:t>
            </a:r>
            <a:endParaRPr lang="en-US" sz="2600" b="1" smtClean="0"/>
          </a:p>
          <a:p>
            <a:pPr>
              <a:lnSpc>
                <a:spcPct val="90000"/>
              </a:lnSpc>
              <a:buFont typeface="Wingdings" pitchFamily="2" charset="2"/>
              <a:buNone/>
            </a:pPr>
            <a:r>
              <a:rPr lang="en-US" sz="2100" smtClean="0"/>
              <a:t> </a:t>
            </a:r>
          </a:p>
          <a:p>
            <a:pPr>
              <a:lnSpc>
                <a:spcPct val="90000"/>
              </a:lnSpc>
              <a:buFont typeface="Wingdings" pitchFamily="2" charset="2"/>
              <a:buNone/>
            </a:pPr>
            <a:endParaRPr lang="en-US" sz="2100" smtClean="0"/>
          </a:p>
          <a:p>
            <a:pPr>
              <a:lnSpc>
                <a:spcPct val="90000"/>
              </a:lnSpc>
            </a:pPr>
            <a:endParaRPr lang="en-US" sz="2100" smtClean="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defRPr/>
            </a:pPr>
            <a:endParaRPr lang="en-US"/>
          </a:p>
        </p:txBody>
      </p:sp>
      <p:sp>
        <p:nvSpPr>
          <p:cNvPr id="77827" name="Rectangle 3"/>
          <p:cNvSpPr>
            <a:spLocks noGrp="1" noChangeArrowheads="1"/>
          </p:cNvSpPr>
          <p:nvPr>
            <p:ph idx="1"/>
          </p:nvPr>
        </p:nvSpPr>
        <p:spPr/>
        <p:txBody>
          <a:bodyPr>
            <a:normAutofit fontScale="92500" lnSpcReduction="20000"/>
          </a:bodyPr>
          <a:lstStyle/>
          <a:p>
            <a:pPr>
              <a:lnSpc>
                <a:spcPct val="80000"/>
              </a:lnSpc>
              <a:buFont typeface="Wingdings" pitchFamily="2" charset="2"/>
              <a:buNone/>
            </a:pPr>
            <a:r>
              <a:rPr lang="en-US" sz="3500" b="1" smtClean="0"/>
              <a:t>Phase 3</a:t>
            </a:r>
            <a:r>
              <a:rPr lang="en-US" sz="3500" smtClean="0"/>
              <a:t>: </a:t>
            </a:r>
            <a:r>
              <a:rPr lang="en-US" sz="2500" smtClean="0"/>
              <a:t>the instruments are chosen</a:t>
            </a:r>
          </a:p>
          <a:p>
            <a:pPr>
              <a:lnSpc>
                <a:spcPct val="80000"/>
              </a:lnSpc>
            </a:pPr>
            <a:r>
              <a:rPr lang="en-US" sz="2500" b="1" smtClean="0"/>
              <a:t>Regulatory instruments</a:t>
            </a:r>
            <a:r>
              <a:rPr lang="en-US" sz="2500" smtClean="0"/>
              <a:t> (laws, regulations, permits, enforcement, covenants and agreements) </a:t>
            </a:r>
          </a:p>
          <a:p>
            <a:pPr>
              <a:lnSpc>
                <a:spcPct val="80000"/>
              </a:lnSpc>
            </a:pPr>
            <a:r>
              <a:rPr lang="en-US" sz="2500" b="1" smtClean="0"/>
              <a:t>Economic instruments</a:t>
            </a:r>
            <a:r>
              <a:rPr lang="en-US" sz="2500" smtClean="0"/>
              <a:t> (subsidies, levies, taxes, tax differentiation and financial constructions) </a:t>
            </a:r>
          </a:p>
          <a:p>
            <a:pPr>
              <a:lnSpc>
                <a:spcPct val="80000"/>
              </a:lnSpc>
            </a:pPr>
            <a:r>
              <a:rPr lang="en-US" sz="2500" b="1" smtClean="0"/>
              <a:t>Communicative instruments</a:t>
            </a:r>
            <a:r>
              <a:rPr lang="en-US" sz="2500" smtClean="0"/>
              <a:t> (information and promotion, training, personal advice, demonstrations and benchmarks)</a:t>
            </a:r>
          </a:p>
          <a:p>
            <a:pPr>
              <a:lnSpc>
                <a:spcPct val="80000"/>
              </a:lnSpc>
            </a:pPr>
            <a:r>
              <a:rPr lang="en-US" sz="2500" b="1" smtClean="0"/>
              <a:t>Structural provisions</a:t>
            </a:r>
            <a:r>
              <a:rPr lang="en-US" sz="2500" smtClean="0"/>
              <a:t> (infrastructural provisions and technical interventions)</a:t>
            </a:r>
          </a:p>
          <a:p>
            <a:pPr>
              <a:lnSpc>
                <a:spcPct val="80000"/>
              </a:lnSpc>
            </a:pPr>
            <a:r>
              <a:rPr lang="en-US" sz="2500" smtClean="0"/>
              <a:t> Often, a combination of instruments is used to influence people’s decisions. </a:t>
            </a:r>
          </a:p>
          <a:p>
            <a:pPr>
              <a:lnSpc>
                <a:spcPct val="80000"/>
              </a:lnSpc>
            </a:pPr>
            <a:endParaRPr lang="en-US" sz="2500"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defRPr/>
            </a:pPr>
            <a:endParaRPr lang="en-US"/>
          </a:p>
        </p:txBody>
      </p:sp>
      <p:sp>
        <p:nvSpPr>
          <p:cNvPr id="78851" name="Rectangle 3"/>
          <p:cNvSpPr>
            <a:spLocks noGrp="1" noChangeArrowheads="1"/>
          </p:cNvSpPr>
          <p:nvPr>
            <p:ph idx="1"/>
          </p:nvPr>
        </p:nvSpPr>
        <p:spPr/>
        <p:txBody>
          <a:bodyPr/>
          <a:lstStyle/>
          <a:p>
            <a:pPr>
              <a:buFont typeface="Wingdings" pitchFamily="2" charset="2"/>
              <a:buNone/>
            </a:pPr>
            <a:r>
              <a:rPr lang="en-US" b="1" smtClean="0"/>
              <a:t>Phase 4 </a:t>
            </a:r>
            <a:r>
              <a:rPr lang="en-US" smtClean="0"/>
              <a:t>:</a:t>
            </a:r>
          </a:p>
          <a:p>
            <a:pPr>
              <a:buFont typeface="Wingdings" pitchFamily="2" charset="2"/>
              <a:buNone/>
            </a:pPr>
            <a:r>
              <a:rPr lang="en-US" smtClean="0"/>
              <a:t>   Identifying the administrative and policy factors that influence what can be implemented</a:t>
            </a:r>
          </a:p>
          <a:p>
            <a:pPr>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defRPr/>
            </a:pPr>
            <a:r>
              <a:rPr lang="en-US"/>
              <a:t>PROCEED</a:t>
            </a:r>
          </a:p>
        </p:txBody>
      </p:sp>
      <p:sp>
        <p:nvSpPr>
          <p:cNvPr id="79875" name="Rectangle 3"/>
          <p:cNvSpPr>
            <a:spLocks noGrp="1" noChangeArrowheads="1"/>
          </p:cNvSpPr>
          <p:nvPr>
            <p:ph idx="1"/>
          </p:nvPr>
        </p:nvSpPr>
        <p:spPr/>
        <p:txBody>
          <a:bodyPr/>
          <a:lstStyle/>
          <a:p>
            <a:pPr>
              <a:buFont typeface="Wingdings" pitchFamily="2" charset="2"/>
              <a:buNone/>
            </a:pPr>
            <a:r>
              <a:rPr lang="en-US" b="1" i="1" smtClean="0"/>
              <a:t>PROCEED </a:t>
            </a:r>
            <a:r>
              <a:rPr lang="en-US" b="1" smtClean="0"/>
              <a:t>has four phases</a:t>
            </a:r>
            <a:r>
              <a:rPr lang="en-US" smtClean="0"/>
              <a:t> </a:t>
            </a:r>
            <a:endParaRPr lang="en-US" b="1" smtClean="0"/>
          </a:p>
          <a:p>
            <a:pPr>
              <a:buFont typeface="Wingdings" pitchFamily="2" charset="2"/>
              <a:buNone/>
            </a:pPr>
            <a:r>
              <a:rPr lang="en-US" b="1" smtClean="0"/>
              <a:t>Phase 5 </a:t>
            </a:r>
            <a:r>
              <a:rPr lang="en-US" smtClean="0"/>
              <a:t>: </a:t>
            </a:r>
          </a:p>
          <a:p>
            <a:pPr>
              <a:buFont typeface="Wingdings" pitchFamily="2" charset="2"/>
              <a:buNone/>
            </a:pPr>
            <a:r>
              <a:rPr lang="en-US" smtClean="0"/>
              <a:t>  Implementation – the design and actual  conducting of the intervention. </a:t>
            </a:r>
            <a:endParaRPr lang="en-US" b="1" smtClean="0"/>
          </a:p>
          <a:p>
            <a:pPr>
              <a:buFont typeface="Wingdings" pitchFamily="2" charset="2"/>
              <a:buNone/>
            </a:pPr>
            <a:r>
              <a:rPr lang="en-US" b="1" smtClean="0"/>
              <a:t>Phase 6 </a:t>
            </a:r>
            <a:r>
              <a:rPr lang="en-US" smtClean="0"/>
              <a:t>: </a:t>
            </a:r>
          </a:p>
          <a:p>
            <a:pPr>
              <a:buFont typeface="Wingdings" pitchFamily="2" charset="2"/>
              <a:buNone/>
            </a:pPr>
            <a:r>
              <a:rPr lang="en-US" smtClean="0"/>
              <a:t>   Process evaluation. Are you actually doing the things you planned to do?</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defRPr/>
            </a:pPr>
            <a:endParaRPr lang="en-US"/>
          </a:p>
        </p:txBody>
      </p:sp>
      <p:sp>
        <p:nvSpPr>
          <p:cNvPr id="80899" name="Rectangle 3"/>
          <p:cNvSpPr>
            <a:spLocks noGrp="1" noChangeArrowheads="1"/>
          </p:cNvSpPr>
          <p:nvPr>
            <p:ph idx="1"/>
          </p:nvPr>
        </p:nvSpPr>
        <p:spPr/>
        <p:txBody>
          <a:bodyPr/>
          <a:lstStyle/>
          <a:p>
            <a:pPr>
              <a:buFont typeface="Wingdings" pitchFamily="2" charset="2"/>
              <a:buNone/>
            </a:pPr>
            <a:r>
              <a:rPr lang="en-US" b="1" smtClean="0"/>
              <a:t>Phase 7 </a:t>
            </a:r>
            <a:r>
              <a:rPr lang="en-US" smtClean="0"/>
              <a:t>: </a:t>
            </a:r>
          </a:p>
          <a:p>
            <a:pPr>
              <a:buFont typeface="Wingdings" pitchFamily="2" charset="2"/>
              <a:buNone/>
            </a:pPr>
            <a:r>
              <a:rPr lang="en-US" smtClean="0"/>
              <a:t>Impact evaluation. Is the intervention having the desired impact on the target population?</a:t>
            </a:r>
            <a:endParaRPr lang="en-US" b="1" smtClean="0"/>
          </a:p>
          <a:p>
            <a:pPr>
              <a:buFont typeface="Wingdings" pitchFamily="2" charset="2"/>
              <a:buNone/>
            </a:pPr>
            <a:r>
              <a:rPr lang="en-US" b="1" smtClean="0"/>
              <a:t>Phase 8 </a:t>
            </a:r>
            <a:r>
              <a:rPr lang="en-US" smtClean="0"/>
              <a:t>: </a:t>
            </a:r>
          </a:p>
          <a:p>
            <a:pPr>
              <a:buFont typeface="Wingdings" pitchFamily="2" charset="2"/>
              <a:buNone/>
            </a:pPr>
            <a:r>
              <a:rPr lang="en-US" smtClean="0"/>
              <a:t>Outcome evaluation. Is the intervention leading to the outcome (the desired result) that was envisioned in Phase 1</a:t>
            </a:r>
          </a:p>
          <a:p>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                       </a:t>
            </a:r>
            <a:r>
              <a:rPr lang="en-US" sz="3600" b="1" dirty="0" smtClean="0">
                <a:solidFill>
                  <a:srgbClr val="FF0000"/>
                </a:solidFill>
              </a:rPr>
              <a:t>BEHAVIOR IN         </a:t>
            </a:r>
            <a:br>
              <a:rPr lang="en-US" sz="3600" b="1" dirty="0" smtClean="0">
                <a:solidFill>
                  <a:srgbClr val="FF0000"/>
                </a:solidFill>
              </a:rPr>
            </a:br>
            <a:r>
              <a:rPr lang="en-US" sz="3600" b="1" dirty="0" smtClean="0">
                <a:solidFill>
                  <a:srgbClr val="FF0000"/>
                </a:solidFill>
              </a:rPr>
              <a:t>                              ILLNESS</a:t>
            </a:r>
            <a:endParaRPr lang="en-US" sz="3600" b="1" dirty="0">
              <a:solidFill>
                <a:srgbClr val="FF0000"/>
              </a:solidFill>
            </a:endParaRPr>
          </a:p>
        </p:txBody>
      </p:sp>
      <p:sp>
        <p:nvSpPr>
          <p:cNvPr id="7" name="Rectangle 6"/>
          <p:cNvSpPr/>
          <p:nvPr/>
        </p:nvSpPr>
        <p:spPr>
          <a:xfrm>
            <a:off x="571500" y="785813"/>
            <a:ext cx="3214688" cy="7143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solidFill>
                  <a:schemeClr val="tx1"/>
                </a:solidFill>
              </a:rPr>
              <a:t>Feeling symptoms</a:t>
            </a:r>
          </a:p>
        </p:txBody>
      </p:sp>
      <p:sp>
        <p:nvSpPr>
          <p:cNvPr id="8" name="Oval 7"/>
          <p:cNvSpPr/>
          <p:nvPr/>
        </p:nvSpPr>
        <p:spPr>
          <a:xfrm>
            <a:off x="928687" y="2214563"/>
            <a:ext cx="2414587" cy="857250"/>
          </a:xfrm>
          <a:prstGeom prst="ellipse">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r>
              <a:rPr lang="en-US" dirty="0"/>
              <a:t>Do </a:t>
            </a:r>
            <a:r>
              <a:rPr lang="en-US" dirty="0">
                <a:solidFill>
                  <a:schemeClr val="tx1"/>
                </a:solidFill>
              </a:rPr>
              <a:t>nothin</a:t>
            </a:r>
            <a:r>
              <a:rPr lang="en-US" dirty="0"/>
              <a:t>g</a:t>
            </a:r>
          </a:p>
        </p:txBody>
      </p:sp>
      <p:sp>
        <p:nvSpPr>
          <p:cNvPr id="9" name="Oval 8"/>
          <p:cNvSpPr/>
          <p:nvPr/>
        </p:nvSpPr>
        <p:spPr>
          <a:xfrm>
            <a:off x="1676400" y="4214813"/>
            <a:ext cx="1952625" cy="9144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dirty="0">
                <a:solidFill>
                  <a:schemeClr val="tx1"/>
                </a:solidFill>
              </a:rPr>
              <a:t>Go to pharmacy</a:t>
            </a:r>
          </a:p>
        </p:txBody>
      </p:sp>
      <p:sp>
        <p:nvSpPr>
          <p:cNvPr id="10" name="Oval 9"/>
          <p:cNvSpPr/>
          <p:nvPr/>
        </p:nvSpPr>
        <p:spPr>
          <a:xfrm>
            <a:off x="571500" y="3143249"/>
            <a:ext cx="2418166" cy="1014413"/>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dirty="0">
                <a:solidFill>
                  <a:schemeClr val="tx1"/>
                </a:solidFill>
              </a:rPr>
              <a:t>Self treatment</a:t>
            </a:r>
          </a:p>
        </p:txBody>
      </p:sp>
      <p:sp>
        <p:nvSpPr>
          <p:cNvPr id="11" name="Rectangle 10"/>
          <p:cNvSpPr/>
          <p:nvPr/>
        </p:nvSpPr>
        <p:spPr>
          <a:xfrm>
            <a:off x="4000500" y="4357688"/>
            <a:ext cx="1104900" cy="1204912"/>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en-US" dirty="0">
                <a:solidFill>
                  <a:schemeClr val="tx1"/>
                </a:solidFill>
              </a:rPr>
              <a:t>Go</a:t>
            </a:r>
            <a:r>
              <a:rPr lang="en-US" dirty="0"/>
              <a:t> </a:t>
            </a:r>
            <a:r>
              <a:rPr lang="en-US" dirty="0">
                <a:solidFill>
                  <a:schemeClr val="tx1"/>
                </a:solidFill>
              </a:rPr>
              <a:t>to doctor</a:t>
            </a:r>
          </a:p>
        </p:txBody>
      </p:sp>
      <p:sp>
        <p:nvSpPr>
          <p:cNvPr id="12" name="Rectangle 11"/>
          <p:cNvSpPr/>
          <p:nvPr/>
        </p:nvSpPr>
        <p:spPr>
          <a:xfrm>
            <a:off x="5143500" y="3500438"/>
            <a:ext cx="1571625" cy="9144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dirty="0">
                <a:solidFill>
                  <a:schemeClr val="tx1"/>
                </a:solidFill>
              </a:rPr>
              <a:t>compliance</a:t>
            </a:r>
          </a:p>
        </p:txBody>
      </p:sp>
      <p:sp>
        <p:nvSpPr>
          <p:cNvPr id="13" name="Rectangle 12"/>
          <p:cNvSpPr/>
          <p:nvPr/>
        </p:nvSpPr>
        <p:spPr>
          <a:xfrm>
            <a:off x="7072313" y="3500438"/>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cure</a:t>
            </a:r>
          </a:p>
        </p:txBody>
      </p:sp>
      <p:sp>
        <p:nvSpPr>
          <p:cNvPr id="15" name="Oval 14"/>
          <p:cNvSpPr/>
          <p:nvPr/>
        </p:nvSpPr>
        <p:spPr>
          <a:xfrm>
            <a:off x="4267200" y="5500688"/>
            <a:ext cx="2433638" cy="914400"/>
          </a:xfrm>
          <a:prstGeom prst="ellipse">
            <a:avLst/>
          </a:prstGeom>
        </p:spPr>
        <p:style>
          <a:lnRef idx="3">
            <a:schemeClr val="lt1"/>
          </a:lnRef>
          <a:fillRef idx="1">
            <a:schemeClr val="accent4"/>
          </a:fillRef>
          <a:effectRef idx="1">
            <a:schemeClr val="accent4"/>
          </a:effectRef>
          <a:fontRef idx="minor">
            <a:schemeClr val="lt1"/>
          </a:fontRef>
        </p:style>
        <p:txBody>
          <a:bodyPr anchor="ctr"/>
          <a:lstStyle/>
          <a:p>
            <a:pPr algn="ctr">
              <a:defRPr/>
            </a:pPr>
            <a:r>
              <a:rPr lang="en-US" dirty="0">
                <a:solidFill>
                  <a:schemeClr val="tx1"/>
                </a:solidFill>
              </a:rPr>
              <a:t>No compliance</a:t>
            </a:r>
          </a:p>
        </p:txBody>
      </p:sp>
      <p:sp>
        <p:nvSpPr>
          <p:cNvPr id="16" name="Oval 15"/>
          <p:cNvSpPr/>
          <p:nvPr/>
        </p:nvSpPr>
        <p:spPr>
          <a:xfrm>
            <a:off x="6858000" y="5486400"/>
            <a:ext cx="2133600" cy="914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complication</a:t>
            </a:r>
          </a:p>
        </p:txBody>
      </p:sp>
      <p:cxnSp>
        <p:nvCxnSpPr>
          <p:cNvPr id="18" name="Straight Arrow Connector 17"/>
          <p:cNvCxnSpPr/>
          <p:nvPr/>
        </p:nvCxnSpPr>
        <p:spPr>
          <a:xfrm>
            <a:off x="1780583" y="1500188"/>
            <a:ext cx="181772" cy="76847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1888729" y="2928937"/>
            <a:ext cx="247251" cy="2143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0" idx="4"/>
            <a:endCxn id="9" idx="1"/>
          </p:cNvCxnSpPr>
          <p:nvPr/>
        </p:nvCxnSpPr>
        <p:spPr>
          <a:xfrm>
            <a:off x="1780583" y="4157662"/>
            <a:ext cx="181772" cy="1910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643313" y="4643438"/>
            <a:ext cx="357187"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7" idx="2"/>
            <a:endCxn id="11" idx="0"/>
          </p:cNvCxnSpPr>
          <p:nvPr/>
        </p:nvCxnSpPr>
        <p:spPr>
          <a:xfrm rot="16200000" flipH="1">
            <a:off x="1936750" y="1741488"/>
            <a:ext cx="2857500" cy="23749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7" idx="2"/>
            <a:endCxn id="9" idx="7"/>
          </p:cNvCxnSpPr>
          <p:nvPr/>
        </p:nvCxnSpPr>
        <p:spPr>
          <a:xfrm rot="16200000" flipH="1">
            <a:off x="1336675" y="2341563"/>
            <a:ext cx="2847975" cy="11652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12" idx="1"/>
          </p:cNvCxnSpPr>
          <p:nvPr/>
        </p:nvCxnSpPr>
        <p:spPr>
          <a:xfrm rot="5400000" flipH="1" flipV="1">
            <a:off x="4836319" y="4050507"/>
            <a:ext cx="400050" cy="2143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1" idx="3"/>
            <a:endCxn id="15" idx="0"/>
          </p:cNvCxnSpPr>
          <p:nvPr/>
        </p:nvCxnSpPr>
        <p:spPr>
          <a:xfrm>
            <a:off x="5105400" y="4960938"/>
            <a:ext cx="379413" cy="5397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2" idx="3"/>
            <a:endCxn id="13" idx="1"/>
          </p:cNvCxnSpPr>
          <p:nvPr/>
        </p:nvCxnSpPr>
        <p:spPr>
          <a:xfrm>
            <a:off x="6715125" y="3957638"/>
            <a:ext cx="357188"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5" idx="6"/>
          </p:cNvCxnSpPr>
          <p:nvPr/>
        </p:nvCxnSpPr>
        <p:spPr>
          <a:xfrm flipV="1">
            <a:off x="6700838" y="5929313"/>
            <a:ext cx="300037" cy="285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1181100" y="228600"/>
          <a:ext cx="7962900" cy="6254750"/>
        </p:xfrm>
        <a:graphic>
          <a:graphicData uri="http://schemas.openxmlformats.org/presentationml/2006/ole">
            <mc:AlternateContent xmlns:mc="http://schemas.openxmlformats.org/markup-compatibility/2006">
              <mc:Choice xmlns:v="urn:schemas-microsoft-com:vml" Requires="v">
                <p:oleObj spid="_x0000_s10255" name="Document" r:id="rId3" imgW="8610480" imgH="6762600" progId="Word.Document.8">
                  <p:embed/>
                </p:oleObj>
              </mc:Choice>
              <mc:Fallback>
                <p:oleObj name="Document" r:id="rId3" imgW="8610480" imgH="67626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1100" y="228600"/>
                        <a:ext cx="7962900" cy="6254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0066FF"/>
                </a:solidFill>
              </a:rPr>
              <a:t>CONCLUSION</a:t>
            </a:r>
            <a:endParaRPr lang="en-US" dirty="0">
              <a:solidFill>
                <a:srgbClr val="0066FF"/>
              </a:solidFill>
            </a:endParaRPr>
          </a:p>
        </p:txBody>
      </p:sp>
      <p:sp>
        <p:nvSpPr>
          <p:cNvPr id="81923" name="Content Placeholder 2"/>
          <p:cNvSpPr>
            <a:spLocks noGrp="1"/>
          </p:cNvSpPr>
          <p:nvPr>
            <p:ph idx="1"/>
          </p:nvPr>
        </p:nvSpPr>
        <p:spPr/>
        <p:txBody>
          <a:bodyPr/>
          <a:lstStyle/>
          <a:p>
            <a:pPr eaLnBrk="1" hangingPunct="1"/>
            <a:r>
              <a:rPr lang="en-US" sz="2800" dirty="0" smtClean="0"/>
              <a:t>From all these models we can conclude that the most important variables underlying behavioral performance are</a:t>
            </a:r>
            <a:r>
              <a:rPr lang="en-US" dirty="0" smtClean="0"/>
              <a:t>:</a:t>
            </a:r>
          </a:p>
        </p:txBody>
      </p:sp>
      <p:pic>
        <p:nvPicPr>
          <p:cNvPr id="81924" name="Picture 2" descr="C:\Users\Nada\AppData\Local\Microsoft\Windows\Temporary Internet Files\Content.IE5\6ULVHCR3\critical-thinking[1].jpg"/>
          <p:cNvPicPr>
            <a:picLocks noChangeAspect="1" noChangeArrowheads="1"/>
          </p:cNvPicPr>
          <p:nvPr/>
        </p:nvPicPr>
        <p:blipFill>
          <a:blip r:embed="rId2"/>
          <a:srcRect/>
          <a:stretch>
            <a:fillRect/>
          </a:stretch>
        </p:blipFill>
        <p:spPr bwMode="auto">
          <a:xfrm>
            <a:off x="2133600" y="4267200"/>
            <a:ext cx="5715000" cy="1930400"/>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600200" y="685800"/>
            <a:ext cx="7010400" cy="1143000"/>
          </a:xfrm>
        </p:spPr>
        <p:txBody>
          <a:bodyPr/>
          <a:lstStyle/>
          <a:p>
            <a:pPr eaLnBrk="1" fontAlgn="auto" hangingPunct="1">
              <a:spcAft>
                <a:spcPts val="0"/>
              </a:spcAft>
              <a:defRPr/>
            </a:pPr>
            <a:r>
              <a:rPr lang="en-US" sz="2400" b="1" dirty="0" smtClean="0">
                <a:solidFill>
                  <a:srgbClr val="0033CC"/>
                </a:solidFill>
              </a:rPr>
              <a:t>VARIABLES UNDERLYING BEHAVIOURAL PERFORMANCE </a:t>
            </a:r>
            <a:endParaRPr lang="en-US" sz="2800" b="1" dirty="0" smtClean="0">
              <a:solidFill>
                <a:srgbClr val="0033CC"/>
              </a:solidFill>
            </a:endParaRPr>
          </a:p>
        </p:txBody>
      </p:sp>
      <p:sp>
        <p:nvSpPr>
          <p:cNvPr id="82947" name="Rectangle 3"/>
          <p:cNvSpPr>
            <a:spLocks noGrp="1" noChangeArrowheads="1"/>
          </p:cNvSpPr>
          <p:nvPr>
            <p:ph idx="1"/>
          </p:nvPr>
        </p:nvSpPr>
        <p:spPr>
          <a:xfrm>
            <a:off x="1600200" y="2209800"/>
            <a:ext cx="6934200" cy="3733800"/>
          </a:xfrm>
        </p:spPr>
        <p:txBody>
          <a:bodyPr>
            <a:normAutofit lnSpcReduction="10000"/>
          </a:bodyPr>
          <a:lstStyle/>
          <a:p>
            <a:pPr eaLnBrk="1" hangingPunct="1">
              <a:buFontTx/>
              <a:buNone/>
            </a:pPr>
            <a:r>
              <a:rPr lang="en-US" sz="2400" smtClean="0">
                <a:solidFill>
                  <a:srgbClr val="0033CC"/>
                </a:solidFill>
              </a:rPr>
              <a:t>1. </a:t>
            </a:r>
            <a:r>
              <a:rPr lang="en-US" sz="2800" smtClean="0">
                <a:solidFill>
                  <a:srgbClr val="0033CC"/>
                </a:solidFill>
              </a:rPr>
              <a:t>The person must have formed a strong positive intention (or made a commitment) to perform the behaviour.</a:t>
            </a:r>
          </a:p>
          <a:p>
            <a:pPr eaLnBrk="1" hangingPunct="1">
              <a:buFontTx/>
              <a:buNone/>
            </a:pPr>
            <a:r>
              <a:rPr lang="en-US" sz="2800" smtClean="0">
                <a:solidFill>
                  <a:srgbClr val="0033CC"/>
                </a:solidFill>
              </a:rPr>
              <a:t>2. There are no environmental constraints that will make it impossible to perform the behaviour.</a:t>
            </a:r>
          </a:p>
          <a:p>
            <a:pPr eaLnBrk="1" hangingPunct="1">
              <a:buFont typeface="Wingdings 2" pitchFamily="18" charset="2"/>
              <a:buNone/>
            </a:pPr>
            <a:r>
              <a:rPr lang="en-US" sz="2800" smtClean="0"/>
              <a:t>3</a:t>
            </a:r>
            <a:r>
              <a:rPr lang="en-US" sz="2800" smtClean="0">
                <a:solidFill>
                  <a:srgbClr val="0033CC"/>
                </a:solidFill>
              </a:rPr>
              <a:t>. The person has the skills necessary to perform that behaviour.</a:t>
            </a:r>
          </a:p>
          <a:p>
            <a:pPr eaLnBrk="1" hangingPunct="1">
              <a:buFontTx/>
              <a:buNone/>
            </a:pPr>
            <a:endParaRPr lang="en-US" sz="2400" smtClean="0">
              <a:solidFill>
                <a:srgbClr val="0033CC"/>
              </a:solidFill>
            </a:endParaRPr>
          </a:p>
          <a:p>
            <a:pPr eaLnBrk="1" hangingPunct="1">
              <a:buFontTx/>
              <a:buNone/>
            </a:pPr>
            <a:endParaRPr lang="en-US" sz="2400" smtClean="0">
              <a:solidFill>
                <a:srgbClr val="0033CC"/>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600200" y="685800"/>
            <a:ext cx="7010400" cy="990600"/>
          </a:xfrm>
        </p:spPr>
        <p:txBody>
          <a:bodyPr/>
          <a:lstStyle/>
          <a:p>
            <a:pPr eaLnBrk="1" fontAlgn="auto" hangingPunct="1">
              <a:spcAft>
                <a:spcPts val="0"/>
              </a:spcAft>
              <a:defRPr/>
            </a:pPr>
            <a:r>
              <a:rPr lang="en-US" sz="2400" b="1" dirty="0" smtClean="0">
                <a:solidFill>
                  <a:srgbClr val="0033CC"/>
                </a:solidFill>
                <a:effectLst>
                  <a:outerShdw blurRad="38100" dist="38100" dir="2700000" algn="tl">
                    <a:srgbClr val="C0C0C0"/>
                  </a:outerShdw>
                </a:effectLst>
              </a:rPr>
              <a:t>VARIABLES UNDERLYING BEHAVIOURAL PERFORMANCE  </a:t>
            </a:r>
            <a:endParaRPr lang="en-US" sz="2800" b="1" dirty="0" smtClean="0">
              <a:solidFill>
                <a:srgbClr val="0033CC"/>
              </a:solidFill>
              <a:effectLst>
                <a:outerShdw blurRad="38100" dist="38100" dir="2700000" algn="tl">
                  <a:srgbClr val="C0C0C0"/>
                </a:outerShdw>
              </a:effectLst>
            </a:endParaRPr>
          </a:p>
        </p:txBody>
      </p:sp>
      <p:sp>
        <p:nvSpPr>
          <p:cNvPr id="83971" name="Rectangle 3"/>
          <p:cNvSpPr>
            <a:spLocks noGrp="1" noChangeArrowheads="1"/>
          </p:cNvSpPr>
          <p:nvPr>
            <p:ph idx="1"/>
          </p:nvPr>
        </p:nvSpPr>
        <p:spPr>
          <a:xfrm>
            <a:off x="1600200" y="1752600"/>
            <a:ext cx="7010400" cy="4343400"/>
          </a:xfrm>
        </p:spPr>
        <p:txBody>
          <a:bodyPr/>
          <a:lstStyle/>
          <a:p>
            <a:pPr eaLnBrk="1" hangingPunct="1">
              <a:lnSpc>
                <a:spcPct val="90000"/>
              </a:lnSpc>
              <a:buFontTx/>
              <a:buNone/>
            </a:pPr>
            <a:r>
              <a:rPr lang="en-US" sz="2800" smtClean="0">
                <a:solidFill>
                  <a:srgbClr val="0033CC"/>
                </a:solidFill>
              </a:rPr>
              <a:t>4. The person believes that the advantages (benefits, anticipated positive outcomes) of performing the behaviour outweigh the disadvantages (costs, anticipated negative outcomes).</a:t>
            </a:r>
          </a:p>
          <a:p>
            <a:pPr eaLnBrk="1" hangingPunct="1">
              <a:lnSpc>
                <a:spcPct val="90000"/>
              </a:lnSpc>
              <a:buFontTx/>
              <a:buNone/>
            </a:pPr>
            <a:r>
              <a:rPr lang="en-US" sz="2800" smtClean="0">
                <a:solidFill>
                  <a:srgbClr val="0033CC"/>
                </a:solidFill>
              </a:rPr>
              <a:t>5. The person perceives more social (normative) pressure to perform the behaviour than to not perform the behaviour.</a:t>
            </a:r>
          </a:p>
          <a:p>
            <a:pPr eaLnBrk="1" hangingPunct="1">
              <a:lnSpc>
                <a:spcPct val="90000"/>
              </a:lnSpc>
              <a:buFontTx/>
              <a:buNone/>
            </a:pPr>
            <a:endParaRPr lang="en-US" sz="1200" smtClean="0">
              <a:solidFill>
                <a:srgbClr val="0033CC"/>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600200" y="685800"/>
            <a:ext cx="7086600" cy="838200"/>
          </a:xfrm>
        </p:spPr>
        <p:txBody>
          <a:bodyPr/>
          <a:lstStyle/>
          <a:p>
            <a:pPr eaLnBrk="1" fontAlgn="auto" hangingPunct="1">
              <a:spcAft>
                <a:spcPts val="0"/>
              </a:spcAft>
              <a:defRPr/>
            </a:pPr>
            <a:r>
              <a:rPr lang="en-US" sz="2400" b="1" dirty="0" smtClean="0">
                <a:solidFill>
                  <a:srgbClr val="0033CC"/>
                </a:solidFill>
                <a:effectLst>
                  <a:outerShdw blurRad="38100" dist="38100" dir="2700000" algn="tl">
                    <a:srgbClr val="C0C0C0"/>
                  </a:outerShdw>
                </a:effectLst>
              </a:rPr>
              <a:t>VARIABLES UNDERLYING BEHAVIOURAL PERFORMANCE </a:t>
            </a:r>
            <a:endParaRPr lang="en-US" sz="2800" b="1" dirty="0" smtClean="0">
              <a:solidFill>
                <a:srgbClr val="0033CC"/>
              </a:solidFill>
              <a:effectLst>
                <a:outerShdw blurRad="38100" dist="38100" dir="2700000" algn="tl">
                  <a:srgbClr val="C0C0C0"/>
                </a:outerShdw>
              </a:effectLst>
            </a:endParaRPr>
          </a:p>
        </p:txBody>
      </p:sp>
      <p:sp>
        <p:nvSpPr>
          <p:cNvPr id="63491" name="Rectangle 3"/>
          <p:cNvSpPr>
            <a:spLocks noGrp="1" noChangeArrowheads="1"/>
          </p:cNvSpPr>
          <p:nvPr>
            <p:ph idx="1"/>
          </p:nvPr>
        </p:nvSpPr>
        <p:spPr>
          <a:xfrm>
            <a:off x="1600200" y="1905000"/>
            <a:ext cx="7086600" cy="4267200"/>
          </a:xfrm>
        </p:spPr>
        <p:txBody>
          <a:bodyPr>
            <a:normAutofit lnSpcReduction="10000"/>
          </a:bodyPr>
          <a:lstStyle/>
          <a:p>
            <a:pPr marL="365760" indent="-283464" eaLnBrk="1" fontAlgn="auto" hangingPunct="1">
              <a:spcAft>
                <a:spcPts val="0"/>
              </a:spcAft>
              <a:buFontTx/>
              <a:buNone/>
              <a:defRPr/>
            </a:pPr>
            <a:r>
              <a:rPr lang="en-US" sz="2800" dirty="0" smtClean="0">
                <a:solidFill>
                  <a:srgbClr val="0033CC"/>
                </a:solidFill>
              </a:rPr>
              <a:t>6. The person perceives that performance of the </a:t>
            </a:r>
            <a:r>
              <a:rPr lang="en-US" sz="2800" dirty="0" err="1" smtClean="0">
                <a:solidFill>
                  <a:srgbClr val="0033CC"/>
                </a:solidFill>
              </a:rPr>
              <a:t>behaviour</a:t>
            </a:r>
            <a:r>
              <a:rPr lang="en-US" sz="2800" dirty="0" smtClean="0">
                <a:solidFill>
                  <a:srgbClr val="0033CC"/>
                </a:solidFill>
              </a:rPr>
              <a:t> is more consistent than inconsistent with his or her self image, or that it’s performance does not violate personal standards that activate negative self-actions.</a:t>
            </a:r>
          </a:p>
          <a:p>
            <a:pPr marL="365760" indent="-283464" eaLnBrk="1" fontAlgn="auto" hangingPunct="1">
              <a:spcAft>
                <a:spcPts val="0"/>
              </a:spcAft>
              <a:buFontTx/>
              <a:buNone/>
              <a:defRPr/>
            </a:pPr>
            <a:endParaRPr lang="en-US" sz="2800" dirty="0" smtClean="0">
              <a:solidFill>
                <a:srgbClr val="0033CC"/>
              </a:solidFill>
            </a:endParaRPr>
          </a:p>
          <a:p>
            <a:pPr marL="365760" indent="-283464" eaLnBrk="1" fontAlgn="auto" hangingPunct="1">
              <a:spcAft>
                <a:spcPts val="0"/>
              </a:spcAft>
              <a:buFontTx/>
              <a:buNone/>
              <a:defRPr/>
            </a:pPr>
            <a:r>
              <a:rPr lang="en-US" sz="2800" dirty="0" smtClean="0">
                <a:solidFill>
                  <a:srgbClr val="0033CC"/>
                </a:solidFill>
              </a:rPr>
              <a:t>7. The persons emotional reaction to performing the </a:t>
            </a:r>
            <a:r>
              <a:rPr lang="en-US" sz="2800" dirty="0" err="1" smtClean="0">
                <a:solidFill>
                  <a:srgbClr val="0033CC"/>
                </a:solidFill>
              </a:rPr>
              <a:t>behaviour</a:t>
            </a:r>
            <a:r>
              <a:rPr lang="en-US" sz="2800" dirty="0" smtClean="0">
                <a:solidFill>
                  <a:srgbClr val="0033CC"/>
                </a:solidFill>
              </a:rPr>
              <a:t> is more positive than negative; and</a:t>
            </a:r>
          </a:p>
          <a:p>
            <a:pPr marL="365760" indent="-283464" eaLnBrk="1" fontAlgn="auto" hangingPunct="1">
              <a:spcAft>
                <a:spcPts val="0"/>
              </a:spcAft>
              <a:buFontTx/>
              <a:buNone/>
              <a:defRPr/>
            </a:pPr>
            <a:endParaRPr lang="en-US" sz="2800" dirty="0" smtClean="0">
              <a:solidFill>
                <a:srgbClr val="0033CC"/>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600200" y="685800"/>
            <a:ext cx="7010400" cy="1066800"/>
          </a:xfrm>
        </p:spPr>
        <p:txBody>
          <a:bodyPr/>
          <a:lstStyle/>
          <a:p>
            <a:pPr eaLnBrk="1" fontAlgn="auto" hangingPunct="1">
              <a:spcAft>
                <a:spcPts val="0"/>
              </a:spcAft>
              <a:defRPr/>
            </a:pPr>
            <a:r>
              <a:rPr lang="en-US" sz="2400" b="1" dirty="0" smtClean="0">
                <a:solidFill>
                  <a:srgbClr val="0033CC"/>
                </a:solidFill>
                <a:effectLst>
                  <a:outerShdw blurRad="38100" dist="38100" dir="2700000" algn="tl">
                    <a:srgbClr val="C0C0C0"/>
                  </a:outerShdw>
                </a:effectLst>
              </a:rPr>
              <a:t>VARIABLES UNDERLYING BEHAVIOURAL PERFORMANCE </a:t>
            </a:r>
            <a:endParaRPr lang="en-US" sz="2800" b="1" dirty="0" smtClean="0">
              <a:solidFill>
                <a:srgbClr val="0033CC"/>
              </a:solidFill>
              <a:effectLst>
                <a:outerShdw blurRad="38100" dist="38100" dir="2700000" algn="tl">
                  <a:srgbClr val="C0C0C0"/>
                </a:outerShdw>
              </a:effectLst>
            </a:endParaRPr>
          </a:p>
        </p:txBody>
      </p:sp>
      <p:sp>
        <p:nvSpPr>
          <p:cNvPr id="86019" name="Rectangle 3"/>
          <p:cNvSpPr>
            <a:spLocks noGrp="1" noChangeArrowheads="1"/>
          </p:cNvSpPr>
          <p:nvPr>
            <p:ph idx="1"/>
          </p:nvPr>
        </p:nvSpPr>
        <p:spPr>
          <a:xfrm>
            <a:off x="1600200" y="1981200"/>
            <a:ext cx="6477000" cy="3810000"/>
          </a:xfrm>
        </p:spPr>
        <p:txBody>
          <a:bodyPr/>
          <a:lstStyle/>
          <a:p>
            <a:pPr eaLnBrk="1" hangingPunct="1">
              <a:buFontTx/>
              <a:buNone/>
            </a:pPr>
            <a:r>
              <a:rPr lang="en-US" sz="2800" smtClean="0">
                <a:solidFill>
                  <a:srgbClr val="0033CC"/>
                </a:solidFill>
              </a:rPr>
              <a:t>	8. The person perceives that he or she has the capability to perform the behaviour under a number of different circumstances…”</a:t>
            </a:r>
          </a:p>
        </p:txBody>
      </p:sp>
      <p:pic>
        <p:nvPicPr>
          <p:cNvPr id="86020" name="Picture 4" descr="C:\Users\Nada\AppData\Local\Microsoft\Windows\Temporary Internet Files\Content.IE5\MG2S0SM0\thinking-children[1].jpg"/>
          <p:cNvPicPr>
            <a:picLocks noChangeAspect="1" noChangeArrowheads="1"/>
          </p:cNvPicPr>
          <p:nvPr/>
        </p:nvPicPr>
        <p:blipFill>
          <a:blip r:embed="rId2"/>
          <a:srcRect/>
          <a:stretch>
            <a:fillRect/>
          </a:stretch>
        </p:blipFill>
        <p:spPr bwMode="auto">
          <a:xfrm>
            <a:off x="5257800" y="3733800"/>
            <a:ext cx="3143250" cy="225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solidFill>
                  <a:schemeClr val="tx2">
                    <a:satMod val="130000"/>
                  </a:schemeClr>
                </a:solidFill>
              </a:rPr>
              <a:t>End of Session </a:t>
            </a:r>
            <a:endParaRPr lang="en-US" dirty="0">
              <a:solidFill>
                <a:schemeClr val="tx2">
                  <a:satMod val="13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66800" y="304800"/>
            <a:ext cx="7024744" cy="1143000"/>
          </a:xfrm>
        </p:spPr>
        <p:txBody>
          <a:bodyPr>
            <a:normAutofit/>
          </a:bodyPr>
          <a:lstStyle/>
          <a:p>
            <a:pPr eaLnBrk="1" hangingPunct="1">
              <a:defRPr/>
            </a:pPr>
            <a:r>
              <a:rPr lang="en-US" sz="3200" b="1" dirty="0" smtClean="0">
                <a:solidFill>
                  <a:srgbClr val="FF0000"/>
                </a:solidFill>
              </a:rPr>
              <a:t>Factors that affect illness behavior</a:t>
            </a:r>
          </a:p>
        </p:txBody>
      </p:sp>
      <p:sp>
        <p:nvSpPr>
          <p:cNvPr id="26627" name="Rectangle 3"/>
          <p:cNvSpPr>
            <a:spLocks noGrp="1" noChangeArrowheads="1"/>
          </p:cNvSpPr>
          <p:nvPr>
            <p:ph idx="1"/>
          </p:nvPr>
        </p:nvSpPr>
        <p:spPr>
          <a:xfrm>
            <a:off x="457200" y="1752600"/>
            <a:ext cx="8229600" cy="4421187"/>
          </a:xfrm>
        </p:spPr>
        <p:txBody>
          <a:bodyPr>
            <a:noAutofit/>
          </a:bodyPr>
          <a:lstStyle/>
          <a:p>
            <a:pPr eaLnBrk="1" hangingPunct="1">
              <a:lnSpc>
                <a:spcPct val="80000"/>
              </a:lnSpc>
            </a:pPr>
            <a:r>
              <a:rPr lang="en-US" dirty="0" smtClean="0"/>
              <a:t>Age, sex, level of education, culture, religion, past experience</a:t>
            </a:r>
          </a:p>
          <a:p>
            <a:pPr eaLnBrk="1" hangingPunct="1">
              <a:lnSpc>
                <a:spcPct val="80000"/>
              </a:lnSpc>
            </a:pPr>
            <a:r>
              <a:rPr lang="en-US" dirty="0" smtClean="0"/>
              <a:t>Seriousness of symptoms/signs</a:t>
            </a:r>
          </a:p>
          <a:p>
            <a:pPr eaLnBrk="1" hangingPunct="1">
              <a:lnSpc>
                <a:spcPct val="80000"/>
              </a:lnSpc>
            </a:pPr>
            <a:r>
              <a:rPr lang="en-US" dirty="0" smtClean="0"/>
              <a:t>If these symptoms affect the ordinary life</a:t>
            </a:r>
          </a:p>
          <a:p>
            <a:pPr eaLnBrk="1" hangingPunct="1">
              <a:lnSpc>
                <a:spcPct val="80000"/>
              </a:lnSpc>
            </a:pPr>
            <a:r>
              <a:rPr lang="en-US" dirty="0" smtClean="0"/>
              <a:t>Persistence and frequency of symptoms</a:t>
            </a:r>
          </a:p>
          <a:p>
            <a:pPr eaLnBrk="1" hangingPunct="1">
              <a:lnSpc>
                <a:spcPct val="80000"/>
              </a:lnSpc>
            </a:pPr>
            <a:r>
              <a:rPr lang="en-US" dirty="0" smtClean="0"/>
              <a:t>Personal tolerance to symptoms</a:t>
            </a:r>
          </a:p>
          <a:p>
            <a:pPr eaLnBrk="1" hangingPunct="1">
              <a:lnSpc>
                <a:spcPct val="80000"/>
              </a:lnSpc>
            </a:pPr>
            <a:r>
              <a:rPr lang="en-US" dirty="0" smtClean="0"/>
              <a:t>Level of knowledge, cultural opinion about these symptoms</a:t>
            </a:r>
          </a:p>
          <a:p>
            <a:pPr eaLnBrk="1" hangingPunct="1">
              <a:lnSpc>
                <a:spcPct val="80000"/>
              </a:lnSpc>
            </a:pPr>
            <a:r>
              <a:rPr lang="en-US" dirty="0" smtClean="0"/>
              <a:t>Severity of illness or being fatal.</a:t>
            </a:r>
          </a:p>
          <a:p>
            <a:pPr eaLnBrk="1" hangingPunct="1">
              <a:lnSpc>
                <a:spcPct val="80000"/>
              </a:lnSpc>
            </a:pPr>
            <a:r>
              <a:rPr lang="en-US" dirty="0" smtClean="0"/>
              <a:t>Stigma : community opinion towards patients of that illness</a:t>
            </a:r>
          </a:p>
          <a:p>
            <a:pPr eaLnBrk="1" hangingPunct="1">
              <a:lnSpc>
                <a:spcPct val="80000"/>
              </a:lnSpc>
            </a:pPr>
            <a:r>
              <a:rPr lang="en-US" dirty="0" smtClean="0"/>
              <a:t>Availability of medical services &amp; treatment</a:t>
            </a:r>
          </a:p>
          <a:p>
            <a:pPr eaLnBrk="1" hangingPunct="1">
              <a:lnSpc>
                <a:spcPct val="80000"/>
              </a:lnSpc>
            </a:pPr>
            <a:r>
              <a:rPr lang="en-US" dirty="0" smtClean="0"/>
              <a:t>Trusted services and health providers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762000" y="2514600"/>
            <a:ext cx="7772400" cy="1143000"/>
          </a:xfrm>
        </p:spPr>
        <p:txBody>
          <a:bodyPr>
            <a:normAutofit fontScale="90000"/>
          </a:bodyPr>
          <a:lstStyle/>
          <a:p>
            <a:pPr eaLnBrk="1" fontAlgn="auto" hangingPunct="1">
              <a:spcAft>
                <a:spcPts val="0"/>
              </a:spcAft>
              <a:defRPr/>
            </a:pPr>
            <a:r>
              <a:rPr lang="en-US" sz="4000" b="1" dirty="0" smtClean="0">
                <a:solidFill>
                  <a:srgbClr val="0033CC"/>
                </a:solidFill>
                <a:effectLst>
                  <a:outerShdw blurRad="38100" dist="38100" dir="2700000" algn="tl">
                    <a:srgbClr val="C0C0C0"/>
                  </a:outerShdw>
                </a:effectLst>
              </a:rPr>
              <a:t>KNOWLEDGE AND</a:t>
            </a:r>
            <a:br>
              <a:rPr lang="en-US" sz="4000" b="1" dirty="0" smtClean="0">
                <a:solidFill>
                  <a:srgbClr val="0033CC"/>
                </a:solidFill>
                <a:effectLst>
                  <a:outerShdw blurRad="38100" dist="38100" dir="2700000" algn="tl">
                    <a:srgbClr val="C0C0C0"/>
                  </a:outerShdw>
                </a:effectLst>
              </a:rPr>
            </a:br>
            <a:r>
              <a:rPr lang="en-US" sz="4000" b="1" dirty="0" smtClean="0">
                <a:solidFill>
                  <a:srgbClr val="0033CC"/>
                </a:solidFill>
                <a:effectLst>
                  <a:outerShdw blurRad="38100" dist="38100" dir="2700000" algn="tl">
                    <a:srgbClr val="C0C0C0"/>
                  </a:outerShdw>
                </a:effectLst>
              </a:rPr>
              <a:t> BEHAVIOUR</a:t>
            </a:r>
            <a:endParaRPr lang="en-US" sz="3600" dirty="0" smtClean="0">
              <a:solidFill>
                <a:srgbClr val="0033CC"/>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1576</TotalTime>
  <Words>2853</Words>
  <Application>Microsoft Office PowerPoint</Application>
  <PresentationFormat>On-screen Show (4:3)</PresentationFormat>
  <Paragraphs>309</Paragraphs>
  <Slides>76</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76</vt:i4>
      </vt:variant>
    </vt:vector>
  </HeadingPairs>
  <TitlesOfParts>
    <vt:vector size="79" baseType="lpstr">
      <vt:lpstr>Austin</vt:lpstr>
      <vt:lpstr>Document</vt:lpstr>
      <vt:lpstr>Chart</vt:lpstr>
      <vt:lpstr>HUMAN BEHAVIOUR AND HEALTH PROMOTION LINKAGE</vt:lpstr>
      <vt:lpstr>HUMAN HEALTH BEHAVIOUR</vt:lpstr>
      <vt:lpstr>Human Health Behavior</vt:lpstr>
      <vt:lpstr>Types Of Health Behavior</vt:lpstr>
      <vt:lpstr>Types Of Health-related Behaviour</vt:lpstr>
      <vt:lpstr>TYPES OF HEALTH-RELATED BEHAVIOUR </vt:lpstr>
      <vt:lpstr>                       BEHAVIOR IN                                        ILLNESS</vt:lpstr>
      <vt:lpstr>Factors that affect illness behavior</vt:lpstr>
      <vt:lpstr>KNOWLEDGE AND  BEHAVIOUR</vt:lpstr>
      <vt:lpstr>PHASES BETWEEN  KNOWLEDGE &amp; BEHAVIOUR</vt:lpstr>
      <vt:lpstr>KNOWLEDGE AND BEHAVIOUR </vt:lpstr>
      <vt:lpstr>KNOWLEDGE AND BEHAVIOUR </vt:lpstr>
      <vt:lpstr>KNOWLEDGE AND BEHAVIOUR </vt:lpstr>
      <vt:lpstr>ATTITUDES, VALUES  AND BEHAVIOUR</vt:lpstr>
      <vt:lpstr>ATTITUDES, VALUES AND BEHAVIOUR</vt:lpstr>
      <vt:lpstr>ATTITUDES, VALUES AND BEHAVIOUR </vt:lpstr>
      <vt:lpstr>ATTITUDES, VALUES AND BEHAVIOUR </vt:lpstr>
      <vt:lpstr>ATTITUDES, VALUES AND BEHAVIOUR </vt:lpstr>
      <vt:lpstr>ATTITUDES, VALUES AND BEHAVIOUR </vt:lpstr>
      <vt:lpstr>ATTITUDES, VALUES AND BEHAVIOUR </vt:lpstr>
      <vt:lpstr>MODELS OF  BEHAVIOUR CHANGE</vt:lpstr>
      <vt:lpstr>1. THE COGNITIVE DISSONANCE MODEL (Festinger-1957) التنافر المعرفى</vt:lpstr>
      <vt:lpstr>COGNITIVE DISSONANCE MODEL </vt:lpstr>
      <vt:lpstr>COGNITIVE DISSONANCE MODEL  </vt:lpstr>
      <vt:lpstr>2. MASLOW’S HIERARCHY OF NEEDS (Maslow - 1968)</vt:lpstr>
      <vt:lpstr>MASLOW’S HIERARCHY OF NEEDS</vt:lpstr>
      <vt:lpstr>MASLOW’S HIERACHY OF NEEDS</vt:lpstr>
      <vt:lpstr>3. THE HEALTH BELIEF MODEL (Rosenstock and Becker - 1974)</vt:lpstr>
      <vt:lpstr>HEALTH BELIEF MODEL</vt:lpstr>
      <vt:lpstr>HEALTH BELIEF MODEL</vt:lpstr>
      <vt:lpstr>PowerPoint Presentation</vt:lpstr>
      <vt:lpstr>HEALTH BELIEF MODEL (Detailed)</vt:lpstr>
      <vt:lpstr>MODIFIED HEALTH BELIEF MODEL AS APPLIED TO HIV/AIDS PROGRAMME</vt:lpstr>
      <vt:lpstr>PowerPoint Presentation</vt:lpstr>
      <vt:lpstr>4. THE SOCIAL LEARNING OR SOCIAL COGNITIVE THEORY  (Bandura - 1977)</vt:lpstr>
      <vt:lpstr>SOCIAL LEARNING THEORY </vt:lpstr>
      <vt:lpstr>SOCIAL LEARNING THEORY </vt:lpstr>
      <vt:lpstr>SOCIAL LEARING THEORY </vt:lpstr>
      <vt:lpstr>5. THEORY OF REASONED ACTION (Fishbein and Atzen - 1975)</vt:lpstr>
      <vt:lpstr>THE THEORY OF REASONED ACTION  </vt:lpstr>
      <vt:lpstr>THE THEORY OF REASONED ACTION  </vt:lpstr>
      <vt:lpstr>PowerPoint Presentation</vt:lpstr>
      <vt:lpstr>THEORY OF REASONED ACTION</vt:lpstr>
      <vt:lpstr>THEORY OF REASONED ACTION AND PERSONAL BEHAVIOUR APPLIED TO HIV/AIDS PROGRAMME ACTION  (Adapted to key focus areas)</vt:lpstr>
      <vt:lpstr>6. STAGES OF CHANGE MODEL (Prochaska and DiClemente -1984)</vt:lpstr>
      <vt:lpstr>STAGES OF CHANGE MODEL  (Prochaska J &amp; DiClemente C, 1984)</vt:lpstr>
      <vt:lpstr>STAGES OF CHANGE MODEL  </vt:lpstr>
      <vt:lpstr>STAGES OF CHANGE MODEL  </vt:lpstr>
      <vt:lpstr>STAGES OF CHANGE MODEL </vt:lpstr>
      <vt:lpstr>STAGES OF CHANGE MODEL  </vt:lpstr>
      <vt:lpstr>Stages Of Change Model As Applied To Hiv/Aids Programme</vt:lpstr>
      <vt:lpstr>STAGES OF CHANGE MODEL</vt:lpstr>
      <vt:lpstr>7. THE DIFFUSION OF INNOVATION THEORY (Rogers - 1962)</vt:lpstr>
      <vt:lpstr>DIFFUSION OF INNOVATION PROCESS</vt:lpstr>
      <vt:lpstr>DIFFUSION OF INNOVATION </vt:lpstr>
      <vt:lpstr>DIFFUSION OF INNOVATION  </vt:lpstr>
      <vt:lpstr>DIFFUSION OF INNOVATION  </vt:lpstr>
      <vt:lpstr>DIFFUSION OF INNOVATION </vt:lpstr>
      <vt:lpstr>DIFFUSION OF INNOVATION Time Relapse between awareness, interest, trial and adoption</vt:lpstr>
      <vt:lpstr>DIFFUSION MODEL</vt:lpstr>
      <vt:lpstr>PowerPoint Presentation</vt:lpstr>
      <vt:lpstr>PowerPoint Presentation</vt:lpstr>
      <vt:lpstr>PowerPoint Presentation</vt:lpstr>
      <vt:lpstr>PRECEDE</vt:lpstr>
      <vt:lpstr>PowerPoint Presentation</vt:lpstr>
      <vt:lpstr>PowerPoint Presentation</vt:lpstr>
      <vt:lpstr>PowerPoint Presentation</vt:lpstr>
      <vt:lpstr>PROCEED</vt:lpstr>
      <vt:lpstr>PowerPoint Presentation</vt:lpstr>
      <vt:lpstr>PowerPoint Presentation</vt:lpstr>
      <vt:lpstr>CONCLUSION</vt:lpstr>
      <vt:lpstr>VARIABLES UNDERLYING BEHAVIOURAL PERFORMANCE </vt:lpstr>
      <vt:lpstr>VARIABLES UNDERLYING BEHAVIOURAL PERFORMANCE  </vt:lpstr>
      <vt:lpstr>VARIABLES UNDERLYING BEHAVIOURAL PERFORMANCE </vt:lpstr>
      <vt:lpstr>VARIABLES UNDERLYING BEHAVIOURAL PERFORMANCE </vt:lpstr>
      <vt:lpstr>End of Session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BEHAVIOUR  AND HEALTH PROMOTION LINKAGE</dc:title>
  <dc:creator>Ajau</dc:creator>
  <cp:lastModifiedBy>Dhananjaya Perera</cp:lastModifiedBy>
  <cp:revision>118</cp:revision>
  <dcterms:created xsi:type="dcterms:W3CDTF">2001-11-20T04:08:27Z</dcterms:created>
  <dcterms:modified xsi:type="dcterms:W3CDTF">2015-07-29T02:58:22Z</dcterms:modified>
</cp:coreProperties>
</file>