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CC458-A5AB-4DCE-AF2A-CCAF5E4F3B53}" type="datetimeFigureOut">
              <a:rPr lang="en-GB" smtClean="0"/>
              <a:t>13/09/2013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A36CF-928A-4EA6-AC05-DC0B82295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A36CF-928A-4EA6-AC05-DC0B82295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3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235803"/>
            <a:ext cx="8991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 Glucose Monitoring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476" y="5845314"/>
            <a:ext cx="2457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latin typeface="Cambria" pitchFamily="18" charset="0"/>
              </a:rPr>
              <a:t>Dilum</a:t>
            </a:r>
            <a:r>
              <a:rPr lang="en-US" sz="2400" b="1" i="1" dirty="0" smtClean="0">
                <a:latin typeface="Cambria" pitchFamily="18" charset="0"/>
              </a:rPr>
              <a:t> </a:t>
            </a:r>
            <a:r>
              <a:rPr lang="en-US" sz="2400" b="1" i="1" dirty="0" err="1" smtClean="0">
                <a:latin typeface="Cambria" pitchFamily="18" charset="0"/>
              </a:rPr>
              <a:t>Weliwita</a:t>
            </a:r>
            <a:endParaRPr lang="en-US" sz="2400" b="1" i="1" dirty="0" smtClean="0">
              <a:latin typeface="Cambria" pitchFamily="18" charset="0"/>
            </a:endParaRPr>
          </a:p>
          <a:p>
            <a:r>
              <a:rPr lang="en-US" sz="1600" b="1" dirty="0" smtClean="0">
                <a:latin typeface="Cambria" pitchFamily="18" charset="0"/>
              </a:rPr>
              <a:t>B.sc. Nursing ( London ) </a:t>
            </a:r>
            <a:endParaRPr lang="en-US" sz="16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9598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P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Times New Roman" pitchFamily="18" charset="0"/>
                <a:cs typeface="Calibri" pitchFamily="34" charset="0"/>
              </a:rPr>
              <a:t>oint- of – Care Testing (POCT)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2302186"/>
            <a:ext cx="8458200" cy="219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Defined as any analytical test that is performed for a patient by a healthcare profession outside the conventional laboratory setting (MHRA 2002)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ncingDevi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2590800"/>
            <a:ext cx="2514600" cy="3086100"/>
          </a:xfrm>
          <a:prstGeom prst="rect">
            <a:avLst/>
          </a:prstGeom>
          <a:noFill/>
        </p:spPr>
      </p:pic>
      <p:pic>
        <p:nvPicPr>
          <p:cNvPr id="23557" name="Picture 5" descr="http://www.couchrolls.co.uk/media/catalog/product/cache/1/image/ce5f06c4aad5ec3a12f27ebb2da8f741/l/a/latex_gloves_medium_-_2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58621"/>
            <a:ext cx="3962400" cy="260397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0375" y="685800"/>
            <a:ext cx="5178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Procedure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3400" y="137160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Gather equipment required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Gloves, apron, disposable lancet device test strips ,</a:t>
            </a:r>
            <a:r>
              <a:rPr lang="en-US" sz="2000" i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sharp bin etc. 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00350"/>
            <a:ext cx="26955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7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5178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Procedure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1407616"/>
            <a:ext cx="9982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 Explain to the patient and obtain the consent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</a:t>
            </a:r>
            <a:r>
              <a:rPr lang="en-US" sz="2300" dirty="0" smtClean="0">
                <a:latin typeface="Cambria" pitchFamily="18" charset="0"/>
              </a:rPr>
              <a:t>Check any manufacturer’s recommendations and expiry date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</a:t>
            </a:r>
            <a:r>
              <a:rPr lang="en-US" sz="2300" dirty="0" smtClean="0">
                <a:latin typeface="Cambria" pitchFamily="18" charset="0"/>
              </a:rPr>
              <a:t>Ensure monitor and test strips have been calibrated together                     	</a:t>
            </a:r>
            <a:r>
              <a:rPr lang="en-US" sz="2000" i="1" dirty="0" smtClean="0">
                <a:latin typeface="Cambria" pitchFamily="18" charset="0"/>
              </a:rPr>
              <a:t>e.g. batch no</a:t>
            </a:r>
            <a:endParaRPr lang="en-US" sz="2400" i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Ask the patient to wash had if possible with warm water 	before sampling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Advice pt to sit down &amp; relax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4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5178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Procedure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529" y="1371600"/>
            <a:ext cx="810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et ready the equipment before you ‘prick’ the finger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e.g. load the lancet as required, new test strip each time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ake the sample from side of the finger using the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lancet as directed</a:t>
            </a:r>
            <a:endParaRPr kumimoji="0" lang="en-US" sz="22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Ensure the site of piercing is rotated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Dispose lancet in sharp box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Apply the blood to test strip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make sure the blood that is large enough to cover the test pad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51784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Procedure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066800"/>
            <a:ext cx="861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Proceed on device instruction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Dispose waste appropriately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Wash hands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Ensure punctured site has stop bleeding &amp; assess pt for 	any adverse reaction such as further bleeding or bruising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Analyze the reading &amp; document the result.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If needed get further advice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10664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Professional Responsibilities &amp; Accountabilities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126153"/>
            <a:ext cx="86106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1982212"/>
            <a:ext cx="861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hould undertake &amp; completed the appropriate training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ave enough experience to be deem competent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ust be in accordance with local policies &amp; guidelines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Able to interpret the result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304800"/>
            <a:ext cx="10664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Hypoglycemia 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vs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Hyperglycemia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126153"/>
            <a:ext cx="86106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862" y="2209800"/>
            <a:ext cx="8034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</a:p>
          <a:p>
            <a:pPr lvl="0"/>
            <a:r>
              <a:rPr lang="en-US" sz="2400" b="1" u="sng" dirty="0" smtClean="0">
                <a:solidFill>
                  <a:prstClr val="black"/>
                </a:solidFill>
                <a:latin typeface="Cambria" pitchFamily="18" charset="0"/>
              </a:rPr>
              <a:t>Hypoglycemia  </a:t>
            </a:r>
            <a:r>
              <a:rPr lang="en-US" sz="2400" b="1" dirty="0" smtClean="0">
                <a:solidFill>
                  <a:prstClr val="black"/>
                </a:solidFill>
                <a:latin typeface="Cambria" pitchFamily="18" charset="0"/>
              </a:rPr>
              <a:t>                 	</a:t>
            </a:r>
            <a:r>
              <a:rPr lang="en-US" sz="2400" b="1" u="sng" dirty="0" smtClean="0">
                <a:solidFill>
                  <a:prstClr val="black"/>
                </a:solidFill>
                <a:latin typeface="Cambria" pitchFamily="18" charset="0"/>
              </a:rPr>
              <a:t>Hyperglycemia</a:t>
            </a:r>
          </a:p>
          <a:p>
            <a:pPr lvl="0"/>
            <a:endParaRPr lang="en-US" sz="2400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Low blood sugar               	Elevated blood sugar</a:t>
            </a:r>
          </a:p>
          <a:p>
            <a:pPr lvl="0">
              <a:lnSpc>
                <a:spcPct val="200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Cambria" pitchFamily="18" charset="0"/>
              </a:rPr>
              <a:t>hyperinsulinemia</a:t>
            </a:r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               	Inadequate insulin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7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81502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Hypoglycaemia symptoms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126153"/>
            <a:ext cx="86106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57200" y="19050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Can be sudden onset – appear drunk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Sweating/clammy</a:t>
            </a:r>
            <a:endParaRPr lang="en-US" sz="2400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	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Tachycardia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Palpitations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Nervousness/shaking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Tremors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Weakness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Headache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confusion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	Fatigue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371600"/>
            <a:ext cx="2677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i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Below 4.0 </a:t>
            </a:r>
            <a:r>
              <a:rPr lang="en-US" sz="2400" b="1" i="1" dirty="0" err="1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mmol</a:t>
            </a:r>
            <a:r>
              <a:rPr lang="en-US" sz="2400" b="1" i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/L</a:t>
            </a:r>
            <a:endParaRPr lang="en-US" sz="2400" b="1" i="1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9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75437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60375" y="685800"/>
            <a:ext cx="815022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Hypoglycemia Treatment Protocol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0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126153"/>
            <a:ext cx="86106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57200" y="182880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Mild to moderate 2.8-3.9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mmol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/l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Give ½ g=cup of juice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gliclazide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drink) or glucose 	tablets 2-3 retest in 15 min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Severe unconscious &lt; 2.8 Need IV glucose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Assess possible cause &amp; discuss with Dr.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10664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How to care for yourself when you’re</a:t>
            </a:r>
          </a:p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hypoglycemic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126153"/>
            <a:ext cx="86106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2633008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Eat or drink 15 grams of fast-acting,  low - fat 	carbohydrate  </a:t>
            </a: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right away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	e.g.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Quick energy sources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7200" y="1447800"/>
            <a:ext cx="746537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iterally the amount of glucose in the blood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Expressed as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millimoles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per liter </a:t>
            </a:r>
            <a:endParaRPr lang="en-US" sz="2400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	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deally   level   4-8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mmol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/l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pikes   - after meals , lower in the early morning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When Diabetes blood sugar fluctuates widely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810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Times New Roman" pitchFamily="18" charset="0"/>
                <a:cs typeface="Calibri" pitchFamily="34" charset="0"/>
              </a:rPr>
              <a:t>What is blood glucose levels  . . . ? </a:t>
            </a:r>
            <a:endParaRPr lang="en-US" sz="3600" b="1" dirty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Connector 24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27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10664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How to care for yourself when you’re</a:t>
            </a:r>
          </a:p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hypoglycemic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126153"/>
            <a:ext cx="86106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1828800"/>
            <a:ext cx="838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latin typeface="Cambria" pitchFamily="18" charset="0"/>
              </a:rPr>
              <a:t> 	Contain about 15 grams of CHO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pPr lvl="0"/>
            <a:r>
              <a:rPr lang="en-US" sz="2400" i="1" dirty="0" smtClean="0">
                <a:latin typeface="Cambria" pitchFamily="18" charset="0"/>
              </a:rPr>
              <a:t>	½ 	Cup fruit of orange, apple, or grapefruit juice</a:t>
            </a:r>
          </a:p>
          <a:p>
            <a:pPr lvl="0"/>
            <a:r>
              <a:rPr lang="en-US" sz="2400" i="1" dirty="0" smtClean="0">
                <a:latin typeface="Cambria" pitchFamily="18" charset="0"/>
              </a:rPr>
              <a:t>	1/3 	Cup grape, prune, or cranberry juice</a:t>
            </a:r>
          </a:p>
          <a:p>
            <a:pPr lvl="0"/>
            <a:r>
              <a:rPr lang="en-US" sz="2400" i="1" dirty="0" smtClean="0">
                <a:latin typeface="Cambria" pitchFamily="18" charset="0"/>
              </a:rPr>
              <a:t>	2	 tbsp raisins</a:t>
            </a:r>
          </a:p>
          <a:p>
            <a:pPr lvl="0"/>
            <a:r>
              <a:rPr lang="en-US" sz="2400" i="1" dirty="0" smtClean="0">
                <a:latin typeface="Cambria" pitchFamily="18" charset="0"/>
              </a:rPr>
              <a:t>	6 	Crackers</a:t>
            </a:r>
          </a:p>
          <a:p>
            <a:pPr lvl="0"/>
            <a:r>
              <a:rPr lang="en-US" sz="2400" i="1" dirty="0" smtClean="0">
                <a:latin typeface="Cambria" pitchFamily="18" charset="0"/>
              </a:rPr>
              <a:t>	1 	Cup  semi skim milk</a:t>
            </a:r>
          </a:p>
          <a:p>
            <a:pPr lvl="0"/>
            <a:r>
              <a:rPr lang="en-US" sz="2400" i="1" dirty="0" smtClean="0">
                <a:latin typeface="Cambria" pitchFamily="18" charset="0"/>
              </a:rPr>
              <a:t>	1 	Piece bread</a:t>
            </a:r>
          </a:p>
          <a:p>
            <a:pPr lvl="0"/>
            <a:r>
              <a:rPr lang="en-US" sz="2400" i="1" dirty="0" smtClean="0">
                <a:latin typeface="Cambria" pitchFamily="18" charset="0"/>
              </a:rPr>
              <a:t>	3-4	 Glucose tablets, or 1 tube glucose gel/</a:t>
            </a:r>
            <a:r>
              <a:rPr lang="en-US" sz="2400" i="1" dirty="0" err="1" smtClean="0">
                <a:latin typeface="Cambria" pitchFamily="18" charset="0"/>
              </a:rPr>
              <a:t>hypostop</a:t>
            </a:r>
            <a:endParaRPr lang="en-US" sz="2400" i="1" dirty="0" smtClean="0">
              <a:latin typeface="Cambria" pitchFamily="18" charset="0"/>
            </a:endParaRPr>
          </a:p>
          <a:p>
            <a:pPr lvl="0"/>
            <a:r>
              <a:rPr lang="en-US" sz="2400" i="1" dirty="0" smtClean="0">
                <a:latin typeface="Cambria" pitchFamily="18" charset="0"/>
              </a:rPr>
              <a:t>	½ 	Cup regular soft drink (not diet)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10664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Hyperglycemia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066800"/>
            <a:ext cx="86106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1905000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High blood sugar &gt; 10.0 </a:t>
            </a:r>
            <a:r>
              <a:rPr lang="en-US" sz="2400" dirty="0" err="1" smtClean="0">
                <a:latin typeface="Cambria" pitchFamily="18" charset="0"/>
              </a:rPr>
              <a:t>mmol</a:t>
            </a:r>
            <a:r>
              <a:rPr lang="en-US" sz="2400" dirty="0" smtClean="0">
                <a:latin typeface="Cambria" pitchFamily="18" charset="0"/>
              </a:rPr>
              <a:t>/L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Usual gradual onset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Fruity breath with ketosis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Slow &amp; sluggish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10664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Hyperglycemia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1066800"/>
            <a:ext cx="8610600" cy="71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1295400"/>
            <a:ext cx="11125200" cy="14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b="1" dirty="0" smtClean="0">
                <a:latin typeface="Cambria" pitchFamily="18" charset="0"/>
              </a:rPr>
              <a:t> 	Signs &amp; Symptoms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71600" y="2057400"/>
            <a:ext cx="7772400" cy="390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Fatigue &amp; Lethargy- unable to use glucose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Polyuria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– kidneys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Irritable &amp;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pruritis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Glycosuria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– as unable to reabsorb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Polyphagia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(hunger) - sense of starvation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Polydipsia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(thirst) - fluid loss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Ketosis – fat metabolism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27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712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7200" y="12192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High level of glucose in blood over a sustained period 	of time , end up damaging the blood vessels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Cambria" pitchFamily="18" charset="0"/>
              </a:rPr>
              <a:t> 	Poorly control can increased diabetes complications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	e.g.	</a:t>
            </a:r>
            <a:r>
              <a:rPr lang="en-US" sz="2400" i="1" dirty="0" smtClean="0">
                <a:latin typeface="Cambria" pitchFamily="18" charset="0"/>
              </a:rPr>
              <a:t>neuropathy 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Cambria" pitchFamily="18" charset="0"/>
              </a:rPr>
              <a:t>		nephropathy 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Cambria" pitchFamily="18" charset="0"/>
              </a:rPr>
              <a:t>		retinopathy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Cambria" pitchFamily="18" charset="0"/>
              </a:rPr>
              <a:t>		CVD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0582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Why Blood glucose level to be controlled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Times New Roman" pitchFamily="18" charset="0"/>
                <a:cs typeface="Calibri" pitchFamily="34" charset="0"/>
              </a:rPr>
              <a:t>. . . ? </a:t>
            </a:r>
            <a:endParaRPr lang="en-US" sz="3600" b="1" dirty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4800" y="2187476"/>
            <a:ext cx="9525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Pre-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parandial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( before meal) – 4-7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mmol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/l {70-130mg/dl}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Post-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parandial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( after meal) – below 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mmol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/l {180 mg/dl}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Fasting 8-10 hrs 5-7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mmol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/ l {90-130mg/dl}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186" y="533400"/>
            <a:ext cx="8386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What are the good blood glucose levels . . . ? </a:t>
            </a:r>
            <a:endParaRPr lang="en-US" sz="3200" b="1" dirty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8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05253" y="2058412"/>
            <a:ext cx="774814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Type 1 Diabetic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Before every meal , often as 5 times per day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Type 2 Diabetic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Several times a week if poorly control 2 times /day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375" y="685800"/>
            <a:ext cx="9217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Times New Roman" pitchFamily="18" charset="0"/>
                <a:cs typeface="Calibri" pitchFamily="34" charset="0"/>
              </a:rPr>
              <a:t>When should blood glucose level be                     measured . . . ?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6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17526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Any time you feel unwell / infection –stimulate release of 	stress hormones including glucagon , also cause glucose 	imbalance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 	If reading too high should perform a urine test for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ketones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375" y="685800"/>
            <a:ext cx="9598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Times New Roman" pitchFamily="18" charset="0"/>
                <a:cs typeface="Calibri" pitchFamily="34" charset="0"/>
              </a:rPr>
              <a:t>When should blood glucose level be                         measured . . . ?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7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959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Times New Roman" pitchFamily="18" charset="0"/>
                <a:cs typeface="Calibri" pitchFamily="34" charset="0"/>
              </a:rPr>
              <a:t>Hb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Times New Roman" pitchFamily="18" charset="0"/>
                <a:cs typeface="Calibri" pitchFamily="34" charset="0"/>
              </a:rPr>
              <a:t> A1c 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12192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Glycosylated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haemoglobin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Percentage of HbA1c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	a number that corresponds to your average blood 	glucose for the previous 3 months.  ( Increased in the 	body by high BGL)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Not for diagnosed DM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High levels indicate risk if complications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6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959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Blood glucose Testing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09600" y="1600200"/>
            <a:ext cx="9067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Simple investigation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Rapid accurate reading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But there are significant risk of error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DoH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1996)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Detect Hyper or Hypo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glycaemia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	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Indicate the patient’s ability to maintain </a:t>
            </a:r>
            <a:r>
              <a:rPr kumimoji="0" lang="en-US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Normoglycaemia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0375" y="685800"/>
            <a:ext cx="9598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Blood glucose Testing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57201" y="1981200"/>
            <a:ext cx="78485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Traditionally performed –blood from arteries, veins 	or capillaries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	Currently - non-invasive approaches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	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e.g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: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capillary sampling &amp; test at bedside 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0" y="6096000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6172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Blood</a:t>
            </a:r>
            <a:r>
              <a:rPr lang="en-U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Glucose Monitoring</a:t>
            </a:r>
          </a:p>
          <a:p>
            <a:pPr algn="ctr"/>
            <a:endParaRPr lang="en-US" sz="2000" dirty="0"/>
          </a:p>
        </p:txBody>
      </p:sp>
      <p:pic>
        <p:nvPicPr>
          <p:cNvPr id="15" name="Picture 2" descr="http://iihs.nodes.lk/file.php/1/New_log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098" y="6126480"/>
            <a:ext cx="1562902" cy="73152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6856412"/>
            <a:ext cx="914400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263</Words>
  <Application>Microsoft Office PowerPoint</Application>
  <PresentationFormat>On-screen Show (4:3)</PresentationFormat>
  <Paragraphs>159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comet</dc:creator>
  <cp:lastModifiedBy>comet</cp:lastModifiedBy>
  <cp:revision>13</cp:revision>
  <dcterms:created xsi:type="dcterms:W3CDTF">2006-08-16T00:00:00Z</dcterms:created>
  <dcterms:modified xsi:type="dcterms:W3CDTF">2013-09-12T20:52:25Z</dcterms:modified>
</cp:coreProperties>
</file>