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85" r:id="rId7"/>
    <p:sldId id="261" r:id="rId8"/>
    <p:sldId id="262" r:id="rId9"/>
    <p:sldId id="263" r:id="rId10"/>
    <p:sldId id="286" r:id="rId11"/>
    <p:sldId id="264" r:id="rId12"/>
    <p:sldId id="287" r:id="rId13"/>
    <p:sldId id="265" r:id="rId14"/>
    <p:sldId id="288" r:id="rId15"/>
    <p:sldId id="266" r:id="rId16"/>
    <p:sldId id="267" r:id="rId17"/>
    <p:sldId id="289" r:id="rId18"/>
    <p:sldId id="268" r:id="rId19"/>
    <p:sldId id="269" r:id="rId20"/>
    <p:sldId id="270" r:id="rId21"/>
    <p:sldId id="271" r:id="rId22"/>
    <p:sldId id="290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3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javascript:showrefcontent(%22refimage_zoomlayer%22);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389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762000"/>
            <a:ext cx="5370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DIABETES FOOT CARE</a:t>
            </a:r>
            <a:endParaRPr lang="en-US" sz="4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715000"/>
            <a:ext cx="2310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Cambria" pitchFamily="18" charset="0"/>
              </a:rPr>
              <a:t>Dilum </a:t>
            </a:r>
            <a:r>
              <a:rPr lang="en-US" sz="2400" b="1" i="1" dirty="0" err="1" smtClean="0">
                <a:solidFill>
                  <a:schemeClr val="bg1"/>
                </a:solidFill>
                <a:latin typeface="Cambria" pitchFamily="18" charset="0"/>
              </a:rPr>
              <a:t>Weliwita</a:t>
            </a:r>
            <a:endParaRPr lang="en-US" sz="2400" b="1" i="1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ambria" pitchFamily="18" charset="0"/>
              </a:rPr>
              <a:t>B.sc. Nursing ( UK ) </a:t>
            </a:r>
            <a:endParaRPr lang="en-US" sz="16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3400" y="304800"/>
            <a:ext cx="838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Definition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Causes</a:t>
            </a:r>
            <a:endParaRPr lang="en-US" sz="1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Risk Factors</a:t>
            </a:r>
            <a:endParaRPr lang="en-US" sz="1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Symptoms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	Diagnosis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		Treatment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			Prevention</a:t>
            </a:r>
            <a:endParaRPr kumimoji="0" lang="en-GB" sz="36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905000"/>
            <a:ext cx="9144000" cy="685800"/>
          </a:xfrm>
          <a:prstGeom prst="rect">
            <a:avLst/>
          </a:prstGeom>
          <a:solidFill>
            <a:srgbClr val="D16309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9479" y="330369"/>
            <a:ext cx="2575129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ln w="1905"/>
                <a:solidFill>
                  <a:srgbClr val="D163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Risk Factors</a:t>
            </a:r>
            <a:r>
              <a:rPr lang="en-GB" sz="3200" b="1" dirty="0" smtClean="0">
                <a:ln w="1905"/>
                <a:solidFill>
                  <a:srgbClr val="D163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1200" b="1" dirty="0" smtClean="0">
              <a:ln w="1905"/>
              <a:solidFill>
                <a:srgbClr val="D1630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78945" y="1219200"/>
            <a:ext cx="906985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sz="2354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Following factors increase chance of developing diabetic foot ulcers.</a:t>
            </a:r>
            <a:endParaRPr kumimoji="0" lang="en-US" sz="2354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	Neuropathy (numbness, tingling, or burning sensation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GB" sz="24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 in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your feet) 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	Peripheral vascular disease (poor circulation in your legs) 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	Improperly fitted shoes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	A foot deformity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	A history of smoking</a:t>
            </a:r>
            <a:endParaRPr kumimoji="0" lang="en-GB" sz="24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67400" y="0"/>
            <a:ext cx="329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DIABETES FOOT CARE</a:t>
            </a:r>
            <a:endParaRPr lang="en-US" sz="2400" b="1" dirty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3400" y="304800"/>
            <a:ext cx="838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Definition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Causes</a:t>
            </a:r>
            <a:endParaRPr lang="en-US" sz="1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Risk Factors</a:t>
            </a:r>
            <a:endParaRPr lang="en-US" sz="1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Symptoms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	Diagnosis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		Treatment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			Prevention</a:t>
            </a:r>
            <a:endParaRPr kumimoji="0" lang="en-GB" sz="36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667000"/>
            <a:ext cx="9144000" cy="685800"/>
          </a:xfrm>
          <a:prstGeom prst="rect">
            <a:avLst/>
          </a:prstGeom>
          <a:solidFill>
            <a:srgbClr val="D16309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9479" y="330369"/>
            <a:ext cx="2149114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ln w="1905"/>
                <a:solidFill>
                  <a:srgbClr val="D163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Symptoms</a:t>
            </a:r>
            <a:endParaRPr lang="en-US" sz="1200" b="1" dirty="0" smtClean="0">
              <a:ln w="1905"/>
              <a:solidFill>
                <a:srgbClr val="D1630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81000" y="1508426"/>
            <a:ext cx="9144000" cy="390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	Sores, ulcers, or blisters on the foot or lower leg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	Pain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	Walking with difficulty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	Discoloration in feet: black, blue, or red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	Cold feet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	Swollen foot or ankle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	Fever, skin redness or swelling, or other signs of infection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7400" y="0"/>
            <a:ext cx="329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DIABETES FOOT CARE</a:t>
            </a:r>
            <a:endParaRPr lang="en-US" sz="2400" b="1" dirty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3400" y="304800"/>
            <a:ext cx="838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Definition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Causes</a:t>
            </a:r>
            <a:endParaRPr lang="en-US" sz="1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Risk Factors</a:t>
            </a:r>
            <a:endParaRPr lang="en-US" sz="1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Symptoms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	Diagnosis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		Treatment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			Prevention</a:t>
            </a:r>
            <a:endParaRPr kumimoji="0" lang="en-GB" sz="36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352800"/>
            <a:ext cx="9144000" cy="685800"/>
          </a:xfrm>
          <a:prstGeom prst="rect">
            <a:avLst/>
          </a:prstGeom>
          <a:solidFill>
            <a:srgbClr val="D16309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9479" y="330369"/>
            <a:ext cx="2116285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ln w="1905"/>
                <a:solidFill>
                  <a:srgbClr val="D163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Diagnosis 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35317" y="2133600"/>
            <a:ext cx="652268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Symptoms and medical history,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Physical exam/ check  pulses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Refer you to a foot specialist or podiatrist.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9479" y="330369"/>
            <a:ext cx="6373861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ln w="1905"/>
                <a:solidFill>
                  <a:srgbClr val="D163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Tests may be included followings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81000" y="1066800"/>
            <a:ext cx="8915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	Wound swab/culture -infection is present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	X-ray —especially bones; to determine evidence of  			infection in the bones ( osteomyelitis ) 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	CT scan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MRI scan  —to evaluate a suspected pocket of pus  		called an abscess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	Doppler studies —adequate blood flow to feet, 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	Blood glucose test 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		Full blood count- to determine an infection—high white 			blood cell count indicate an infection. </a:t>
            </a:r>
            <a:endParaRPr kumimoji="0" lang="en-GB" sz="24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3400" y="304800"/>
            <a:ext cx="838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Definition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Causes</a:t>
            </a:r>
            <a:endParaRPr lang="en-US" sz="1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Risk Factors</a:t>
            </a:r>
            <a:endParaRPr lang="en-US" sz="1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Symptoms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	Diagnosis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		Treatment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			Prevention</a:t>
            </a:r>
            <a:endParaRPr kumimoji="0" lang="en-GB" sz="36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114800"/>
            <a:ext cx="9144000" cy="685800"/>
          </a:xfrm>
          <a:prstGeom prst="rect">
            <a:avLst/>
          </a:prstGeom>
          <a:solidFill>
            <a:srgbClr val="D16309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9479" y="330369"/>
            <a:ext cx="2277355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ln w="1905"/>
                <a:solidFill>
                  <a:srgbClr val="D163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Treatment 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81000" y="1174552"/>
            <a:ext cx="8686800" cy="46166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Medication  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400" b="0" i="0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en-GB" sz="2000" b="0" i="1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Regranex</a:t>
            </a:r>
            <a:r>
              <a:rPr kumimoji="0" lang="en-GB" sz="2000" b="0" i="1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000" b="0" i="1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gel approved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by the Food and Drug. 					Administration (FDA) -shown to speed wound healing.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No Weight-bearing   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GB" sz="24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Keeping pressure off the foot, promotes healing.</a:t>
            </a:r>
            <a:endParaRPr kumimoji="0" lang="en-US" sz="2000" b="0" i="1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GB" sz="2000" i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S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pecial casts or boots are placed on the foot to “off- load” pressure from 		the ulcer.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Wound Care   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Cleanse regularly and change the dressings often to 	prevent infection.</a:t>
            </a:r>
            <a:endParaRPr kumimoji="0" lang="en-GB" sz="2400" b="0" i="1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7400" y="0"/>
            <a:ext cx="329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DIABETES FOOT CARE</a:t>
            </a:r>
            <a:endParaRPr lang="en-US" sz="2400" b="1" dirty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9479" y="330369"/>
            <a:ext cx="2277355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ln w="1905"/>
                <a:solidFill>
                  <a:srgbClr val="D163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Treatment 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81000" y="1110020"/>
            <a:ext cx="83058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Antibiotics   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GB" sz="24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lang="en-GB" sz="2000" i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revent an infection. </a:t>
            </a:r>
            <a:endParaRPr kumimoji="0" lang="en-US" sz="2000" b="0" i="1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May need for 4-6 weeks.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Blood Sugar Control   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400" b="0" i="0" u="none" strike="noStrike" cap="none" normalizeH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kumimoji="0" lang="en-GB" sz="2000" b="0" i="1" u="none" strike="noStrike" cap="none" normalizeH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High blood sugar levels lower immune response and prevent 	wound 		healing.</a:t>
            </a:r>
            <a:endParaRPr kumimoji="0" lang="en-US" sz="2000" b="0" i="1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Adjustments in diet or medications.</a:t>
            </a:r>
            <a:endParaRPr kumimoji="0" lang="en-US" sz="2000" b="0" i="1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Insulin may needed in the short-term to achieve optimal 			blood sugar control.</a:t>
            </a:r>
            <a:endParaRPr kumimoji="0" lang="en-GB" sz="2000" b="0" i="1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7400" y="0"/>
            <a:ext cx="329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DIABETES FOOT CARE</a:t>
            </a:r>
            <a:endParaRPr lang="en-US" sz="2400" b="1" dirty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3400" y="304800"/>
            <a:ext cx="838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solidFill>
                  <a:srgbClr val="D163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Definition</a:t>
            </a:r>
            <a:endParaRPr kumimoji="0" lang="en-US" sz="1200" b="1" i="0" strike="noStrike" normalizeH="0" baseline="0" dirty="0" smtClean="0">
              <a:ln w="11430"/>
              <a:solidFill>
                <a:srgbClr val="D163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solidFill>
                  <a:srgbClr val="D163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Causes</a:t>
            </a:r>
            <a:endParaRPr lang="en-US" sz="1200" b="1" dirty="0" smtClean="0">
              <a:ln w="11430"/>
              <a:solidFill>
                <a:srgbClr val="D163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solidFill>
                  <a:srgbClr val="D163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Risk Factors</a:t>
            </a:r>
            <a:endParaRPr lang="en-US" sz="1200" b="1" dirty="0" smtClean="0">
              <a:ln w="11430"/>
              <a:solidFill>
                <a:srgbClr val="D163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solidFill>
                  <a:srgbClr val="D163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Symptoms</a:t>
            </a:r>
            <a:endParaRPr kumimoji="0" lang="en-US" sz="1200" b="1" i="0" strike="noStrike" normalizeH="0" baseline="0" dirty="0" smtClean="0">
              <a:ln w="11430"/>
              <a:solidFill>
                <a:srgbClr val="D163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solidFill>
                  <a:srgbClr val="D163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	Diagnosis</a:t>
            </a:r>
            <a:endParaRPr kumimoji="0" lang="en-US" sz="1200" b="1" i="0" strike="noStrike" normalizeH="0" baseline="0" dirty="0" smtClean="0">
              <a:ln w="11430"/>
              <a:solidFill>
                <a:srgbClr val="D163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solidFill>
                  <a:srgbClr val="D163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		Treatment</a:t>
            </a:r>
            <a:endParaRPr kumimoji="0" lang="en-US" sz="1200" b="1" i="0" strike="noStrike" normalizeH="0" baseline="0" dirty="0" smtClean="0">
              <a:ln w="11430"/>
              <a:solidFill>
                <a:srgbClr val="D163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solidFill>
                  <a:srgbClr val="D163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			Prevention</a:t>
            </a:r>
            <a:endParaRPr kumimoji="0" lang="en-GB" sz="3600" b="1" i="0" strike="noStrike" normalizeH="0" baseline="0" dirty="0" smtClean="0">
              <a:ln w="11430"/>
              <a:solidFill>
                <a:srgbClr val="D163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9479" y="330369"/>
            <a:ext cx="2277355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ln w="1905"/>
                <a:solidFill>
                  <a:srgbClr val="D163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Treatment </a:t>
            </a: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81000" y="1295400"/>
            <a:ext cx="8839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GB" sz="240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	Skin Graft  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Skin grafts have been shown to speed the healing process.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2400" i="1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GB" sz="240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	Surgery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40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Removal of dead tissue around the wound, or debridement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0" i="1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Bypass surgery - improve blood flow within the arteries of the legs , 			wound healing and spare amputations.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0" i="1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	Amputation may be needed-to stop the spread of infection to the rest of 		the body. </a:t>
            </a:r>
            <a:endParaRPr kumimoji="0" lang="en-GB" sz="2000" b="0" i="1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9479" y="330369"/>
            <a:ext cx="2277355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ln w="1905"/>
                <a:solidFill>
                  <a:srgbClr val="D163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Treatment 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259080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Appears to help reduce amputations.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Nonhealing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wounds are placed in a chamber.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	Pure oxygen is pumped into the chamber.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	This oxygen-rich blood helps form new blood vessels, and                     		wound heal. </a:t>
            </a:r>
            <a:endParaRPr kumimoji="0" lang="en-GB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62814" y="1828800"/>
            <a:ext cx="55991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GB" sz="240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Hyperbaric Oxygen Therapy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 </a:t>
            </a:r>
            <a:endParaRPr kumimoji="0" lang="en-GB" sz="24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286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3400" y="304800"/>
            <a:ext cx="838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Definition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Causes</a:t>
            </a:r>
            <a:endParaRPr lang="en-US" sz="1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Risk Factors</a:t>
            </a:r>
            <a:endParaRPr lang="en-US" sz="1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Symptoms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	Diagnosis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		Treatment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			Prevention</a:t>
            </a:r>
            <a:endParaRPr kumimoji="0" lang="en-GB" sz="36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876800"/>
            <a:ext cx="9144000" cy="685800"/>
          </a:xfrm>
          <a:prstGeom prst="rect">
            <a:avLst/>
          </a:prstGeom>
          <a:solidFill>
            <a:srgbClr val="D16309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9479" y="330369"/>
            <a:ext cx="2356158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ln w="1905"/>
                <a:solidFill>
                  <a:srgbClr val="D163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Prevention 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81001" y="1447800"/>
            <a:ext cx="89153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GB" sz="240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Advice for healthy foot habits will reduce the  chances of  	getting diabetic foot ulcers</a:t>
            </a:r>
            <a:endParaRPr kumimoji="0" lang="en-GB" sz="240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295400" y="2547878"/>
            <a:ext cx="7772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Cleanse your feet daily and dry them thoroughly between the toes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GB" sz="2000" i="1" dirty="0" smtClean="0">
              <a:solidFill>
                <a:srgbClr val="333333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Do not wear tight stockings / socks around the legs.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GB" sz="2000" i="1" dirty="0" smtClean="0">
              <a:solidFill>
                <a:srgbClr val="333333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Use an unscented lotion to moisturize 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GB" sz="2000" b="0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Do not put lotion between the toes, - extra moisture may attract bacteria.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GB" sz="2000" b="0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6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9479" y="330369"/>
            <a:ext cx="2356158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ln w="1905"/>
                <a:solidFill>
                  <a:srgbClr val="D163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Prevention 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81001" y="1447800"/>
            <a:ext cx="89153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GB" sz="240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Advice for healthy foot habits will reduce the  chances of 	getting diabetic foot ulcers</a:t>
            </a:r>
            <a:endParaRPr kumimoji="0" lang="en-GB" sz="240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81000" y="2456795"/>
            <a:ext cx="8534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lang="en-GB" sz="2000" i="1" dirty="0" smtClean="0">
                <a:solidFill>
                  <a:srgbClr val="333333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After cleansing your feet, inspect them daily- sores ,not be able to feel. 		Use a mirror ,or another person</a:t>
            </a:r>
            <a:endParaRPr lang="en-GB" sz="2000" i="1" dirty="0" smtClean="0"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GB" sz="2000" dirty="0" smtClean="0">
                <a:solidFill>
                  <a:srgbClr val="333333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Doctor should look your feet and test the feeling in them at least 			once a year , may be referred to a foot specialist or podiatrist 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GB" sz="2000" b="0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GB" sz="2000" i="1" dirty="0" smtClean="0">
                <a:solidFill>
                  <a:srgbClr val="333333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May have toenails that are brittle and difficult to cut without causing 			ingrown toenails.- Need  podiatrist trim  toenails regularly.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GB" sz="2000" i="1" dirty="0" smtClean="0">
                <a:solidFill>
                  <a:srgbClr val="333333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Use properly fitted shoes. 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GB" sz="2000" dirty="0" smtClean="0">
                <a:solidFill>
                  <a:srgbClr val="333333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7400" y="0"/>
            <a:ext cx="329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DIABETES FOOT CARE</a:t>
            </a:r>
            <a:endParaRPr lang="en-US" sz="2400" b="1" dirty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307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9479" y="330369"/>
            <a:ext cx="2356158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ln w="1905"/>
                <a:solidFill>
                  <a:srgbClr val="D163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Prevention 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81001" y="1447800"/>
            <a:ext cx="89153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GB" sz="240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Advice for healthy foot habits will reduce the  chances of 	getting diabetic foot ulcers</a:t>
            </a:r>
            <a:endParaRPr kumimoji="0" lang="en-GB" sz="240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81000" y="2286000"/>
            <a:ext cx="853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GB" sz="2000" dirty="0" smtClean="0">
                <a:solidFill>
                  <a:srgbClr val="333333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GB" sz="2000" i="1" dirty="0" smtClean="0">
                <a:solidFill>
                  <a:srgbClr val="333333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Avoid smoking.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Exercise daily, as per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dr’s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advice, to improve blood flow and blood 			sugar levels.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1566FB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Calluses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can increase the pressure in the foot and lead to foot ulcers. 			Podiatrist cut any callus once </a:t>
            </a:r>
            <a:endParaRPr kumimoji="0" lang="en-GB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7400" y="0"/>
            <a:ext cx="329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DIABETES FOOT CARE</a:t>
            </a:r>
            <a:endParaRPr lang="en-US" sz="2400" b="1" dirty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2"/>
      <p:bldP spid="307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9479" y="858083"/>
            <a:ext cx="81549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n w="1905"/>
                <a:solidFill>
                  <a:srgbClr val="D163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 </a:t>
            </a:r>
            <a:endParaRPr lang="en-US" sz="2800" b="1" dirty="0" smtClean="0">
              <a:ln w="1905"/>
              <a:solidFill>
                <a:srgbClr val="D1630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  <a:p>
            <a:r>
              <a:rPr lang="en-GB" sz="2800" dirty="0" smtClean="0">
                <a:ln w="1905"/>
                <a:solidFill>
                  <a:srgbClr val="D163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 </a:t>
            </a:r>
            <a:endParaRPr lang="en-US" sz="2800" dirty="0" smtClean="0">
              <a:ln w="1905"/>
              <a:solidFill>
                <a:srgbClr val="D1630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  <a:p>
            <a:r>
              <a:rPr lang="en-GB" sz="2800" dirty="0" smtClean="0">
                <a:ln w="1905"/>
                <a:solidFill>
                  <a:srgbClr val="D163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 </a:t>
            </a:r>
            <a:endParaRPr lang="en-US" sz="2800" dirty="0" smtClean="0">
              <a:ln w="1905"/>
              <a:solidFill>
                <a:srgbClr val="D1630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  <a:p>
            <a:r>
              <a:rPr lang="en-GB" sz="2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Diabetes-related foot problems can worsen very quickly and are difficult to treat, </a:t>
            </a:r>
            <a:endParaRPr lang="en-US" sz="2400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  <a:p>
            <a:r>
              <a:rPr lang="en-GB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 </a:t>
            </a:r>
            <a:endParaRPr lang="en-US" sz="24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  <a:p>
            <a:r>
              <a:rPr lang="en-GB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so</a:t>
            </a:r>
            <a:endParaRPr lang="en-US" sz="24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  <a:p>
            <a:r>
              <a:rPr lang="en-GB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 </a:t>
            </a:r>
            <a:endParaRPr lang="en-US" sz="24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  <a:p>
            <a:r>
              <a:rPr lang="en-GB" sz="2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Important to seek prompt medical attention. </a:t>
            </a:r>
            <a:endParaRPr lang="en-US" sz="2400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sz="2800" b="1" i="1" dirty="0" smtClean="0">
              <a:ln w="1905"/>
              <a:solidFill>
                <a:srgbClr val="D1630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33400"/>
            <a:ext cx="2469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 smtClean="0">
                <a:ln w="1905"/>
                <a:solidFill>
                  <a:srgbClr val="D163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Remember ;</a:t>
            </a:r>
            <a:endParaRPr lang="en-US" sz="3200" b="1" dirty="0" smtClean="0">
              <a:ln w="1905"/>
              <a:solidFill>
                <a:srgbClr val="D1630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67400" y="0"/>
            <a:ext cx="329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DIABETES FOOT CARE</a:t>
            </a:r>
            <a:endParaRPr lang="en-US" sz="2400" b="1" dirty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048000" y="5105400"/>
            <a:ext cx="25935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Necrotic  FOOT ulcer</a:t>
            </a:r>
            <a:endParaRPr kumimoji="0" lang="en-GB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5" name="Picture 14" descr="diabetic foot 009_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524000"/>
            <a:ext cx="4800600" cy="292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5867400" y="0"/>
            <a:ext cx="329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DIABETES FOOT CARE</a:t>
            </a:r>
            <a:endParaRPr lang="en-US" sz="2400" b="1" dirty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Picture 8" descr="DSCN000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219199"/>
            <a:ext cx="3001108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17" name="Picture 9" descr="DSCN0003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219199"/>
            <a:ext cx="3001108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637187" y="435114"/>
            <a:ext cx="2077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Checking Pulses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371600" y="4953000"/>
            <a:ext cx="63911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    Dorsal </a:t>
            </a:r>
            <a:r>
              <a:rPr kumimoji="0" lang="en-GB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pedial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pulse                 Posterior </a:t>
            </a:r>
            <a:r>
              <a:rPr kumimoji="0" lang="en-GB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tibial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pulse</a:t>
            </a:r>
            <a:endParaRPr kumimoji="0" lang="en-GB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ttp://img.medscape.com/pi/emed/ckb/endocrinology/459840-460282-2898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362745"/>
            <a:ext cx="6447155" cy="3361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5867400" y="0"/>
            <a:ext cx="329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DIABETES FOOT CARE</a:t>
            </a:r>
            <a:endParaRPr lang="en-US" sz="2400" b="1" dirty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3400" y="304800"/>
            <a:ext cx="838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Definition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Causes</a:t>
            </a:r>
            <a:endParaRPr lang="en-US" sz="1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Risk Factors</a:t>
            </a:r>
            <a:endParaRPr lang="en-US" sz="1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Symptoms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	Diagnosis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		Treatment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			Prevention</a:t>
            </a:r>
            <a:endParaRPr kumimoji="0" lang="en-GB" sz="36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57200"/>
            <a:ext cx="9144000" cy="685800"/>
          </a:xfrm>
          <a:prstGeom prst="rect">
            <a:avLst/>
          </a:prstGeom>
          <a:solidFill>
            <a:srgbClr val="D16309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2" name="Picture 17" descr="scotch cast2b"/>
          <p:cNvPicPr>
            <a:picLocks noChangeAspect="1" noChangeArrowheads="1"/>
          </p:cNvPicPr>
          <p:nvPr/>
        </p:nvPicPr>
        <p:blipFill>
          <a:blip r:embed="rId4" cstate="print"/>
          <a:srcRect r="8333"/>
          <a:stretch>
            <a:fillRect/>
          </a:stretch>
        </p:blipFill>
        <p:spPr bwMode="auto">
          <a:xfrm>
            <a:off x="533400" y="1143000"/>
            <a:ext cx="2669528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1" name="Picture 14" descr="diabetic foot 002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143000"/>
            <a:ext cx="530798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62000" y="4648200"/>
            <a:ext cx="6419706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Ascotch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cast boot                                           Infected ulcer    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7400" y="0"/>
            <a:ext cx="329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DIABETES FOOT CARE</a:t>
            </a:r>
            <a:endParaRPr lang="en-US" sz="2400" b="1" dirty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19" descr="DSCN0035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990600"/>
            <a:ext cx="2906702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89" name="Picture 20" descr="DSCN0031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3281" y="990600"/>
            <a:ext cx="2792919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7362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Clow toes                                           charcot deformity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5000" y="4933890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Cambria" pitchFamily="18" charset="0"/>
              </a:rPr>
              <a:t>    </a:t>
            </a:r>
            <a:r>
              <a:rPr lang="en-GB" sz="2000" b="1" dirty="0" err="1" smtClean="0">
                <a:latin typeface="Cambria" pitchFamily="18" charset="0"/>
              </a:rPr>
              <a:t>Clow</a:t>
            </a:r>
            <a:r>
              <a:rPr lang="en-GB" sz="2000" b="1" dirty="0" smtClean="0">
                <a:latin typeface="Cambria" pitchFamily="18" charset="0"/>
              </a:rPr>
              <a:t> toes                                   Charcot deformity</a:t>
            </a:r>
            <a:endParaRPr lang="en-US" sz="2000" b="1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76200" y="20949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76200" y="20949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7362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Clow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toes                                           </a:t>
            </a:r>
            <a:r>
              <a:rPr kumimoji="0" lang="en-GB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charcot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deformity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1" descr="DSCN0013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971489"/>
            <a:ext cx="3893574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3" name="Picture 22" descr="DSCN0019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4297" y="971490"/>
            <a:ext cx="3113903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6200" y="20949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504508" y="5010090"/>
            <a:ext cx="7029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Nail deformity                                                          </a:t>
            </a:r>
            <a:r>
              <a:rPr lang="en-GB" sz="2000" b="1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GB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alluse</a:t>
            </a:r>
            <a:endParaRPr kumimoji="0" lang="en-GB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76200" y="20949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76200" y="20949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7362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Clow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toes                                           </a:t>
            </a:r>
            <a:r>
              <a:rPr kumimoji="0" lang="en-GB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charcot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deformity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6200" y="20949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600" y="304800"/>
            <a:ext cx="8915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Cambria" pitchFamily="18" charset="0"/>
              </a:rPr>
              <a:t>Extra Information</a:t>
            </a:r>
          </a:p>
          <a:p>
            <a:endParaRPr lang="en-US" sz="2400" b="1" dirty="0" smtClean="0">
              <a:latin typeface="Cambria" pitchFamily="18" charset="0"/>
            </a:endParaRPr>
          </a:p>
          <a:p>
            <a:r>
              <a:rPr lang="en-GB" sz="2400" dirty="0" smtClean="0">
                <a:latin typeface="Cambria" pitchFamily="18" charset="0"/>
              </a:rPr>
              <a:t>	</a:t>
            </a:r>
            <a:r>
              <a:rPr lang="en-GB" sz="2000" dirty="0" smtClean="0">
                <a:latin typeface="Cambria" pitchFamily="18" charset="0"/>
              </a:rPr>
              <a:t>Maggots are available in 2 forms.</a:t>
            </a:r>
            <a:endParaRPr lang="en-US" sz="2400" dirty="0" smtClean="0">
              <a:latin typeface="Cambria" pitchFamily="18" charset="0"/>
            </a:endParaRPr>
          </a:p>
          <a:p>
            <a:pPr lvl="0"/>
            <a:endParaRPr lang="en-GB" sz="2400" i="1" dirty="0" smtClean="0">
              <a:latin typeface="Cambria" pitchFamily="18" charset="0"/>
            </a:endParaRPr>
          </a:p>
          <a:p>
            <a:pPr lvl="0"/>
            <a:r>
              <a:rPr lang="en-GB" sz="2000" i="1" dirty="0" smtClean="0">
                <a:latin typeface="Cambria" pitchFamily="18" charset="0"/>
              </a:rPr>
              <a:t>	</a:t>
            </a:r>
            <a:r>
              <a:rPr lang="en-GB" sz="2000" b="1" i="1" dirty="0" smtClean="0">
                <a:latin typeface="Cambria" pitchFamily="18" charset="0"/>
              </a:rPr>
              <a:t>1. ‘Free Range’ maggots </a:t>
            </a:r>
          </a:p>
          <a:p>
            <a:pPr lvl="0"/>
            <a:r>
              <a:rPr lang="en-GB" sz="2400" dirty="0" smtClean="0">
                <a:latin typeface="Cambria" pitchFamily="18" charset="0"/>
              </a:rPr>
              <a:t>	</a:t>
            </a:r>
            <a:r>
              <a:rPr lang="en-GB" sz="2000" i="1" dirty="0" smtClean="0">
                <a:latin typeface="Cambria" pitchFamily="18" charset="0"/>
              </a:rPr>
              <a:t>Applied directly to the wound</a:t>
            </a:r>
          </a:p>
          <a:p>
            <a:pPr lvl="0"/>
            <a:endParaRPr lang="en-US" sz="2000" i="1" dirty="0" smtClean="0">
              <a:latin typeface="Cambria" pitchFamily="18" charset="0"/>
            </a:endParaRPr>
          </a:p>
          <a:p>
            <a:pPr lvl="1"/>
            <a:r>
              <a:rPr lang="en-GB" sz="2000" i="1" dirty="0" smtClean="0">
                <a:latin typeface="Cambria" pitchFamily="18" charset="0"/>
              </a:rPr>
              <a:t>	Roam freely over the surface seeking out areas of slough or necrotic tissue</a:t>
            </a:r>
          </a:p>
          <a:p>
            <a:pPr lvl="1"/>
            <a:endParaRPr lang="en-US" sz="2000" i="1" dirty="0" smtClean="0">
              <a:latin typeface="Cambria" pitchFamily="18" charset="0"/>
            </a:endParaRPr>
          </a:p>
          <a:p>
            <a:pPr lvl="1"/>
            <a:r>
              <a:rPr lang="en-GB" sz="2000" dirty="0" smtClean="0">
                <a:latin typeface="Cambria" pitchFamily="18" charset="0"/>
              </a:rPr>
              <a:t>	</a:t>
            </a:r>
            <a:r>
              <a:rPr lang="en-GB" sz="2000" i="1" dirty="0" smtClean="0">
                <a:latin typeface="Cambria" pitchFamily="18" charset="0"/>
              </a:rPr>
              <a:t>Generally left on wound for a maximum of  3 days.</a:t>
            </a:r>
          </a:p>
          <a:p>
            <a:pPr lvl="1"/>
            <a:endParaRPr lang="en-US" sz="2400" dirty="0" smtClean="0">
              <a:latin typeface="Cambria" pitchFamily="18" charset="0"/>
            </a:endParaRPr>
          </a:p>
          <a:p>
            <a:pPr lvl="0"/>
            <a:r>
              <a:rPr lang="en-GB" sz="2400" dirty="0" smtClean="0">
                <a:latin typeface="Cambria" pitchFamily="18" charset="0"/>
              </a:rPr>
              <a:t>	</a:t>
            </a:r>
            <a:r>
              <a:rPr lang="en-GB" sz="2000" b="1" i="1" dirty="0" smtClean="0">
                <a:latin typeface="Cambria" pitchFamily="18" charset="0"/>
              </a:rPr>
              <a:t>2. </a:t>
            </a:r>
            <a:r>
              <a:rPr lang="en-GB" sz="2000" b="1" i="1" dirty="0" err="1" smtClean="0">
                <a:latin typeface="Cambria" pitchFamily="18" charset="0"/>
              </a:rPr>
              <a:t>BioFOAM</a:t>
            </a:r>
            <a:r>
              <a:rPr lang="en-GB" sz="2000" b="1" i="1" dirty="0" smtClean="0">
                <a:latin typeface="Cambria" pitchFamily="18" charset="0"/>
              </a:rPr>
              <a:t> Dressing </a:t>
            </a:r>
            <a:endParaRPr lang="en-US" sz="2400" b="1" i="1" dirty="0" smtClean="0">
              <a:latin typeface="Cambria" pitchFamily="18" charset="0"/>
            </a:endParaRPr>
          </a:p>
          <a:p>
            <a:pPr lvl="1"/>
            <a:r>
              <a:rPr lang="en-GB" sz="2000" i="1" dirty="0" smtClean="0">
                <a:latin typeface="Cambria" pitchFamily="18" charset="0"/>
              </a:rPr>
              <a:t>	Maggots enclosed in net pouches containing pieces of  hydrophilic </a:t>
            </a:r>
          </a:p>
          <a:p>
            <a:pPr lvl="1"/>
            <a:r>
              <a:rPr lang="en-GB" sz="2000" i="1" dirty="0" smtClean="0">
                <a:latin typeface="Cambria" pitchFamily="18" charset="0"/>
              </a:rPr>
              <a:t>	polyurethane foam</a:t>
            </a:r>
          </a:p>
          <a:p>
            <a:pPr lvl="1"/>
            <a:endParaRPr lang="en-US" sz="2000" i="1" dirty="0" smtClean="0">
              <a:latin typeface="Cambria" pitchFamily="18" charset="0"/>
            </a:endParaRPr>
          </a:p>
          <a:p>
            <a:pPr lvl="1"/>
            <a:r>
              <a:rPr lang="en-GB" sz="2000" i="1" dirty="0" smtClean="0">
                <a:latin typeface="Cambria" pitchFamily="18" charset="0"/>
              </a:rPr>
              <a:t>	Dressing is placed directly upon the wound surface</a:t>
            </a:r>
            <a:endParaRPr lang="en-US" sz="2000" i="1" dirty="0">
              <a:latin typeface="Cambri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67400" y="0"/>
            <a:ext cx="329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DIABETES FOOT CARE</a:t>
            </a:r>
            <a:endParaRPr lang="en-US" sz="2400" b="1" dirty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76200" y="20949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76200" y="20949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7362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Clow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toes                                           </a:t>
            </a:r>
            <a:r>
              <a:rPr kumimoji="0" lang="en-GB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charcot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deformity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6200" y="20949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9937" name="Picture 18" descr="m williams 6 21 sept 07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838200"/>
            <a:ext cx="585216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" y="5086290"/>
            <a:ext cx="9143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BioFOAM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dressing can be left for up to 5 days then the wound is reassessed.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67400" y="0"/>
            <a:ext cx="329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DIABETES FOOT CARE</a:t>
            </a:r>
            <a:endParaRPr lang="en-US" sz="2400" b="1" dirty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8" name="Picture 4" descr="Ques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9479" y="330369"/>
            <a:ext cx="2097049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ln w="11430"/>
                <a:solidFill>
                  <a:srgbClr val="D163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Definition</a:t>
            </a:r>
            <a:endParaRPr lang="en-US" sz="1200" b="1" dirty="0" smtClean="0">
              <a:ln w="11430"/>
              <a:solidFill>
                <a:srgbClr val="D163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81000" y="1508426"/>
            <a:ext cx="7924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GB" sz="2400" b="0" i="0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Diabetic foot ulcers are sores that occur on the feet 	of  people with type 1 and type 2 diabetes . </a:t>
            </a:r>
            <a:endParaRPr kumimoji="0" lang="en-US" sz="2400" b="0" i="0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GB" sz="2400" b="0" i="0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Diabetic foot ulcers usually occur bottom of the foot.</a:t>
            </a:r>
            <a:endParaRPr kumimoji="0" lang="en-US" sz="2400" b="0" i="0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GB" sz="2400" b="0" i="0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	The sooner diabetic foot ulcers are treated, the 	better the outcome. </a:t>
            </a:r>
            <a:endParaRPr kumimoji="0" lang="en-US" sz="2400" b="0" i="0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GB" sz="2400" b="0" i="0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If not treated leads to amputations.</a:t>
            </a:r>
            <a:endParaRPr kumimoji="0" lang="en-US" sz="2400" b="0" i="0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GB" sz="2400" b="0" i="0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1 out of 10  people with diabetes will affect</a:t>
            </a:r>
            <a:endParaRPr kumimoji="0" lang="en-GB" sz="2400" b="0" i="0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7400" y="0"/>
            <a:ext cx="329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DIABETES FOOT CARE</a:t>
            </a:r>
            <a:endParaRPr lang="en-US" sz="2400" b="1" dirty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381000"/>
            <a:ext cx="15475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63237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Foot Ulcer  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6" name="Picture 8" descr="http://www.beliefnet.com/healthandhealing/images/si1734_96472_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3416" y="1295400"/>
            <a:ext cx="5610384" cy="36576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5867400" y="0"/>
            <a:ext cx="329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DIABETES FOOT CARE</a:t>
            </a:r>
            <a:endParaRPr lang="en-US" sz="2400" b="1" dirty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3400" y="304800"/>
            <a:ext cx="838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Definition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Causes</a:t>
            </a:r>
            <a:endParaRPr lang="en-US" sz="1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Risk Factors</a:t>
            </a:r>
            <a:endParaRPr lang="en-US" sz="1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Symptoms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	Diagnosis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		Treatment</a:t>
            </a:r>
            <a:endParaRPr kumimoji="0" lang="en-US" sz="12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						Prevention</a:t>
            </a:r>
            <a:endParaRPr kumimoji="0" lang="en-GB" sz="3600" b="1" i="0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D16309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9479" y="330369"/>
            <a:ext cx="1571264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ln w="11430"/>
                <a:solidFill>
                  <a:srgbClr val="D163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Causes </a:t>
            </a:r>
            <a:endParaRPr lang="en-US" sz="1200" b="1" dirty="0" smtClean="0">
              <a:ln w="11430"/>
              <a:solidFill>
                <a:srgbClr val="D163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81000" y="1752600"/>
            <a:ext cx="9525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2400" b="0" i="0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Diabetes can damage nerves of legs and feet </a:t>
            </a:r>
            <a:endParaRPr kumimoji="0" lang="en-US" sz="2400" b="0" i="0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2400" b="0" i="0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May not feel a blister or sore when it begins to appear.</a:t>
            </a:r>
            <a:endParaRPr kumimoji="0" lang="en-US" sz="2400" b="0" i="0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2400" b="0" i="0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	If undetected, become larger and infected. </a:t>
            </a:r>
            <a:endParaRPr kumimoji="0" lang="en-US" sz="2400" b="0" i="0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2400" b="0" i="0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kumimoji="0" lang="en-GB" sz="2350" b="0" i="0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This may lead to an amputation of a toe , a foot, or even a leg </a:t>
            </a:r>
            <a:endParaRPr kumimoji="0" lang="en-GB" sz="2350" b="0" i="0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7400" y="0"/>
            <a:ext cx="329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DIABETES FOOT CARE</a:t>
            </a:r>
            <a:endParaRPr lang="en-US" sz="2400" b="1" dirty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9479" y="330369"/>
            <a:ext cx="73182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ln w="1905"/>
                <a:solidFill>
                  <a:srgbClr val="D163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Then how are blood vessels affected </a:t>
            </a:r>
            <a:r>
              <a:rPr lang="en-GB" sz="3200" b="1" dirty="0" smtClean="0">
                <a:ln w="1905"/>
                <a:solidFill>
                  <a:srgbClr val="D163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Times New Roman" pitchFamily="18" charset="0"/>
              </a:rPr>
              <a:t>?</a:t>
            </a:r>
            <a:r>
              <a:rPr lang="en-GB" sz="3200" b="1" dirty="0" smtClean="0">
                <a:ln w="1905"/>
                <a:solidFill>
                  <a:srgbClr val="D163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1200" b="1" dirty="0" smtClean="0">
              <a:ln w="1905"/>
              <a:solidFill>
                <a:srgbClr val="D1630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81000" y="1584626"/>
            <a:ext cx="838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GB" sz="2400" dirty="0" smtClean="0">
                <a:solidFill>
                  <a:srgbClr val="333333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	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High blood sugar expedites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artherosclerosis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giving 	peripheral  vascular disease (reduction of blood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	supply to the foot).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	The delivery of essential nutrients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and oxygen to the 	foot is 	compromised leading to anaerobic  infections 	and tissue necrosis.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67400" y="0"/>
            <a:ext cx="329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DIABETES FOOT CARE</a:t>
            </a:r>
            <a:endParaRPr lang="en-US" sz="2400" b="1" dirty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6127458"/>
            <a:ext cx="1128712" cy="7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6094412"/>
            <a:ext cx="9144000" cy="1588"/>
          </a:xfrm>
          <a:prstGeom prst="line">
            <a:avLst/>
          </a:prstGeom>
          <a:ln w="3810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6600" y="6477000"/>
            <a:ext cx="762000" cy="1588"/>
          </a:xfrm>
          <a:prstGeom prst="line">
            <a:avLst/>
          </a:prstGeom>
          <a:ln w="57150">
            <a:solidFill>
              <a:srgbClr val="D163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600200" y="0"/>
            <a:ext cx="7315200" cy="4572000"/>
            <a:chOff x="612" y="2626"/>
            <a:chExt cx="3372" cy="1617"/>
          </a:xfrm>
        </p:grpSpPr>
        <p:pic>
          <p:nvPicPr>
            <p:cNvPr id="21" name="Picture 20" descr="image_black_toe_smal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81" y="2626"/>
              <a:ext cx="1361" cy="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612" y="3768"/>
              <a:ext cx="1406" cy="382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 dirty="0" err="1">
                  <a:solidFill>
                    <a:schemeClr val="bg1"/>
                  </a:solidFill>
                  <a:latin typeface="Arial" charset="0"/>
                </a:rPr>
                <a:t>Ischaemic</a:t>
              </a:r>
              <a:r>
                <a:rPr lang="en-GB" sz="1600" dirty="0">
                  <a:solidFill>
                    <a:schemeClr val="bg1"/>
                  </a:solidFill>
                  <a:latin typeface="Arial" charset="0"/>
                </a:rPr>
                <a:t> toes due to </a:t>
              </a:r>
              <a:r>
                <a:rPr lang="en-GB" sz="1600" dirty="0" err="1">
                  <a:solidFill>
                    <a:schemeClr val="bg1"/>
                  </a:solidFill>
                  <a:latin typeface="Arial" charset="0"/>
                </a:rPr>
                <a:t>artherosclerosis</a:t>
              </a:r>
              <a:endParaRPr lang="en-US" sz="16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V="1">
              <a:off x="2203" y="4052"/>
              <a:ext cx="4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endParaRPr lang="en-GB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V="1">
              <a:off x="2115" y="3768"/>
              <a:ext cx="318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endParaRPr lang="en-GB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H="1" flipV="1">
              <a:off x="3198" y="2832"/>
              <a:ext cx="786" cy="6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endParaRPr lang="en-GB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224</Words>
  <Application>Microsoft Office PowerPoint</Application>
  <PresentationFormat>On-screen Show (4:3)</PresentationFormat>
  <Paragraphs>228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Saranga</dc:creator>
  <cp:lastModifiedBy>foxcon</cp:lastModifiedBy>
  <cp:revision>7</cp:revision>
  <dcterms:created xsi:type="dcterms:W3CDTF">2006-08-16T00:00:00Z</dcterms:created>
  <dcterms:modified xsi:type="dcterms:W3CDTF">2008-01-02T18:12:52Z</dcterms:modified>
</cp:coreProperties>
</file>