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99" r:id="rId2"/>
    <p:sldId id="272" r:id="rId3"/>
    <p:sldId id="307" r:id="rId4"/>
    <p:sldId id="306" r:id="rId5"/>
    <p:sldId id="294" r:id="rId6"/>
    <p:sldId id="295" r:id="rId7"/>
    <p:sldId id="296"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304" r:id="rId27"/>
    <p:sldId id="293" r:id="rId28"/>
    <p:sldId id="305" r:id="rId29"/>
    <p:sldId id="303" r:id="rId30"/>
    <p:sldId id="292" r:id="rId31"/>
    <p:sldId id="297" r:id="rId32"/>
    <p:sldId id="258" r:id="rId33"/>
    <p:sldId id="259" r:id="rId34"/>
    <p:sldId id="273" r:id="rId35"/>
    <p:sldId id="260" r:id="rId36"/>
    <p:sldId id="261" r:id="rId37"/>
    <p:sldId id="262" r:id="rId38"/>
    <p:sldId id="302" r:id="rId39"/>
    <p:sldId id="263" r:id="rId40"/>
    <p:sldId id="264" r:id="rId41"/>
    <p:sldId id="265" r:id="rId42"/>
    <p:sldId id="266" r:id="rId43"/>
    <p:sldId id="267" r:id="rId44"/>
    <p:sldId id="268" r:id="rId45"/>
    <p:sldId id="269" r:id="rId46"/>
    <p:sldId id="270" r:id="rId47"/>
    <p:sldId id="301" r:id="rId48"/>
    <p:sldId id="298" r:id="rId49"/>
    <p:sldId id="300" r:id="rId5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8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0899" autoAdjust="0"/>
  </p:normalViewPr>
  <p:slideViewPr>
    <p:cSldViewPr>
      <p:cViewPr>
        <p:scale>
          <a:sx n="78" d="100"/>
          <a:sy n="78" d="100"/>
        </p:scale>
        <p:origin x="-94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a:t>J.Robin Conway M.D.</a:t>
            </a:r>
          </a:p>
        </p:txBody>
      </p:sp>
      <p:sp>
        <p:nvSpPr>
          <p:cNvPr id="40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1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C56CAD7-1759-4C12-AC05-8547E15F57F6}" type="slidenum">
              <a:rPr lang="en-US"/>
              <a:pPr>
                <a:defRPr/>
              </a:pPr>
              <a:t>‹#›</a:t>
            </a:fld>
            <a:endParaRPr lang="en-US"/>
          </a:p>
        </p:txBody>
      </p:sp>
    </p:spTree>
    <p:extLst>
      <p:ext uri="{BB962C8B-B14F-4D97-AF65-F5344CB8AC3E}">
        <p14:creationId xmlns:p14="http://schemas.microsoft.com/office/powerpoint/2010/main" val="893032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a:t>J.Robin Conway M.D.</a:t>
            </a: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E5A7B01-CD24-4FEE-B4BC-75227665F187}" type="slidenum">
              <a:rPr lang="en-US"/>
              <a:pPr>
                <a:defRPr/>
              </a:pPr>
              <a:t>‹#›</a:t>
            </a:fld>
            <a:endParaRPr lang="en-US"/>
          </a:p>
        </p:txBody>
      </p:sp>
    </p:spTree>
    <p:extLst>
      <p:ext uri="{BB962C8B-B14F-4D97-AF65-F5344CB8AC3E}">
        <p14:creationId xmlns:p14="http://schemas.microsoft.com/office/powerpoint/2010/main" val="115495995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4FA04-114B-408B-961E-924D73BA4E09}" type="slidenum">
              <a:rPr lang="en-US"/>
              <a:pPr/>
              <a:t>22</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t>Insulin is secreted continuously at low levels in a pulsatile fashion between meals and overnight to suppress hepatic glucose production (basal secretion). This is coupled with intense short bursts of secretion in response to meals and rising glucose concentrations to ensure that glucose concentrations remain within the normal range (prandial secretion) (Figure).</a:t>
            </a:r>
            <a:r>
              <a:rPr lang="en-US" baseline="30000"/>
              <a:t>[21]</a:t>
            </a:r>
            <a:r>
              <a:rPr lang="en-US"/>
              <a:t> The rapid early rise of insulin secretion in response to a meal is critical, because it ensures the prompt inhibition of endogenous glucose production by the liver and disposal of the mealtime carbohydrate load, thus limiting postprandial glucose excursions. Basal insulin secretion accounts for approximately 50% of total insulin secreted each day, whereas the remaining 50% of insulin is secreted in response to meals.</a:t>
            </a:r>
            <a:r>
              <a:rPr lang="en-US" baseline="30000"/>
              <a:t>[22]</a:t>
            </a:r>
            <a:endParaRPr lang="en-US"/>
          </a:p>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EB1840-AA01-4BFE-80E2-C3D17479237E}" type="slidenum">
              <a:rPr lang="en-US"/>
              <a:pPr/>
              <a:t>24</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a:solidFill>
                  <a:srgbClr val="000000"/>
                </a:solidFill>
                <a:latin typeface="Verdana" pitchFamily="34" charset="0"/>
                <a:cs typeface="Times New Roman" pitchFamily="18" charset="0"/>
              </a:rPr>
              <a:t>When we wake up in the morning, our glucose level is not 0; there is continual basal glucose production by the liver overnight without a need to eat anything during the night. The extent of that basal glucose production is controlled by a certain amount of basal insulin secreted by the islet cells. Once we start to eat, we have increasing glucose absorption from the intestine so that glucose levels rise; almost immediately, there is a rise in islet cell insulin secretion, and this will then peak as the glucose levels peak. Then once the absorption of glucose from the intestine starts to fall, and glucose levels are starting to exit out of the bloodstream into the tissues as a result of adequate insulinization, then so does insulin secretion decrease from the pancreas, and levels come back down to baseline between meals. Again then it is time for lunch, insulin levels rise; again they fall between meals, only to rise again at dinner and with any snacks that we may eat during the day.</a:t>
            </a:r>
            <a:br>
              <a:rPr lang="en-US">
                <a:solidFill>
                  <a:srgbClr val="000000"/>
                </a:solidFill>
                <a:latin typeface="Verdana" pitchFamily="34" charset="0"/>
                <a:cs typeface="Times New Roman" pitchFamily="18" charset="0"/>
              </a:rPr>
            </a:br>
            <a:r>
              <a:rPr lang="en-US">
                <a:solidFill>
                  <a:srgbClr val="000000"/>
                </a:solidFill>
                <a:latin typeface="Verdana" pitchFamily="34" charset="0"/>
                <a:cs typeface="Times New Roman" pitchFamily="18" charset="0"/>
              </a:rPr>
              <a:t/>
            </a:r>
            <a:br>
              <a:rPr lang="en-US">
                <a:solidFill>
                  <a:srgbClr val="000000"/>
                </a:solidFill>
                <a:latin typeface="Verdana" pitchFamily="34" charset="0"/>
                <a:cs typeface="Times New Roman" pitchFamily="18" charset="0"/>
              </a:rPr>
            </a:br>
            <a:r>
              <a:rPr lang="en-US">
                <a:solidFill>
                  <a:srgbClr val="000000"/>
                </a:solidFill>
                <a:latin typeface="Verdana" pitchFamily="34" charset="0"/>
                <a:cs typeface="Times New Roman" pitchFamily="18" charset="0"/>
              </a:rPr>
              <a:t/>
            </a:r>
            <a:br>
              <a:rPr lang="en-US">
                <a:solidFill>
                  <a:srgbClr val="000000"/>
                </a:solidFill>
                <a:latin typeface="Verdana" pitchFamily="34" charset="0"/>
                <a:cs typeface="Times New Roman" pitchFamily="18" charset="0"/>
              </a:rPr>
            </a:br>
            <a:endParaRPr lang="en-US">
              <a:solidFill>
                <a:srgbClr val="000000"/>
              </a:solidFill>
              <a:latin typeface="Verdana" pitchFamily="34" charset="0"/>
              <a:cs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64094AB-236A-471E-A30A-FF39F4D76B2F}" type="slidenum">
              <a:rPr lang="en-US"/>
              <a:pPr/>
              <a:t>27</a:t>
            </a:fld>
            <a:endParaRPr lang="en-US"/>
          </a:p>
        </p:txBody>
      </p:sp>
      <p:sp>
        <p:nvSpPr>
          <p:cNvPr id="1300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spcBef>
                <a:spcPct val="0"/>
              </a:spcBef>
            </a:pPr>
            <a:fld id="{9764B8B2-5FCF-4A9B-A413-57AC69D7355F}" type="slidenum">
              <a:rPr lang="fr-CA" sz="1200" b="0">
                <a:solidFill>
                  <a:schemeClr val="tx1"/>
                </a:solidFill>
                <a:latin typeface="Arial" charset="0"/>
                <a:ea typeface="MS PGothic" pitchFamily="34" charset="-128"/>
              </a:rPr>
              <a:pPr algn="r">
                <a:spcBef>
                  <a:spcPct val="0"/>
                </a:spcBef>
              </a:pPr>
              <a:t>27</a:t>
            </a:fld>
            <a:endParaRPr lang="fr-CA" sz="1200" b="0">
              <a:solidFill>
                <a:schemeClr val="tx1"/>
              </a:solidFill>
              <a:latin typeface="Arial" charset="0"/>
              <a:ea typeface="MS PGothic" pitchFamily="34" charset="-128"/>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ChangeArrowheads="1"/>
          </p:cNvSpPr>
          <p:nvPr/>
        </p:nvSpPr>
        <p:spPr bwMode="auto">
          <a:xfrm>
            <a:off x="681038" y="4371975"/>
            <a:ext cx="5072062" cy="4114800"/>
          </a:xfrm>
          <a:prstGeom prst="rect">
            <a:avLst/>
          </a:prstGeom>
          <a:noFill/>
          <a:ln w="9525">
            <a:noFill/>
            <a:miter lim="800000"/>
            <a:headEnd/>
            <a:tailEnd/>
          </a:ln>
        </p:spPr>
        <p:txBody>
          <a:bodyPr lIns="91435" tIns="45718" rIns="91435" bIns="45718"/>
          <a:lstStyle/>
          <a:p>
            <a:pPr marL="185738" indent="-185738">
              <a:spcBef>
                <a:spcPct val="30000"/>
              </a:spcBef>
            </a:pPr>
            <a:r>
              <a:rPr lang="en-US" sz="1200">
                <a:solidFill>
                  <a:schemeClr val="tx1"/>
                </a:solidFill>
                <a:latin typeface="Arial" charset="0"/>
                <a:ea typeface="MS PGothic" pitchFamily="34" charset="-128"/>
              </a:rPr>
              <a:t>Key Point</a:t>
            </a:r>
            <a:endParaRPr lang="en-US" sz="1200" b="0">
              <a:solidFill>
                <a:schemeClr val="tx1"/>
              </a:solidFill>
              <a:latin typeface="Arial" charset="0"/>
              <a:ea typeface="MS PGothic" pitchFamily="34" charset="-128"/>
            </a:endParaRPr>
          </a:p>
          <a:p>
            <a:pPr marL="185738" indent="-185738">
              <a:spcBef>
                <a:spcPct val="30000"/>
              </a:spcBef>
              <a:buFontTx/>
              <a:buChar char="•"/>
            </a:pPr>
            <a:r>
              <a:rPr lang="en-US" sz="1000" b="0">
                <a:solidFill>
                  <a:schemeClr val="tx1"/>
                </a:solidFill>
                <a:latin typeface="Arial" charset="0"/>
                <a:ea typeface="MS PGothic" pitchFamily="34" charset="-128"/>
              </a:rPr>
              <a:t>There are six types of insulin available which differ in their time to onset of action and duration of action.</a:t>
            </a:r>
          </a:p>
          <a:p>
            <a:pPr marL="185738" indent="-185738">
              <a:spcBef>
                <a:spcPct val="30000"/>
              </a:spcBef>
            </a:pPr>
            <a:endParaRPr lang="en-US" sz="1000" b="0">
              <a:solidFill>
                <a:schemeClr val="tx1"/>
              </a:solidFill>
              <a:latin typeface="Arial" charset="0"/>
              <a:ea typeface="MS PGothic"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55A78AF-2735-4172-96C0-5BD5E859A9E4}" type="slidenum">
              <a:rPr lang="en-US"/>
              <a:pPr/>
              <a:t>37</a:t>
            </a:fld>
            <a:endParaRPr lang="en-US"/>
          </a:p>
        </p:txBody>
      </p:sp>
      <p:sp>
        <p:nvSpPr>
          <p:cNvPr id="2406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spcBef>
                <a:spcPct val="0"/>
              </a:spcBef>
            </a:pPr>
            <a:fld id="{D696CFDE-2167-4AC2-B146-59134703D941}" type="slidenum">
              <a:rPr lang="fr-CA" sz="1200" b="0">
                <a:solidFill>
                  <a:schemeClr val="tx1"/>
                </a:solidFill>
                <a:latin typeface="Arial" charset="0"/>
                <a:ea typeface="MS PGothic" pitchFamily="34" charset="-128"/>
              </a:rPr>
              <a:pPr algn="r">
                <a:spcBef>
                  <a:spcPct val="0"/>
                </a:spcBef>
              </a:pPr>
              <a:t>37</a:t>
            </a:fld>
            <a:endParaRPr lang="fr-CA" sz="1200" b="0">
              <a:solidFill>
                <a:schemeClr val="tx1"/>
              </a:solidFill>
              <a:latin typeface="Arial" charset="0"/>
              <a:ea typeface="MS PGothic" pitchFamily="34" charset="-128"/>
            </a:endParaRPr>
          </a:p>
        </p:txBody>
      </p:sp>
      <p:sp>
        <p:nvSpPr>
          <p:cNvPr id="240643"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xfrm>
            <a:off x="685800" y="4381500"/>
            <a:ext cx="5191125" cy="4114800"/>
          </a:xfrm>
          <a:ln/>
        </p:spPr>
        <p:txBody>
          <a:bodyPr lIns="91435" tIns="45718" rIns="91435" bIns="45718"/>
          <a:lstStyle/>
          <a:p>
            <a:pPr marL="180975" indent="-180975">
              <a:tabLst>
                <a:tab pos="173038" algn="l"/>
              </a:tabLst>
            </a:pPr>
            <a:r>
              <a:rPr lang="en-US" b="1"/>
              <a:t>Key Point</a:t>
            </a:r>
          </a:p>
          <a:p>
            <a:pPr marL="180975" indent="-180975">
              <a:buFontTx/>
              <a:buChar char="•"/>
              <a:tabLst>
                <a:tab pos="173038" algn="l"/>
              </a:tabLst>
            </a:pPr>
            <a:r>
              <a:rPr lang="en-US" sz="1000"/>
              <a:t>An effective way of lowering the risk of hypoglycemia is to choose an insulin analogue with a longer, non-peaking profile.</a:t>
            </a:r>
          </a:p>
          <a:p>
            <a:pPr marL="180975" indent="-180975">
              <a:tabLst>
                <a:tab pos="173038" algn="l"/>
              </a:tabLst>
            </a:pPr>
            <a:endParaRPr lang="en-US" sz="1000" b="1"/>
          </a:p>
          <a:p>
            <a:pPr marL="180975" indent="-180975">
              <a:tabLst>
                <a:tab pos="173038" algn="l"/>
              </a:tabLst>
            </a:pPr>
            <a:endParaRPr lang="en-US" b="1"/>
          </a:p>
          <a:p>
            <a:pPr marL="180975" indent="-180975">
              <a:tabLst>
                <a:tab pos="173038" algn="l"/>
              </a:tabLst>
            </a:pPr>
            <a:endParaRPr lang="en-US" b="1"/>
          </a:p>
          <a:p>
            <a:pPr marL="180975" indent="-180975">
              <a:tabLst>
                <a:tab pos="173038" algn="l"/>
              </a:tabLst>
            </a:pPr>
            <a:endParaRPr lang="en-US" b="1"/>
          </a:p>
          <a:p>
            <a:pPr marL="180975" indent="-180975">
              <a:tabLst>
                <a:tab pos="173038" algn="l"/>
              </a:tabLst>
            </a:pPr>
            <a:endParaRPr lang="en-US" b="1"/>
          </a:p>
          <a:p>
            <a:pPr marL="180975" indent="-180975">
              <a:tabLst>
                <a:tab pos="173038" algn="l"/>
              </a:tabLst>
            </a:pPr>
            <a:endParaRPr lang="en-US" b="1"/>
          </a:p>
          <a:p>
            <a:pPr marL="180975" indent="-180975">
              <a:tabLst>
                <a:tab pos="173038" algn="l"/>
              </a:tabLst>
            </a:pPr>
            <a:endParaRPr lang="en-US" b="1"/>
          </a:p>
          <a:p>
            <a:pPr marL="180975" indent="-180975">
              <a:tabLst>
                <a:tab pos="173038" algn="l"/>
              </a:tabLst>
            </a:pPr>
            <a:endParaRPr lang="en-US" b="1"/>
          </a:p>
          <a:p>
            <a:pPr marL="180975" indent="-180975">
              <a:tabLst>
                <a:tab pos="173038" algn="l"/>
              </a:tabLst>
            </a:pPr>
            <a:endParaRPr lang="en-US" b="1"/>
          </a:p>
          <a:p>
            <a:pPr marL="180975" indent="-180975">
              <a:tabLst>
                <a:tab pos="173038" algn="l"/>
              </a:tabLst>
            </a:pPr>
            <a:endParaRPr lang="en-US" b="1"/>
          </a:p>
          <a:p>
            <a:pPr marL="180975" indent="-180975">
              <a:tabLst>
                <a:tab pos="173038" algn="l"/>
              </a:tabLst>
            </a:pPr>
            <a:endParaRPr lang="en-US" b="1"/>
          </a:p>
          <a:p>
            <a:pPr marL="180975" indent="-180975">
              <a:tabLst>
                <a:tab pos="173038" algn="l"/>
              </a:tabLst>
            </a:pPr>
            <a:r>
              <a:rPr lang="en-US" sz="1000" b="1"/>
              <a:t>Reference:</a:t>
            </a:r>
            <a:endParaRPr lang="en-US" sz="1000"/>
          </a:p>
          <a:p>
            <a:pPr marL="180975" indent="-180975">
              <a:lnSpc>
                <a:spcPct val="80000"/>
              </a:lnSpc>
              <a:tabLst>
                <a:tab pos="173038" algn="l"/>
              </a:tabLst>
            </a:pPr>
            <a:r>
              <a:rPr lang="da-DK" sz="1000" i="1"/>
              <a:t>Nathan DM et al. Management of hyperglycemia in type 2 diabetes: a consensus</a:t>
            </a:r>
          </a:p>
          <a:p>
            <a:pPr marL="180975" indent="-180975">
              <a:lnSpc>
                <a:spcPct val="80000"/>
              </a:lnSpc>
              <a:tabLst>
                <a:tab pos="173038" algn="l"/>
              </a:tabLst>
            </a:pPr>
            <a:r>
              <a:rPr lang="da-DK" sz="1000" i="1"/>
              <a:t>algorithm for the initiation and adjustment of therapy. Diabetes Care 2006;29(8):1963-72</a:t>
            </a:r>
            <a:r>
              <a:rPr lang="da-DK" sz="1000"/>
              <a:t>.</a:t>
            </a:r>
            <a:endParaRPr lang="en-US" sz="10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J.Robin Conway M.D.</a:t>
            </a:r>
            <a:endParaRPr lang="en-US"/>
          </a:p>
        </p:txBody>
      </p:sp>
      <p:sp>
        <p:nvSpPr>
          <p:cNvPr id="5" name="Slide Number Placeholder 4"/>
          <p:cNvSpPr>
            <a:spLocks noGrp="1"/>
          </p:cNvSpPr>
          <p:nvPr>
            <p:ph type="sldNum" sz="quarter" idx="11"/>
          </p:nvPr>
        </p:nvSpPr>
        <p:spPr/>
        <p:txBody>
          <a:bodyPr/>
          <a:lstStyle/>
          <a:p>
            <a:pPr>
              <a:defRPr/>
            </a:pPr>
            <a:fld id="{5E5A7B01-CD24-4FEE-B4BC-75227665F187}"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www.diabetesclinic.ca</a:t>
            </a:r>
          </a:p>
        </p:txBody>
      </p:sp>
      <p:sp>
        <p:nvSpPr>
          <p:cNvPr id="6" name="Rectangle 6"/>
          <p:cNvSpPr>
            <a:spLocks noGrp="1" noChangeArrowheads="1"/>
          </p:cNvSpPr>
          <p:nvPr>
            <p:ph type="sldNum" sz="quarter" idx="12"/>
          </p:nvPr>
        </p:nvSpPr>
        <p:spPr>
          <a:ln/>
        </p:spPr>
        <p:txBody>
          <a:bodyPr/>
          <a:lstStyle>
            <a:lvl1pPr>
              <a:defRPr/>
            </a:lvl1pPr>
          </a:lstStyle>
          <a:p>
            <a:pPr>
              <a:defRPr/>
            </a:pPr>
            <a:fld id="{1CE6725D-6158-472D-ADC6-EB5A368D72FB}"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www.diabetesclinic.ca</a:t>
            </a:r>
          </a:p>
        </p:txBody>
      </p:sp>
      <p:sp>
        <p:nvSpPr>
          <p:cNvPr id="6" name="Rectangle 6"/>
          <p:cNvSpPr>
            <a:spLocks noGrp="1" noChangeArrowheads="1"/>
          </p:cNvSpPr>
          <p:nvPr>
            <p:ph type="sldNum" sz="quarter" idx="12"/>
          </p:nvPr>
        </p:nvSpPr>
        <p:spPr>
          <a:ln/>
        </p:spPr>
        <p:txBody>
          <a:bodyPr/>
          <a:lstStyle>
            <a:lvl1pPr>
              <a:defRPr/>
            </a:lvl1pPr>
          </a:lstStyle>
          <a:p>
            <a:pPr>
              <a:defRPr/>
            </a:pPr>
            <a:fld id="{727A6196-1AEA-4073-ACA2-0F0B7A532AD1}"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www.diabetesclinic.ca</a:t>
            </a:r>
          </a:p>
        </p:txBody>
      </p:sp>
      <p:sp>
        <p:nvSpPr>
          <p:cNvPr id="6" name="Rectangle 6"/>
          <p:cNvSpPr>
            <a:spLocks noGrp="1" noChangeArrowheads="1"/>
          </p:cNvSpPr>
          <p:nvPr>
            <p:ph type="sldNum" sz="quarter" idx="12"/>
          </p:nvPr>
        </p:nvSpPr>
        <p:spPr>
          <a:ln/>
        </p:spPr>
        <p:txBody>
          <a:bodyPr/>
          <a:lstStyle>
            <a:lvl1pPr>
              <a:defRPr/>
            </a:lvl1pPr>
          </a:lstStyle>
          <a:p>
            <a:pPr>
              <a:defRPr/>
            </a:pPr>
            <a:fld id="{C1AA0662-4693-4201-8D9B-044E7FA02AD9}"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www.diabetesclinic.ca</a:t>
            </a:r>
          </a:p>
        </p:txBody>
      </p:sp>
      <p:sp>
        <p:nvSpPr>
          <p:cNvPr id="6" name="Rectangle 6"/>
          <p:cNvSpPr>
            <a:spLocks noGrp="1" noChangeArrowheads="1"/>
          </p:cNvSpPr>
          <p:nvPr>
            <p:ph type="sldNum" sz="quarter" idx="12"/>
          </p:nvPr>
        </p:nvSpPr>
        <p:spPr>
          <a:ln/>
        </p:spPr>
        <p:txBody>
          <a:bodyPr/>
          <a:lstStyle>
            <a:lvl1pPr>
              <a:defRPr/>
            </a:lvl1pPr>
          </a:lstStyle>
          <a:p>
            <a:pPr>
              <a:defRPr/>
            </a:pPr>
            <a:fld id="{076462BE-88FC-4D73-A336-8B562092AA34}"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www.diabetesclinic.ca</a:t>
            </a:r>
          </a:p>
        </p:txBody>
      </p:sp>
      <p:sp>
        <p:nvSpPr>
          <p:cNvPr id="6" name="Rectangle 6"/>
          <p:cNvSpPr>
            <a:spLocks noGrp="1" noChangeArrowheads="1"/>
          </p:cNvSpPr>
          <p:nvPr>
            <p:ph type="sldNum" sz="quarter" idx="12"/>
          </p:nvPr>
        </p:nvSpPr>
        <p:spPr>
          <a:ln/>
        </p:spPr>
        <p:txBody>
          <a:bodyPr/>
          <a:lstStyle>
            <a:lvl1pPr>
              <a:defRPr/>
            </a:lvl1pPr>
          </a:lstStyle>
          <a:p>
            <a:pPr>
              <a:defRPr/>
            </a:pPr>
            <a:fld id="{70F41001-C31B-4DFA-8A30-EF79A514FE19}"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www.diabetesclinic.ca</a:t>
            </a:r>
          </a:p>
        </p:txBody>
      </p:sp>
      <p:sp>
        <p:nvSpPr>
          <p:cNvPr id="6" name="Rectangle 6"/>
          <p:cNvSpPr>
            <a:spLocks noGrp="1" noChangeArrowheads="1"/>
          </p:cNvSpPr>
          <p:nvPr>
            <p:ph type="sldNum" sz="quarter" idx="12"/>
          </p:nvPr>
        </p:nvSpPr>
        <p:spPr>
          <a:ln/>
        </p:spPr>
        <p:txBody>
          <a:bodyPr/>
          <a:lstStyle>
            <a:lvl1pPr>
              <a:defRPr/>
            </a:lvl1pPr>
          </a:lstStyle>
          <a:p>
            <a:pPr>
              <a:defRPr/>
            </a:pPr>
            <a:fld id="{34137607-8533-4439-94E6-77219410BA27}"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www.diabetesclinic.ca</a:t>
            </a:r>
          </a:p>
        </p:txBody>
      </p:sp>
      <p:sp>
        <p:nvSpPr>
          <p:cNvPr id="7" name="Rectangle 6"/>
          <p:cNvSpPr>
            <a:spLocks noGrp="1" noChangeArrowheads="1"/>
          </p:cNvSpPr>
          <p:nvPr>
            <p:ph type="sldNum" sz="quarter" idx="12"/>
          </p:nvPr>
        </p:nvSpPr>
        <p:spPr>
          <a:ln/>
        </p:spPr>
        <p:txBody>
          <a:bodyPr/>
          <a:lstStyle>
            <a:lvl1pPr>
              <a:defRPr/>
            </a:lvl1pPr>
          </a:lstStyle>
          <a:p>
            <a:pPr>
              <a:defRPr/>
            </a:pPr>
            <a:fld id="{01997773-AE5B-4052-9A46-556E7304B00D}"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www.diabetesclinic.ca</a:t>
            </a:r>
          </a:p>
        </p:txBody>
      </p:sp>
      <p:sp>
        <p:nvSpPr>
          <p:cNvPr id="9" name="Rectangle 6"/>
          <p:cNvSpPr>
            <a:spLocks noGrp="1" noChangeArrowheads="1"/>
          </p:cNvSpPr>
          <p:nvPr>
            <p:ph type="sldNum" sz="quarter" idx="12"/>
          </p:nvPr>
        </p:nvSpPr>
        <p:spPr>
          <a:ln/>
        </p:spPr>
        <p:txBody>
          <a:bodyPr/>
          <a:lstStyle>
            <a:lvl1pPr>
              <a:defRPr/>
            </a:lvl1pPr>
          </a:lstStyle>
          <a:p>
            <a:pPr>
              <a:defRPr/>
            </a:pPr>
            <a:fld id="{53233A05-F840-4723-A518-70711AFCE3AD}"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www.diabetesclinic.ca</a:t>
            </a:r>
          </a:p>
        </p:txBody>
      </p:sp>
      <p:sp>
        <p:nvSpPr>
          <p:cNvPr id="5" name="Rectangle 6"/>
          <p:cNvSpPr>
            <a:spLocks noGrp="1" noChangeArrowheads="1"/>
          </p:cNvSpPr>
          <p:nvPr>
            <p:ph type="sldNum" sz="quarter" idx="12"/>
          </p:nvPr>
        </p:nvSpPr>
        <p:spPr>
          <a:ln/>
        </p:spPr>
        <p:txBody>
          <a:bodyPr/>
          <a:lstStyle>
            <a:lvl1pPr>
              <a:defRPr/>
            </a:lvl1pPr>
          </a:lstStyle>
          <a:p>
            <a:pPr>
              <a:defRPr/>
            </a:pPr>
            <a:fld id="{A24F0FF1-BAA1-46A6-9007-9963A5B5B83F}"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www.diabetesclinic.ca</a:t>
            </a:r>
          </a:p>
        </p:txBody>
      </p:sp>
      <p:sp>
        <p:nvSpPr>
          <p:cNvPr id="4" name="Rectangle 6"/>
          <p:cNvSpPr>
            <a:spLocks noGrp="1" noChangeArrowheads="1"/>
          </p:cNvSpPr>
          <p:nvPr>
            <p:ph type="sldNum" sz="quarter" idx="12"/>
          </p:nvPr>
        </p:nvSpPr>
        <p:spPr>
          <a:ln/>
        </p:spPr>
        <p:txBody>
          <a:bodyPr/>
          <a:lstStyle>
            <a:lvl1pPr>
              <a:defRPr/>
            </a:lvl1pPr>
          </a:lstStyle>
          <a:p>
            <a:pPr>
              <a:defRPr/>
            </a:pPr>
            <a:fld id="{86F4F648-2EFA-4A18-AC50-5DA5325B7360}"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www.diabetesclinic.ca</a:t>
            </a:r>
          </a:p>
        </p:txBody>
      </p:sp>
      <p:sp>
        <p:nvSpPr>
          <p:cNvPr id="7" name="Rectangle 6"/>
          <p:cNvSpPr>
            <a:spLocks noGrp="1" noChangeArrowheads="1"/>
          </p:cNvSpPr>
          <p:nvPr>
            <p:ph type="sldNum" sz="quarter" idx="12"/>
          </p:nvPr>
        </p:nvSpPr>
        <p:spPr>
          <a:ln/>
        </p:spPr>
        <p:txBody>
          <a:bodyPr/>
          <a:lstStyle>
            <a:lvl1pPr>
              <a:defRPr/>
            </a:lvl1pPr>
          </a:lstStyle>
          <a:p>
            <a:pPr>
              <a:defRPr/>
            </a:pPr>
            <a:fld id="{E4E840B6-08D7-4E40-8295-8625FF5AA4DF}"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www.diabetesclinic.ca</a:t>
            </a:r>
          </a:p>
        </p:txBody>
      </p:sp>
      <p:sp>
        <p:nvSpPr>
          <p:cNvPr id="7" name="Rectangle 6"/>
          <p:cNvSpPr>
            <a:spLocks noGrp="1" noChangeArrowheads="1"/>
          </p:cNvSpPr>
          <p:nvPr>
            <p:ph type="sldNum" sz="quarter" idx="12"/>
          </p:nvPr>
        </p:nvSpPr>
        <p:spPr>
          <a:ln/>
        </p:spPr>
        <p:txBody>
          <a:bodyPr/>
          <a:lstStyle>
            <a:lvl1pPr>
              <a:defRPr/>
            </a:lvl1pPr>
          </a:lstStyle>
          <a:p>
            <a:pPr>
              <a:defRPr/>
            </a:pPr>
            <a:fld id="{4FAD6983-C649-4FD7-A858-AC359C065FC4}"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et modifiez le titre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048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500">
                <a:latin typeface="Verdana" pitchFamily="34" charset="0"/>
              </a:defRPr>
            </a:lvl1pPr>
          </a:lstStyle>
          <a:p>
            <a:pPr>
              <a:defRPr/>
            </a:pPr>
            <a:r>
              <a:rPr lang="en-US"/>
              <a:t>www.diabetesclinic.ca</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82AF66C-AB47-4C8C-BBB4-EF45091B5DB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1.bin"/><Relationship Id="rId10" Type="http://schemas.openxmlformats.org/officeDocument/2006/relationships/image" Target="../media/image4.png"/><Relationship Id="rId4" Type="http://schemas.openxmlformats.org/officeDocument/2006/relationships/image" Target="../media/image5.jpeg"/><Relationship Id="rId9"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1CE6725D-6158-472D-ADC6-EB5A368D72FB}" type="slidenum">
              <a:rPr lang="en-US" smtClean="0"/>
              <a:pPr>
                <a:defRPr/>
              </a:pPr>
              <a:t>1</a:t>
            </a:fld>
            <a:endParaRPr lang="en-US" dirty="0"/>
          </a:p>
        </p:txBody>
      </p:sp>
      <p:pic>
        <p:nvPicPr>
          <p:cNvPr id="65538" name="Picture 2"/>
          <p:cNvPicPr>
            <a:picLocks noChangeAspect="1" noChangeArrowheads="1"/>
          </p:cNvPicPr>
          <p:nvPr/>
        </p:nvPicPr>
        <p:blipFill>
          <a:blip r:embed="rId3" cstate="print"/>
          <a:srcRect/>
          <a:stretch>
            <a:fillRect/>
          </a:stretch>
        </p:blipFill>
        <p:spPr bwMode="auto">
          <a:xfrm>
            <a:off x="0" y="0"/>
            <a:ext cx="9131457" cy="6858000"/>
          </a:xfrm>
          <a:prstGeom prst="rect">
            <a:avLst/>
          </a:prstGeom>
          <a:noFill/>
          <a:ln w="9525">
            <a:noFill/>
            <a:miter lim="800000"/>
            <a:headEnd/>
            <a:tailEnd/>
          </a:ln>
          <a:effectLst/>
        </p:spPr>
      </p:pic>
      <p:sp>
        <p:nvSpPr>
          <p:cNvPr id="6" name="TextBox 5"/>
          <p:cNvSpPr txBox="1"/>
          <p:nvPr/>
        </p:nvSpPr>
        <p:spPr>
          <a:xfrm>
            <a:off x="5489207" y="124361"/>
            <a:ext cx="3379451" cy="1569660"/>
          </a:xfrm>
          <a:prstGeom prst="rect">
            <a:avLst/>
          </a:prstGeom>
          <a:noFill/>
        </p:spPr>
        <p:txBody>
          <a:bodyPr wrap="none" rtlCol="0">
            <a:spAutoFit/>
          </a:bodyPr>
          <a:lstStyle/>
          <a:p>
            <a:pPr algn="r"/>
            <a:r>
              <a:rPr lang="en-US" sz="4800" b="1" dirty="0" smtClean="0">
                <a:latin typeface="Cambria" pitchFamily="18" charset="0"/>
              </a:rPr>
              <a:t>INSULIN</a:t>
            </a:r>
          </a:p>
          <a:p>
            <a:pPr algn="r"/>
            <a:r>
              <a:rPr lang="en-US" sz="4800" b="1" dirty="0" smtClean="0">
                <a:latin typeface="Cambria" pitchFamily="18" charset="0"/>
              </a:rPr>
              <a:t>THERAPHY</a:t>
            </a:r>
            <a:endParaRPr lang="en-US" sz="4800" b="1" dirty="0">
              <a:latin typeface="Cambria" pitchFamily="18" charset="0"/>
            </a:endParaRPr>
          </a:p>
        </p:txBody>
      </p:sp>
      <p:sp>
        <p:nvSpPr>
          <p:cNvPr id="7" name="TextBox 6"/>
          <p:cNvSpPr txBox="1"/>
          <p:nvPr/>
        </p:nvSpPr>
        <p:spPr>
          <a:xfrm>
            <a:off x="6705600" y="5799892"/>
            <a:ext cx="2142190" cy="677108"/>
          </a:xfrm>
          <a:prstGeom prst="rect">
            <a:avLst/>
          </a:prstGeom>
          <a:noFill/>
        </p:spPr>
        <p:txBody>
          <a:bodyPr wrap="none" rtlCol="0">
            <a:spAutoFit/>
          </a:bodyPr>
          <a:lstStyle/>
          <a:p>
            <a:pPr algn="r"/>
            <a:r>
              <a:rPr lang="en-US" dirty="0" err="1" smtClean="0">
                <a:solidFill>
                  <a:srgbClr val="EC8802"/>
                </a:solidFill>
              </a:rPr>
              <a:t>Dilum</a:t>
            </a:r>
            <a:r>
              <a:rPr lang="en-US" dirty="0" smtClean="0">
                <a:solidFill>
                  <a:srgbClr val="EC8802"/>
                </a:solidFill>
              </a:rPr>
              <a:t> </a:t>
            </a:r>
            <a:r>
              <a:rPr lang="en-US" dirty="0" err="1" smtClean="0">
                <a:solidFill>
                  <a:srgbClr val="EC8802"/>
                </a:solidFill>
              </a:rPr>
              <a:t>Weliwita</a:t>
            </a:r>
            <a:endParaRPr lang="en-US" dirty="0" smtClean="0">
              <a:solidFill>
                <a:srgbClr val="EC8802"/>
              </a:solidFill>
            </a:endParaRPr>
          </a:p>
          <a:p>
            <a:pPr algn="r"/>
            <a:r>
              <a:rPr lang="en-US" sz="1400" dirty="0" smtClean="0">
                <a:solidFill>
                  <a:srgbClr val="EC8802"/>
                </a:solidFill>
              </a:rPr>
              <a:t>B. Sc Nursing ( UK )</a:t>
            </a:r>
            <a:endParaRPr lang="en-US" sz="1400" dirty="0">
              <a:solidFill>
                <a:srgbClr val="EC8802"/>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8"/>
          <p:cNvPicPr>
            <a:picLocks noChangeAspect="1" noChangeArrowheads="1"/>
          </p:cNvPicPr>
          <p:nvPr/>
        </p:nvPicPr>
        <p:blipFill>
          <a:blip r:embed="rId3" cstate="print"/>
          <a:srcRect/>
          <a:stretch>
            <a:fillRect/>
          </a:stretch>
        </p:blipFill>
        <p:spPr bwMode="auto">
          <a:xfrm>
            <a:off x="0" y="-6350"/>
            <a:ext cx="9144000" cy="6864350"/>
          </a:xfrm>
          <a:prstGeom prst="rect">
            <a:avLst/>
          </a:prstGeom>
          <a:ln>
            <a:noFill/>
          </a:ln>
          <a:effectLst>
            <a:softEdge rad="112500"/>
          </a:effectLst>
        </p:spPr>
      </p:pic>
      <p:sp>
        <p:nvSpPr>
          <p:cNvPr id="3" name="Slide Number Placeholder 2"/>
          <p:cNvSpPr>
            <a:spLocks noGrp="1"/>
          </p:cNvSpPr>
          <p:nvPr>
            <p:ph type="sldNum" sz="quarter" idx="12"/>
          </p:nvPr>
        </p:nvSpPr>
        <p:spPr/>
        <p:txBody>
          <a:bodyPr/>
          <a:lstStyle/>
          <a:p>
            <a:pPr>
              <a:defRPr/>
            </a:pPr>
            <a:fld id="{86F4F648-2EFA-4A18-AC50-5DA5325B7360}" type="slidenum">
              <a:rPr lang="en-US" smtClean="0"/>
              <a:pPr>
                <a:defRPr/>
              </a:pPr>
              <a:t>10</a:t>
            </a:fld>
            <a:endParaRPr lang="en-US"/>
          </a:p>
        </p:txBody>
      </p:sp>
      <p:pic>
        <p:nvPicPr>
          <p:cNvPr id="68610" name="Picture 2"/>
          <p:cNvPicPr>
            <a:picLocks noChangeAspect="1" noChangeArrowheads="1"/>
          </p:cNvPicPr>
          <p:nvPr/>
        </p:nvPicPr>
        <p:blipFill>
          <a:blip r:embed="rId4" cstate="print"/>
          <a:srcRect/>
          <a:stretch>
            <a:fillRect/>
          </a:stretch>
        </p:blipFill>
        <p:spPr bwMode="auto">
          <a:xfrm>
            <a:off x="685800" y="5172075"/>
            <a:ext cx="6324600" cy="923925"/>
          </a:xfrm>
          <a:prstGeom prst="rect">
            <a:avLst/>
          </a:prstGeom>
          <a:noFill/>
          <a:ln w="9525">
            <a:noFill/>
            <a:miter lim="800000"/>
            <a:headEnd/>
            <a:tailEnd/>
          </a:ln>
          <a:effectLst/>
        </p:spPr>
      </p:pic>
      <p:sp>
        <p:nvSpPr>
          <p:cNvPr id="5" name="TextBox 4"/>
          <p:cNvSpPr txBox="1"/>
          <p:nvPr/>
        </p:nvSpPr>
        <p:spPr>
          <a:xfrm>
            <a:off x="152400" y="6336268"/>
            <a:ext cx="3581400"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rPr>
              <a:t>INSULIN THERAPHY</a:t>
            </a:r>
            <a:endPar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9"/>
          <p:cNvPicPr>
            <a:picLocks noChangeAspect="1" noChangeArrowheads="1"/>
          </p:cNvPicPr>
          <p:nvPr/>
        </p:nvPicPr>
        <p:blipFill>
          <a:blip r:embed="rId3" cstate="print"/>
          <a:srcRect/>
          <a:stretch>
            <a:fillRect/>
          </a:stretch>
        </p:blipFill>
        <p:spPr bwMode="auto">
          <a:xfrm>
            <a:off x="0" y="-6350"/>
            <a:ext cx="9144000" cy="6864350"/>
          </a:xfrm>
          <a:prstGeom prst="rect">
            <a:avLst/>
          </a:prstGeom>
          <a:ln>
            <a:noFill/>
          </a:ln>
          <a:effectLst>
            <a:softEdge rad="112500"/>
          </a:effectLst>
        </p:spPr>
      </p:pic>
      <p:sp>
        <p:nvSpPr>
          <p:cNvPr id="3" name="Slide Number Placeholder 2"/>
          <p:cNvSpPr>
            <a:spLocks noGrp="1"/>
          </p:cNvSpPr>
          <p:nvPr>
            <p:ph type="sldNum" sz="quarter" idx="12"/>
          </p:nvPr>
        </p:nvSpPr>
        <p:spPr/>
        <p:txBody>
          <a:bodyPr/>
          <a:lstStyle/>
          <a:p>
            <a:pPr>
              <a:defRPr/>
            </a:pPr>
            <a:fld id="{86F4F648-2EFA-4A18-AC50-5DA5325B7360}" type="slidenum">
              <a:rPr lang="en-US" smtClean="0"/>
              <a:pPr>
                <a:defRPr/>
              </a:pPr>
              <a:t>11</a:t>
            </a:fld>
            <a:endParaRPr lang="en-US"/>
          </a:p>
        </p:txBody>
      </p:sp>
      <p:pic>
        <p:nvPicPr>
          <p:cNvPr id="69634" name="Picture 2"/>
          <p:cNvPicPr>
            <a:picLocks noChangeAspect="1" noChangeArrowheads="1"/>
          </p:cNvPicPr>
          <p:nvPr/>
        </p:nvPicPr>
        <p:blipFill>
          <a:blip r:embed="rId4" cstate="print"/>
          <a:srcRect/>
          <a:stretch>
            <a:fillRect/>
          </a:stretch>
        </p:blipFill>
        <p:spPr bwMode="auto">
          <a:xfrm>
            <a:off x="762000" y="5181600"/>
            <a:ext cx="5638800" cy="923925"/>
          </a:xfrm>
          <a:prstGeom prst="rect">
            <a:avLst/>
          </a:prstGeom>
          <a:noFill/>
          <a:ln w="9525">
            <a:noFill/>
            <a:miter lim="800000"/>
            <a:headEnd/>
            <a:tailEnd/>
          </a:ln>
          <a:effectLst/>
        </p:spPr>
      </p:pic>
      <p:sp>
        <p:nvSpPr>
          <p:cNvPr id="5" name="TextBox 4"/>
          <p:cNvSpPr txBox="1"/>
          <p:nvPr/>
        </p:nvSpPr>
        <p:spPr>
          <a:xfrm>
            <a:off x="152400" y="6336268"/>
            <a:ext cx="3581400"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rPr>
              <a:t>INSULIN THERAPHY</a:t>
            </a:r>
            <a:endPar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19"/>
          <p:cNvPicPr>
            <a:picLocks noChangeAspect="1" noChangeArrowheads="1"/>
          </p:cNvPicPr>
          <p:nvPr/>
        </p:nvPicPr>
        <p:blipFill>
          <a:blip r:embed="rId3" cstate="print"/>
          <a:srcRect/>
          <a:stretch>
            <a:fillRect/>
          </a:stretch>
        </p:blipFill>
        <p:spPr bwMode="auto">
          <a:xfrm>
            <a:off x="0" y="0"/>
            <a:ext cx="9144000" cy="6858000"/>
          </a:xfrm>
          <a:prstGeom prst="rect">
            <a:avLst/>
          </a:prstGeom>
          <a:ln>
            <a:noFill/>
          </a:ln>
          <a:effectLst>
            <a:softEdge rad="112500"/>
          </a:effectLst>
        </p:spPr>
      </p:pic>
      <p:sp>
        <p:nvSpPr>
          <p:cNvPr id="3" name="Slide Number Placeholder 2"/>
          <p:cNvSpPr>
            <a:spLocks noGrp="1"/>
          </p:cNvSpPr>
          <p:nvPr>
            <p:ph type="sldNum" sz="quarter" idx="12"/>
          </p:nvPr>
        </p:nvSpPr>
        <p:spPr/>
        <p:txBody>
          <a:bodyPr/>
          <a:lstStyle/>
          <a:p>
            <a:pPr>
              <a:defRPr/>
            </a:pPr>
            <a:fld id="{86F4F648-2EFA-4A18-AC50-5DA5325B7360}" type="slidenum">
              <a:rPr lang="en-US" smtClean="0"/>
              <a:pPr>
                <a:defRPr/>
              </a:pPr>
              <a:t>12</a:t>
            </a:fld>
            <a:endParaRPr lang="en-US"/>
          </a:p>
        </p:txBody>
      </p:sp>
      <p:sp>
        <p:nvSpPr>
          <p:cNvPr id="4" name="TextBox 3"/>
          <p:cNvSpPr txBox="1"/>
          <p:nvPr/>
        </p:nvSpPr>
        <p:spPr>
          <a:xfrm>
            <a:off x="152400" y="6336268"/>
            <a:ext cx="3581400"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rPr>
              <a:t>INSULIN THERAPHY</a:t>
            </a:r>
            <a:endPar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20"/>
          <p:cNvPicPr>
            <a:picLocks noChangeAspect="1" noChangeArrowheads="1"/>
          </p:cNvPicPr>
          <p:nvPr/>
        </p:nvPicPr>
        <p:blipFill>
          <a:blip r:embed="rId3" cstate="print"/>
          <a:srcRect/>
          <a:stretch>
            <a:fillRect/>
          </a:stretch>
        </p:blipFill>
        <p:spPr bwMode="auto">
          <a:xfrm>
            <a:off x="0" y="-6350"/>
            <a:ext cx="9144000" cy="6870700"/>
          </a:xfrm>
          <a:prstGeom prst="rect">
            <a:avLst/>
          </a:prstGeom>
          <a:ln>
            <a:noFill/>
          </a:ln>
          <a:effectLst>
            <a:softEdge rad="112500"/>
          </a:effectLst>
        </p:spPr>
      </p:pic>
      <p:sp>
        <p:nvSpPr>
          <p:cNvPr id="3" name="Slide Number Placeholder 2"/>
          <p:cNvSpPr>
            <a:spLocks noGrp="1"/>
          </p:cNvSpPr>
          <p:nvPr>
            <p:ph type="sldNum" sz="quarter" idx="12"/>
          </p:nvPr>
        </p:nvSpPr>
        <p:spPr/>
        <p:txBody>
          <a:bodyPr/>
          <a:lstStyle/>
          <a:p>
            <a:pPr>
              <a:defRPr/>
            </a:pPr>
            <a:fld id="{86F4F648-2EFA-4A18-AC50-5DA5325B7360}" type="slidenum">
              <a:rPr lang="en-US" smtClean="0"/>
              <a:pPr>
                <a:defRPr/>
              </a:pPr>
              <a:t>13</a:t>
            </a:fld>
            <a:endParaRPr lang="en-US"/>
          </a:p>
        </p:txBody>
      </p:sp>
      <p:pic>
        <p:nvPicPr>
          <p:cNvPr id="70658" name="Picture 2"/>
          <p:cNvPicPr>
            <a:picLocks noChangeAspect="1" noChangeArrowheads="1"/>
          </p:cNvPicPr>
          <p:nvPr/>
        </p:nvPicPr>
        <p:blipFill>
          <a:blip r:embed="rId4" cstate="print"/>
          <a:srcRect/>
          <a:stretch>
            <a:fillRect/>
          </a:stretch>
        </p:blipFill>
        <p:spPr bwMode="auto">
          <a:xfrm>
            <a:off x="762000" y="5486400"/>
            <a:ext cx="4343400" cy="923925"/>
          </a:xfrm>
          <a:prstGeom prst="rect">
            <a:avLst/>
          </a:prstGeom>
          <a:noFill/>
          <a:ln w="9525">
            <a:noFill/>
            <a:miter lim="800000"/>
            <a:headEnd/>
            <a:tailEnd/>
          </a:ln>
          <a:effectLst/>
        </p:spPr>
      </p:pic>
      <p:sp>
        <p:nvSpPr>
          <p:cNvPr id="5" name="TextBox 4"/>
          <p:cNvSpPr txBox="1"/>
          <p:nvPr/>
        </p:nvSpPr>
        <p:spPr>
          <a:xfrm>
            <a:off x="152400" y="6336268"/>
            <a:ext cx="3581400"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rPr>
              <a:t>INSULIN THERAPHY</a:t>
            </a:r>
            <a:endPar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21"/>
          <p:cNvPicPr>
            <a:picLocks noChangeAspect="1" noChangeArrowheads="1"/>
          </p:cNvPicPr>
          <p:nvPr/>
        </p:nvPicPr>
        <p:blipFill>
          <a:blip r:embed="rId3" cstate="print"/>
          <a:srcRect/>
          <a:stretch>
            <a:fillRect/>
          </a:stretch>
        </p:blipFill>
        <p:spPr bwMode="auto">
          <a:xfrm>
            <a:off x="0" y="0"/>
            <a:ext cx="9144000" cy="6864350"/>
          </a:xfrm>
          <a:prstGeom prst="rect">
            <a:avLst/>
          </a:prstGeom>
          <a:ln>
            <a:noFill/>
          </a:ln>
          <a:effectLst>
            <a:softEdge rad="112500"/>
          </a:effectLst>
        </p:spPr>
      </p:pic>
      <p:sp>
        <p:nvSpPr>
          <p:cNvPr id="3" name="Slide Number Placeholder 2"/>
          <p:cNvSpPr>
            <a:spLocks noGrp="1"/>
          </p:cNvSpPr>
          <p:nvPr>
            <p:ph type="sldNum" sz="quarter" idx="12"/>
          </p:nvPr>
        </p:nvSpPr>
        <p:spPr/>
        <p:txBody>
          <a:bodyPr/>
          <a:lstStyle/>
          <a:p>
            <a:pPr>
              <a:defRPr/>
            </a:pPr>
            <a:fld id="{86F4F648-2EFA-4A18-AC50-5DA5325B7360}" type="slidenum">
              <a:rPr lang="en-US" smtClean="0"/>
              <a:pPr>
                <a:defRPr/>
              </a:pPr>
              <a:t>14</a:t>
            </a:fld>
            <a:endParaRPr lang="en-US"/>
          </a:p>
        </p:txBody>
      </p:sp>
      <p:pic>
        <p:nvPicPr>
          <p:cNvPr id="104449" name="Picture 1"/>
          <p:cNvPicPr>
            <a:picLocks noChangeAspect="1" noChangeArrowheads="1"/>
          </p:cNvPicPr>
          <p:nvPr/>
        </p:nvPicPr>
        <p:blipFill>
          <a:blip r:embed="rId4" cstate="print"/>
          <a:srcRect/>
          <a:stretch>
            <a:fillRect/>
          </a:stretch>
        </p:blipFill>
        <p:spPr bwMode="auto">
          <a:xfrm>
            <a:off x="838200" y="5694965"/>
            <a:ext cx="3276600" cy="324835"/>
          </a:xfrm>
          <a:prstGeom prst="rect">
            <a:avLst/>
          </a:prstGeom>
          <a:noFill/>
          <a:ln w="9525">
            <a:noFill/>
            <a:miter lim="800000"/>
            <a:headEnd/>
            <a:tailEnd/>
          </a:ln>
          <a:effectLst/>
        </p:spPr>
      </p:pic>
      <p:sp>
        <p:nvSpPr>
          <p:cNvPr id="5" name="TextBox 4"/>
          <p:cNvSpPr txBox="1"/>
          <p:nvPr/>
        </p:nvSpPr>
        <p:spPr>
          <a:xfrm>
            <a:off x="152400" y="6336268"/>
            <a:ext cx="3581400"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rPr>
              <a:t>INSULIN THERAPHY</a:t>
            </a:r>
            <a:endPar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22"/>
          <p:cNvPicPr>
            <a:picLocks noChangeAspect="1" noChangeArrowheads="1"/>
          </p:cNvPicPr>
          <p:nvPr/>
        </p:nvPicPr>
        <p:blipFill>
          <a:blip r:embed="rId3" cstate="print"/>
          <a:srcRect/>
          <a:stretch>
            <a:fillRect/>
          </a:stretch>
        </p:blipFill>
        <p:spPr bwMode="auto">
          <a:xfrm>
            <a:off x="0" y="-6350"/>
            <a:ext cx="9144000" cy="6864350"/>
          </a:xfrm>
          <a:prstGeom prst="rect">
            <a:avLst/>
          </a:prstGeom>
          <a:noFill/>
        </p:spPr>
      </p:pic>
      <p:sp>
        <p:nvSpPr>
          <p:cNvPr id="3" name="Slide Number Placeholder 2"/>
          <p:cNvSpPr>
            <a:spLocks noGrp="1"/>
          </p:cNvSpPr>
          <p:nvPr>
            <p:ph type="sldNum" sz="quarter" idx="12"/>
          </p:nvPr>
        </p:nvSpPr>
        <p:spPr/>
        <p:txBody>
          <a:bodyPr/>
          <a:lstStyle/>
          <a:p>
            <a:pPr>
              <a:defRPr/>
            </a:pPr>
            <a:fld id="{86F4F648-2EFA-4A18-AC50-5DA5325B7360}" type="slidenum">
              <a:rPr lang="en-US" smtClean="0"/>
              <a:pPr>
                <a:defRPr/>
              </a:pPr>
              <a:t>15</a:t>
            </a:fld>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23"/>
          <p:cNvPicPr>
            <a:picLocks noChangeAspect="1" noChangeArrowheads="1"/>
          </p:cNvPicPr>
          <p:nvPr/>
        </p:nvPicPr>
        <p:blipFill>
          <a:blip r:embed="rId3" cstate="print"/>
          <a:srcRect/>
          <a:stretch>
            <a:fillRect/>
          </a:stretch>
        </p:blipFill>
        <p:spPr bwMode="auto">
          <a:xfrm>
            <a:off x="0" y="-6350"/>
            <a:ext cx="9144000" cy="6864350"/>
          </a:xfrm>
          <a:prstGeom prst="rect">
            <a:avLst/>
          </a:prstGeom>
          <a:ln>
            <a:noFill/>
          </a:ln>
          <a:effectLst>
            <a:softEdge rad="112500"/>
          </a:effectLst>
        </p:spPr>
      </p:pic>
      <p:sp>
        <p:nvSpPr>
          <p:cNvPr id="3" name="Slide Number Placeholder 2"/>
          <p:cNvSpPr>
            <a:spLocks noGrp="1"/>
          </p:cNvSpPr>
          <p:nvPr>
            <p:ph type="sldNum" sz="quarter" idx="12"/>
          </p:nvPr>
        </p:nvSpPr>
        <p:spPr/>
        <p:txBody>
          <a:bodyPr/>
          <a:lstStyle/>
          <a:p>
            <a:pPr>
              <a:defRPr/>
            </a:pPr>
            <a:fld id="{86F4F648-2EFA-4A18-AC50-5DA5325B7360}" type="slidenum">
              <a:rPr lang="en-US" smtClean="0"/>
              <a:pPr>
                <a:defRPr/>
              </a:pPr>
              <a:t>16</a:t>
            </a:fld>
            <a:endParaRPr lang="en-US"/>
          </a:p>
        </p:txBody>
      </p:sp>
      <p:pic>
        <p:nvPicPr>
          <p:cNvPr id="71682" name="Picture 2"/>
          <p:cNvPicPr>
            <a:picLocks noChangeAspect="1" noChangeArrowheads="1"/>
          </p:cNvPicPr>
          <p:nvPr/>
        </p:nvPicPr>
        <p:blipFill>
          <a:blip r:embed="rId4" cstate="print"/>
          <a:srcRect/>
          <a:stretch>
            <a:fillRect/>
          </a:stretch>
        </p:blipFill>
        <p:spPr bwMode="auto">
          <a:xfrm>
            <a:off x="609600" y="5181600"/>
            <a:ext cx="7696200" cy="92392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99332" name="Picture 4" descr="fears"/>
          <p:cNvPicPr>
            <a:picLocks noChangeAspect="1" noChangeArrowheads="1"/>
          </p:cNvPicPr>
          <p:nvPr/>
        </p:nvPicPr>
        <p:blipFill>
          <a:blip r:embed="rId3" cstate="print"/>
          <a:srcRect/>
          <a:stretch>
            <a:fillRect/>
          </a:stretch>
        </p:blipFill>
        <p:spPr bwMode="auto">
          <a:xfrm>
            <a:off x="838200" y="3124200"/>
            <a:ext cx="5496043" cy="2895600"/>
          </a:xfrm>
          <a:prstGeom prst="rect">
            <a:avLst/>
          </a:prstGeom>
          <a:ln>
            <a:noFill/>
          </a:ln>
          <a:effectLst>
            <a:outerShdw blurRad="292100" dist="139700" dir="2700000" algn="tl" rotWithShape="0">
              <a:srgbClr val="333333">
                <a:alpha val="65000"/>
              </a:srgbClr>
            </a:outerShdw>
          </a:effectLst>
        </p:spPr>
      </p:pic>
      <p:sp>
        <p:nvSpPr>
          <p:cNvPr id="99333" name="Text Box 5"/>
          <p:cNvSpPr txBox="1">
            <a:spLocks noChangeArrowheads="1"/>
          </p:cNvSpPr>
          <p:nvPr/>
        </p:nvSpPr>
        <p:spPr bwMode="auto">
          <a:xfrm>
            <a:off x="838200" y="1513582"/>
            <a:ext cx="3485570" cy="1077218"/>
          </a:xfrm>
          <a:prstGeom prst="rect">
            <a:avLst/>
          </a:prstGeom>
          <a:noFill/>
          <a:ln w="9525">
            <a:noFill/>
            <a:miter lim="800000"/>
            <a:headEnd/>
            <a:tailEnd/>
          </a:ln>
          <a:effectLst/>
        </p:spPr>
        <p:txBody>
          <a:bodyPr wrap="none">
            <a:spAutoFit/>
          </a:bodyPr>
          <a:lstStyle/>
          <a:p>
            <a:r>
              <a:rPr lang="en-US" sz="3200" b="1" dirty="0">
                <a:solidFill>
                  <a:schemeClr val="bg2"/>
                </a:solidFill>
                <a:latin typeface="Cambria" pitchFamily="18" charset="0"/>
              </a:rPr>
              <a:t>Fears &amp; concerns </a:t>
            </a:r>
          </a:p>
          <a:p>
            <a:endParaRPr lang="en-US" sz="3200" b="1" dirty="0">
              <a:solidFill>
                <a:schemeClr val="bg2"/>
              </a:solidFill>
              <a:latin typeface="Cambria" pitchFamily="18" charset="0"/>
            </a:endParaRPr>
          </a:p>
        </p:txBody>
      </p:sp>
      <p:sp>
        <p:nvSpPr>
          <p:cNvPr id="99334" name="Text Box 6"/>
          <p:cNvSpPr txBox="1">
            <a:spLocks noChangeArrowheads="1"/>
          </p:cNvSpPr>
          <p:nvPr/>
        </p:nvSpPr>
        <p:spPr bwMode="auto">
          <a:xfrm>
            <a:off x="4114800" y="1513582"/>
            <a:ext cx="4343400" cy="584775"/>
          </a:xfrm>
          <a:prstGeom prst="rect">
            <a:avLst/>
          </a:prstGeom>
          <a:noFill/>
          <a:ln w="9525">
            <a:noFill/>
            <a:miter lim="800000"/>
            <a:headEnd/>
            <a:tailEnd/>
          </a:ln>
          <a:effectLst/>
        </p:spPr>
        <p:txBody>
          <a:bodyPr wrap="square">
            <a:spAutoFit/>
          </a:bodyPr>
          <a:lstStyle/>
          <a:p>
            <a:r>
              <a:rPr lang="en-US" sz="3200" b="1" dirty="0">
                <a:solidFill>
                  <a:schemeClr val="bg2"/>
                </a:solidFill>
                <a:latin typeface="Cambria" pitchFamily="18" charset="0"/>
              </a:rPr>
              <a:t>about insulin therapy</a:t>
            </a:r>
          </a:p>
        </p:txBody>
      </p:sp>
      <p:sp>
        <p:nvSpPr>
          <p:cNvPr id="5" name="Slide Number Placeholder 4"/>
          <p:cNvSpPr>
            <a:spLocks noGrp="1"/>
          </p:cNvSpPr>
          <p:nvPr>
            <p:ph type="sldNum" sz="quarter" idx="12"/>
          </p:nvPr>
        </p:nvSpPr>
        <p:spPr/>
        <p:txBody>
          <a:bodyPr/>
          <a:lstStyle/>
          <a:p>
            <a:pPr>
              <a:defRPr/>
            </a:pPr>
            <a:fld id="{86F4F648-2EFA-4A18-AC50-5DA5325B7360}" type="slidenum">
              <a:rPr lang="en-US" smtClean="0">
                <a:solidFill>
                  <a:schemeClr val="bg2"/>
                </a:solidFill>
              </a:rPr>
              <a:pPr>
                <a:defRPr/>
              </a:pPr>
              <a:t>17</a:t>
            </a:fld>
            <a:endParaRPr lang="en-US">
              <a:solidFill>
                <a:schemeClr val="bg2"/>
              </a:solidFill>
            </a:endParaRPr>
          </a:p>
        </p:txBody>
      </p:sp>
      <p:sp>
        <p:nvSpPr>
          <p:cNvPr id="6" name="TextBox 5"/>
          <p:cNvSpPr txBox="1"/>
          <p:nvPr/>
        </p:nvSpPr>
        <p:spPr>
          <a:xfrm>
            <a:off x="152400" y="6336268"/>
            <a:ext cx="3581400"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rPr>
              <a:t>INSULIN THERAPHY</a:t>
            </a:r>
            <a:endPar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27"/>
          <p:cNvPicPr>
            <a:picLocks noChangeAspect="1" noChangeArrowheads="1"/>
          </p:cNvPicPr>
          <p:nvPr/>
        </p:nvPicPr>
        <p:blipFill>
          <a:blip r:embed="rId3" cstate="print"/>
          <a:srcRect/>
          <a:stretch>
            <a:fillRect/>
          </a:stretch>
        </p:blipFill>
        <p:spPr bwMode="auto">
          <a:xfrm>
            <a:off x="0" y="-6350"/>
            <a:ext cx="9144000" cy="6864350"/>
          </a:xfrm>
          <a:prstGeom prst="rect">
            <a:avLst/>
          </a:prstGeom>
          <a:ln>
            <a:noFill/>
          </a:ln>
          <a:effectLst>
            <a:softEdge rad="112500"/>
          </a:effectLst>
        </p:spPr>
      </p:pic>
      <p:sp>
        <p:nvSpPr>
          <p:cNvPr id="5" name="Rectangle 4"/>
          <p:cNvSpPr/>
          <p:nvPr/>
        </p:nvSpPr>
        <p:spPr bwMode="auto">
          <a:xfrm>
            <a:off x="838200" y="1981200"/>
            <a:ext cx="7772400" cy="70788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4000" b="1" i="0" u="none" strike="noStrike" cap="none" normalizeH="0" baseline="0" smtClean="0">
              <a:ln>
                <a:noFill/>
              </a:ln>
              <a:solidFill>
                <a:schemeClr val="bg1"/>
              </a:solidFill>
              <a:effectLst/>
              <a:latin typeface="Comic Sans MS" pitchFamily="66" charset="0"/>
            </a:endParaRPr>
          </a:p>
        </p:txBody>
      </p:sp>
      <p:sp>
        <p:nvSpPr>
          <p:cNvPr id="6" name="Rectangle 5"/>
          <p:cNvSpPr/>
          <p:nvPr/>
        </p:nvSpPr>
        <p:spPr bwMode="auto">
          <a:xfrm>
            <a:off x="685800" y="1981200"/>
            <a:ext cx="8001000" cy="70788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4000" b="1" i="0" u="none" strike="noStrike" cap="none" normalizeH="0" baseline="0" smtClean="0">
              <a:ln>
                <a:noFill/>
              </a:ln>
              <a:solidFill>
                <a:schemeClr val="bg1"/>
              </a:solidFill>
              <a:effectLst/>
              <a:latin typeface="Comic Sans MS" pitchFamily="66" charset="0"/>
            </a:endParaRPr>
          </a:p>
        </p:txBody>
      </p:sp>
      <p:sp>
        <p:nvSpPr>
          <p:cNvPr id="7" name="Rectangle 6"/>
          <p:cNvSpPr/>
          <p:nvPr/>
        </p:nvSpPr>
        <p:spPr bwMode="auto">
          <a:xfrm>
            <a:off x="838200" y="1981200"/>
            <a:ext cx="7315200" cy="70788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4000" b="1" i="0" u="none" strike="noStrike" cap="none" normalizeH="0" baseline="0" smtClean="0">
              <a:ln>
                <a:noFill/>
              </a:ln>
              <a:solidFill>
                <a:schemeClr val="bg1"/>
              </a:solidFill>
              <a:effectLst/>
              <a:latin typeface="Comic Sans MS" pitchFamily="66" charset="0"/>
            </a:endParaRPr>
          </a:p>
        </p:txBody>
      </p:sp>
      <p:sp>
        <p:nvSpPr>
          <p:cNvPr id="8" name="Rectangle 7"/>
          <p:cNvSpPr/>
          <p:nvPr/>
        </p:nvSpPr>
        <p:spPr bwMode="auto">
          <a:xfrm>
            <a:off x="3733800" y="533400"/>
            <a:ext cx="2971800" cy="1295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4000" b="1" i="0" u="none" strike="noStrike" cap="none" normalizeH="0" baseline="0" smtClean="0">
              <a:ln>
                <a:noFill/>
              </a:ln>
              <a:solidFill>
                <a:schemeClr val="bg1"/>
              </a:solidFill>
              <a:effectLst/>
              <a:latin typeface="Comic Sans MS" pitchFamily="66" charset="0"/>
            </a:endParaRPr>
          </a:p>
        </p:txBody>
      </p:sp>
      <p:sp>
        <p:nvSpPr>
          <p:cNvPr id="9" name="Rectangle 8"/>
          <p:cNvSpPr/>
          <p:nvPr/>
        </p:nvSpPr>
        <p:spPr bwMode="auto">
          <a:xfrm>
            <a:off x="533400" y="381000"/>
            <a:ext cx="5867400" cy="2743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4000" b="1" i="0" u="none" strike="noStrike" cap="none" normalizeH="0" baseline="0" smtClean="0">
              <a:ln>
                <a:noFill/>
              </a:ln>
              <a:solidFill>
                <a:schemeClr val="bg1"/>
              </a:solidFill>
              <a:effectLst/>
              <a:latin typeface="Comic Sans MS" pitchFamily="66" charset="0"/>
            </a:endParaRPr>
          </a:p>
        </p:txBody>
      </p:sp>
      <p:sp>
        <p:nvSpPr>
          <p:cNvPr id="11" name="Slide Number Placeholder 10"/>
          <p:cNvSpPr>
            <a:spLocks noGrp="1"/>
          </p:cNvSpPr>
          <p:nvPr>
            <p:ph type="sldNum" sz="quarter" idx="12"/>
          </p:nvPr>
        </p:nvSpPr>
        <p:spPr/>
        <p:txBody>
          <a:bodyPr/>
          <a:lstStyle/>
          <a:p>
            <a:pPr>
              <a:defRPr/>
            </a:pPr>
            <a:fld id="{86F4F648-2EFA-4A18-AC50-5DA5325B7360}" type="slidenum">
              <a:rPr lang="en-US" smtClean="0"/>
              <a:pPr>
                <a:defRPr/>
              </a:pPr>
              <a:t>18</a:t>
            </a:fld>
            <a:endParaRPr lang="en-US"/>
          </a:p>
        </p:txBody>
      </p:sp>
      <p:pic>
        <p:nvPicPr>
          <p:cNvPr id="72707" name="Picture 3"/>
          <p:cNvPicPr>
            <a:picLocks noChangeAspect="1" noChangeArrowheads="1"/>
          </p:cNvPicPr>
          <p:nvPr/>
        </p:nvPicPr>
        <p:blipFill>
          <a:blip r:embed="rId4" cstate="print"/>
          <a:srcRect/>
          <a:stretch>
            <a:fillRect/>
          </a:stretch>
        </p:blipFill>
        <p:spPr bwMode="auto">
          <a:xfrm>
            <a:off x="381000" y="1905000"/>
            <a:ext cx="8153400" cy="4114800"/>
          </a:xfrm>
          <a:prstGeom prst="rect">
            <a:avLst/>
          </a:prstGeom>
          <a:noFill/>
          <a:ln w="9525">
            <a:noFill/>
            <a:miter lim="800000"/>
            <a:headEnd/>
            <a:tailEnd/>
          </a:ln>
          <a:effectLst/>
        </p:spPr>
      </p:pic>
      <p:pic>
        <p:nvPicPr>
          <p:cNvPr id="72708" name="Picture 4"/>
          <p:cNvPicPr>
            <a:picLocks noChangeAspect="1" noChangeArrowheads="1"/>
          </p:cNvPicPr>
          <p:nvPr/>
        </p:nvPicPr>
        <p:blipFill>
          <a:blip r:embed="rId5" cstate="print"/>
          <a:srcRect/>
          <a:stretch>
            <a:fillRect/>
          </a:stretch>
        </p:blipFill>
        <p:spPr bwMode="auto">
          <a:xfrm>
            <a:off x="609600" y="2171700"/>
            <a:ext cx="7810500" cy="2324100"/>
          </a:xfrm>
          <a:prstGeom prst="rect">
            <a:avLst/>
          </a:prstGeom>
          <a:noFill/>
          <a:ln w="9525">
            <a:noFill/>
            <a:miter lim="800000"/>
            <a:headEnd/>
            <a:tailEnd/>
          </a:ln>
          <a:effectLst/>
        </p:spPr>
      </p:pic>
      <p:sp>
        <p:nvSpPr>
          <p:cNvPr id="12" name="TextBox 11"/>
          <p:cNvSpPr txBox="1"/>
          <p:nvPr/>
        </p:nvSpPr>
        <p:spPr>
          <a:xfrm>
            <a:off x="152400" y="6336268"/>
            <a:ext cx="3581400"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rPr>
              <a:t>INSULIN THERAPHY</a:t>
            </a:r>
            <a:endPar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28"/>
          <p:cNvPicPr>
            <a:picLocks noChangeAspect="1" noChangeArrowheads="1"/>
          </p:cNvPicPr>
          <p:nvPr/>
        </p:nvPicPr>
        <p:blipFill>
          <a:blip r:embed="rId3" cstate="print"/>
          <a:srcRect/>
          <a:stretch>
            <a:fillRect/>
          </a:stretch>
        </p:blipFill>
        <p:spPr bwMode="auto">
          <a:xfrm>
            <a:off x="0" y="-6350"/>
            <a:ext cx="9144000" cy="6864350"/>
          </a:xfrm>
          <a:prstGeom prst="rect">
            <a:avLst/>
          </a:prstGeom>
          <a:ln>
            <a:noFill/>
          </a:ln>
          <a:effectLst>
            <a:softEdge rad="112500"/>
          </a:effectLst>
        </p:spPr>
      </p:pic>
      <p:sp>
        <p:nvSpPr>
          <p:cNvPr id="3" name="Slide Number Placeholder 2"/>
          <p:cNvSpPr>
            <a:spLocks noGrp="1"/>
          </p:cNvSpPr>
          <p:nvPr>
            <p:ph type="sldNum" sz="quarter" idx="12"/>
          </p:nvPr>
        </p:nvSpPr>
        <p:spPr/>
        <p:txBody>
          <a:bodyPr/>
          <a:lstStyle/>
          <a:p>
            <a:pPr>
              <a:defRPr/>
            </a:pPr>
            <a:fld id="{86F4F648-2EFA-4A18-AC50-5DA5325B7360}" type="slidenum">
              <a:rPr lang="en-US" smtClean="0"/>
              <a:pPr>
                <a:defRPr/>
              </a:pPr>
              <a:t>19</a:t>
            </a:fld>
            <a:endParaRPr lang="en-US"/>
          </a:p>
        </p:txBody>
      </p:sp>
      <p:pic>
        <p:nvPicPr>
          <p:cNvPr id="73730" name="Picture 2"/>
          <p:cNvPicPr>
            <a:picLocks noChangeAspect="1" noChangeArrowheads="1"/>
          </p:cNvPicPr>
          <p:nvPr/>
        </p:nvPicPr>
        <p:blipFill>
          <a:blip r:embed="rId4" cstate="print"/>
          <a:srcRect/>
          <a:stretch>
            <a:fillRect/>
          </a:stretch>
        </p:blipFill>
        <p:spPr bwMode="auto">
          <a:xfrm>
            <a:off x="609600" y="5791200"/>
            <a:ext cx="5257800" cy="523875"/>
          </a:xfrm>
          <a:prstGeom prst="rect">
            <a:avLst/>
          </a:prstGeom>
          <a:noFill/>
          <a:ln w="9525">
            <a:noFill/>
            <a:miter lim="800000"/>
            <a:headEnd/>
            <a:tailEnd/>
          </a:ln>
          <a:effectLst/>
        </p:spPr>
      </p:pic>
      <p:sp>
        <p:nvSpPr>
          <p:cNvPr id="5" name="TextBox 4"/>
          <p:cNvSpPr txBox="1"/>
          <p:nvPr/>
        </p:nvSpPr>
        <p:spPr>
          <a:xfrm>
            <a:off x="152400" y="6336268"/>
            <a:ext cx="3581400"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rPr>
              <a:t>INSULIN THERAPHY</a:t>
            </a:r>
            <a:endPar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242690" name="Picture 2" descr="Flasche und Spritze"/>
          <p:cNvPicPr>
            <a:picLocks noChangeAspect="1" noChangeArrowheads="1"/>
          </p:cNvPicPr>
          <p:nvPr/>
        </p:nvPicPr>
        <p:blipFill>
          <a:blip r:embed="rId4" cstate="print"/>
          <a:srcRect l="8943" t="28438"/>
          <a:stretch>
            <a:fillRect/>
          </a:stretch>
        </p:blipFill>
        <p:spPr bwMode="auto">
          <a:xfrm rot="637421">
            <a:off x="3522663" y="2971800"/>
            <a:ext cx="3598862" cy="2533650"/>
          </a:xfrm>
          <a:prstGeom prst="rect">
            <a:avLst/>
          </a:prstGeom>
          <a:ln>
            <a:noFill/>
          </a:ln>
          <a:effectLst>
            <a:outerShdw blurRad="292100" dist="139700" dir="2700000" algn="tl" rotWithShape="0">
              <a:srgbClr val="333333">
                <a:alpha val="65000"/>
              </a:srgbClr>
            </a:outerShdw>
          </a:effectLst>
        </p:spPr>
      </p:pic>
      <p:graphicFrame>
        <p:nvGraphicFramePr>
          <p:cNvPr id="242691" name="Object 3"/>
          <p:cNvGraphicFramePr>
            <a:graphicFrameLocks noChangeAspect="1"/>
          </p:cNvGraphicFramePr>
          <p:nvPr/>
        </p:nvGraphicFramePr>
        <p:xfrm>
          <a:off x="134937" y="1371600"/>
          <a:ext cx="3101001" cy="5029200"/>
        </p:xfrm>
        <a:graphic>
          <a:graphicData uri="http://schemas.openxmlformats.org/presentationml/2006/ole">
            <mc:AlternateContent xmlns:mc="http://schemas.openxmlformats.org/markup-compatibility/2006">
              <mc:Choice xmlns:v="urn:schemas-microsoft-com:vml" Requires="v">
                <p:oleObj spid="_x0000_s50181" name="Photo Editor Photo" r:id="rId5" imgW="1752381" imgH="2666667" progId="">
                  <p:embed/>
                </p:oleObj>
              </mc:Choice>
              <mc:Fallback>
                <p:oleObj name="Photo Editor Photo" r:id="rId5" imgW="1752381" imgH="2666667"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black">
                      <a:xfrm>
                        <a:off x="134937" y="1371600"/>
                        <a:ext cx="3101001" cy="5029200"/>
                      </a:xfrm>
                      <a:prstGeom prst="rect">
                        <a:avLst/>
                      </a:prstGeom>
                      <a:noFill/>
                      <a:ln>
                        <a:noFill/>
                      </a:ln>
                      <a:effectLst/>
                      <a:extLst>
                        <a:ext uri="{909E8E84-426E-40DD-AFC4-6F175D3DCCD1}">
                          <a14:hiddenFill xmlns:a14="http://schemas.microsoft.com/office/drawing/2010/main">
                            <a:solidFill>
                              <a:srgbClr val="96E3FE"/>
                            </a:solidFill>
                          </a14:hiddenFill>
                        </a:ext>
                        <a:ext uri="{91240B29-F687-4F45-9708-019B960494DF}">
                          <a14:hiddenLine xmlns:a14="http://schemas.microsoft.com/office/drawing/2010/main" w="571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2692" name="Object 4"/>
          <p:cNvGraphicFramePr>
            <a:graphicFrameLocks noChangeAspect="1"/>
          </p:cNvGraphicFramePr>
          <p:nvPr/>
        </p:nvGraphicFramePr>
        <p:xfrm>
          <a:off x="7391400" y="277018"/>
          <a:ext cx="1684338" cy="2085182"/>
        </p:xfrm>
        <a:graphic>
          <a:graphicData uri="http://schemas.openxmlformats.org/presentationml/2006/ole">
            <mc:AlternateContent xmlns:mc="http://schemas.openxmlformats.org/markup-compatibility/2006">
              <mc:Choice xmlns:v="urn:schemas-microsoft-com:vml" Requires="v">
                <p:oleObj spid="_x0000_s50182" name="Photo Editor Photo" r:id="rId7" imgW="752381" imgH="933580" progId="">
                  <p:embed/>
                </p:oleObj>
              </mc:Choice>
              <mc:Fallback>
                <p:oleObj name="Photo Editor Photo" r:id="rId7" imgW="752381" imgH="93358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black">
                      <a:xfrm>
                        <a:off x="7391400" y="277018"/>
                        <a:ext cx="1684338" cy="2085182"/>
                      </a:xfrm>
                      <a:prstGeom prst="rect">
                        <a:avLst/>
                      </a:prstGeom>
                      <a:noFill/>
                      <a:ln>
                        <a:noFill/>
                      </a:ln>
                      <a:effectLst/>
                      <a:extLst>
                        <a:ext uri="{909E8E84-426E-40DD-AFC4-6F175D3DCCD1}">
                          <a14:hiddenFill xmlns:a14="http://schemas.microsoft.com/office/drawing/2010/main">
                            <a:solidFill>
                              <a:srgbClr val="96E3FE"/>
                            </a:solidFill>
                          </a14:hiddenFill>
                        </a:ext>
                        <a:ext uri="{91240B29-F687-4F45-9708-019B960494DF}">
                          <a14:hiddenLine xmlns:a14="http://schemas.microsoft.com/office/drawing/2010/main" w="57150">
                            <a:solidFill>
                              <a:srgbClr val="96E3F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2693" name="Object 5"/>
          <p:cNvGraphicFramePr>
            <a:graphicFrameLocks noChangeAspect="1"/>
          </p:cNvGraphicFramePr>
          <p:nvPr/>
        </p:nvGraphicFramePr>
        <p:xfrm>
          <a:off x="6019800" y="1711779"/>
          <a:ext cx="1651000" cy="1945821"/>
        </p:xfrm>
        <a:graphic>
          <a:graphicData uri="http://schemas.openxmlformats.org/presentationml/2006/ole">
            <mc:AlternateContent xmlns:mc="http://schemas.openxmlformats.org/markup-compatibility/2006">
              <mc:Choice xmlns:v="urn:schemas-microsoft-com:vml" Requires="v">
                <p:oleObj spid="_x0000_s50183" name="Photo Editor Photo" r:id="rId9" imgW="905001" imgH="914286" progId="">
                  <p:embed/>
                </p:oleObj>
              </mc:Choice>
              <mc:Fallback>
                <p:oleObj name="Photo Editor Photo" r:id="rId9" imgW="905001" imgH="914286" progId="">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black">
                      <a:xfrm>
                        <a:off x="6019800" y="1711779"/>
                        <a:ext cx="1651000" cy="1945821"/>
                      </a:xfrm>
                      <a:prstGeom prst="rect">
                        <a:avLst/>
                      </a:prstGeom>
                      <a:noFill/>
                      <a:ln>
                        <a:noFill/>
                      </a:ln>
                      <a:effectLst/>
                      <a:extLst>
                        <a:ext uri="{909E8E84-426E-40DD-AFC4-6F175D3DCCD1}">
                          <a14:hiddenFill xmlns:a14="http://schemas.microsoft.com/office/drawing/2010/main">
                            <a:solidFill>
                              <a:srgbClr val="96E3FE"/>
                            </a:solidFill>
                          </a14:hiddenFill>
                        </a:ext>
                        <a:ext uri="{91240B29-F687-4F45-9708-019B960494DF}">
                          <a14:hiddenLine xmlns:a14="http://schemas.microsoft.com/office/drawing/2010/main" w="57150">
                            <a:solidFill>
                              <a:srgbClr val="96E3F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Slide Number Placeholder 6"/>
          <p:cNvSpPr>
            <a:spLocks noGrp="1"/>
          </p:cNvSpPr>
          <p:nvPr>
            <p:ph type="sldNum" sz="quarter" idx="12"/>
          </p:nvPr>
        </p:nvSpPr>
        <p:spPr/>
        <p:txBody>
          <a:bodyPr/>
          <a:lstStyle/>
          <a:p>
            <a:pPr>
              <a:defRPr/>
            </a:pPr>
            <a:fld id="{86F4F648-2EFA-4A18-AC50-5DA5325B7360}" type="slidenum">
              <a:rPr lang="en-US" smtClean="0"/>
              <a:pPr>
                <a:defRPr/>
              </a:pPr>
              <a:t>2</a:t>
            </a:fld>
            <a:endParaRPr lang="en-US"/>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33"/>
          <p:cNvPicPr>
            <a:picLocks noChangeAspect="1" noChangeArrowheads="1"/>
          </p:cNvPicPr>
          <p:nvPr/>
        </p:nvPicPr>
        <p:blipFill>
          <a:blip r:embed="rId3" cstate="print"/>
          <a:srcRect/>
          <a:stretch>
            <a:fillRect/>
          </a:stretch>
        </p:blipFill>
        <p:spPr bwMode="auto">
          <a:xfrm>
            <a:off x="0" y="-6350"/>
            <a:ext cx="9144000" cy="6864350"/>
          </a:xfrm>
          <a:prstGeom prst="rect">
            <a:avLst/>
          </a:prstGeom>
          <a:ln>
            <a:noFill/>
          </a:ln>
          <a:effectLst>
            <a:softEdge rad="112500"/>
          </a:effectLst>
        </p:spPr>
      </p:pic>
      <p:sp>
        <p:nvSpPr>
          <p:cNvPr id="3" name="Slide Number Placeholder 2"/>
          <p:cNvSpPr>
            <a:spLocks noGrp="1"/>
          </p:cNvSpPr>
          <p:nvPr>
            <p:ph type="sldNum" sz="quarter" idx="12"/>
          </p:nvPr>
        </p:nvSpPr>
        <p:spPr/>
        <p:txBody>
          <a:bodyPr/>
          <a:lstStyle/>
          <a:p>
            <a:pPr>
              <a:defRPr/>
            </a:pPr>
            <a:fld id="{86F4F648-2EFA-4A18-AC50-5DA5325B7360}" type="slidenum">
              <a:rPr lang="en-US" smtClean="0"/>
              <a:pPr>
                <a:defRPr/>
              </a:pPr>
              <a:t>20</a:t>
            </a:fld>
            <a:endParaRPr lang="en-US"/>
          </a:p>
        </p:txBody>
      </p:sp>
      <p:sp>
        <p:nvSpPr>
          <p:cNvPr id="4" name="TextBox 3"/>
          <p:cNvSpPr txBox="1"/>
          <p:nvPr/>
        </p:nvSpPr>
        <p:spPr>
          <a:xfrm>
            <a:off x="152400" y="6336268"/>
            <a:ext cx="3581400"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rPr>
              <a:t>INSULIN THERAPHY</a:t>
            </a:r>
            <a:endPar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304800"/>
            <a:ext cx="7924800" cy="3429000"/>
          </a:xfrm>
        </p:spPr>
        <p:txBody>
          <a:bodyPr/>
          <a:lstStyle/>
          <a:p>
            <a:r>
              <a:rPr lang="en-US" sz="4000" b="1" dirty="0">
                <a:ln w="10541" cmpd="sng">
                  <a:solidFill>
                    <a:srgbClr val="7D7D7D">
                      <a:tint val="100000"/>
                      <a:shade val="100000"/>
                      <a:satMod val="110000"/>
                    </a:srgbClr>
                  </a:solidFill>
                  <a:prstDash val="solid"/>
                </a:ln>
                <a:solidFill>
                  <a:schemeClr val="bg2"/>
                </a:solidFill>
                <a:latin typeface="Cambria" pitchFamily="18" charset="0"/>
              </a:rPr>
              <a:t>Normal physiologic patterns of glucose and insulin secretion in our body</a:t>
            </a:r>
          </a:p>
        </p:txBody>
      </p:sp>
      <p:sp>
        <p:nvSpPr>
          <p:cNvPr id="3" name="Slide Number Placeholder 2"/>
          <p:cNvSpPr>
            <a:spLocks noGrp="1"/>
          </p:cNvSpPr>
          <p:nvPr>
            <p:ph type="sldNum" sz="quarter" idx="12"/>
          </p:nvPr>
        </p:nvSpPr>
        <p:spPr/>
        <p:txBody>
          <a:bodyPr/>
          <a:lstStyle/>
          <a:p>
            <a:pPr>
              <a:defRPr/>
            </a:pPr>
            <a:fld id="{A24F0FF1-BAA1-46A6-9007-9963A5B5B83F}" type="slidenum">
              <a:rPr lang="en-US" smtClean="0"/>
              <a:pPr>
                <a:defRPr/>
              </a:pPr>
              <a:t>21</a:t>
            </a:fld>
            <a:endParaRPr lang="en-US"/>
          </a:p>
        </p:txBody>
      </p:sp>
      <p:pic>
        <p:nvPicPr>
          <p:cNvPr id="74754" name="Picture 2"/>
          <p:cNvPicPr>
            <a:picLocks noChangeAspect="1" noChangeArrowheads="1"/>
          </p:cNvPicPr>
          <p:nvPr/>
        </p:nvPicPr>
        <p:blipFill>
          <a:blip r:embed="rId3" cstate="print"/>
          <a:srcRect/>
          <a:stretch>
            <a:fillRect/>
          </a:stretch>
        </p:blipFill>
        <p:spPr bwMode="auto">
          <a:xfrm>
            <a:off x="2728958" y="3657600"/>
            <a:ext cx="6415042" cy="3200400"/>
          </a:xfrm>
          <a:prstGeom prst="rect">
            <a:avLst/>
          </a:prstGeom>
          <a:noFill/>
          <a:ln w="9525">
            <a:noFill/>
            <a:miter lim="800000"/>
            <a:headEnd/>
            <a:tailEnd/>
          </a:ln>
          <a:effectLst/>
        </p:spPr>
      </p:pic>
      <p:sp>
        <p:nvSpPr>
          <p:cNvPr id="5" name="TextBox 4"/>
          <p:cNvSpPr txBox="1"/>
          <p:nvPr/>
        </p:nvSpPr>
        <p:spPr>
          <a:xfrm>
            <a:off x="152400" y="6336268"/>
            <a:ext cx="3581400"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rPr>
              <a:t>INSULIN THERAPHY</a:t>
            </a:r>
            <a:endPar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56322" name="Picture 2" descr="untitled"/>
          <p:cNvPicPr>
            <a:picLocks noChangeAspect="1" noChangeArrowheads="1"/>
          </p:cNvPicPr>
          <p:nvPr/>
        </p:nvPicPr>
        <p:blipFill>
          <a:blip r:embed="rId3" cstate="print"/>
          <a:srcRect/>
          <a:stretch>
            <a:fillRect/>
          </a:stretch>
        </p:blipFill>
        <p:spPr bwMode="auto">
          <a:xfrm>
            <a:off x="1450666" y="2438400"/>
            <a:ext cx="6397934" cy="2743200"/>
          </a:xfrm>
          <a:prstGeom prst="rect">
            <a:avLst/>
          </a:prstGeom>
          <a:ln>
            <a:noFill/>
          </a:ln>
          <a:effectLst>
            <a:outerShdw blurRad="292100" dist="139700" dir="2700000" algn="tl" rotWithShape="0">
              <a:srgbClr val="333333">
                <a:alpha val="65000"/>
              </a:srgbClr>
            </a:outerShdw>
          </a:effectLst>
        </p:spPr>
      </p:pic>
      <p:sp>
        <p:nvSpPr>
          <p:cNvPr id="56323" name="Text Box 3"/>
          <p:cNvSpPr txBox="1">
            <a:spLocks noChangeArrowheads="1"/>
          </p:cNvSpPr>
          <p:nvPr/>
        </p:nvSpPr>
        <p:spPr bwMode="auto">
          <a:xfrm>
            <a:off x="609600" y="838200"/>
            <a:ext cx="7848600" cy="1077218"/>
          </a:xfrm>
          <a:prstGeom prst="rect">
            <a:avLst/>
          </a:prstGeom>
          <a:noFill/>
          <a:ln w="9525">
            <a:noFill/>
            <a:miter lim="800000"/>
            <a:headEnd/>
            <a:tailEnd/>
          </a:ln>
          <a:effectLst/>
        </p:spPr>
        <p:txBody>
          <a:bodyPr>
            <a:spAutoFit/>
          </a:bodyPr>
          <a:lstStyle/>
          <a:p>
            <a:pPr algn="ctr"/>
            <a:r>
              <a:rPr lang="en-US" sz="3200" b="1" dirty="0">
                <a:solidFill>
                  <a:schemeClr val="bg2"/>
                </a:solidFill>
                <a:latin typeface="Cambria" pitchFamily="18" charset="0"/>
              </a:rPr>
              <a:t>How Is Insulin Normally Secreted?</a:t>
            </a:r>
          </a:p>
          <a:p>
            <a:pPr algn="ctr"/>
            <a:endParaRPr lang="en-US" sz="3200" b="1" dirty="0">
              <a:solidFill>
                <a:schemeClr val="bg2"/>
              </a:solidFill>
              <a:latin typeface="Cambria" pitchFamily="18" charset="0"/>
            </a:endParaRPr>
          </a:p>
        </p:txBody>
      </p:sp>
      <p:sp>
        <p:nvSpPr>
          <p:cNvPr id="4" name="Slide Number Placeholder 3"/>
          <p:cNvSpPr>
            <a:spLocks noGrp="1"/>
          </p:cNvSpPr>
          <p:nvPr>
            <p:ph type="sldNum" sz="quarter" idx="12"/>
          </p:nvPr>
        </p:nvSpPr>
        <p:spPr/>
        <p:txBody>
          <a:bodyPr/>
          <a:lstStyle/>
          <a:p>
            <a:pPr>
              <a:defRPr/>
            </a:pPr>
            <a:fld id="{86F4F648-2EFA-4A18-AC50-5DA5325B7360}" type="slidenum">
              <a:rPr lang="en-US" smtClean="0"/>
              <a:pPr>
                <a:defRPr/>
              </a:pPr>
              <a:t>22</a:t>
            </a:fld>
            <a:endParaRPr lang="en-US"/>
          </a:p>
        </p:txBody>
      </p:sp>
      <p:sp>
        <p:nvSpPr>
          <p:cNvPr id="5" name="TextBox 4"/>
          <p:cNvSpPr txBox="1"/>
          <p:nvPr/>
        </p:nvSpPr>
        <p:spPr>
          <a:xfrm>
            <a:off x="152400" y="6336268"/>
            <a:ext cx="3581400"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rPr>
              <a:t>INSULIN THERAPHY</a:t>
            </a:r>
            <a:endPar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228600" y="422731"/>
            <a:ext cx="8763000" cy="5139869"/>
          </a:xfrm>
          <a:prstGeom prst="rect">
            <a:avLst/>
          </a:prstGeom>
          <a:noFill/>
          <a:ln w="9525">
            <a:noFill/>
            <a:miter lim="800000"/>
            <a:headEnd/>
            <a:tailEnd/>
          </a:ln>
          <a:effectLst/>
        </p:spPr>
        <p:txBody>
          <a:bodyPr wrap="square">
            <a:spAutoFit/>
          </a:bodyPr>
          <a:lstStyle/>
          <a:p>
            <a:endParaRPr lang="en-US" sz="2800" b="0" dirty="0">
              <a:solidFill>
                <a:schemeClr val="bg2"/>
              </a:solidFill>
              <a:latin typeface="Cambria" pitchFamily="18" charset="0"/>
            </a:endParaRPr>
          </a:p>
          <a:p>
            <a:endParaRPr lang="en-US" sz="2800" b="1" dirty="0">
              <a:solidFill>
                <a:schemeClr val="bg2"/>
              </a:solidFill>
              <a:latin typeface="Cambria" pitchFamily="18" charset="0"/>
            </a:endParaRPr>
          </a:p>
          <a:p>
            <a:r>
              <a:rPr lang="en-US" sz="2800" b="1" dirty="0">
                <a:solidFill>
                  <a:schemeClr val="bg2"/>
                </a:solidFill>
                <a:latin typeface="Cambria" pitchFamily="18" charset="0"/>
              </a:rPr>
              <a:t>The rapid early rise of insulin secretion in response to a meal is </a:t>
            </a:r>
            <a:r>
              <a:rPr lang="en-US" sz="2800" b="1" dirty="0" smtClean="0">
                <a:solidFill>
                  <a:schemeClr val="bg2"/>
                </a:solidFill>
                <a:latin typeface="Cambria" pitchFamily="18" charset="0"/>
              </a:rPr>
              <a:t>critical . . .</a:t>
            </a:r>
          </a:p>
          <a:p>
            <a:r>
              <a:rPr lang="en-US" sz="2800" b="0" i="1" dirty="0" smtClean="0">
                <a:solidFill>
                  <a:schemeClr val="bg2"/>
                </a:solidFill>
                <a:latin typeface="Cambria" pitchFamily="18" charset="0"/>
              </a:rPr>
              <a:t> </a:t>
            </a:r>
          </a:p>
          <a:p>
            <a:r>
              <a:rPr lang="en-US" sz="2800" b="1" i="1" dirty="0" smtClean="0">
                <a:solidFill>
                  <a:schemeClr val="bg2"/>
                </a:solidFill>
                <a:latin typeface="Cambria" pitchFamily="18" charset="0"/>
              </a:rPr>
              <a:t>because ;</a:t>
            </a:r>
          </a:p>
          <a:p>
            <a:endParaRPr lang="en-US" sz="2000" i="1" dirty="0">
              <a:solidFill>
                <a:schemeClr val="bg2"/>
              </a:solidFill>
              <a:latin typeface="Cambria" pitchFamily="18" charset="0"/>
            </a:endParaRPr>
          </a:p>
          <a:p>
            <a:pPr>
              <a:buClr>
                <a:srgbClr val="FF3300"/>
              </a:buClr>
              <a:buFont typeface="Wingdings" pitchFamily="2" charset="2"/>
              <a:buChar char="ü"/>
            </a:pPr>
            <a:r>
              <a:rPr lang="en-US" sz="2800" b="0" dirty="0">
                <a:solidFill>
                  <a:schemeClr val="bg2"/>
                </a:solidFill>
                <a:latin typeface="Cambria" pitchFamily="18" charset="0"/>
              </a:rPr>
              <a:t> it ensures the prompt inhibition of endogenous glucose production by the </a:t>
            </a:r>
            <a:r>
              <a:rPr lang="en-US" sz="2800" b="0" dirty="0" smtClean="0">
                <a:solidFill>
                  <a:schemeClr val="bg2"/>
                </a:solidFill>
                <a:latin typeface="Cambria" pitchFamily="18" charset="0"/>
              </a:rPr>
              <a:t>liver</a:t>
            </a:r>
          </a:p>
          <a:p>
            <a:pPr>
              <a:buClr>
                <a:srgbClr val="FF3300"/>
              </a:buClr>
            </a:pPr>
            <a:endParaRPr lang="en-US" sz="2800" b="0" dirty="0">
              <a:solidFill>
                <a:schemeClr val="bg2"/>
              </a:solidFill>
              <a:latin typeface="Cambria" pitchFamily="18" charset="0"/>
            </a:endParaRPr>
          </a:p>
          <a:p>
            <a:pPr>
              <a:buClr>
                <a:srgbClr val="FF3300"/>
              </a:buClr>
              <a:buFont typeface="Wingdings" pitchFamily="2" charset="2"/>
              <a:buChar char="ü"/>
            </a:pPr>
            <a:r>
              <a:rPr lang="en-US" sz="2800" b="0" dirty="0">
                <a:solidFill>
                  <a:schemeClr val="bg2"/>
                </a:solidFill>
                <a:latin typeface="Cambria" pitchFamily="18" charset="0"/>
              </a:rPr>
              <a:t>disposal of the mealtime carbohydrate load, thus limiting postprandial glucose excursions. </a:t>
            </a:r>
          </a:p>
        </p:txBody>
      </p:sp>
      <p:sp>
        <p:nvSpPr>
          <p:cNvPr id="3" name="Slide Number Placeholder 2"/>
          <p:cNvSpPr>
            <a:spLocks noGrp="1"/>
          </p:cNvSpPr>
          <p:nvPr>
            <p:ph type="sldNum" sz="quarter" idx="12"/>
          </p:nvPr>
        </p:nvSpPr>
        <p:spPr/>
        <p:txBody>
          <a:bodyPr/>
          <a:lstStyle/>
          <a:p>
            <a:pPr>
              <a:defRPr/>
            </a:pPr>
            <a:fld id="{86F4F648-2EFA-4A18-AC50-5DA5325B7360}" type="slidenum">
              <a:rPr lang="en-US" smtClean="0"/>
              <a:pPr>
                <a:defRPr/>
              </a:pPr>
              <a:t>23</a:t>
            </a:fld>
            <a:endParaRPr lang="en-US"/>
          </a:p>
        </p:txBody>
      </p:sp>
      <p:sp>
        <p:nvSpPr>
          <p:cNvPr id="4" name="TextBox 3"/>
          <p:cNvSpPr txBox="1"/>
          <p:nvPr/>
        </p:nvSpPr>
        <p:spPr>
          <a:xfrm>
            <a:off x="152400" y="6336268"/>
            <a:ext cx="3581400"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rPr>
              <a:t>INSULIN THERAPHY</a:t>
            </a:r>
            <a:endPar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34"/>
          <p:cNvPicPr>
            <a:picLocks noChangeAspect="1" noChangeArrowheads="1"/>
          </p:cNvPicPr>
          <p:nvPr/>
        </p:nvPicPr>
        <p:blipFill>
          <a:blip r:embed="rId3" cstate="print"/>
          <a:srcRect/>
          <a:stretch>
            <a:fillRect/>
          </a:stretch>
        </p:blipFill>
        <p:spPr bwMode="auto">
          <a:xfrm>
            <a:off x="0" y="-6350"/>
            <a:ext cx="9144000" cy="6864350"/>
          </a:xfrm>
          <a:prstGeom prst="rect">
            <a:avLst/>
          </a:prstGeom>
          <a:ln>
            <a:noFill/>
          </a:ln>
          <a:effectLst>
            <a:softEdge rad="112500"/>
          </a:effectLst>
        </p:spPr>
      </p:pic>
      <p:sp>
        <p:nvSpPr>
          <p:cNvPr id="3" name="Slide Number Placeholder 2"/>
          <p:cNvSpPr>
            <a:spLocks noGrp="1"/>
          </p:cNvSpPr>
          <p:nvPr>
            <p:ph type="sldNum" sz="quarter" idx="12"/>
          </p:nvPr>
        </p:nvSpPr>
        <p:spPr/>
        <p:txBody>
          <a:bodyPr/>
          <a:lstStyle/>
          <a:p>
            <a:pPr>
              <a:defRPr/>
            </a:pPr>
            <a:fld id="{86F4F648-2EFA-4A18-AC50-5DA5325B7360}" type="slidenum">
              <a:rPr lang="en-US" smtClean="0"/>
              <a:pPr>
                <a:defRPr/>
              </a:pPr>
              <a:t>24</a:t>
            </a:fld>
            <a:endParaRPr lang="en-US"/>
          </a:p>
        </p:txBody>
      </p:sp>
      <p:sp>
        <p:nvSpPr>
          <p:cNvPr id="4" name="TextBox 3"/>
          <p:cNvSpPr txBox="1"/>
          <p:nvPr/>
        </p:nvSpPr>
        <p:spPr>
          <a:xfrm>
            <a:off x="152400" y="6336268"/>
            <a:ext cx="3581400"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rPr>
              <a:t>INSULIN THERAPHY</a:t>
            </a:r>
            <a:endPar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35"/>
          <p:cNvPicPr>
            <a:picLocks noChangeAspect="1" noChangeArrowheads="1"/>
          </p:cNvPicPr>
          <p:nvPr/>
        </p:nvPicPr>
        <p:blipFill>
          <a:blip r:embed="rId3" cstate="print"/>
          <a:srcRect/>
          <a:stretch>
            <a:fillRect/>
          </a:stretch>
        </p:blipFill>
        <p:spPr bwMode="auto">
          <a:xfrm>
            <a:off x="0" y="-6350"/>
            <a:ext cx="9144000" cy="6864350"/>
          </a:xfrm>
          <a:prstGeom prst="rect">
            <a:avLst/>
          </a:prstGeom>
          <a:ln>
            <a:noFill/>
          </a:ln>
          <a:effectLst>
            <a:softEdge rad="112500"/>
          </a:effectLst>
        </p:spPr>
      </p:pic>
      <p:sp>
        <p:nvSpPr>
          <p:cNvPr id="3" name="Slide Number Placeholder 2"/>
          <p:cNvSpPr>
            <a:spLocks noGrp="1"/>
          </p:cNvSpPr>
          <p:nvPr>
            <p:ph type="sldNum" sz="quarter" idx="12"/>
          </p:nvPr>
        </p:nvSpPr>
        <p:spPr/>
        <p:txBody>
          <a:bodyPr/>
          <a:lstStyle/>
          <a:p>
            <a:pPr>
              <a:defRPr/>
            </a:pPr>
            <a:fld id="{86F4F648-2EFA-4A18-AC50-5DA5325B7360}" type="slidenum">
              <a:rPr lang="en-US" smtClean="0"/>
              <a:pPr>
                <a:defRPr/>
              </a:pPr>
              <a:t>25</a:t>
            </a:fld>
            <a:endParaRPr lang="en-US"/>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F4F648-2EFA-4A18-AC50-5DA5325B7360}" type="slidenum">
              <a:rPr lang="en-US" smtClean="0"/>
              <a:pPr>
                <a:defRPr/>
              </a:pPr>
              <a:t>26</a:t>
            </a:fld>
            <a:endParaRPr lang="en-US"/>
          </a:p>
        </p:txBody>
      </p:sp>
      <p:sp>
        <p:nvSpPr>
          <p:cNvPr id="158721" name="Rectangle 1"/>
          <p:cNvSpPr>
            <a:spLocks noChangeArrowheads="1"/>
          </p:cNvSpPr>
          <p:nvPr/>
        </p:nvSpPr>
        <p:spPr bwMode="auto">
          <a:xfrm>
            <a:off x="228600" y="333327"/>
            <a:ext cx="85344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5400" b="0" i="0" u="none" strike="noStrike" cap="none" normalizeH="0" baseline="0" dirty="0" smtClean="0">
                <a:ln>
                  <a:noFill/>
                </a:ln>
                <a:solidFill>
                  <a:schemeClr val="accent5">
                    <a:lumMod val="75000"/>
                  </a:schemeClr>
                </a:solidFill>
                <a:effectLst/>
                <a:latin typeface="Calibri" pitchFamily="34" charset="0"/>
                <a:ea typeface="Calibri" pitchFamily="34" charset="0"/>
                <a:cs typeface="Times New Roman" pitchFamily="18" charset="0"/>
              </a:rPr>
              <a:t>Source and Manufacturers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5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3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 past from pancreas of pigs and cows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3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-Human insulin is widely used now which is produced by recombinant DNA technology </a:t>
            </a:r>
            <a:endParaRPr kumimoji="0" lang="en-GB"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3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Eg</a:t>
            </a:r>
            <a:r>
              <a:rPr kumimoji="0" lang="en-GB" sz="3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GB" sz="3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Humalog</a:t>
            </a:r>
            <a:endParaRPr kumimoji="0" lang="en-GB"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0" y="152400"/>
            <a:ext cx="9144000" cy="1143000"/>
          </a:xfrm>
        </p:spPr>
        <p:txBody>
          <a:bodyPr/>
          <a:lstStyle/>
          <a:p>
            <a:r>
              <a:rPr lang="en-US" sz="3200" b="1" dirty="0">
                <a:solidFill>
                  <a:schemeClr val="bg2"/>
                </a:solidFill>
                <a:effectLst>
                  <a:outerShdw blurRad="38100" dist="38100" dir="2700000" algn="tl">
                    <a:srgbClr val="000000"/>
                  </a:outerShdw>
                </a:effectLst>
                <a:latin typeface="Cambria" pitchFamily="18" charset="0"/>
              </a:rPr>
              <a:t>Types of Insulin</a:t>
            </a:r>
          </a:p>
        </p:txBody>
      </p:sp>
      <p:sp>
        <p:nvSpPr>
          <p:cNvPr id="129027" name="Rectangle 3"/>
          <p:cNvSpPr>
            <a:spLocks noGrp="1" noChangeArrowheads="1"/>
          </p:cNvSpPr>
          <p:nvPr>
            <p:ph type="body" idx="4294967295"/>
          </p:nvPr>
        </p:nvSpPr>
        <p:spPr>
          <a:xfrm>
            <a:off x="1230313" y="1712912"/>
            <a:ext cx="7989887" cy="4611688"/>
          </a:xfrm>
        </p:spPr>
        <p:txBody>
          <a:bodyPr/>
          <a:lstStyle/>
          <a:p>
            <a:pPr marL="609600" indent="-609600">
              <a:spcAft>
                <a:spcPct val="20000"/>
              </a:spcAft>
              <a:buFont typeface="Arial" charset="0"/>
              <a:buNone/>
            </a:pPr>
            <a:r>
              <a:rPr lang="en-US" sz="2400" dirty="0">
                <a:solidFill>
                  <a:schemeClr val="bg2"/>
                </a:solidFill>
                <a:latin typeface="Cambria" pitchFamily="18" charset="0"/>
              </a:rPr>
              <a:t>1. Rapid-acting </a:t>
            </a:r>
          </a:p>
          <a:p>
            <a:pPr marL="609600" indent="-609600">
              <a:spcAft>
                <a:spcPct val="20000"/>
              </a:spcAft>
              <a:buFont typeface="Arial" charset="0"/>
              <a:buNone/>
            </a:pPr>
            <a:r>
              <a:rPr lang="en-US" sz="2400" dirty="0">
                <a:solidFill>
                  <a:schemeClr val="bg2"/>
                </a:solidFill>
                <a:latin typeface="Cambria" pitchFamily="18" charset="0"/>
              </a:rPr>
              <a:t>2. Short-acting </a:t>
            </a:r>
          </a:p>
          <a:p>
            <a:pPr marL="609600" indent="-609600">
              <a:spcAft>
                <a:spcPct val="20000"/>
              </a:spcAft>
              <a:buFont typeface="Arial" charset="0"/>
              <a:buNone/>
            </a:pPr>
            <a:r>
              <a:rPr lang="en-US" sz="2400" dirty="0">
                <a:solidFill>
                  <a:schemeClr val="bg2"/>
                </a:solidFill>
                <a:latin typeface="Cambria" pitchFamily="18" charset="0"/>
              </a:rPr>
              <a:t>3. Intermediate-acting </a:t>
            </a:r>
          </a:p>
          <a:p>
            <a:pPr marL="609600" indent="-609600">
              <a:spcAft>
                <a:spcPct val="20000"/>
              </a:spcAft>
              <a:buFont typeface="Arial" charset="0"/>
              <a:buNone/>
            </a:pPr>
            <a:r>
              <a:rPr lang="en-US" sz="2400" dirty="0">
                <a:solidFill>
                  <a:schemeClr val="bg2"/>
                </a:solidFill>
                <a:latin typeface="Cambria" pitchFamily="18" charset="0"/>
              </a:rPr>
              <a:t>4. Premixed</a:t>
            </a:r>
          </a:p>
          <a:p>
            <a:pPr marL="609600" indent="-609600">
              <a:spcAft>
                <a:spcPct val="20000"/>
              </a:spcAft>
              <a:buFont typeface="Arial" charset="0"/>
              <a:buNone/>
            </a:pPr>
            <a:r>
              <a:rPr lang="en-US" sz="2400" dirty="0">
                <a:solidFill>
                  <a:schemeClr val="bg2"/>
                </a:solidFill>
                <a:latin typeface="Cambria" pitchFamily="18" charset="0"/>
              </a:rPr>
              <a:t>5. Long-acting </a:t>
            </a:r>
          </a:p>
          <a:p>
            <a:pPr marL="609600" indent="-609600">
              <a:spcAft>
                <a:spcPct val="20000"/>
              </a:spcAft>
              <a:buFont typeface="Arial" charset="0"/>
              <a:buNone/>
            </a:pPr>
            <a:r>
              <a:rPr lang="en-US" sz="2400" dirty="0">
                <a:solidFill>
                  <a:schemeClr val="bg2"/>
                </a:solidFill>
                <a:latin typeface="Cambria" pitchFamily="18" charset="0"/>
              </a:rPr>
              <a:t>6. Extended long-acting</a:t>
            </a:r>
          </a:p>
        </p:txBody>
      </p:sp>
      <p:sp>
        <p:nvSpPr>
          <p:cNvPr id="129028" name="Text Box 4"/>
          <p:cNvSpPr txBox="1">
            <a:spLocks noChangeArrowheads="1"/>
          </p:cNvSpPr>
          <p:nvPr/>
        </p:nvSpPr>
        <p:spPr bwMode="auto">
          <a:xfrm>
            <a:off x="3429000" y="1752600"/>
            <a:ext cx="2438400" cy="461665"/>
          </a:xfrm>
          <a:prstGeom prst="rect">
            <a:avLst/>
          </a:prstGeom>
          <a:noFill/>
          <a:ln w="9525">
            <a:noFill/>
            <a:miter lim="800000"/>
            <a:headEnd/>
            <a:tailEnd/>
          </a:ln>
          <a:effectLst/>
        </p:spPr>
        <p:txBody>
          <a:bodyPr>
            <a:spAutoFit/>
          </a:bodyPr>
          <a:lstStyle/>
          <a:p>
            <a:r>
              <a:rPr lang="en-US" dirty="0">
                <a:solidFill>
                  <a:schemeClr val="bg2"/>
                </a:solidFill>
                <a:latin typeface="Cambria" pitchFamily="18" charset="0"/>
              </a:rPr>
              <a:t>(Analogs)</a:t>
            </a:r>
          </a:p>
        </p:txBody>
      </p:sp>
      <p:sp>
        <p:nvSpPr>
          <p:cNvPr id="129029" name="Text Box 5"/>
          <p:cNvSpPr txBox="1">
            <a:spLocks noChangeArrowheads="1"/>
          </p:cNvSpPr>
          <p:nvPr/>
        </p:nvSpPr>
        <p:spPr bwMode="auto">
          <a:xfrm>
            <a:off x="3352800" y="2209800"/>
            <a:ext cx="2438400" cy="461665"/>
          </a:xfrm>
          <a:prstGeom prst="rect">
            <a:avLst/>
          </a:prstGeom>
          <a:noFill/>
          <a:ln w="9525">
            <a:noFill/>
            <a:miter lim="800000"/>
            <a:headEnd/>
            <a:tailEnd/>
          </a:ln>
          <a:effectLst/>
        </p:spPr>
        <p:txBody>
          <a:bodyPr>
            <a:spAutoFit/>
          </a:bodyPr>
          <a:lstStyle/>
          <a:p>
            <a:r>
              <a:rPr lang="en-US" dirty="0">
                <a:solidFill>
                  <a:schemeClr val="bg2"/>
                </a:solidFill>
                <a:latin typeface="Cambria" pitchFamily="18" charset="0"/>
              </a:rPr>
              <a:t>(Regular)</a:t>
            </a:r>
          </a:p>
        </p:txBody>
      </p:sp>
      <p:sp>
        <p:nvSpPr>
          <p:cNvPr id="129030" name="Text Box 6"/>
          <p:cNvSpPr txBox="1">
            <a:spLocks noChangeArrowheads="1"/>
          </p:cNvSpPr>
          <p:nvPr/>
        </p:nvSpPr>
        <p:spPr bwMode="auto">
          <a:xfrm>
            <a:off x="4267200" y="2743200"/>
            <a:ext cx="2438400" cy="461665"/>
          </a:xfrm>
          <a:prstGeom prst="rect">
            <a:avLst/>
          </a:prstGeom>
          <a:noFill/>
          <a:ln w="9525">
            <a:noFill/>
            <a:miter lim="800000"/>
            <a:headEnd/>
            <a:tailEnd/>
          </a:ln>
          <a:effectLst/>
        </p:spPr>
        <p:txBody>
          <a:bodyPr>
            <a:spAutoFit/>
          </a:bodyPr>
          <a:lstStyle/>
          <a:p>
            <a:r>
              <a:rPr lang="en-US" dirty="0">
                <a:solidFill>
                  <a:schemeClr val="bg2"/>
                </a:solidFill>
                <a:latin typeface="Cambria" pitchFamily="18" charset="0"/>
              </a:rPr>
              <a:t>(NPH)</a:t>
            </a:r>
          </a:p>
        </p:txBody>
      </p:sp>
      <p:sp>
        <p:nvSpPr>
          <p:cNvPr id="129031" name="Text Box 7"/>
          <p:cNvSpPr txBox="1">
            <a:spLocks noChangeArrowheads="1"/>
          </p:cNvSpPr>
          <p:nvPr/>
        </p:nvSpPr>
        <p:spPr bwMode="auto">
          <a:xfrm>
            <a:off x="2895600" y="3276600"/>
            <a:ext cx="2438400" cy="461665"/>
          </a:xfrm>
          <a:prstGeom prst="rect">
            <a:avLst/>
          </a:prstGeom>
          <a:noFill/>
          <a:ln w="9525">
            <a:noFill/>
            <a:miter lim="800000"/>
            <a:headEnd/>
            <a:tailEnd/>
          </a:ln>
          <a:effectLst/>
        </p:spPr>
        <p:txBody>
          <a:bodyPr>
            <a:spAutoFit/>
          </a:bodyPr>
          <a:lstStyle/>
          <a:p>
            <a:r>
              <a:rPr lang="en-US" dirty="0">
                <a:solidFill>
                  <a:schemeClr val="bg2"/>
                </a:solidFill>
                <a:latin typeface="Cambria" pitchFamily="18" charset="0"/>
              </a:rPr>
              <a:t>(70/30)</a:t>
            </a:r>
          </a:p>
        </p:txBody>
      </p:sp>
      <p:sp>
        <p:nvSpPr>
          <p:cNvPr id="129032" name="Text Box 8"/>
          <p:cNvSpPr txBox="1">
            <a:spLocks noChangeArrowheads="1"/>
          </p:cNvSpPr>
          <p:nvPr/>
        </p:nvSpPr>
        <p:spPr bwMode="auto">
          <a:xfrm>
            <a:off x="4495800" y="4267200"/>
            <a:ext cx="2438400" cy="461665"/>
          </a:xfrm>
          <a:prstGeom prst="rect">
            <a:avLst/>
          </a:prstGeom>
          <a:noFill/>
          <a:ln w="9525">
            <a:noFill/>
            <a:miter lim="800000"/>
            <a:headEnd/>
            <a:tailEnd/>
          </a:ln>
          <a:effectLst/>
        </p:spPr>
        <p:txBody>
          <a:bodyPr>
            <a:spAutoFit/>
          </a:bodyPr>
          <a:lstStyle/>
          <a:p>
            <a:r>
              <a:rPr lang="en-US" dirty="0">
                <a:solidFill>
                  <a:schemeClr val="bg2"/>
                </a:solidFill>
                <a:latin typeface="Cambria" pitchFamily="18" charset="0"/>
              </a:rPr>
              <a:t>(</a:t>
            </a:r>
            <a:r>
              <a:rPr lang="en-US" dirty="0" err="1">
                <a:solidFill>
                  <a:schemeClr val="bg2"/>
                </a:solidFill>
                <a:latin typeface="Cambria" pitchFamily="18" charset="0"/>
              </a:rPr>
              <a:t>Lantus</a:t>
            </a:r>
            <a:r>
              <a:rPr lang="en-US" dirty="0">
                <a:solidFill>
                  <a:schemeClr val="bg2"/>
                </a:solidFill>
                <a:latin typeface="Cambria" pitchFamily="18" charset="0"/>
              </a:rPr>
              <a:t>)</a:t>
            </a:r>
          </a:p>
        </p:txBody>
      </p:sp>
      <p:sp>
        <p:nvSpPr>
          <p:cNvPr id="9" name="Slide Number Placeholder 8"/>
          <p:cNvSpPr>
            <a:spLocks noGrp="1"/>
          </p:cNvSpPr>
          <p:nvPr>
            <p:ph type="sldNum" sz="quarter" idx="12"/>
          </p:nvPr>
        </p:nvSpPr>
        <p:spPr/>
        <p:txBody>
          <a:bodyPr/>
          <a:lstStyle/>
          <a:p>
            <a:pPr>
              <a:defRPr/>
            </a:pPr>
            <a:fld id="{86F4F648-2EFA-4A18-AC50-5DA5325B7360}" type="slidenum">
              <a:rPr lang="en-US" smtClean="0">
                <a:solidFill>
                  <a:schemeClr val="bg2"/>
                </a:solidFill>
              </a:rPr>
              <a:pPr>
                <a:defRPr/>
              </a:pPr>
              <a:t>27</a:t>
            </a:fld>
            <a:endParaRPr lang="en-US">
              <a:solidFill>
                <a:schemeClr val="bg2"/>
              </a:solidFill>
            </a:endParaRPr>
          </a:p>
        </p:txBody>
      </p:sp>
      <p:sp>
        <p:nvSpPr>
          <p:cNvPr id="10" name="TextBox 9"/>
          <p:cNvSpPr txBox="1"/>
          <p:nvPr/>
        </p:nvSpPr>
        <p:spPr>
          <a:xfrm>
            <a:off x="152400" y="6336268"/>
            <a:ext cx="3581400"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rPr>
              <a:t>INSULIN THERAPHY</a:t>
            </a:r>
            <a:endPar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F4F648-2EFA-4A18-AC50-5DA5325B7360}" type="slidenum">
              <a:rPr lang="en-US" smtClean="0"/>
              <a:pPr>
                <a:defRPr/>
              </a:pPr>
              <a:t>28</a:t>
            </a:fld>
            <a:endParaRPr lang="en-US"/>
          </a:p>
        </p:txBody>
      </p:sp>
      <p:graphicFrame>
        <p:nvGraphicFramePr>
          <p:cNvPr id="5" name="Table Placeholder 4"/>
          <p:cNvGraphicFramePr>
            <a:graphicFrameLocks noGrp="1"/>
          </p:cNvGraphicFramePr>
          <p:nvPr>
            <p:ph type="tbl" idx="4294967295"/>
          </p:nvPr>
        </p:nvGraphicFramePr>
        <p:xfrm>
          <a:off x="914400" y="533400"/>
          <a:ext cx="7620000" cy="6109700"/>
        </p:xfrm>
        <a:graphic>
          <a:graphicData uri="http://schemas.openxmlformats.org/drawingml/2006/table">
            <a:tbl>
              <a:tblPr firstRow="1" bandRow="1">
                <a:tableStyleId>{5C22544A-7EE6-4342-B048-85BDC9FD1C3A}</a:tableStyleId>
              </a:tblPr>
              <a:tblGrid>
                <a:gridCol w="1143000"/>
                <a:gridCol w="1295400"/>
                <a:gridCol w="1295400"/>
                <a:gridCol w="1295400"/>
                <a:gridCol w="1295400"/>
                <a:gridCol w="1295400"/>
              </a:tblGrid>
              <a:tr h="474967">
                <a:tc>
                  <a:txBody>
                    <a:bodyPr/>
                    <a:lstStyle/>
                    <a:p>
                      <a:pPr>
                        <a:lnSpc>
                          <a:spcPct val="115000"/>
                        </a:lnSpc>
                        <a:spcAft>
                          <a:spcPts val="0"/>
                        </a:spcAft>
                      </a:pPr>
                      <a:r>
                        <a:rPr lang="en-GB" sz="1100" dirty="0">
                          <a:latin typeface="Calibri"/>
                          <a:ea typeface="Calibri"/>
                          <a:cs typeface="Times New Roman"/>
                        </a:rPr>
                        <a:t>Time course</a:t>
                      </a:r>
                    </a:p>
                  </a:txBody>
                  <a:tcPr marL="68580" marR="68580" marT="0" marB="0"/>
                </a:tc>
                <a:tc>
                  <a:txBody>
                    <a:bodyPr/>
                    <a:lstStyle/>
                    <a:p>
                      <a:pPr>
                        <a:lnSpc>
                          <a:spcPct val="115000"/>
                        </a:lnSpc>
                        <a:spcAft>
                          <a:spcPts val="0"/>
                        </a:spcAft>
                      </a:pPr>
                      <a:r>
                        <a:rPr lang="en-GB" sz="1100">
                          <a:latin typeface="Calibri"/>
                          <a:ea typeface="Calibri"/>
                          <a:cs typeface="Times New Roman"/>
                        </a:rPr>
                        <a:t>Agent</a:t>
                      </a:r>
                    </a:p>
                  </a:txBody>
                  <a:tcPr marL="68580" marR="68580" marT="0" marB="0"/>
                </a:tc>
                <a:tc>
                  <a:txBody>
                    <a:bodyPr/>
                    <a:lstStyle/>
                    <a:p>
                      <a:pPr>
                        <a:lnSpc>
                          <a:spcPct val="115000"/>
                        </a:lnSpc>
                        <a:spcAft>
                          <a:spcPts val="0"/>
                        </a:spcAft>
                      </a:pPr>
                      <a:r>
                        <a:rPr lang="en-GB" sz="1100">
                          <a:latin typeface="Calibri"/>
                          <a:ea typeface="Calibri"/>
                          <a:cs typeface="Times New Roman"/>
                        </a:rPr>
                        <a:t>Onset</a:t>
                      </a:r>
                    </a:p>
                  </a:txBody>
                  <a:tcPr marL="68580" marR="68580" marT="0" marB="0"/>
                </a:tc>
                <a:tc>
                  <a:txBody>
                    <a:bodyPr/>
                    <a:lstStyle/>
                    <a:p>
                      <a:pPr>
                        <a:lnSpc>
                          <a:spcPct val="115000"/>
                        </a:lnSpc>
                        <a:spcAft>
                          <a:spcPts val="0"/>
                        </a:spcAft>
                      </a:pPr>
                      <a:r>
                        <a:rPr lang="en-GB" sz="1100">
                          <a:latin typeface="Calibri"/>
                          <a:ea typeface="Calibri"/>
                          <a:cs typeface="Times New Roman"/>
                        </a:rPr>
                        <a:t>Peak</a:t>
                      </a:r>
                    </a:p>
                  </a:txBody>
                  <a:tcPr marL="68580" marR="68580" marT="0" marB="0"/>
                </a:tc>
                <a:tc>
                  <a:txBody>
                    <a:bodyPr/>
                    <a:lstStyle/>
                    <a:p>
                      <a:pPr>
                        <a:lnSpc>
                          <a:spcPct val="115000"/>
                        </a:lnSpc>
                        <a:spcAft>
                          <a:spcPts val="0"/>
                        </a:spcAft>
                      </a:pPr>
                      <a:r>
                        <a:rPr lang="en-GB" sz="1100">
                          <a:latin typeface="Calibri"/>
                          <a:ea typeface="Calibri"/>
                          <a:cs typeface="Times New Roman"/>
                        </a:rPr>
                        <a:t>Duration</a:t>
                      </a:r>
                    </a:p>
                  </a:txBody>
                  <a:tcPr marL="68580" marR="68580" marT="0" marB="0"/>
                </a:tc>
                <a:tc>
                  <a:txBody>
                    <a:bodyPr/>
                    <a:lstStyle/>
                    <a:p>
                      <a:pPr>
                        <a:lnSpc>
                          <a:spcPct val="115000"/>
                        </a:lnSpc>
                        <a:spcAft>
                          <a:spcPts val="0"/>
                        </a:spcAft>
                      </a:pPr>
                      <a:r>
                        <a:rPr lang="en-GB" sz="1100">
                          <a:latin typeface="Calibri"/>
                          <a:ea typeface="Calibri"/>
                          <a:cs typeface="Times New Roman"/>
                        </a:rPr>
                        <a:t>Indication</a:t>
                      </a:r>
                    </a:p>
                  </a:txBody>
                  <a:tcPr marL="68580" marR="68580" marT="0" marB="0"/>
                </a:tc>
              </a:tr>
              <a:tr h="751348">
                <a:tc>
                  <a:txBody>
                    <a:bodyPr/>
                    <a:lstStyle/>
                    <a:p>
                      <a:pPr>
                        <a:lnSpc>
                          <a:spcPct val="115000"/>
                        </a:lnSpc>
                        <a:spcAft>
                          <a:spcPts val="0"/>
                        </a:spcAft>
                      </a:pPr>
                      <a:r>
                        <a:rPr lang="en-GB" sz="1200" dirty="0">
                          <a:latin typeface="Calibri"/>
                          <a:ea typeface="Calibri"/>
                          <a:cs typeface="Times New Roman"/>
                        </a:rPr>
                        <a:t>Rapid acting</a:t>
                      </a:r>
                    </a:p>
                  </a:txBody>
                  <a:tcPr marL="68580" marR="68580" marT="0" marB="0"/>
                </a:tc>
                <a:tc>
                  <a:txBody>
                    <a:bodyPr/>
                    <a:lstStyle/>
                    <a:p>
                      <a:pPr>
                        <a:lnSpc>
                          <a:spcPct val="115000"/>
                        </a:lnSpc>
                        <a:spcAft>
                          <a:spcPts val="0"/>
                        </a:spcAft>
                      </a:pPr>
                      <a:r>
                        <a:rPr lang="en-GB" sz="1200">
                          <a:latin typeface="Calibri"/>
                          <a:ea typeface="Calibri"/>
                          <a:cs typeface="Times New Roman"/>
                        </a:rPr>
                        <a:t>Lispro-hum, Aspart-novo</a:t>
                      </a:r>
                    </a:p>
                  </a:txBody>
                  <a:tcPr marL="68580" marR="68580" marT="0" marB="0"/>
                </a:tc>
                <a:tc>
                  <a:txBody>
                    <a:bodyPr/>
                    <a:lstStyle/>
                    <a:p>
                      <a:pPr>
                        <a:lnSpc>
                          <a:spcPct val="115000"/>
                        </a:lnSpc>
                        <a:spcAft>
                          <a:spcPts val="0"/>
                        </a:spcAft>
                      </a:pPr>
                      <a:r>
                        <a:rPr lang="en-GB" sz="1200">
                          <a:latin typeface="Calibri"/>
                          <a:ea typeface="Calibri"/>
                          <a:cs typeface="Times New Roman"/>
                        </a:rPr>
                        <a:t>10-15 min</a:t>
                      </a:r>
                    </a:p>
                    <a:p>
                      <a:pPr>
                        <a:lnSpc>
                          <a:spcPct val="115000"/>
                        </a:lnSpc>
                        <a:spcAft>
                          <a:spcPts val="0"/>
                        </a:spcAft>
                      </a:pPr>
                      <a:r>
                        <a:rPr lang="en-GB" sz="1200">
                          <a:latin typeface="Calibri"/>
                          <a:ea typeface="Calibri"/>
                          <a:cs typeface="Times New Roman"/>
                        </a:rPr>
                        <a:t>10-15 min</a:t>
                      </a:r>
                    </a:p>
                  </a:txBody>
                  <a:tcPr marL="68580" marR="68580" marT="0" marB="0"/>
                </a:tc>
                <a:tc>
                  <a:txBody>
                    <a:bodyPr/>
                    <a:lstStyle/>
                    <a:p>
                      <a:pPr>
                        <a:lnSpc>
                          <a:spcPct val="115000"/>
                        </a:lnSpc>
                        <a:spcAft>
                          <a:spcPts val="0"/>
                        </a:spcAft>
                      </a:pPr>
                      <a:r>
                        <a:rPr lang="en-GB" sz="1200">
                          <a:latin typeface="Calibri"/>
                          <a:ea typeface="Calibri"/>
                          <a:cs typeface="Times New Roman"/>
                        </a:rPr>
                        <a:t>1hr</a:t>
                      </a:r>
                    </a:p>
                    <a:p>
                      <a:pPr>
                        <a:lnSpc>
                          <a:spcPct val="115000"/>
                        </a:lnSpc>
                        <a:spcAft>
                          <a:spcPts val="0"/>
                        </a:spcAft>
                      </a:pPr>
                      <a:r>
                        <a:rPr lang="en-GB" sz="1200">
                          <a:latin typeface="Calibri"/>
                          <a:ea typeface="Calibri"/>
                          <a:cs typeface="Times New Roman"/>
                        </a:rPr>
                        <a:t>40-50 min</a:t>
                      </a:r>
                    </a:p>
                  </a:txBody>
                  <a:tcPr marL="68580" marR="68580" marT="0" marB="0"/>
                </a:tc>
                <a:tc>
                  <a:txBody>
                    <a:bodyPr/>
                    <a:lstStyle/>
                    <a:p>
                      <a:pPr>
                        <a:lnSpc>
                          <a:spcPct val="115000"/>
                        </a:lnSpc>
                        <a:spcAft>
                          <a:spcPts val="0"/>
                        </a:spcAft>
                      </a:pPr>
                      <a:r>
                        <a:rPr lang="en-GB" sz="1200">
                          <a:latin typeface="Calibri"/>
                          <a:ea typeface="Calibri"/>
                          <a:cs typeface="Times New Roman"/>
                        </a:rPr>
                        <a:t>3hr</a:t>
                      </a:r>
                    </a:p>
                    <a:p>
                      <a:pPr>
                        <a:lnSpc>
                          <a:spcPct val="115000"/>
                        </a:lnSpc>
                        <a:spcAft>
                          <a:spcPts val="0"/>
                        </a:spcAft>
                      </a:pPr>
                      <a:r>
                        <a:rPr lang="en-GB" sz="1200">
                          <a:latin typeface="Calibri"/>
                          <a:ea typeface="Calibri"/>
                          <a:cs typeface="Times New Roman"/>
                        </a:rPr>
                        <a:t>4-6hr</a:t>
                      </a:r>
                    </a:p>
                  </a:txBody>
                  <a:tcPr marL="68580" marR="68580" marT="0" marB="0"/>
                </a:tc>
                <a:tc>
                  <a:txBody>
                    <a:bodyPr/>
                    <a:lstStyle/>
                    <a:p>
                      <a:pPr>
                        <a:lnSpc>
                          <a:spcPct val="115000"/>
                        </a:lnSpc>
                        <a:spcAft>
                          <a:spcPts val="0"/>
                        </a:spcAft>
                      </a:pPr>
                      <a:r>
                        <a:rPr lang="en-GB" sz="1200">
                          <a:latin typeface="Calibri"/>
                          <a:ea typeface="Calibri"/>
                          <a:cs typeface="Times New Roman"/>
                        </a:rPr>
                        <a:t>Rapid reduce of BG , prevent nocturnal hypoglycemia</a:t>
                      </a:r>
                    </a:p>
                  </a:txBody>
                  <a:tcPr marL="68580" marR="68580" marT="0" marB="0"/>
                </a:tc>
              </a:tr>
              <a:tr h="2028556">
                <a:tc>
                  <a:txBody>
                    <a:bodyPr/>
                    <a:lstStyle/>
                    <a:p>
                      <a:pPr>
                        <a:lnSpc>
                          <a:spcPct val="115000"/>
                        </a:lnSpc>
                        <a:spcAft>
                          <a:spcPts val="0"/>
                        </a:spcAft>
                      </a:pPr>
                      <a:r>
                        <a:rPr lang="en-GB" sz="1200" dirty="0">
                          <a:latin typeface="Calibri"/>
                          <a:ea typeface="Calibri"/>
                          <a:cs typeface="Times New Roman"/>
                        </a:rPr>
                        <a:t>Short acting</a:t>
                      </a:r>
                    </a:p>
                  </a:txBody>
                  <a:tcPr marL="68580" marR="68580" marT="0" marB="0"/>
                </a:tc>
                <a:tc>
                  <a:txBody>
                    <a:bodyPr/>
                    <a:lstStyle/>
                    <a:p>
                      <a:pPr>
                        <a:lnSpc>
                          <a:spcPct val="115000"/>
                        </a:lnSpc>
                        <a:spcAft>
                          <a:spcPts val="0"/>
                        </a:spcAft>
                      </a:pPr>
                      <a:r>
                        <a:rPr lang="en-GB" sz="1200" dirty="0">
                          <a:latin typeface="Calibri"/>
                          <a:ea typeface="Calibri"/>
                          <a:cs typeface="Times New Roman"/>
                        </a:rPr>
                        <a:t>Regular</a:t>
                      </a:r>
                    </a:p>
                    <a:p>
                      <a:pPr>
                        <a:lnSpc>
                          <a:spcPct val="115000"/>
                        </a:lnSpc>
                        <a:spcAft>
                          <a:spcPts val="0"/>
                        </a:spcAft>
                      </a:pPr>
                      <a:r>
                        <a:rPr lang="en-GB" sz="1200" dirty="0">
                          <a:latin typeface="Calibri"/>
                          <a:ea typeface="Calibri"/>
                          <a:cs typeface="Times New Roman"/>
                        </a:rPr>
                        <a:t>-</a:t>
                      </a:r>
                      <a:r>
                        <a:rPr lang="en-GB" sz="1200" dirty="0" err="1">
                          <a:latin typeface="Calibri"/>
                          <a:ea typeface="Calibri"/>
                          <a:cs typeface="Times New Roman"/>
                        </a:rPr>
                        <a:t>Humalog</a:t>
                      </a:r>
                      <a:endParaRPr lang="en-GB" sz="1200" dirty="0">
                        <a:latin typeface="Calibri"/>
                        <a:ea typeface="Calibri"/>
                        <a:cs typeface="Times New Roman"/>
                      </a:endParaRPr>
                    </a:p>
                    <a:p>
                      <a:pPr>
                        <a:lnSpc>
                          <a:spcPct val="115000"/>
                        </a:lnSpc>
                        <a:spcAft>
                          <a:spcPts val="0"/>
                        </a:spcAft>
                      </a:pPr>
                      <a:r>
                        <a:rPr lang="en-GB" sz="1200" dirty="0">
                          <a:latin typeface="Calibri"/>
                          <a:ea typeface="Calibri"/>
                          <a:cs typeface="Times New Roman"/>
                        </a:rPr>
                        <a:t>-</a:t>
                      </a:r>
                      <a:r>
                        <a:rPr lang="en-GB" sz="1200" dirty="0" err="1">
                          <a:latin typeface="Calibri"/>
                          <a:ea typeface="Calibri"/>
                          <a:cs typeface="Times New Roman"/>
                        </a:rPr>
                        <a:t>novolin</a:t>
                      </a:r>
                      <a:endParaRPr lang="en-GB" sz="1200" dirty="0">
                        <a:latin typeface="Calibri"/>
                        <a:ea typeface="Calibri"/>
                        <a:cs typeface="Times New Roman"/>
                      </a:endParaRPr>
                    </a:p>
                    <a:p>
                      <a:pPr>
                        <a:lnSpc>
                          <a:spcPct val="115000"/>
                        </a:lnSpc>
                        <a:spcAft>
                          <a:spcPts val="0"/>
                        </a:spcAft>
                      </a:pPr>
                      <a:r>
                        <a:rPr lang="en-GB" sz="1200" dirty="0">
                          <a:latin typeface="Calibri"/>
                          <a:ea typeface="Calibri"/>
                          <a:cs typeface="Times New Roman"/>
                        </a:rPr>
                        <a:t>-iletin11</a:t>
                      </a:r>
                    </a:p>
                  </a:txBody>
                  <a:tcPr marL="68580" marR="68580" marT="0" marB="0"/>
                </a:tc>
                <a:tc>
                  <a:txBody>
                    <a:bodyPr/>
                    <a:lstStyle/>
                    <a:p>
                      <a:pPr>
                        <a:lnSpc>
                          <a:spcPct val="115000"/>
                        </a:lnSpc>
                        <a:spcAft>
                          <a:spcPts val="0"/>
                        </a:spcAft>
                      </a:pPr>
                      <a:r>
                        <a:rPr lang="en-GB" sz="1200">
                          <a:latin typeface="Calibri"/>
                          <a:ea typeface="Calibri"/>
                          <a:cs typeface="Times New Roman"/>
                        </a:rPr>
                        <a:t>½ -1 hr</a:t>
                      </a:r>
                    </a:p>
                  </a:txBody>
                  <a:tcPr marL="68580" marR="68580" marT="0" marB="0"/>
                </a:tc>
                <a:tc>
                  <a:txBody>
                    <a:bodyPr/>
                    <a:lstStyle/>
                    <a:p>
                      <a:pPr>
                        <a:lnSpc>
                          <a:spcPct val="115000"/>
                        </a:lnSpc>
                        <a:spcAft>
                          <a:spcPts val="0"/>
                        </a:spcAft>
                      </a:pPr>
                      <a:r>
                        <a:rPr lang="en-GB" sz="1200">
                          <a:latin typeface="Calibri"/>
                          <a:ea typeface="Calibri"/>
                          <a:cs typeface="Times New Roman"/>
                        </a:rPr>
                        <a:t>2-3 hr</a:t>
                      </a:r>
                    </a:p>
                  </a:txBody>
                  <a:tcPr marL="68580" marR="68580" marT="0" marB="0"/>
                </a:tc>
                <a:tc>
                  <a:txBody>
                    <a:bodyPr/>
                    <a:lstStyle/>
                    <a:p>
                      <a:pPr>
                        <a:lnSpc>
                          <a:spcPct val="115000"/>
                        </a:lnSpc>
                        <a:spcAft>
                          <a:spcPts val="0"/>
                        </a:spcAft>
                      </a:pPr>
                      <a:r>
                        <a:rPr lang="en-GB" sz="1200">
                          <a:latin typeface="Calibri"/>
                          <a:ea typeface="Calibri"/>
                          <a:cs typeface="Times New Roman"/>
                        </a:rPr>
                        <a:t>4-6 hr</a:t>
                      </a:r>
                    </a:p>
                  </a:txBody>
                  <a:tcPr marL="68580" marR="68580" marT="0" marB="0"/>
                </a:tc>
                <a:tc>
                  <a:txBody>
                    <a:bodyPr/>
                    <a:lstStyle/>
                    <a:p>
                      <a:pPr>
                        <a:lnSpc>
                          <a:spcPct val="115000"/>
                        </a:lnSpc>
                        <a:spcAft>
                          <a:spcPts val="0"/>
                        </a:spcAft>
                      </a:pPr>
                      <a:r>
                        <a:rPr lang="en-GB" sz="1200">
                          <a:latin typeface="Calibri"/>
                          <a:ea typeface="Calibri"/>
                          <a:cs typeface="Times New Roman"/>
                        </a:rPr>
                        <a:t>Prevent post parandal hyperglycemia, given 20-30 min before meal can given alone or combination with long acting insulin</a:t>
                      </a:r>
                    </a:p>
                  </a:txBody>
                  <a:tcPr marL="68580" marR="68580" marT="0" marB="0"/>
                </a:tc>
              </a:tr>
              <a:tr h="1517674">
                <a:tc>
                  <a:txBody>
                    <a:bodyPr/>
                    <a:lstStyle/>
                    <a:p>
                      <a:pPr>
                        <a:lnSpc>
                          <a:spcPct val="115000"/>
                        </a:lnSpc>
                        <a:spcAft>
                          <a:spcPts val="0"/>
                        </a:spcAft>
                      </a:pPr>
                      <a:endParaRPr lang="en-GB" sz="1200" dirty="0">
                        <a:latin typeface="Calibri"/>
                        <a:ea typeface="Calibri"/>
                        <a:cs typeface="Times New Roman"/>
                      </a:endParaRPr>
                    </a:p>
                    <a:p>
                      <a:pPr>
                        <a:lnSpc>
                          <a:spcPct val="115000"/>
                        </a:lnSpc>
                        <a:spcAft>
                          <a:spcPts val="0"/>
                        </a:spcAft>
                      </a:pPr>
                      <a:r>
                        <a:rPr lang="en-GB" sz="1200" dirty="0">
                          <a:latin typeface="Calibri"/>
                          <a:ea typeface="Calibri"/>
                          <a:cs typeface="Times New Roman"/>
                        </a:rPr>
                        <a:t>Intermediate acting</a:t>
                      </a:r>
                    </a:p>
                  </a:txBody>
                  <a:tcPr marL="68580" marR="68580" marT="0" marB="0"/>
                </a:tc>
                <a:tc>
                  <a:txBody>
                    <a:bodyPr/>
                    <a:lstStyle/>
                    <a:p>
                      <a:pPr>
                        <a:lnSpc>
                          <a:spcPct val="115000"/>
                        </a:lnSpc>
                        <a:spcAft>
                          <a:spcPts val="0"/>
                        </a:spcAft>
                      </a:pPr>
                      <a:r>
                        <a:rPr lang="en-GB" sz="1200" u="sng" dirty="0">
                          <a:latin typeface="Calibri"/>
                          <a:ea typeface="Calibri"/>
                          <a:cs typeface="Times New Roman"/>
                        </a:rPr>
                        <a:t>NPH</a:t>
                      </a:r>
                      <a:endParaRPr lang="en-GB" sz="1200" dirty="0">
                        <a:latin typeface="Calibri"/>
                        <a:ea typeface="Calibri"/>
                        <a:cs typeface="Times New Roman"/>
                      </a:endParaRPr>
                    </a:p>
                    <a:p>
                      <a:pPr>
                        <a:lnSpc>
                          <a:spcPct val="115000"/>
                        </a:lnSpc>
                        <a:spcAft>
                          <a:spcPts val="0"/>
                        </a:spcAft>
                      </a:pPr>
                      <a:r>
                        <a:rPr lang="en-GB" sz="1200" dirty="0" err="1">
                          <a:latin typeface="Calibri"/>
                          <a:ea typeface="Calibri"/>
                          <a:cs typeface="Times New Roman"/>
                        </a:rPr>
                        <a:t>Humalin-N,Iletin</a:t>
                      </a:r>
                      <a:r>
                        <a:rPr lang="en-GB" sz="1200" dirty="0">
                          <a:latin typeface="Calibri"/>
                          <a:ea typeface="Calibri"/>
                          <a:cs typeface="Times New Roman"/>
                        </a:rPr>
                        <a:t> -</a:t>
                      </a:r>
                      <a:r>
                        <a:rPr lang="en-GB" sz="1200" dirty="0" err="1">
                          <a:latin typeface="Calibri"/>
                          <a:ea typeface="Calibri"/>
                          <a:cs typeface="Times New Roman"/>
                        </a:rPr>
                        <a:t>N,Novolin</a:t>
                      </a:r>
                      <a:r>
                        <a:rPr lang="en-GB" sz="1200" dirty="0">
                          <a:latin typeface="Calibri"/>
                          <a:ea typeface="Calibri"/>
                          <a:cs typeface="Times New Roman"/>
                        </a:rPr>
                        <a:t>- N</a:t>
                      </a:r>
                    </a:p>
                    <a:p>
                      <a:pPr>
                        <a:lnSpc>
                          <a:spcPct val="115000"/>
                        </a:lnSpc>
                        <a:spcAft>
                          <a:spcPts val="0"/>
                        </a:spcAft>
                      </a:pPr>
                      <a:r>
                        <a:rPr lang="en-GB" sz="1200" u="sng" dirty="0" err="1">
                          <a:latin typeface="Calibri"/>
                          <a:ea typeface="Calibri"/>
                          <a:cs typeface="Times New Roman"/>
                        </a:rPr>
                        <a:t>Lente</a:t>
                      </a:r>
                      <a:endParaRPr lang="en-GB" sz="1200" dirty="0">
                        <a:latin typeface="Calibri"/>
                        <a:ea typeface="Calibri"/>
                        <a:cs typeface="Times New Roman"/>
                      </a:endParaRPr>
                    </a:p>
                    <a:p>
                      <a:pPr>
                        <a:lnSpc>
                          <a:spcPct val="115000"/>
                        </a:lnSpc>
                        <a:spcAft>
                          <a:spcPts val="0"/>
                        </a:spcAft>
                      </a:pPr>
                      <a:r>
                        <a:rPr lang="en-GB" sz="1200" dirty="0" err="1">
                          <a:latin typeface="Calibri"/>
                          <a:ea typeface="Calibri"/>
                          <a:cs typeface="Times New Roman"/>
                        </a:rPr>
                        <a:t>Humalin</a:t>
                      </a:r>
                      <a:r>
                        <a:rPr lang="en-GB" sz="1200" dirty="0">
                          <a:latin typeface="Calibri"/>
                          <a:ea typeface="Calibri"/>
                          <a:cs typeface="Times New Roman"/>
                        </a:rPr>
                        <a:t>-L,</a:t>
                      </a:r>
                    </a:p>
                    <a:p>
                      <a:pPr>
                        <a:lnSpc>
                          <a:spcPct val="115000"/>
                        </a:lnSpc>
                        <a:spcAft>
                          <a:spcPts val="0"/>
                        </a:spcAft>
                      </a:pPr>
                      <a:r>
                        <a:rPr lang="en-GB" sz="1200" dirty="0" err="1">
                          <a:latin typeface="Calibri"/>
                          <a:ea typeface="Calibri"/>
                          <a:cs typeface="Times New Roman"/>
                        </a:rPr>
                        <a:t>Iletn</a:t>
                      </a:r>
                      <a:r>
                        <a:rPr lang="en-GB" sz="1200" dirty="0">
                          <a:latin typeface="Calibri"/>
                          <a:ea typeface="Calibri"/>
                          <a:cs typeface="Times New Roman"/>
                        </a:rPr>
                        <a:t>-L</a:t>
                      </a:r>
                    </a:p>
                  </a:txBody>
                  <a:tcPr marL="68580" marR="68580" marT="0" marB="0"/>
                </a:tc>
                <a:tc>
                  <a:txBody>
                    <a:bodyPr/>
                    <a:lstStyle/>
                    <a:p>
                      <a:pPr>
                        <a:lnSpc>
                          <a:spcPct val="115000"/>
                        </a:lnSpc>
                        <a:spcAft>
                          <a:spcPts val="0"/>
                        </a:spcAft>
                      </a:pPr>
                      <a:endParaRPr lang="en-GB" sz="1200" dirty="0">
                        <a:latin typeface="Calibri"/>
                        <a:ea typeface="Calibri"/>
                        <a:cs typeface="Times New Roman"/>
                      </a:endParaRPr>
                    </a:p>
                    <a:p>
                      <a:pPr>
                        <a:lnSpc>
                          <a:spcPct val="115000"/>
                        </a:lnSpc>
                        <a:spcAft>
                          <a:spcPts val="0"/>
                        </a:spcAft>
                      </a:pPr>
                      <a:r>
                        <a:rPr lang="en-GB" sz="1200" dirty="0">
                          <a:latin typeface="Calibri"/>
                          <a:ea typeface="Calibri"/>
                          <a:cs typeface="Times New Roman"/>
                        </a:rPr>
                        <a:t>2-4 hr</a:t>
                      </a:r>
                    </a:p>
                    <a:p>
                      <a:pPr>
                        <a:lnSpc>
                          <a:spcPct val="115000"/>
                        </a:lnSpc>
                        <a:spcAft>
                          <a:spcPts val="0"/>
                        </a:spcAft>
                      </a:pPr>
                      <a:r>
                        <a:rPr lang="en-GB" sz="1200" dirty="0">
                          <a:latin typeface="Calibri"/>
                          <a:ea typeface="Calibri"/>
                          <a:cs typeface="Times New Roman"/>
                        </a:rPr>
                        <a:t>3-4hr</a:t>
                      </a:r>
                    </a:p>
                  </a:txBody>
                  <a:tcPr marL="68580" marR="68580" marT="0" marB="0"/>
                </a:tc>
                <a:tc>
                  <a:txBody>
                    <a:bodyPr/>
                    <a:lstStyle/>
                    <a:p>
                      <a:pPr>
                        <a:lnSpc>
                          <a:spcPct val="115000"/>
                        </a:lnSpc>
                        <a:spcAft>
                          <a:spcPts val="0"/>
                        </a:spcAft>
                      </a:pPr>
                      <a:endParaRPr lang="en-GB" sz="1200" dirty="0">
                        <a:latin typeface="Calibri"/>
                        <a:ea typeface="Calibri"/>
                        <a:cs typeface="Times New Roman"/>
                      </a:endParaRPr>
                    </a:p>
                    <a:p>
                      <a:pPr>
                        <a:lnSpc>
                          <a:spcPct val="115000"/>
                        </a:lnSpc>
                        <a:spcAft>
                          <a:spcPts val="0"/>
                        </a:spcAft>
                      </a:pPr>
                      <a:r>
                        <a:rPr lang="en-GB" sz="1200" dirty="0">
                          <a:latin typeface="Calibri"/>
                          <a:ea typeface="Calibri"/>
                          <a:cs typeface="Times New Roman"/>
                        </a:rPr>
                        <a:t>6-12hr</a:t>
                      </a:r>
                    </a:p>
                    <a:p>
                      <a:pPr>
                        <a:lnSpc>
                          <a:spcPct val="115000"/>
                        </a:lnSpc>
                        <a:spcAft>
                          <a:spcPts val="0"/>
                        </a:spcAft>
                      </a:pPr>
                      <a:r>
                        <a:rPr lang="en-GB" sz="1200" dirty="0">
                          <a:latin typeface="Calibri"/>
                          <a:ea typeface="Calibri"/>
                          <a:cs typeface="Times New Roman"/>
                        </a:rPr>
                        <a:t>6-12hr</a:t>
                      </a:r>
                    </a:p>
                  </a:txBody>
                  <a:tcPr marL="68580" marR="68580" marT="0" marB="0"/>
                </a:tc>
                <a:tc>
                  <a:txBody>
                    <a:bodyPr/>
                    <a:lstStyle/>
                    <a:p>
                      <a:pPr>
                        <a:lnSpc>
                          <a:spcPct val="115000"/>
                        </a:lnSpc>
                        <a:spcAft>
                          <a:spcPts val="0"/>
                        </a:spcAft>
                      </a:pPr>
                      <a:endParaRPr lang="en-GB" sz="1200" dirty="0">
                        <a:latin typeface="Calibri"/>
                        <a:ea typeface="Calibri"/>
                        <a:cs typeface="Times New Roman"/>
                      </a:endParaRPr>
                    </a:p>
                    <a:p>
                      <a:pPr>
                        <a:lnSpc>
                          <a:spcPct val="115000"/>
                        </a:lnSpc>
                        <a:spcAft>
                          <a:spcPts val="0"/>
                        </a:spcAft>
                      </a:pPr>
                      <a:r>
                        <a:rPr lang="en-GB" sz="1200" dirty="0">
                          <a:latin typeface="Calibri"/>
                          <a:ea typeface="Calibri"/>
                          <a:cs typeface="Times New Roman"/>
                        </a:rPr>
                        <a:t>16-20hr</a:t>
                      </a:r>
                    </a:p>
                    <a:p>
                      <a:pPr>
                        <a:lnSpc>
                          <a:spcPct val="115000"/>
                        </a:lnSpc>
                        <a:spcAft>
                          <a:spcPts val="0"/>
                        </a:spcAft>
                      </a:pPr>
                      <a:r>
                        <a:rPr lang="en-GB" sz="1200" dirty="0">
                          <a:latin typeface="Calibri"/>
                          <a:ea typeface="Calibri"/>
                          <a:cs typeface="Times New Roman"/>
                        </a:rPr>
                        <a:t>16-20hr</a:t>
                      </a:r>
                    </a:p>
                  </a:txBody>
                  <a:tcPr marL="68580" marR="68580" marT="0" marB="0"/>
                </a:tc>
                <a:tc>
                  <a:txBody>
                    <a:bodyPr/>
                    <a:lstStyle/>
                    <a:p>
                      <a:pPr>
                        <a:lnSpc>
                          <a:spcPct val="115000"/>
                        </a:lnSpc>
                        <a:spcAft>
                          <a:spcPts val="0"/>
                        </a:spcAft>
                      </a:pPr>
                      <a:endParaRPr lang="en-GB" sz="1200" dirty="0">
                        <a:latin typeface="Calibri"/>
                        <a:ea typeface="Calibri"/>
                        <a:cs typeface="Times New Roman"/>
                      </a:endParaRPr>
                    </a:p>
                    <a:p>
                      <a:pPr>
                        <a:lnSpc>
                          <a:spcPct val="115000"/>
                        </a:lnSpc>
                        <a:spcAft>
                          <a:spcPts val="0"/>
                        </a:spcAft>
                      </a:pPr>
                      <a:r>
                        <a:rPr lang="en-GB" sz="1200" dirty="0">
                          <a:latin typeface="Calibri"/>
                          <a:ea typeface="Calibri"/>
                          <a:cs typeface="Times New Roman"/>
                        </a:rPr>
                        <a:t>Can take after meal, white and cloudy</a:t>
                      </a:r>
                    </a:p>
                  </a:txBody>
                  <a:tcPr marL="68580" marR="68580" marT="0" marB="0"/>
                </a:tc>
              </a:tr>
              <a:tr h="751348">
                <a:tc>
                  <a:txBody>
                    <a:bodyPr/>
                    <a:lstStyle/>
                    <a:p>
                      <a:pPr>
                        <a:lnSpc>
                          <a:spcPct val="115000"/>
                        </a:lnSpc>
                        <a:spcAft>
                          <a:spcPts val="0"/>
                        </a:spcAft>
                      </a:pPr>
                      <a:r>
                        <a:rPr lang="en-GB" sz="1200">
                          <a:latin typeface="Calibri"/>
                          <a:ea typeface="Calibri"/>
                          <a:cs typeface="Times New Roman"/>
                        </a:rPr>
                        <a:t>Long acting</a:t>
                      </a:r>
                    </a:p>
                  </a:txBody>
                  <a:tcPr marL="68580" marR="68580" marT="0" marB="0"/>
                </a:tc>
                <a:tc>
                  <a:txBody>
                    <a:bodyPr/>
                    <a:lstStyle/>
                    <a:p>
                      <a:pPr>
                        <a:lnSpc>
                          <a:spcPct val="115000"/>
                        </a:lnSpc>
                        <a:spcAft>
                          <a:spcPts val="0"/>
                        </a:spcAft>
                      </a:pPr>
                      <a:r>
                        <a:rPr lang="en-GB" sz="1200">
                          <a:latin typeface="Calibri"/>
                          <a:ea typeface="Calibri"/>
                          <a:cs typeface="Times New Roman"/>
                        </a:rPr>
                        <a:t>Ultra lente(UL)</a:t>
                      </a:r>
                    </a:p>
                  </a:txBody>
                  <a:tcPr marL="68580" marR="68580" marT="0" marB="0"/>
                </a:tc>
                <a:tc>
                  <a:txBody>
                    <a:bodyPr/>
                    <a:lstStyle/>
                    <a:p>
                      <a:pPr>
                        <a:lnSpc>
                          <a:spcPct val="115000"/>
                        </a:lnSpc>
                        <a:spcAft>
                          <a:spcPts val="0"/>
                        </a:spcAft>
                      </a:pPr>
                      <a:r>
                        <a:rPr lang="en-GB" sz="1200" dirty="0">
                          <a:latin typeface="Calibri"/>
                          <a:ea typeface="Calibri"/>
                          <a:cs typeface="Times New Roman"/>
                        </a:rPr>
                        <a:t>6-8hr</a:t>
                      </a:r>
                    </a:p>
                  </a:txBody>
                  <a:tcPr marL="68580" marR="68580" marT="0" marB="0"/>
                </a:tc>
                <a:tc>
                  <a:txBody>
                    <a:bodyPr/>
                    <a:lstStyle/>
                    <a:p>
                      <a:pPr>
                        <a:lnSpc>
                          <a:spcPct val="115000"/>
                        </a:lnSpc>
                        <a:spcAft>
                          <a:spcPts val="0"/>
                        </a:spcAft>
                      </a:pPr>
                      <a:r>
                        <a:rPr lang="en-GB" sz="1200" dirty="0">
                          <a:latin typeface="Calibri"/>
                          <a:ea typeface="Calibri"/>
                          <a:cs typeface="Times New Roman"/>
                        </a:rPr>
                        <a:t>12-16hr</a:t>
                      </a:r>
                    </a:p>
                  </a:txBody>
                  <a:tcPr marL="68580" marR="68580" marT="0" marB="0"/>
                </a:tc>
                <a:tc>
                  <a:txBody>
                    <a:bodyPr/>
                    <a:lstStyle/>
                    <a:p>
                      <a:pPr>
                        <a:lnSpc>
                          <a:spcPct val="115000"/>
                        </a:lnSpc>
                        <a:spcAft>
                          <a:spcPts val="0"/>
                        </a:spcAft>
                      </a:pPr>
                      <a:r>
                        <a:rPr lang="en-GB" sz="1200" dirty="0">
                          <a:latin typeface="Calibri"/>
                          <a:ea typeface="Calibri"/>
                          <a:cs typeface="Times New Roman"/>
                        </a:rPr>
                        <a:t>20-30hr</a:t>
                      </a:r>
                    </a:p>
                  </a:txBody>
                  <a:tcPr marL="68580" marR="68580" marT="0" marB="0"/>
                </a:tc>
                <a:tc>
                  <a:txBody>
                    <a:bodyPr/>
                    <a:lstStyle/>
                    <a:p>
                      <a:pPr>
                        <a:lnSpc>
                          <a:spcPct val="115000"/>
                        </a:lnSpc>
                        <a:spcAft>
                          <a:spcPts val="0"/>
                        </a:spcAft>
                      </a:pPr>
                      <a:r>
                        <a:rPr lang="en-GB" sz="1200" dirty="0">
                          <a:latin typeface="Calibri"/>
                          <a:ea typeface="Calibri"/>
                          <a:cs typeface="Times New Roman"/>
                        </a:rPr>
                        <a:t>Used to control primarily fasting BGL </a:t>
                      </a:r>
                    </a:p>
                  </a:txBody>
                  <a:tcPr marL="68580" marR="68580" marT="0" marB="0"/>
                </a:tc>
              </a:tr>
              <a:tr h="495907">
                <a:tc>
                  <a:txBody>
                    <a:bodyPr/>
                    <a:lstStyle/>
                    <a:p>
                      <a:pPr>
                        <a:lnSpc>
                          <a:spcPct val="115000"/>
                        </a:lnSpc>
                        <a:spcAft>
                          <a:spcPts val="0"/>
                        </a:spcAft>
                      </a:pPr>
                      <a:endParaRPr lang="en-GB" sz="1200">
                        <a:latin typeface="Calibri"/>
                        <a:ea typeface="Calibri"/>
                        <a:cs typeface="Times New Roman"/>
                      </a:endParaRPr>
                    </a:p>
                    <a:p>
                      <a:pPr>
                        <a:lnSpc>
                          <a:spcPct val="115000"/>
                        </a:lnSpc>
                        <a:spcAft>
                          <a:spcPts val="0"/>
                        </a:spcAft>
                      </a:pPr>
                      <a:r>
                        <a:rPr lang="en-GB" sz="1200">
                          <a:latin typeface="Calibri"/>
                          <a:ea typeface="Calibri"/>
                          <a:cs typeface="Times New Roman"/>
                        </a:rPr>
                        <a:t>Very long acting</a:t>
                      </a:r>
                    </a:p>
                  </a:txBody>
                  <a:tcPr marL="68580" marR="68580" marT="0" marB="0"/>
                </a:tc>
                <a:tc>
                  <a:txBody>
                    <a:bodyPr/>
                    <a:lstStyle/>
                    <a:p>
                      <a:pPr>
                        <a:lnSpc>
                          <a:spcPct val="115000"/>
                        </a:lnSpc>
                        <a:spcAft>
                          <a:spcPts val="0"/>
                        </a:spcAft>
                      </a:pPr>
                      <a:r>
                        <a:rPr lang="en-GB" sz="1200" dirty="0" err="1">
                          <a:latin typeface="Calibri"/>
                          <a:ea typeface="Calibri"/>
                          <a:cs typeface="Times New Roman"/>
                        </a:rPr>
                        <a:t>Glargine</a:t>
                      </a:r>
                      <a:r>
                        <a:rPr lang="en-GB" sz="1200" dirty="0">
                          <a:latin typeface="Calibri"/>
                          <a:ea typeface="Calibri"/>
                          <a:cs typeface="Times New Roman"/>
                        </a:rPr>
                        <a:t>(</a:t>
                      </a:r>
                      <a:r>
                        <a:rPr lang="en-GB" sz="1200" dirty="0" err="1">
                          <a:latin typeface="Calibri"/>
                          <a:ea typeface="Calibri"/>
                          <a:cs typeface="Times New Roman"/>
                        </a:rPr>
                        <a:t>lantus</a:t>
                      </a:r>
                      <a:r>
                        <a:rPr lang="en-GB" sz="1200" dirty="0">
                          <a:latin typeface="Calibri"/>
                          <a:ea typeface="Calibri"/>
                          <a:cs typeface="Times New Roman"/>
                        </a:rPr>
                        <a:t>)</a:t>
                      </a:r>
                    </a:p>
                  </a:txBody>
                  <a:tcPr marL="68580" marR="68580" marT="0" marB="0"/>
                </a:tc>
                <a:tc>
                  <a:txBody>
                    <a:bodyPr/>
                    <a:lstStyle/>
                    <a:p>
                      <a:pPr>
                        <a:lnSpc>
                          <a:spcPct val="115000"/>
                        </a:lnSpc>
                        <a:spcAft>
                          <a:spcPts val="0"/>
                        </a:spcAft>
                      </a:pPr>
                      <a:r>
                        <a:rPr lang="en-GB" sz="1200" dirty="0">
                          <a:latin typeface="Calibri"/>
                          <a:ea typeface="Calibri"/>
                          <a:cs typeface="Times New Roman"/>
                        </a:rPr>
                        <a:t>1hr</a:t>
                      </a:r>
                    </a:p>
                  </a:txBody>
                  <a:tcPr marL="68580" marR="68580" marT="0" marB="0"/>
                </a:tc>
                <a:tc>
                  <a:txBody>
                    <a:bodyPr/>
                    <a:lstStyle/>
                    <a:p>
                      <a:pPr>
                        <a:lnSpc>
                          <a:spcPct val="115000"/>
                        </a:lnSpc>
                        <a:spcAft>
                          <a:spcPts val="0"/>
                        </a:spcAft>
                      </a:pPr>
                      <a:r>
                        <a:rPr lang="en-GB" sz="1200" dirty="0">
                          <a:latin typeface="Calibri"/>
                          <a:ea typeface="Calibri"/>
                          <a:cs typeface="Times New Roman"/>
                        </a:rPr>
                        <a:t>No peak </a:t>
                      </a:r>
                      <a:r>
                        <a:rPr lang="en-GB" sz="1200" dirty="0" err="1">
                          <a:latin typeface="Calibri"/>
                          <a:ea typeface="Calibri"/>
                          <a:cs typeface="Times New Roman"/>
                        </a:rPr>
                        <a:t>conti</a:t>
                      </a:r>
                      <a:r>
                        <a:rPr lang="en-GB" sz="1200" dirty="0">
                          <a:latin typeface="Calibri"/>
                          <a:ea typeface="Calibri"/>
                          <a:cs typeface="Times New Roman"/>
                        </a:rPr>
                        <a:t>.</a:t>
                      </a:r>
                    </a:p>
                  </a:txBody>
                  <a:tcPr marL="68580" marR="68580" marT="0" marB="0"/>
                </a:tc>
                <a:tc>
                  <a:txBody>
                    <a:bodyPr/>
                    <a:lstStyle/>
                    <a:p>
                      <a:pPr>
                        <a:lnSpc>
                          <a:spcPct val="115000"/>
                        </a:lnSpc>
                        <a:spcAft>
                          <a:spcPts val="0"/>
                        </a:spcAft>
                      </a:pPr>
                      <a:r>
                        <a:rPr lang="en-GB" sz="1200" dirty="0">
                          <a:latin typeface="Calibri"/>
                          <a:ea typeface="Calibri"/>
                          <a:cs typeface="Times New Roman"/>
                        </a:rPr>
                        <a:t>24hr</a:t>
                      </a:r>
                    </a:p>
                  </a:txBody>
                  <a:tcPr marL="68580" marR="68580" marT="0" marB="0"/>
                </a:tc>
                <a:tc>
                  <a:txBody>
                    <a:bodyPr/>
                    <a:lstStyle/>
                    <a:p>
                      <a:pPr>
                        <a:lnSpc>
                          <a:spcPct val="115000"/>
                        </a:lnSpc>
                        <a:spcAft>
                          <a:spcPts val="0"/>
                        </a:spcAft>
                      </a:pPr>
                      <a:r>
                        <a:rPr lang="en-GB" sz="1200" dirty="0">
                          <a:latin typeface="Calibri"/>
                          <a:ea typeface="Calibri"/>
                          <a:cs typeface="Times New Roman"/>
                        </a:rPr>
                        <a:t>Use as basal dose</a:t>
                      </a:r>
                    </a:p>
                  </a:txBody>
                  <a:tcPr marL="68580" marR="68580" marT="0" marB="0"/>
                </a:tc>
              </a:tr>
            </a:tbl>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F4F648-2EFA-4A18-AC50-5DA5325B7360}" type="slidenum">
              <a:rPr lang="en-US" smtClean="0"/>
              <a:pPr>
                <a:defRPr/>
              </a:pPr>
              <a:t>29</a:t>
            </a:fld>
            <a:endParaRPr lang="en-US"/>
          </a:p>
        </p:txBody>
      </p:sp>
      <p:sp>
        <p:nvSpPr>
          <p:cNvPr id="156673" name="Rectangle 1"/>
          <p:cNvSpPr>
            <a:spLocks noChangeArrowheads="1"/>
          </p:cNvSpPr>
          <p:nvPr/>
        </p:nvSpPr>
        <p:spPr bwMode="auto">
          <a:xfrm>
            <a:off x="152400" y="367506"/>
            <a:ext cx="88392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4400" b="0" i="0" u="none" strike="noStrike" cap="none" normalizeH="0" baseline="0" dirty="0" smtClean="0">
                <a:ln>
                  <a:noFill/>
                </a:ln>
                <a:solidFill>
                  <a:schemeClr val="tx2">
                    <a:lumMod val="60000"/>
                    <a:lumOff val="40000"/>
                  </a:schemeClr>
                </a:solidFill>
                <a:effectLst/>
                <a:latin typeface="Calibri" pitchFamily="34" charset="0"/>
                <a:ea typeface="Calibri" pitchFamily="34" charset="0"/>
                <a:cs typeface="Times New Roman" pitchFamily="18" charset="0"/>
              </a:rPr>
              <a:t>Action Time</a:t>
            </a:r>
            <a:endParaRPr kumimoji="0" lang="en-GB" sz="44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Includes onset ,peak and duration of action</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human preparations have  shorter action time than animal preparations ( Animal proteins triggers immune response)</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Rapid acting insulin are BG lowering agents ( acting time &lt;15 min)</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This cannot use as basal insulin</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When given as split doses intermediate acting insulin can be used as basal insulin</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Normally, long acting insulin is basal insulin.</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0"/>
            <a:ext cx="7772400" cy="1219200"/>
          </a:xfrm>
        </p:spPr>
        <p:txBody>
          <a:bodyPr/>
          <a:lstStyle/>
          <a:p>
            <a:r>
              <a:rPr lang="en-GB" sz="6600" dirty="0" smtClean="0"/>
              <a:t>Objectives</a:t>
            </a:r>
            <a:endParaRPr lang="en-GB" sz="6600" dirty="0"/>
          </a:p>
        </p:txBody>
      </p:sp>
      <p:sp>
        <p:nvSpPr>
          <p:cNvPr id="4" name="Content Placeholder 3"/>
          <p:cNvSpPr>
            <a:spLocks noGrp="1"/>
          </p:cNvSpPr>
          <p:nvPr>
            <p:ph idx="1"/>
          </p:nvPr>
        </p:nvSpPr>
        <p:spPr>
          <a:xfrm>
            <a:off x="685800" y="1143000"/>
            <a:ext cx="7772400" cy="5334000"/>
          </a:xfrm>
        </p:spPr>
        <p:txBody>
          <a:bodyPr/>
          <a:lstStyle/>
          <a:p>
            <a:r>
              <a:rPr lang="en-GB" sz="4000" dirty="0" smtClean="0">
                <a:solidFill>
                  <a:schemeClr val="bg2"/>
                </a:solidFill>
              </a:rPr>
              <a:t>Overview of Diabetes</a:t>
            </a:r>
          </a:p>
          <a:p>
            <a:r>
              <a:rPr lang="en-GB" sz="4000" dirty="0" smtClean="0">
                <a:solidFill>
                  <a:schemeClr val="bg2"/>
                </a:solidFill>
              </a:rPr>
              <a:t>Indications for Insulin in Diabetes</a:t>
            </a:r>
          </a:p>
          <a:p>
            <a:r>
              <a:rPr lang="en-GB" sz="4000" dirty="0" smtClean="0">
                <a:solidFill>
                  <a:schemeClr val="bg2"/>
                </a:solidFill>
              </a:rPr>
              <a:t>Goals for </a:t>
            </a:r>
            <a:r>
              <a:rPr lang="en-GB" sz="4000" dirty="0" err="1" smtClean="0">
                <a:solidFill>
                  <a:schemeClr val="bg2"/>
                </a:solidFill>
              </a:rPr>
              <a:t>glycemic</a:t>
            </a:r>
            <a:r>
              <a:rPr lang="en-GB" sz="4000" dirty="0" smtClean="0">
                <a:solidFill>
                  <a:schemeClr val="bg2"/>
                </a:solidFill>
              </a:rPr>
              <a:t> control</a:t>
            </a:r>
          </a:p>
          <a:p>
            <a:r>
              <a:rPr lang="en-GB" sz="4000" dirty="0" smtClean="0">
                <a:solidFill>
                  <a:schemeClr val="bg2"/>
                </a:solidFill>
              </a:rPr>
              <a:t>Fears and concern about Insulin</a:t>
            </a:r>
          </a:p>
          <a:p>
            <a:r>
              <a:rPr lang="en-GB" sz="4000" dirty="0" smtClean="0">
                <a:solidFill>
                  <a:schemeClr val="bg2"/>
                </a:solidFill>
              </a:rPr>
              <a:t>Type of insulin</a:t>
            </a:r>
          </a:p>
          <a:p>
            <a:r>
              <a:rPr lang="en-GB" sz="4000" dirty="0" smtClean="0">
                <a:solidFill>
                  <a:schemeClr val="bg2"/>
                </a:solidFill>
              </a:rPr>
              <a:t>Delivery option, storage</a:t>
            </a:r>
          </a:p>
          <a:p>
            <a:r>
              <a:rPr lang="en-GB" sz="4000" dirty="0" smtClean="0">
                <a:solidFill>
                  <a:schemeClr val="bg2"/>
                </a:solidFill>
              </a:rPr>
              <a:t>Complications</a:t>
            </a:r>
            <a:endParaRPr lang="en-GB" sz="4000" dirty="0">
              <a:solidFill>
                <a:schemeClr val="bg2"/>
              </a:solidFill>
            </a:endParaRPr>
          </a:p>
        </p:txBody>
      </p:sp>
      <p:sp>
        <p:nvSpPr>
          <p:cNvPr id="2" name="Slide Number Placeholder 1"/>
          <p:cNvSpPr>
            <a:spLocks noGrp="1"/>
          </p:cNvSpPr>
          <p:nvPr>
            <p:ph type="sldNum" sz="quarter" idx="12"/>
          </p:nvPr>
        </p:nvSpPr>
        <p:spPr/>
        <p:txBody>
          <a:bodyPr/>
          <a:lstStyle/>
          <a:p>
            <a:pPr>
              <a:defRPr/>
            </a:pPr>
            <a:fld id="{86F4F648-2EFA-4A18-AC50-5DA5325B7360}" type="slidenum">
              <a:rPr lang="en-US" smtClean="0"/>
              <a:pPr>
                <a:defRPr/>
              </a:pPr>
              <a:t>3</a:t>
            </a:fld>
            <a:endParaRPr lang="en-US"/>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F4F648-2EFA-4A18-AC50-5DA5325B7360}" type="slidenum">
              <a:rPr lang="en-US" smtClean="0"/>
              <a:pPr>
                <a:defRPr/>
              </a:pPr>
              <a:t>30</a:t>
            </a:fld>
            <a:endParaRPr lang="en-US"/>
          </a:p>
        </p:txBody>
      </p:sp>
      <p:sp>
        <p:nvSpPr>
          <p:cNvPr id="4" name="TextBox 3"/>
          <p:cNvSpPr txBox="1"/>
          <p:nvPr/>
        </p:nvSpPr>
        <p:spPr>
          <a:xfrm>
            <a:off x="152400" y="6336268"/>
            <a:ext cx="3581400"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rPr>
              <a:t>INSULIN THERAPHY</a:t>
            </a:r>
            <a:endPar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endParaRPr>
          </a:p>
        </p:txBody>
      </p:sp>
      <p:sp>
        <p:nvSpPr>
          <p:cNvPr id="112642" name="Rectangle 2"/>
          <p:cNvSpPr>
            <a:spLocks noChangeArrowheads="1"/>
          </p:cNvSpPr>
          <p:nvPr/>
        </p:nvSpPr>
        <p:spPr bwMode="auto">
          <a:xfrm>
            <a:off x="304800" y="683328"/>
            <a:ext cx="8839200" cy="48628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4800" b="0" i="0" u="none" strike="noStrike" cap="none" normalizeH="0" baseline="0" dirty="0" smtClean="0">
                <a:ln>
                  <a:noFill/>
                </a:ln>
                <a:solidFill>
                  <a:schemeClr val="accent5">
                    <a:lumMod val="50000"/>
                  </a:schemeClr>
                </a:solidFill>
                <a:effectLst/>
                <a:latin typeface="Calibri" pitchFamily="34" charset="0"/>
                <a:ea typeface="Calibri" pitchFamily="34" charset="0"/>
                <a:cs typeface="Times New Roman" pitchFamily="18" charset="0"/>
              </a:rPr>
              <a:t>Methods of insulin delivery</a:t>
            </a:r>
            <a:endParaRPr kumimoji="0" lang="en-GB" sz="4800" b="0" i="0" u="none" strike="noStrike" cap="none" normalizeH="0" baseline="0" dirty="0" smtClean="0">
              <a:ln>
                <a:noFill/>
              </a:ln>
              <a:solidFill>
                <a:schemeClr val="accent5">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4400" b="0" i="0" u="none" strike="noStrike" cap="none" normalizeH="0" baseline="0" dirty="0" smtClean="0">
                <a:ln>
                  <a:noFill/>
                </a:ln>
                <a:solidFill>
                  <a:schemeClr val="accent3">
                    <a:lumMod val="50000"/>
                  </a:schemeClr>
                </a:solidFill>
                <a:effectLst/>
                <a:latin typeface="Calibri" pitchFamily="34" charset="0"/>
                <a:ea typeface="Calibri" pitchFamily="34" charset="0"/>
                <a:cs typeface="Times New Roman" pitchFamily="18" charset="0"/>
              </a:rPr>
              <a:t>-I</a:t>
            </a:r>
            <a:r>
              <a:rPr kumimoji="0" lang="en-GB" sz="4000" b="0" i="0" u="none" strike="noStrike" cap="none" normalizeH="0" baseline="0" dirty="0" smtClean="0">
                <a:ln>
                  <a:noFill/>
                </a:ln>
                <a:solidFill>
                  <a:schemeClr val="accent3">
                    <a:lumMod val="50000"/>
                  </a:schemeClr>
                </a:solidFill>
                <a:effectLst/>
                <a:latin typeface="Calibri" pitchFamily="34" charset="0"/>
                <a:ea typeface="Calibri" pitchFamily="34" charset="0"/>
                <a:cs typeface="Times New Roman" pitchFamily="18" charset="0"/>
              </a:rPr>
              <a:t>nsulin pen</a:t>
            </a:r>
            <a:endParaRPr kumimoji="0" lang="en-GB" sz="4000" b="0"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4000" b="0" i="0" u="none" strike="noStrike" cap="none" normalizeH="0" baseline="0" dirty="0" smtClean="0">
                <a:ln>
                  <a:noFill/>
                </a:ln>
                <a:solidFill>
                  <a:schemeClr val="accent3">
                    <a:lumMod val="50000"/>
                  </a:schemeClr>
                </a:solidFill>
                <a:effectLst/>
                <a:latin typeface="Calibri" pitchFamily="34" charset="0"/>
                <a:ea typeface="Calibri" pitchFamily="34" charset="0"/>
                <a:cs typeface="Times New Roman" pitchFamily="18" charset="0"/>
              </a:rPr>
              <a:t>-Insulin Injections</a:t>
            </a:r>
            <a:endParaRPr kumimoji="0" lang="en-GB" sz="4000" b="0"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4000" b="0" i="0" u="none" strike="noStrike" cap="none" normalizeH="0" baseline="0" dirty="0" smtClean="0">
                <a:ln>
                  <a:noFill/>
                </a:ln>
                <a:solidFill>
                  <a:schemeClr val="accent3">
                    <a:lumMod val="50000"/>
                  </a:schemeClr>
                </a:solidFill>
                <a:effectLst/>
                <a:latin typeface="Calibri" pitchFamily="34" charset="0"/>
                <a:ea typeface="Calibri" pitchFamily="34" charset="0"/>
                <a:cs typeface="Times New Roman" pitchFamily="18" charset="0"/>
              </a:rPr>
              <a:t>-Insulin pump</a:t>
            </a:r>
            <a:endParaRPr kumimoji="0" lang="en-GB" sz="4000" b="0"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4000" b="0" i="0" u="none" strike="noStrike" cap="none" normalizeH="0" baseline="0" dirty="0" smtClean="0">
                <a:ln>
                  <a:noFill/>
                </a:ln>
                <a:solidFill>
                  <a:schemeClr val="accent3">
                    <a:lumMod val="50000"/>
                  </a:schemeClr>
                </a:solidFill>
                <a:effectLst/>
                <a:latin typeface="Calibri" pitchFamily="34" charset="0"/>
                <a:ea typeface="Calibri" pitchFamily="34" charset="0"/>
                <a:cs typeface="Times New Roman" pitchFamily="18" charset="0"/>
              </a:rPr>
              <a:t>-Implantable &amp; inhalant insulin therapy</a:t>
            </a:r>
            <a:endParaRPr kumimoji="0" lang="en-GB" sz="4000" b="0"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4000" b="0" i="0" u="none" strike="noStrike" cap="none" normalizeH="0" baseline="0" dirty="0" smtClean="0">
                <a:ln>
                  <a:noFill/>
                </a:ln>
                <a:solidFill>
                  <a:schemeClr val="accent3">
                    <a:lumMod val="50000"/>
                  </a:schemeClr>
                </a:solidFill>
                <a:effectLst/>
                <a:latin typeface="Calibri" pitchFamily="34" charset="0"/>
                <a:ea typeface="Calibri" pitchFamily="34" charset="0"/>
                <a:cs typeface="Times New Roman" pitchFamily="18" charset="0"/>
              </a:rPr>
              <a:t>-Transplantation of pancreatic cells- surgery</a:t>
            </a:r>
            <a:endParaRPr kumimoji="0" lang="en-GB" sz="4000" b="0"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cstate="print"/>
          <a:srcRect/>
          <a:stretch>
            <a:fillRect/>
          </a:stretch>
        </p:blipFill>
        <p:spPr bwMode="auto">
          <a:xfrm>
            <a:off x="0" y="0"/>
            <a:ext cx="9172398" cy="6858000"/>
          </a:xfrm>
          <a:prstGeom prst="rect">
            <a:avLst/>
          </a:prstGeom>
          <a:noFill/>
          <a:ln w="9525">
            <a:noFill/>
            <a:miter lim="800000"/>
            <a:headEnd/>
            <a:tailEnd/>
          </a:ln>
          <a:effectLst/>
        </p:spPr>
      </p:pic>
      <p:sp>
        <p:nvSpPr>
          <p:cNvPr id="79874" name="Rectangle 2"/>
          <p:cNvSpPr>
            <a:spLocks noGrp="1" noChangeArrowheads="1"/>
          </p:cNvSpPr>
          <p:nvPr>
            <p:ph type="title"/>
          </p:nvPr>
        </p:nvSpPr>
        <p:spPr>
          <a:xfrm>
            <a:off x="0" y="914400"/>
            <a:ext cx="5257800" cy="1828800"/>
          </a:xfrm>
        </p:spPr>
        <p:txBody>
          <a:bodyPr/>
          <a:lstStyle/>
          <a:p>
            <a:r>
              <a:rPr lang="en-US" sz="5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First step </a:t>
            </a:r>
            <a:r>
              <a:rPr lang="en-US"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r>
            <a:br>
              <a:rPr lang="en-US"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br>
            <a:r>
              <a:rPr lang="en-US"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into</a:t>
            </a:r>
            <a:r>
              <a:rPr lang="en-US" sz="5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
            </a:r>
            <a:br>
              <a:rPr lang="en-US" sz="5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br>
            <a:r>
              <a:rPr lang="en-US" sz="5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pitchFamily="18" charset="0"/>
              </a:rPr>
              <a:t>Insulin therapy</a:t>
            </a:r>
          </a:p>
        </p:txBody>
      </p:sp>
      <p:sp>
        <p:nvSpPr>
          <p:cNvPr id="79876" name="Text Box 4"/>
          <p:cNvSpPr txBox="1">
            <a:spLocks noChangeArrowheads="1"/>
          </p:cNvSpPr>
          <p:nvPr/>
        </p:nvSpPr>
        <p:spPr bwMode="auto">
          <a:xfrm>
            <a:off x="1219200" y="3124200"/>
            <a:ext cx="6248400" cy="701675"/>
          </a:xfrm>
          <a:prstGeom prst="rect">
            <a:avLst/>
          </a:prstGeom>
          <a:noFill/>
          <a:ln w="9525">
            <a:noFill/>
            <a:miter lim="800000"/>
            <a:headEnd/>
            <a:tailEnd/>
          </a:ln>
          <a:effectLst/>
        </p:spPr>
        <p:txBody>
          <a:bodyPr>
            <a:spAutoFit/>
          </a:bodyPr>
          <a:lstStyle/>
          <a:p>
            <a:endParaRPr lang="en-US">
              <a:latin typeface="Times New Roman" pitchFamily="18" charset="0"/>
            </a:endParaRPr>
          </a:p>
        </p:txBody>
      </p:sp>
      <p:sp>
        <p:nvSpPr>
          <p:cNvPr id="5" name="Slide Number Placeholder 4"/>
          <p:cNvSpPr>
            <a:spLocks noGrp="1"/>
          </p:cNvSpPr>
          <p:nvPr>
            <p:ph type="sldNum" sz="quarter" idx="12"/>
          </p:nvPr>
        </p:nvSpPr>
        <p:spPr/>
        <p:txBody>
          <a:bodyPr/>
          <a:lstStyle/>
          <a:p>
            <a:pPr>
              <a:defRPr/>
            </a:pPr>
            <a:fld id="{A24F0FF1-BAA1-46A6-9007-9963A5B5B83F}" type="slidenum">
              <a:rPr lang="en-US" smtClean="0"/>
              <a:pPr>
                <a:defRPr/>
              </a:pPr>
              <a:t>31</a:t>
            </a:fld>
            <a:endParaRPr lang="en-US"/>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26308" name="Rectangle 4"/>
          <p:cNvSpPr>
            <a:spLocks noChangeArrowheads="1"/>
          </p:cNvSpPr>
          <p:nvPr/>
        </p:nvSpPr>
        <p:spPr bwMode="auto">
          <a:xfrm>
            <a:off x="1054100" y="0"/>
            <a:ext cx="6870700" cy="914400"/>
          </a:xfrm>
          <a:prstGeom prst="rect">
            <a:avLst/>
          </a:prstGeom>
          <a:noFill/>
          <a:ln w="9525">
            <a:noFill/>
            <a:miter lim="800000"/>
            <a:headEnd/>
            <a:tailEnd/>
          </a:ln>
        </p:spPr>
        <p:txBody>
          <a:bodyPr anchor="b"/>
          <a:lstStyle/>
          <a:p>
            <a:pPr algn="ctr">
              <a:spcBef>
                <a:spcPct val="0"/>
              </a:spcBef>
            </a:pPr>
            <a:r>
              <a:rPr lang="en-US" sz="3200" b="1" dirty="0">
                <a:solidFill>
                  <a:schemeClr val="bg2"/>
                </a:solidFill>
                <a:latin typeface="Cambria" pitchFamily="18" charset="0"/>
              </a:rPr>
              <a:t>Remember </a:t>
            </a:r>
          </a:p>
        </p:txBody>
      </p:sp>
      <p:sp>
        <p:nvSpPr>
          <p:cNvPr id="226309" name="Rectangle 5"/>
          <p:cNvSpPr>
            <a:spLocks noChangeArrowheads="1"/>
          </p:cNvSpPr>
          <p:nvPr/>
        </p:nvSpPr>
        <p:spPr bwMode="auto">
          <a:xfrm>
            <a:off x="685800" y="1219200"/>
            <a:ext cx="7696200" cy="3657600"/>
          </a:xfrm>
          <a:prstGeom prst="rect">
            <a:avLst/>
          </a:prstGeom>
          <a:noFill/>
          <a:ln w="9525">
            <a:noFill/>
            <a:miter lim="800000"/>
            <a:headEnd/>
            <a:tailEnd/>
          </a:ln>
        </p:spPr>
        <p:txBody>
          <a:bodyPr/>
          <a:lstStyle/>
          <a:p>
            <a:pPr marL="342900" indent="-342900">
              <a:lnSpc>
                <a:spcPct val="150000"/>
              </a:lnSpc>
              <a:spcBef>
                <a:spcPct val="20000"/>
              </a:spcBef>
              <a:buFontTx/>
              <a:buChar char="•"/>
            </a:pPr>
            <a:r>
              <a:rPr lang="en-US" b="1" dirty="0">
                <a:solidFill>
                  <a:schemeClr val="bg2"/>
                </a:solidFill>
                <a:latin typeface="Cambria" pitchFamily="18" charset="0"/>
              </a:rPr>
              <a:t>Insulin</a:t>
            </a:r>
          </a:p>
          <a:p>
            <a:pPr marL="742950" lvl="1" indent="-285750">
              <a:lnSpc>
                <a:spcPct val="150000"/>
              </a:lnSpc>
              <a:spcBef>
                <a:spcPct val="20000"/>
              </a:spcBef>
              <a:buFontTx/>
              <a:buChar char="–"/>
            </a:pPr>
            <a:r>
              <a:rPr lang="en-US" b="0" dirty="0">
                <a:solidFill>
                  <a:schemeClr val="bg2"/>
                </a:solidFill>
                <a:latin typeface="Cambria" pitchFamily="18" charset="0"/>
              </a:rPr>
              <a:t>No miracle drug</a:t>
            </a:r>
          </a:p>
          <a:p>
            <a:pPr marL="742950" lvl="1" indent="-285750">
              <a:lnSpc>
                <a:spcPct val="150000"/>
              </a:lnSpc>
              <a:spcBef>
                <a:spcPct val="20000"/>
              </a:spcBef>
              <a:buFontTx/>
              <a:buChar char="–"/>
            </a:pPr>
            <a:r>
              <a:rPr lang="en-US" b="0" dirty="0">
                <a:solidFill>
                  <a:schemeClr val="bg2"/>
                </a:solidFill>
                <a:latin typeface="Cambria" pitchFamily="18" charset="0"/>
              </a:rPr>
              <a:t>Has definite indications</a:t>
            </a:r>
          </a:p>
          <a:p>
            <a:pPr marL="742950" lvl="1" indent="-285750">
              <a:lnSpc>
                <a:spcPct val="150000"/>
              </a:lnSpc>
              <a:spcBef>
                <a:spcPct val="20000"/>
              </a:spcBef>
            </a:pPr>
            <a:r>
              <a:rPr lang="en-US" b="0" dirty="0">
                <a:solidFill>
                  <a:schemeClr val="bg2"/>
                </a:solidFill>
                <a:latin typeface="Cambria" pitchFamily="18" charset="0"/>
              </a:rPr>
              <a:t>As delivery route follows  </a:t>
            </a:r>
            <a:r>
              <a:rPr lang="en-US" b="0" i="1" dirty="0">
                <a:solidFill>
                  <a:schemeClr val="bg2"/>
                </a:solidFill>
                <a:latin typeface="Cambria" pitchFamily="18" charset="0"/>
              </a:rPr>
              <a:t>reverse</a:t>
            </a:r>
            <a:r>
              <a:rPr lang="en-US" b="0" dirty="0">
                <a:solidFill>
                  <a:schemeClr val="bg2"/>
                </a:solidFill>
                <a:latin typeface="Cambria" pitchFamily="18" charset="0"/>
              </a:rPr>
              <a:t> physiology:</a:t>
            </a:r>
          </a:p>
          <a:p>
            <a:pPr marL="742950" lvl="1" indent="-285750">
              <a:lnSpc>
                <a:spcPct val="150000"/>
              </a:lnSpc>
              <a:spcBef>
                <a:spcPct val="20000"/>
              </a:spcBef>
              <a:buFontTx/>
              <a:buChar char="–"/>
            </a:pPr>
            <a:r>
              <a:rPr lang="en-US" b="0" dirty="0">
                <a:solidFill>
                  <a:schemeClr val="bg2"/>
                </a:solidFill>
                <a:latin typeface="Cambria" pitchFamily="18" charset="0"/>
              </a:rPr>
              <a:t>Good control is achieved only if residual pancreatic function is preserved to a certain extent </a:t>
            </a:r>
            <a:r>
              <a:rPr lang="en-US" b="0" dirty="0" err="1">
                <a:solidFill>
                  <a:schemeClr val="bg2"/>
                </a:solidFill>
                <a:latin typeface="Cambria" pitchFamily="18" charset="0"/>
              </a:rPr>
              <a:t>i</a:t>
            </a:r>
            <a:r>
              <a:rPr lang="en-US" b="0" dirty="0">
                <a:solidFill>
                  <a:schemeClr val="bg2"/>
                </a:solidFill>
                <a:latin typeface="Cambria" pitchFamily="18" charset="0"/>
              </a:rPr>
              <a:t>-e:</a:t>
            </a:r>
          </a:p>
          <a:p>
            <a:pPr marL="742950" lvl="1" indent="-285750">
              <a:lnSpc>
                <a:spcPct val="150000"/>
              </a:lnSpc>
              <a:spcBef>
                <a:spcPct val="20000"/>
              </a:spcBef>
              <a:buFontTx/>
              <a:buChar char="–"/>
            </a:pPr>
            <a:r>
              <a:rPr lang="en-US" b="0" i="1" dirty="0">
                <a:solidFill>
                  <a:schemeClr val="bg2"/>
                </a:solidFill>
                <a:latin typeface="Cambria" pitchFamily="18" charset="0"/>
              </a:rPr>
              <a:t>Starting insulin on time is vital</a:t>
            </a:r>
          </a:p>
          <a:p>
            <a:pPr marL="742950" lvl="1" indent="-285750" algn="ctr">
              <a:lnSpc>
                <a:spcPct val="150000"/>
              </a:lnSpc>
              <a:spcBef>
                <a:spcPct val="20000"/>
              </a:spcBef>
            </a:pPr>
            <a:r>
              <a:rPr lang="en-US" b="0" i="1" dirty="0">
                <a:solidFill>
                  <a:schemeClr val="bg2"/>
                </a:solidFill>
                <a:latin typeface="Cambria" pitchFamily="18" charset="0"/>
              </a:rPr>
              <a:t>(Concept of early </a:t>
            </a:r>
            <a:r>
              <a:rPr lang="en-US" b="0" i="1" dirty="0" err="1">
                <a:solidFill>
                  <a:schemeClr val="bg2"/>
                </a:solidFill>
                <a:latin typeface="Cambria" pitchFamily="18" charset="0"/>
              </a:rPr>
              <a:t>insulinization</a:t>
            </a:r>
            <a:r>
              <a:rPr lang="en-US" b="0" i="1" dirty="0">
                <a:solidFill>
                  <a:schemeClr val="bg2"/>
                </a:solidFill>
                <a:latin typeface="Cambria" pitchFamily="18" charset="0"/>
              </a:rPr>
              <a:t>)</a:t>
            </a:r>
          </a:p>
          <a:p>
            <a:pPr marL="342900" indent="-342900">
              <a:spcBef>
                <a:spcPct val="20000"/>
              </a:spcBef>
              <a:buFontTx/>
              <a:buChar char="•"/>
            </a:pPr>
            <a:endParaRPr lang="en-US" b="0" dirty="0">
              <a:solidFill>
                <a:schemeClr val="bg2"/>
              </a:solidFill>
              <a:latin typeface="Cambria" pitchFamily="18" charset="0"/>
            </a:endParaRPr>
          </a:p>
        </p:txBody>
      </p:sp>
      <p:sp>
        <p:nvSpPr>
          <p:cNvPr id="4" name="Slide Number Placeholder 3"/>
          <p:cNvSpPr>
            <a:spLocks noGrp="1"/>
          </p:cNvSpPr>
          <p:nvPr>
            <p:ph type="sldNum" sz="quarter" idx="12"/>
          </p:nvPr>
        </p:nvSpPr>
        <p:spPr/>
        <p:txBody>
          <a:bodyPr/>
          <a:lstStyle/>
          <a:p>
            <a:pPr>
              <a:defRPr/>
            </a:pPr>
            <a:fld id="{86F4F648-2EFA-4A18-AC50-5DA5325B7360}" type="slidenum">
              <a:rPr lang="en-US" smtClean="0">
                <a:solidFill>
                  <a:schemeClr val="bg2"/>
                </a:solidFill>
              </a:rPr>
              <a:pPr>
                <a:defRPr/>
              </a:pPr>
              <a:t>32</a:t>
            </a:fld>
            <a:endParaRPr lang="en-US">
              <a:solidFill>
                <a:schemeClr val="bg2"/>
              </a:solidFill>
            </a:endParaRPr>
          </a:p>
        </p:txBody>
      </p:sp>
      <p:sp>
        <p:nvSpPr>
          <p:cNvPr id="5" name="TextBox 4"/>
          <p:cNvSpPr txBox="1"/>
          <p:nvPr/>
        </p:nvSpPr>
        <p:spPr>
          <a:xfrm>
            <a:off x="152400" y="6336268"/>
            <a:ext cx="3581400"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rPr>
              <a:t>INSULIN THERAPHY</a:t>
            </a:r>
            <a:endPar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27333" name="Rectangle 5"/>
          <p:cNvSpPr>
            <a:spLocks noChangeArrowheads="1"/>
          </p:cNvSpPr>
          <p:nvPr/>
        </p:nvSpPr>
        <p:spPr bwMode="auto">
          <a:xfrm>
            <a:off x="609600" y="76200"/>
            <a:ext cx="8153400" cy="609600"/>
          </a:xfrm>
          <a:prstGeom prst="rect">
            <a:avLst/>
          </a:prstGeom>
          <a:noFill/>
          <a:ln w="9525">
            <a:noFill/>
            <a:miter lim="800000"/>
            <a:headEnd/>
            <a:tailEnd/>
          </a:ln>
        </p:spPr>
        <p:txBody>
          <a:bodyPr anchor="b"/>
          <a:lstStyle/>
          <a:p>
            <a:pPr algn="ctr">
              <a:spcBef>
                <a:spcPct val="0"/>
              </a:spcBef>
            </a:pPr>
            <a:r>
              <a:rPr lang="en-US" sz="3200" b="1" dirty="0">
                <a:solidFill>
                  <a:schemeClr val="bg2"/>
                </a:solidFill>
                <a:latin typeface="Cambria" pitchFamily="18" charset="0"/>
              </a:rPr>
              <a:t>Pearls for practice </a:t>
            </a:r>
          </a:p>
        </p:txBody>
      </p:sp>
      <p:sp>
        <p:nvSpPr>
          <p:cNvPr id="227334" name="Rectangle 6"/>
          <p:cNvSpPr>
            <a:spLocks noChangeArrowheads="1"/>
          </p:cNvSpPr>
          <p:nvPr/>
        </p:nvSpPr>
        <p:spPr bwMode="auto">
          <a:xfrm>
            <a:off x="0" y="762000"/>
            <a:ext cx="8991600" cy="5715000"/>
          </a:xfrm>
          <a:prstGeom prst="rect">
            <a:avLst/>
          </a:prstGeom>
          <a:noFill/>
          <a:ln w="9525">
            <a:noFill/>
            <a:miter lim="800000"/>
            <a:headEnd/>
            <a:tailEnd/>
          </a:ln>
        </p:spPr>
        <p:txBody>
          <a:bodyPr/>
          <a:lstStyle/>
          <a:p>
            <a:pPr marL="742950" lvl="1" indent="-285750">
              <a:lnSpc>
                <a:spcPct val="90000"/>
              </a:lnSpc>
              <a:spcBef>
                <a:spcPct val="20000"/>
              </a:spcBef>
              <a:buClr>
                <a:schemeClr val="tx1"/>
              </a:buClr>
              <a:buFont typeface="Wingdings" pitchFamily="2" charset="2"/>
              <a:buChar char="ü"/>
            </a:pPr>
            <a:r>
              <a:rPr lang="en-US" sz="1800" b="0" i="1" dirty="0">
                <a:solidFill>
                  <a:schemeClr val="bg2"/>
                </a:solidFill>
                <a:latin typeface="Cambria" pitchFamily="18" charset="0"/>
              </a:rPr>
              <a:t>Never try to control diabetes with oral hypoglycemic drugs / insulin without first ensuring strict diet control</a:t>
            </a:r>
            <a:r>
              <a:rPr lang="en-US" sz="1800" b="0" i="1" dirty="0" smtClean="0">
                <a:solidFill>
                  <a:schemeClr val="bg2"/>
                </a:solidFill>
                <a:latin typeface="Cambria" pitchFamily="18" charset="0"/>
              </a:rPr>
              <a:t>.</a:t>
            </a:r>
          </a:p>
          <a:p>
            <a:pPr marL="742950" lvl="1" indent="-285750">
              <a:lnSpc>
                <a:spcPct val="90000"/>
              </a:lnSpc>
              <a:spcBef>
                <a:spcPct val="20000"/>
              </a:spcBef>
              <a:buClr>
                <a:schemeClr val="tx1"/>
              </a:buClr>
              <a:buFont typeface="Wingdings" pitchFamily="2" charset="2"/>
              <a:buChar char="ü"/>
            </a:pPr>
            <a:endParaRPr lang="en-US" sz="1800" b="0" i="1" dirty="0">
              <a:solidFill>
                <a:schemeClr val="bg2"/>
              </a:solidFill>
              <a:latin typeface="Cambria" pitchFamily="18" charset="0"/>
            </a:endParaRPr>
          </a:p>
          <a:p>
            <a:pPr marL="742950" lvl="1" indent="-285750">
              <a:lnSpc>
                <a:spcPct val="90000"/>
              </a:lnSpc>
              <a:spcBef>
                <a:spcPct val="20000"/>
              </a:spcBef>
              <a:buClr>
                <a:schemeClr val="tx1"/>
              </a:buClr>
              <a:buFont typeface="Wingdings" pitchFamily="2" charset="2"/>
              <a:buChar char="ü"/>
            </a:pPr>
            <a:r>
              <a:rPr lang="en-US" sz="1800" b="0" i="1" dirty="0">
                <a:solidFill>
                  <a:schemeClr val="bg2"/>
                </a:solidFill>
                <a:latin typeface="Cambria" pitchFamily="18" charset="0"/>
              </a:rPr>
              <a:t>Always bring fasting sugar to normal before trying to control post </a:t>
            </a:r>
            <a:r>
              <a:rPr lang="en-US" sz="1800" b="0" i="1" dirty="0" err="1">
                <a:solidFill>
                  <a:schemeClr val="bg2"/>
                </a:solidFill>
                <a:latin typeface="Cambria" pitchFamily="18" charset="0"/>
              </a:rPr>
              <a:t>prandial</a:t>
            </a:r>
            <a:r>
              <a:rPr lang="en-US" sz="1800" b="0" i="1" dirty="0">
                <a:solidFill>
                  <a:schemeClr val="bg2"/>
                </a:solidFill>
                <a:latin typeface="Cambria" pitchFamily="18" charset="0"/>
              </a:rPr>
              <a:t> / random blood sugar. </a:t>
            </a:r>
            <a:endParaRPr lang="en-US" sz="1800" b="0" i="1" dirty="0" smtClean="0">
              <a:solidFill>
                <a:schemeClr val="bg2"/>
              </a:solidFill>
              <a:latin typeface="Cambria" pitchFamily="18" charset="0"/>
            </a:endParaRPr>
          </a:p>
          <a:p>
            <a:pPr marL="742950" lvl="1" indent="-285750">
              <a:lnSpc>
                <a:spcPct val="90000"/>
              </a:lnSpc>
              <a:spcBef>
                <a:spcPct val="20000"/>
              </a:spcBef>
              <a:buClr>
                <a:schemeClr val="tx1"/>
              </a:buClr>
              <a:buFont typeface="Wingdings" pitchFamily="2" charset="2"/>
              <a:buChar char="ü"/>
            </a:pPr>
            <a:endParaRPr lang="en-US" sz="1800" b="0" i="1" dirty="0">
              <a:solidFill>
                <a:schemeClr val="bg2"/>
              </a:solidFill>
              <a:latin typeface="Cambria" pitchFamily="18" charset="0"/>
            </a:endParaRPr>
          </a:p>
          <a:p>
            <a:pPr marL="742950" lvl="1" indent="-285750">
              <a:lnSpc>
                <a:spcPct val="90000"/>
              </a:lnSpc>
              <a:spcBef>
                <a:spcPct val="20000"/>
              </a:spcBef>
              <a:buClr>
                <a:schemeClr val="tx1"/>
              </a:buClr>
              <a:buFont typeface="Wingdings" pitchFamily="2" charset="2"/>
              <a:buChar char="ü"/>
            </a:pPr>
            <a:r>
              <a:rPr lang="en-US" sz="1800" b="0" i="1" dirty="0">
                <a:solidFill>
                  <a:schemeClr val="bg2"/>
                </a:solidFill>
                <a:latin typeface="Cambria" pitchFamily="18" charset="0"/>
              </a:rPr>
              <a:t>Control any underlying infection/stressful condition vigorously</a:t>
            </a:r>
            <a:r>
              <a:rPr lang="en-US" sz="1800" b="0" i="1" dirty="0" smtClean="0">
                <a:solidFill>
                  <a:schemeClr val="bg2"/>
                </a:solidFill>
                <a:latin typeface="Cambria" pitchFamily="18" charset="0"/>
              </a:rPr>
              <a:t>. </a:t>
            </a:r>
          </a:p>
          <a:p>
            <a:pPr marL="742950" lvl="1" indent="-285750">
              <a:lnSpc>
                <a:spcPct val="90000"/>
              </a:lnSpc>
              <a:spcBef>
                <a:spcPct val="20000"/>
              </a:spcBef>
              <a:buClr>
                <a:schemeClr val="tx1"/>
              </a:buClr>
              <a:buFont typeface="Wingdings" pitchFamily="2" charset="2"/>
              <a:buChar char="ü"/>
            </a:pPr>
            <a:endParaRPr lang="en-US" sz="1800" b="0" i="1" dirty="0">
              <a:solidFill>
                <a:schemeClr val="bg2"/>
              </a:solidFill>
              <a:latin typeface="Cambria" pitchFamily="18" charset="0"/>
            </a:endParaRPr>
          </a:p>
          <a:p>
            <a:pPr marL="742950" lvl="1" indent="-285750">
              <a:lnSpc>
                <a:spcPct val="90000"/>
              </a:lnSpc>
              <a:spcBef>
                <a:spcPct val="20000"/>
              </a:spcBef>
              <a:buClr>
                <a:schemeClr val="tx1"/>
              </a:buClr>
              <a:buFont typeface="Wingdings" pitchFamily="2" charset="2"/>
              <a:buChar char="ü"/>
            </a:pPr>
            <a:r>
              <a:rPr lang="en-US" sz="1800" b="0" i="1" dirty="0">
                <a:solidFill>
                  <a:schemeClr val="bg2"/>
                </a:solidFill>
                <a:latin typeface="Cambria" pitchFamily="18" charset="0"/>
              </a:rPr>
              <a:t>Keep meal timings regular with 6 hrs between the three meals. </a:t>
            </a:r>
            <a:endParaRPr lang="en-US" sz="1800" b="0" i="1" dirty="0" smtClean="0">
              <a:solidFill>
                <a:schemeClr val="bg2"/>
              </a:solidFill>
              <a:latin typeface="Cambria" pitchFamily="18" charset="0"/>
            </a:endParaRPr>
          </a:p>
          <a:p>
            <a:pPr marL="742950" lvl="1" indent="-285750">
              <a:lnSpc>
                <a:spcPct val="90000"/>
              </a:lnSpc>
              <a:spcBef>
                <a:spcPct val="20000"/>
              </a:spcBef>
              <a:buClr>
                <a:schemeClr val="tx1"/>
              </a:buClr>
              <a:buFont typeface="Wingdings" pitchFamily="2" charset="2"/>
              <a:buChar char="ü"/>
            </a:pPr>
            <a:endParaRPr lang="en-US" sz="1800" b="0" i="1" dirty="0">
              <a:solidFill>
                <a:schemeClr val="bg2"/>
              </a:solidFill>
              <a:latin typeface="Cambria" pitchFamily="18" charset="0"/>
            </a:endParaRPr>
          </a:p>
          <a:p>
            <a:pPr marL="742950" lvl="1" indent="-285750">
              <a:lnSpc>
                <a:spcPct val="90000"/>
              </a:lnSpc>
              <a:spcBef>
                <a:spcPct val="20000"/>
              </a:spcBef>
              <a:buClr>
                <a:schemeClr val="tx1"/>
              </a:buClr>
              <a:buFont typeface="Wingdings" pitchFamily="2" charset="2"/>
              <a:buChar char="ü"/>
            </a:pPr>
            <a:r>
              <a:rPr lang="en-US" sz="1800" b="0" i="1" dirty="0">
                <a:solidFill>
                  <a:schemeClr val="bg2"/>
                </a:solidFill>
                <a:latin typeface="Cambria" pitchFamily="18" charset="0"/>
              </a:rPr>
              <a:t>Do not inject NPH before 11 p.m. </a:t>
            </a:r>
            <a:endParaRPr lang="en-US" sz="1800" b="0" i="1" dirty="0" smtClean="0">
              <a:solidFill>
                <a:schemeClr val="bg2"/>
              </a:solidFill>
              <a:latin typeface="Cambria" pitchFamily="18" charset="0"/>
            </a:endParaRPr>
          </a:p>
          <a:p>
            <a:pPr marL="742950" lvl="1" indent="-285750">
              <a:lnSpc>
                <a:spcPct val="90000"/>
              </a:lnSpc>
              <a:spcBef>
                <a:spcPct val="20000"/>
              </a:spcBef>
              <a:buClr>
                <a:schemeClr val="tx1"/>
              </a:buClr>
              <a:buFont typeface="Wingdings" pitchFamily="2" charset="2"/>
              <a:buChar char="ü"/>
            </a:pPr>
            <a:endParaRPr lang="en-US" sz="1800" b="0" i="1" dirty="0">
              <a:solidFill>
                <a:schemeClr val="bg2"/>
              </a:solidFill>
              <a:latin typeface="Cambria" pitchFamily="18" charset="0"/>
            </a:endParaRPr>
          </a:p>
          <a:p>
            <a:pPr marL="742950" lvl="1" indent="-285750">
              <a:lnSpc>
                <a:spcPct val="90000"/>
              </a:lnSpc>
              <a:spcBef>
                <a:spcPct val="20000"/>
              </a:spcBef>
              <a:buClr>
                <a:schemeClr val="tx1"/>
              </a:buClr>
              <a:buFont typeface="Wingdings" pitchFamily="2" charset="2"/>
              <a:buChar char="ü"/>
            </a:pPr>
            <a:r>
              <a:rPr lang="en-US" sz="1800" b="0" i="1" dirty="0">
                <a:solidFill>
                  <a:schemeClr val="bg2"/>
                </a:solidFill>
                <a:latin typeface="Cambria" pitchFamily="18" charset="0"/>
              </a:rPr>
              <a:t>Keep number of calories during the meals same from day to day. The quantity and quality of diet should be same at same timings</a:t>
            </a:r>
            <a:r>
              <a:rPr lang="en-US" sz="1800" b="0" i="1" dirty="0" smtClean="0">
                <a:solidFill>
                  <a:schemeClr val="bg2"/>
                </a:solidFill>
                <a:latin typeface="Cambria" pitchFamily="18" charset="0"/>
              </a:rPr>
              <a:t>.</a:t>
            </a:r>
          </a:p>
          <a:p>
            <a:pPr marL="742950" lvl="1" indent="-285750">
              <a:lnSpc>
                <a:spcPct val="90000"/>
              </a:lnSpc>
              <a:spcBef>
                <a:spcPct val="20000"/>
              </a:spcBef>
              <a:buClr>
                <a:schemeClr val="tx1"/>
              </a:buClr>
              <a:buFont typeface="Wingdings" pitchFamily="2" charset="2"/>
              <a:buChar char="ü"/>
            </a:pPr>
            <a:r>
              <a:rPr lang="en-US" sz="1800" b="0" i="1" dirty="0" smtClean="0">
                <a:solidFill>
                  <a:schemeClr val="bg2"/>
                </a:solidFill>
                <a:latin typeface="Cambria" pitchFamily="18" charset="0"/>
              </a:rPr>
              <a:t> </a:t>
            </a:r>
            <a:endParaRPr lang="en-US" sz="1800" b="0" i="1" dirty="0">
              <a:solidFill>
                <a:schemeClr val="bg2"/>
              </a:solidFill>
              <a:latin typeface="Cambria" pitchFamily="18" charset="0"/>
            </a:endParaRPr>
          </a:p>
          <a:p>
            <a:pPr marL="742950" lvl="1" indent="-285750">
              <a:lnSpc>
                <a:spcPct val="90000"/>
              </a:lnSpc>
              <a:spcBef>
                <a:spcPct val="20000"/>
              </a:spcBef>
              <a:buClr>
                <a:schemeClr val="tx1"/>
              </a:buClr>
              <a:buFont typeface="Wingdings" pitchFamily="2" charset="2"/>
              <a:buChar char="ü"/>
            </a:pPr>
            <a:r>
              <a:rPr lang="en-US" sz="1800" b="0" i="1" dirty="0">
                <a:solidFill>
                  <a:schemeClr val="bg2"/>
                </a:solidFill>
                <a:latin typeface="Cambria" pitchFamily="18" charset="0"/>
              </a:rPr>
              <a:t>Do not use sliding scale to calculate the dose of insulin</a:t>
            </a:r>
            <a:r>
              <a:rPr lang="en-US" sz="1800" b="0" i="1" dirty="0" smtClean="0">
                <a:solidFill>
                  <a:schemeClr val="bg2"/>
                </a:solidFill>
                <a:latin typeface="Cambria" pitchFamily="18" charset="0"/>
              </a:rPr>
              <a:t>.</a:t>
            </a:r>
          </a:p>
          <a:p>
            <a:pPr marL="742950" lvl="1" indent="-285750">
              <a:lnSpc>
                <a:spcPct val="90000"/>
              </a:lnSpc>
              <a:spcBef>
                <a:spcPct val="20000"/>
              </a:spcBef>
              <a:buClr>
                <a:schemeClr val="tx1"/>
              </a:buClr>
              <a:buFont typeface="Wingdings" pitchFamily="2" charset="2"/>
              <a:buChar char="ü"/>
            </a:pPr>
            <a:r>
              <a:rPr lang="en-US" sz="1800" b="0" i="1" dirty="0" smtClean="0">
                <a:solidFill>
                  <a:schemeClr val="bg2"/>
                </a:solidFill>
                <a:latin typeface="Cambria" pitchFamily="18" charset="0"/>
              </a:rPr>
              <a:t> </a:t>
            </a:r>
            <a:endParaRPr lang="en-US" sz="1800" b="0" i="1" dirty="0">
              <a:solidFill>
                <a:schemeClr val="bg2"/>
              </a:solidFill>
              <a:latin typeface="Cambria" pitchFamily="18" charset="0"/>
            </a:endParaRPr>
          </a:p>
          <a:p>
            <a:pPr marL="742950" lvl="1" indent="-285750">
              <a:lnSpc>
                <a:spcPct val="90000"/>
              </a:lnSpc>
              <a:spcBef>
                <a:spcPct val="20000"/>
              </a:spcBef>
              <a:buClr>
                <a:schemeClr val="tx1"/>
              </a:buClr>
              <a:buFont typeface="Wingdings" pitchFamily="2" charset="2"/>
              <a:buChar char="ü"/>
            </a:pPr>
            <a:r>
              <a:rPr lang="en-US" sz="1800" b="0" i="1" dirty="0">
                <a:solidFill>
                  <a:schemeClr val="bg2"/>
                </a:solidFill>
                <a:latin typeface="Cambria" pitchFamily="18" charset="0"/>
              </a:rPr>
              <a:t>Use proper technique to inject s/c insulin. </a:t>
            </a:r>
            <a:endParaRPr lang="en-US" sz="1800" b="0" i="1" dirty="0" smtClean="0">
              <a:solidFill>
                <a:schemeClr val="bg2"/>
              </a:solidFill>
              <a:latin typeface="Cambria" pitchFamily="18" charset="0"/>
            </a:endParaRPr>
          </a:p>
          <a:p>
            <a:pPr marL="742950" lvl="1" indent="-285750">
              <a:lnSpc>
                <a:spcPct val="90000"/>
              </a:lnSpc>
              <a:spcBef>
                <a:spcPct val="20000"/>
              </a:spcBef>
              <a:buClr>
                <a:schemeClr val="tx1"/>
              </a:buClr>
              <a:buFont typeface="Wingdings" pitchFamily="2" charset="2"/>
              <a:buChar char="ü"/>
            </a:pPr>
            <a:endParaRPr lang="en-US" sz="1800" b="0" i="1" dirty="0">
              <a:solidFill>
                <a:schemeClr val="bg2"/>
              </a:solidFill>
              <a:latin typeface="Cambria" pitchFamily="18" charset="0"/>
            </a:endParaRPr>
          </a:p>
          <a:p>
            <a:pPr marL="742950" lvl="1" indent="-285750">
              <a:lnSpc>
                <a:spcPct val="90000"/>
              </a:lnSpc>
              <a:spcBef>
                <a:spcPct val="20000"/>
              </a:spcBef>
              <a:buClr>
                <a:schemeClr val="tx1"/>
              </a:buClr>
              <a:buFont typeface="Wingdings" pitchFamily="2" charset="2"/>
              <a:buChar char="ü"/>
            </a:pPr>
            <a:r>
              <a:rPr lang="en-US" sz="1800" b="0" i="1" dirty="0">
                <a:solidFill>
                  <a:schemeClr val="bg2"/>
                </a:solidFill>
                <a:latin typeface="Cambria" pitchFamily="18" charset="0"/>
              </a:rPr>
              <a:t>Ensure proper storage of insulin. </a:t>
            </a:r>
          </a:p>
          <a:p>
            <a:pPr marL="342900" indent="-342900">
              <a:lnSpc>
                <a:spcPct val="90000"/>
              </a:lnSpc>
              <a:spcBef>
                <a:spcPct val="20000"/>
              </a:spcBef>
              <a:buFont typeface="Wingdings" pitchFamily="2" charset="2"/>
              <a:buChar char="ü"/>
            </a:pPr>
            <a:endParaRPr lang="en-US" sz="1800" b="0" i="1" dirty="0">
              <a:solidFill>
                <a:schemeClr val="bg2"/>
              </a:solidFill>
              <a:latin typeface="Cambria" pitchFamily="18" charset="0"/>
            </a:endParaRPr>
          </a:p>
        </p:txBody>
      </p:sp>
      <p:sp>
        <p:nvSpPr>
          <p:cNvPr id="5" name="Slide Number Placeholder 4"/>
          <p:cNvSpPr>
            <a:spLocks noGrp="1"/>
          </p:cNvSpPr>
          <p:nvPr>
            <p:ph type="sldNum" sz="quarter" idx="12"/>
          </p:nvPr>
        </p:nvSpPr>
        <p:spPr/>
        <p:txBody>
          <a:bodyPr/>
          <a:lstStyle/>
          <a:p>
            <a:pPr>
              <a:defRPr/>
            </a:pPr>
            <a:fld id="{86F4F648-2EFA-4A18-AC50-5DA5325B7360}" type="slidenum">
              <a:rPr lang="en-US" smtClean="0">
                <a:solidFill>
                  <a:schemeClr val="bg2"/>
                </a:solidFill>
              </a:rPr>
              <a:pPr>
                <a:defRPr/>
              </a:pPr>
              <a:t>33</a:t>
            </a:fld>
            <a:endParaRPr lang="en-US">
              <a:solidFill>
                <a:schemeClr val="bg2"/>
              </a:solidFill>
            </a:endParaRPr>
          </a:p>
        </p:txBody>
      </p:sp>
      <p:sp>
        <p:nvSpPr>
          <p:cNvPr id="6" name="TextBox 5"/>
          <p:cNvSpPr txBox="1"/>
          <p:nvPr/>
        </p:nvSpPr>
        <p:spPr>
          <a:xfrm>
            <a:off x="152400" y="6336268"/>
            <a:ext cx="3581400"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rPr>
              <a:t>INSULIN THERAPHY</a:t>
            </a:r>
            <a:endPar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2"/>
          <p:cNvPicPr>
            <a:picLocks noChangeAspect="1" noChangeArrowheads="1"/>
          </p:cNvPicPr>
          <p:nvPr/>
        </p:nvPicPr>
        <p:blipFill>
          <a:blip r:embed="rId3" cstate="print"/>
          <a:srcRect/>
          <a:stretch>
            <a:fillRect/>
          </a:stretch>
        </p:blipFill>
        <p:spPr bwMode="auto">
          <a:xfrm>
            <a:off x="0" y="-6350"/>
            <a:ext cx="9144000" cy="6864350"/>
          </a:xfrm>
          <a:prstGeom prst="rect">
            <a:avLst/>
          </a:prstGeom>
          <a:solidFill>
            <a:schemeClr val="tx1">
              <a:lumMod val="95000"/>
            </a:schemeClr>
          </a:solidFill>
          <a:ln>
            <a:noFill/>
          </a:ln>
          <a:effectLst>
            <a:softEdge rad="112500"/>
          </a:effectLst>
        </p:spPr>
      </p:pic>
      <p:sp>
        <p:nvSpPr>
          <p:cNvPr id="3" name="Slide Number Placeholder 2"/>
          <p:cNvSpPr>
            <a:spLocks noGrp="1"/>
          </p:cNvSpPr>
          <p:nvPr>
            <p:ph type="sldNum" sz="quarter" idx="12"/>
          </p:nvPr>
        </p:nvSpPr>
        <p:spPr/>
        <p:txBody>
          <a:bodyPr/>
          <a:lstStyle/>
          <a:p>
            <a:pPr>
              <a:defRPr/>
            </a:pPr>
            <a:fld id="{86F4F648-2EFA-4A18-AC50-5DA5325B7360}" type="slidenum">
              <a:rPr lang="en-US" smtClean="0"/>
              <a:pPr>
                <a:defRPr/>
              </a:pPr>
              <a:t>34</a:t>
            </a:fld>
            <a:endParaRPr lang="en-US"/>
          </a:p>
        </p:txBody>
      </p:sp>
      <p:sp>
        <p:nvSpPr>
          <p:cNvPr id="4" name="TextBox 3"/>
          <p:cNvSpPr txBox="1"/>
          <p:nvPr/>
        </p:nvSpPr>
        <p:spPr>
          <a:xfrm>
            <a:off x="152400" y="6336268"/>
            <a:ext cx="3581400"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rPr>
              <a:t>INSULIN THERAPHY</a:t>
            </a:r>
            <a:endPar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2.bp.blogspot.com/-RC9sou7utqE/UYuh1YfpZDI/AAAAAAAAAMQ/l7rZRIPuMbk/s1600/Migraine+II.jpg"/>
          <p:cNvPicPr>
            <a:picLocks noChangeAspect="1" noChangeArrowheads="1"/>
          </p:cNvPicPr>
          <p:nvPr/>
        </p:nvPicPr>
        <p:blipFill>
          <a:blip r:embed="rId3" cstate="print"/>
          <a:srcRect/>
          <a:stretch>
            <a:fillRect/>
          </a:stretch>
        </p:blipFill>
        <p:spPr bwMode="auto">
          <a:xfrm>
            <a:off x="-990600" y="1"/>
            <a:ext cx="10896600" cy="6858000"/>
          </a:xfrm>
          <a:prstGeom prst="rect">
            <a:avLst/>
          </a:prstGeom>
          <a:noFill/>
        </p:spPr>
      </p:pic>
      <p:sp>
        <p:nvSpPr>
          <p:cNvPr id="228356" name="Text Box 4"/>
          <p:cNvSpPr txBox="1">
            <a:spLocks noChangeArrowheads="1"/>
          </p:cNvSpPr>
          <p:nvPr/>
        </p:nvSpPr>
        <p:spPr bwMode="auto">
          <a:xfrm>
            <a:off x="5410200" y="763250"/>
            <a:ext cx="3581400" cy="1446550"/>
          </a:xfrm>
          <a:prstGeom prst="rect">
            <a:avLst/>
          </a:prstGeom>
          <a:noFill/>
          <a:ln w="9525">
            <a:noFill/>
            <a:miter lim="800000"/>
            <a:headEnd/>
            <a:tailEnd/>
          </a:ln>
          <a:effectLst/>
        </p:spPr>
        <p:txBody>
          <a:bodyPr wrap="square">
            <a:spAutoFit/>
          </a:bodyPr>
          <a:lstStyle/>
          <a:p>
            <a:pPr algn="r"/>
            <a:r>
              <a:rPr lang="en-US" sz="4400" b="1" dirty="0">
                <a:solidFill>
                  <a:schemeClr val="bg2"/>
                </a:solidFill>
                <a:latin typeface="Cambria" pitchFamily="18" charset="0"/>
              </a:rPr>
              <a:t>Common </a:t>
            </a:r>
            <a:endParaRPr lang="en-US" sz="4400" b="1" dirty="0" smtClean="0">
              <a:solidFill>
                <a:schemeClr val="bg2"/>
              </a:solidFill>
              <a:latin typeface="Cambria" pitchFamily="18" charset="0"/>
            </a:endParaRPr>
          </a:p>
          <a:p>
            <a:pPr algn="r"/>
            <a:r>
              <a:rPr lang="en-US" sz="4400" b="1" dirty="0" smtClean="0">
                <a:solidFill>
                  <a:schemeClr val="bg2"/>
                </a:solidFill>
                <a:latin typeface="Cambria" pitchFamily="18" charset="0"/>
              </a:rPr>
              <a:t>Problems</a:t>
            </a:r>
            <a:endParaRPr lang="en-US" sz="4400" b="1" dirty="0">
              <a:solidFill>
                <a:schemeClr val="bg2"/>
              </a:solidFill>
              <a:latin typeface="Cambria" pitchFamily="18" charset="0"/>
            </a:endParaRPr>
          </a:p>
        </p:txBody>
      </p:sp>
      <p:sp>
        <p:nvSpPr>
          <p:cNvPr id="4" name="Slide Number Placeholder 3"/>
          <p:cNvSpPr>
            <a:spLocks noGrp="1"/>
          </p:cNvSpPr>
          <p:nvPr>
            <p:ph type="sldNum" sz="quarter" idx="12"/>
          </p:nvPr>
        </p:nvSpPr>
        <p:spPr/>
        <p:txBody>
          <a:bodyPr/>
          <a:lstStyle/>
          <a:p>
            <a:pPr>
              <a:defRPr/>
            </a:pPr>
            <a:fld id="{86F4F648-2EFA-4A18-AC50-5DA5325B7360}" type="slidenum">
              <a:rPr lang="en-US" smtClean="0"/>
              <a:pPr>
                <a:defRPr/>
              </a:pPr>
              <a:t>35</a:t>
            </a:fld>
            <a:endParaRPr lang="en-US"/>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29380" name="Rectangle 4"/>
          <p:cNvSpPr>
            <a:spLocks noChangeArrowheads="1"/>
          </p:cNvSpPr>
          <p:nvPr/>
        </p:nvSpPr>
        <p:spPr bwMode="auto">
          <a:xfrm>
            <a:off x="685800" y="76200"/>
            <a:ext cx="7620000" cy="990600"/>
          </a:xfrm>
          <a:prstGeom prst="rect">
            <a:avLst/>
          </a:prstGeom>
          <a:noFill/>
          <a:ln w="9525">
            <a:noFill/>
            <a:miter lim="800000"/>
            <a:headEnd/>
            <a:tailEnd/>
          </a:ln>
        </p:spPr>
        <p:txBody>
          <a:bodyPr anchor="b"/>
          <a:lstStyle/>
          <a:p>
            <a:pPr algn="ctr">
              <a:spcBef>
                <a:spcPct val="0"/>
              </a:spcBef>
            </a:pPr>
            <a:r>
              <a:rPr lang="en-US" sz="3200" b="1" dirty="0">
                <a:solidFill>
                  <a:schemeClr val="bg2"/>
                </a:solidFill>
                <a:latin typeface="Cambria" pitchFamily="18" charset="0"/>
              </a:rPr>
              <a:t>Problems can be avoided</a:t>
            </a:r>
          </a:p>
        </p:txBody>
      </p:sp>
      <p:sp>
        <p:nvSpPr>
          <p:cNvPr id="229381" name="Rectangle 5"/>
          <p:cNvSpPr>
            <a:spLocks noChangeArrowheads="1"/>
          </p:cNvSpPr>
          <p:nvPr/>
        </p:nvSpPr>
        <p:spPr bwMode="auto">
          <a:xfrm>
            <a:off x="685800" y="1981200"/>
            <a:ext cx="7696200" cy="2971800"/>
          </a:xfrm>
          <a:prstGeom prst="rect">
            <a:avLst/>
          </a:prstGeom>
          <a:noFill/>
          <a:ln w="9525">
            <a:noFill/>
            <a:miter lim="800000"/>
            <a:headEnd/>
            <a:tailEnd/>
          </a:ln>
        </p:spPr>
        <p:txBody>
          <a:bodyPr/>
          <a:lstStyle/>
          <a:p>
            <a:pPr marL="342900" indent="-342900">
              <a:spcBef>
                <a:spcPct val="20000"/>
              </a:spcBef>
              <a:buFontTx/>
              <a:buChar char="•"/>
            </a:pPr>
            <a:r>
              <a:rPr lang="en-US" b="0" dirty="0">
                <a:solidFill>
                  <a:schemeClr val="bg2"/>
                </a:solidFill>
                <a:latin typeface="Cambria" pitchFamily="18" charset="0"/>
              </a:rPr>
              <a:t>Adherence to time table is all that is required to avoid </a:t>
            </a:r>
            <a:r>
              <a:rPr lang="en-US" b="0" dirty="0" smtClean="0">
                <a:solidFill>
                  <a:schemeClr val="bg2"/>
                </a:solidFill>
                <a:latin typeface="Cambria" pitchFamily="18" charset="0"/>
              </a:rPr>
              <a:t>problems :</a:t>
            </a:r>
          </a:p>
          <a:p>
            <a:pPr marL="342900" indent="-342900">
              <a:spcBef>
                <a:spcPct val="20000"/>
              </a:spcBef>
            </a:pPr>
            <a:endParaRPr lang="en-US" b="0" dirty="0">
              <a:solidFill>
                <a:schemeClr val="bg2"/>
              </a:solidFill>
              <a:latin typeface="Cambria" pitchFamily="18" charset="0"/>
            </a:endParaRPr>
          </a:p>
          <a:p>
            <a:pPr marL="742950" lvl="1" indent="-285750">
              <a:spcBef>
                <a:spcPct val="20000"/>
              </a:spcBef>
              <a:buFontTx/>
              <a:buChar char="–"/>
            </a:pPr>
            <a:r>
              <a:rPr lang="en-US" b="0" dirty="0">
                <a:solidFill>
                  <a:schemeClr val="bg2"/>
                </a:solidFill>
                <a:latin typeface="Cambria" pitchFamily="18" charset="0"/>
              </a:rPr>
              <a:t>Regular </a:t>
            </a:r>
            <a:r>
              <a:rPr lang="en-US" b="0" dirty="0" smtClean="0">
                <a:solidFill>
                  <a:schemeClr val="bg2"/>
                </a:solidFill>
                <a:latin typeface="Cambria" pitchFamily="18" charset="0"/>
              </a:rPr>
              <a:t>meals</a:t>
            </a:r>
          </a:p>
          <a:p>
            <a:pPr marL="742950" lvl="1" indent="-285750">
              <a:spcBef>
                <a:spcPct val="20000"/>
              </a:spcBef>
            </a:pPr>
            <a:endParaRPr lang="en-US" b="0" dirty="0">
              <a:solidFill>
                <a:schemeClr val="bg2"/>
              </a:solidFill>
              <a:latin typeface="Cambria" pitchFamily="18" charset="0"/>
            </a:endParaRPr>
          </a:p>
          <a:p>
            <a:pPr marL="742950" lvl="1" indent="-285750">
              <a:spcBef>
                <a:spcPct val="20000"/>
              </a:spcBef>
              <a:buFontTx/>
              <a:buChar char="–"/>
            </a:pPr>
            <a:r>
              <a:rPr lang="en-US" b="0" dirty="0">
                <a:solidFill>
                  <a:schemeClr val="bg2"/>
                </a:solidFill>
                <a:latin typeface="Cambria" pitchFamily="18" charset="0"/>
              </a:rPr>
              <a:t>Regular </a:t>
            </a:r>
            <a:r>
              <a:rPr lang="en-US" b="0" dirty="0" smtClean="0">
                <a:solidFill>
                  <a:schemeClr val="bg2"/>
                </a:solidFill>
                <a:latin typeface="Cambria" pitchFamily="18" charset="0"/>
              </a:rPr>
              <a:t>injections</a:t>
            </a:r>
          </a:p>
          <a:p>
            <a:pPr marL="742950" lvl="1" indent="-285750">
              <a:spcBef>
                <a:spcPct val="20000"/>
              </a:spcBef>
            </a:pPr>
            <a:endParaRPr lang="en-US" b="0" dirty="0">
              <a:solidFill>
                <a:schemeClr val="bg2"/>
              </a:solidFill>
              <a:latin typeface="Cambria" pitchFamily="18" charset="0"/>
            </a:endParaRPr>
          </a:p>
          <a:p>
            <a:pPr marL="742950" lvl="1" indent="-285750">
              <a:spcBef>
                <a:spcPct val="20000"/>
              </a:spcBef>
              <a:buFontTx/>
              <a:buChar char="–"/>
            </a:pPr>
            <a:r>
              <a:rPr lang="en-US" b="0" dirty="0">
                <a:solidFill>
                  <a:schemeClr val="bg2"/>
                </a:solidFill>
                <a:latin typeface="Cambria" pitchFamily="18" charset="0"/>
              </a:rPr>
              <a:t>Regular </a:t>
            </a:r>
            <a:r>
              <a:rPr lang="en-US" b="0" dirty="0" smtClean="0">
                <a:solidFill>
                  <a:schemeClr val="bg2"/>
                </a:solidFill>
                <a:latin typeface="Cambria" pitchFamily="18" charset="0"/>
              </a:rPr>
              <a:t>exercise</a:t>
            </a:r>
            <a:endParaRPr lang="en-US" b="0" dirty="0">
              <a:solidFill>
                <a:schemeClr val="bg2"/>
              </a:solidFill>
              <a:latin typeface="Cambria" pitchFamily="18" charset="0"/>
            </a:endParaRPr>
          </a:p>
        </p:txBody>
      </p:sp>
      <p:pic>
        <p:nvPicPr>
          <p:cNvPr id="229382" name="Picture 6" descr="j0234131"/>
          <p:cNvPicPr>
            <a:picLocks noChangeAspect="1" noChangeArrowheads="1"/>
          </p:cNvPicPr>
          <p:nvPr/>
        </p:nvPicPr>
        <p:blipFill>
          <a:blip r:embed="rId3" cstate="print"/>
          <a:srcRect/>
          <a:stretch>
            <a:fillRect/>
          </a:stretch>
        </p:blipFill>
        <p:spPr bwMode="auto">
          <a:xfrm>
            <a:off x="5105400" y="2971800"/>
            <a:ext cx="3095625" cy="3291933"/>
          </a:xfrm>
          <a:prstGeom prst="rect">
            <a:avLst/>
          </a:prstGeom>
          <a:noFill/>
        </p:spPr>
      </p:pic>
      <p:sp>
        <p:nvSpPr>
          <p:cNvPr id="5" name="Slide Number Placeholder 4"/>
          <p:cNvSpPr>
            <a:spLocks noGrp="1"/>
          </p:cNvSpPr>
          <p:nvPr>
            <p:ph type="sldNum" sz="quarter" idx="12"/>
          </p:nvPr>
        </p:nvSpPr>
        <p:spPr>
          <a:xfrm>
            <a:off x="7010400" y="6248400"/>
            <a:ext cx="1905000" cy="457200"/>
          </a:xfrm>
        </p:spPr>
        <p:txBody>
          <a:bodyPr/>
          <a:lstStyle/>
          <a:p>
            <a:pPr>
              <a:defRPr/>
            </a:pPr>
            <a:fld id="{86F4F648-2EFA-4A18-AC50-5DA5325B7360}" type="slidenum">
              <a:rPr lang="en-US" smtClean="0">
                <a:solidFill>
                  <a:schemeClr val="bg2"/>
                </a:solidFill>
                <a:latin typeface="Cambria" pitchFamily="18" charset="0"/>
              </a:rPr>
              <a:pPr>
                <a:defRPr/>
              </a:pPr>
              <a:t>36</a:t>
            </a:fld>
            <a:endParaRPr lang="en-US" dirty="0">
              <a:solidFill>
                <a:schemeClr val="bg2"/>
              </a:solidFill>
              <a:latin typeface="Cambria" pitchFamily="18" charset="0"/>
            </a:endParaRPr>
          </a:p>
        </p:txBody>
      </p:sp>
      <p:sp>
        <p:nvSpPr>
          <p:cNvPr id="6" name="TextBox 5"/>
          <p:cNvSpPr txBox="1"/>
          <p:nvPr/>
        </p:nvSpPr>
        <p:spPr>
          <a:xfrm>
            <a:off x="152400" y="6336268"/>
            <a:ext cx="3581400"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rPr>
              <a:t>INSULIN THERAPHY</a:t>
            </a:r>
            <a:endPar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0" y="211138"/>
            <a:ext cx="9144000" cy="1150937"/>
          </a:xfrm>
        </p:spPr>
        <p:txBody>
          <a:bodyPr/>
          <a:lstStyle/>
          <a:p>
            <a:r>
              <a:rPr lang="en-US" sz="3200" b="1" dirty="0">
                <a:solidFill>
                  <a:schemeClr val="bg2"/>
                </a:solidFill>
                <a:latin typeface="Cambria" pitchFamily="18" charset="0"/>
              </a:rPr>
              <a:t>Choosing an Insulin with a                                  Lower Risk of Hypoglycemia </a:t>
            </a:r>
          </a:p>
        </p:txBody>
      </p:sp>
      <p:sp>
        <p:nvSpPr>
          <p:cNvPr id="239619" name="Rectangle 3"/>
          <p:cNvSpPr>
            <a:spLocks noGrp="1" noChangeArrowheads="1"/>
          </p:cNvSpPr>
          <p:nvPr>
            <p:ph type="body" idx="4294967295"/>
          </p:nvPr>
        </p:nvSpPr>
        <p:spPr>
          <a:xfrm>
            <a:off x="387350" y="2590800"/>
            <a:ext cx="8604250" cy="2209800"/>
          </a:xfrm>
        </p:spPr>
        <p:txBody>
          <a:bodyPr/>
          <a:lstStyle/>
          <a:p>
            <a:pPr>
              <a:lnSpc>
                <a:spcPct val="200000"/>
              </a:lnSpc>
              <a:spcAft>
                <a:spcPct val="20000"/>
              </a:spcAft>
            </a:pPr>
            <a:r>
              <a:rPr lang="en-US" sz="2400" dirty="0">
                <a:solidFill>
                  <a:schemeClr val="bg2"/>
                </a:solidFill>
                <a:latin typeface="Cambria" pitchFamily="18" charset="0"/>
              </a:rPr>
              <a:t>Insulin analogues with longer, </a:t>
            </a:r>
            <a:r>
              <a:rPr lang="en-US" sz="2400" u="sng" dirty="0">
                <a:solidFill>
                  <a:schemeClr val="bg2"/>
                </a:solidFill>
                <a:latin typeface="Cambria" pitchFamily="18" charset="0"/>
              </a:rPr>
              <a:t>non-peaking</a:t>
            </a:r>
            <a:r>
              <a:rPr lang="en-US" sz="2400" dirty="0">
                <a:solidFill>
                  <a:schemeClr val="bg2"/>
                </a:solidFill>
                <a:latin typeface="Cambria" pitchFamily="18" charset="0"/>
              </a:rPr>
              <a:t> profiles may decrease the risk of </a:t>
            </a:r>
            <a:r>
              <a:rPr lang="en-US" sz="2400" dirty="0" smtClean="0">
                <a:solidFill>
                  <a:schemeClr val="bg2"/>
                </a:solidFill>
                <a:latin typeface="Cambria" pitchFamily="18" charset="0"/>
              </a:rPr>
              <a:t>hypoglycemia . . . </a:t>
            </a:r>
            <a:endParaRPr lang="en-US" sz="2400" dirty="0">
              <a:solidFill>
                <a:schemeClr val="bg2"/>
              </a:solidFill>
              <a:latin typeface="Cambria" pitchFamily="18" charset="0"/>
            </a:endParaRPr>
          </a:p>
        </p:txBody>
      </p:sp>
      <p:sp>
        <p:nvSpPr>
          <p:cNvPr id="106500" name="Rectangle 4"/>
          <p:cNvSpPr>
            <a:spLocks noChangeArrowheads="1"/>
          </p:cNvSpPr>
          <p:nvPr/>
        </p:nvSpPr>
        <p:spPr bwMode="auto">
          <a:xfrm>
            <a:off x="3579813" y="6119813"/>
            <a:ext cx="184150" cy="45720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buClr>
                <a:schemeClr val="tx1"/>
              </a:buClr>
              <a:buSzPct val="70000"/>
              <a:buFont typeface="Wingdings" pitchFamily="2" charset="2"/>
              <a:buNone/>
              <a:defRPr/>
            </a:pPr>
            <a:endParaRPr lang="en-CA" sz="2400" b="0">
              <a:solidFill>
                <a:schemeClr val="bg2"/>
              </a:solidFill>
              <a:latin typeface="Cambria" pitchFamily="18" charset="0"/>
            </a:endParaRPr>
          </a:p>
        </p:txBody>
      </p:sp>
      <p:sp>
        <p:nvSpPr>
          <p:cNvPr id="6" name="Slide Number Placeholder 5"/>
          <p:cNvSpPr>
            <a:spLocks noGrp="1"/>
          </p:cNvSpPr>
          <p:nvPr>
            <p:ph type="sldNum" sz="quarter" idx="12"/>
          </p:nvPr>
        </p:nvSpPr>
        <p:spPr/>
        <p:txBody>
          <a:bodyPr/>
          <a:lstStyle/>
          <a:p>
            <a:pPr>
              <a:defRPr/>
            </a:pPr>
            <a:fld id="{86F4F648-2EFA-4A18-AC50-5DA5325B7360}" type="slidenum">
              <a:rPr lang="en-US" smtClean="0">
                <a:solidFill>
                  <a:schemeClr val="bg2"/>
                </a:solidFill>
                <a:latin typeface="Cambria" pitchFamily="18" charset="0"/>
              </a:rPr>
              <a:pPr>
                <a:defRPr/>
              </a:pPr>
              <a:t>37</a:t>
            </a:fld>
            <a:endParaRPr lang="en-US">
              <a:solidFill>
                <a:schemeClr val="bg2"/>
              </a:solidFill>
              <a:latin typeface="Cambria" pitchFamily="18" charset="0"/>
            </a:endParaRPr>
          </a:p>
        </p:txBody>
      </p:sp>
      <p:sp>
        <p:nvSpPr>
          <p:cNvPr id="7" name="TextBox 6"/>
          <p:cNvSpPr txBox="1"/>
          <p:nvPr/>
        </p:nvSpPr>
        <p:spPr>
          <a:xfrm>
            <a:off x="152400" y="6336268"/>
            <a:ext cx="3581400"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rPr>
              <a:t>INSULIN THERAPHY</a:t>
            </a:r>
            <a:endPar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F4F648-2EFA-4A18-AC50-5DA5325B7360}" type="slidenum">
              <a:rPr lang="en-US" smtClean="0"/>
              <a:pPr>
                <a:defRPr/>
              </a:pPr>
              <a:t>38</a:t>
            </a:fld>
            <a:endParaRPr lang="en-US"/>
          </a:p>
        </p:txBody>
      </p:sp>
      <p:sp>
        <p:nvSpPr>
          <p:cNvPr id="4" name="Rectangle 3"/>
          <p:cNvSpPr/>
          <p:nvPr/>
        </p:nvSpPr>
        <p:spPr>
          <a:xfrm>
            <a:off x="609600" y="152400"/>
            <a:ext cx="7772400" cy="6247864"/>
          </a:xfrm>
          <a:prstGeom prst="rect">
            <a:avLst/>
          </a:prstGeom>
        </p:spPr>
        <p:txBody>
          <a:bodyPr wrap="square">
            <a:spAutoFit/>
          </a:bodyPr>
          <a:lstStyle/>
          <a:p>
            <a:pPr lvl="0"/>
            <a:r>
              <a:rPr lang="en-GB" sz="4400" dirty="0" smtClean="0">
                <a:solidFill>
                  <a:schemeClr val="accent1"/>
                </a:solidFill>
                <a:latin typeface="Calibri" pitchFamily="34" charset="0"/>
                <a:ea typeface="Calibri" pitchFamily="34" charset="0"/>
                <a:cs typeface="Times New Roman" pitchFamily="18" charset="0"/>
              </a:rPr>
              <a:t>Complications of Insulin Therapy</a:t>
            </a:r>
          </a:p>
          <a:p>
            <a:pPr lvl="0"/>
            <a:endParaRPr lang="en-GB" sz="4400" dirty="0" smtClean="0">
              <a:solidFill>
                <a:schemeClr val="accent1"/>
              </a:solidFill>
              <a:latin typeface="Arial" pitchFamily="34" charset="0"/>
              <a:cs typeface="Arial" pitchFamily="34" charset="0"/>
            </a:endParaRPr>
          </a:p>
          <a:p>
            <a:pPr lvl="0" eaLnBrk="0" hangingPunct="0"/>
            <a:r>
              <a:rPr lang="en-GB" sz="2800" dirty="0" smtClean="0">
                <a:solidFill>
                  <a:srgbClr val="FFFFFF"/>
                </a:solidFill>
                <a:latin typeface="Calibri" pitchFamily="34" charset="0"/>
                <a:ea typeface="Calibri" pitchFamily="34" charset="0"/>
                <a:cs typeface="Times New Roman" pitchFamily="18" charset="0"/>
              </a:rPr>
              <a:t>-</a:t>
            </a:r>
            <a:r>
              <a:rPr lang="en-GB" sz="3600" dirty="0" smtClean="0"/>
              <a:t>Local allergy reactions</a:t>
            </a:r>
          </a:p>
          <a:p>
            <a:r>
              <a:rPr lang="en-GB" sz="3600" dirty="0" smtClean="0"/>
              <a:t>-Systemic allergy reactions</a:t>
            </a:r>
          </a:p>
          <a:p>
            <a:r>
              <a:rPr lang="en-GB" sz="3600" dirty="0" smtClean="0"/>
              <a:t>-insulin </a:t>
            </a:r>
            <a:r>
              <a:rPr lang="en-GB" sz="3600" dirty="0" err="1" smtClean="0"/>
              <a:t>lipodistropy</a:t>
            </a:r>
            <a:r>
              <a:rPr lang="en-GB" sz="3600" dirty="0" smtClean="0"/>
              <a:t> (atrophy or        hypertrophy)</a:t>
            </a:r>
          </a:p>
          <a:p>
            <a:r>
              <a:rPr lang="en-GB" sz="3600" dirty="0" smtClean="0"/>
              <a:t>-Insulin Resistance</a:t>
            </a:r>
          </a:p>
          <a:p>
            <a:r>
              <a:rPr lang="en-GB" sz="3600" dirty="0" smtClean="0"/>
              <a:t>-Morning hyperglycemias</a:t>
            </a:r>
          </a:p>
          <a:p>
            <a:r>
              <a:rPr lang="en-GB" sz="3600" dirty="0" smtClean="0"/>
              <a:t>-Weight gain</a:t>
            </a:r>
          </a:p>
          <a:p>
            <a:r>
              <a:rPr lang="en-GB" sz="3600" dirty="0" smtClean="0"/>
              <a:t> </a:t>
            </a:r>
          </a:p>
          <a:p>
            <a:pPr lvl="0" eaLnBrk="0" hangingPunct="0"/>
            <a:endParaRPr lang="en-GB"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5780" name="Picture 4" descr="http://cdn-write.demandstudios.com/upload/1000/100/00/1/1101.jpg"/>
          <p:cNvPicPr>
            <a:picLocks noChangeAspect="1" noChangeArrowheads="1"/>
          </p:cNvPicPr>
          <p:nvPr/>
        </p:nvPicPr>
        <p:blipFill>
          <a:blip r:embed="rId3" cstate="print"/>
          <a:srcRect/>
          <a:stretch>
            <a:fillRect/>
          </a:stretch>
        </p:blipFill>
        <p:spPr bwMode="auto">
          <a:xfrm>
            <a:off x="-1" y="0"/>
            <a:ext cx="9982201" cy="6858000"/>
          </a:xfrm>
          <a:prstGeom prst="rect">
            <a:avLst/>
          </a:prstGeom>
          <a:noFill/>
        </p:spPr>
      </p:pic>
      <p:sp>
        <p:nvSpPr>
          <p:cNvPr id="230404" name="Text Box 4"/>
          <p:cNvSpPr txBox="1">
            <a:spLocks noChangeArrowheads="1"/>
          </p:cNvSpPr>
          <p:nvPr/>
        </p:nvSpPr>
        <p:spPr bwMode="auto">
          <a:xfrm>
            <a:off x="228600" y="382250"/>
            <a:ext cx="8915400" cy="1446550"/>
          </a:xfrm>
          <a:prstGeom prst="rect">
            <a:avLst/>
          </a:prstGeom>
          <a:noFill/>
          <a:ln w="9525">
            <a:noFill/>
            <a:miter lim="800000"/>
            <a:headEnd/>
            <a:tailEnd/>
          </a:ln>
          <a:effectLst/>
        </p:spPr>
        <p:txBody>
          <a:bodyPr>
            <a:spAutoFit/>
          </a:bodyPr>
          <a:lstStyle/>
          <a:p>
            <a:r>
              <a:rPr lang="en-US" sz="4400" b="1" dirty="0">
                <a:solidFill>
                  <a:schemeClr val="bg2"/>
                </a:solidFill>
                <a:latin typeface="Cambria" pitchFamily="18" charset="0"/>
              </a:rPr>
              <a:t>Injection </a:t>
            </a:r>
            <a:endParaRPr lang="en-US" sz="4400" b="1" dirty="0" smtClean="0">
              <a:solidFill>
                <a:schemeClr val="bg2"/>
              </a:solidFill>
              <a:latin typeface="Cambria" pitchFamily="18" charset="0"/>
            </a:endParaRPr>
          </a:p>
          <a:p>
            <a:r>
              <a:rPr lang="en-US" sz="4400" b="1" dirty="0" smtClean="0">
                <a:solidFill>
                  <a:schemeClr val="bg2"/>
                </a:solidFill>
                <a:latin typeface="Cambria" pitchFamily="18" charset="0"/>
              </a:rPr>
              <a:t>Techniques</a:t>
            </a:r>
            <a:endParaRPr lang="en-US" sz="4400" b="1" dirty="0">
              <a:solidFill>
                <a:schemeClr val="bg2"/>
              </a:solidFill>
              <a:latin typeface="Cambria" pitchFamily="18" charset="0"/>
            </a:endParaRPr>
          </a:p>
        </p:txBody>
      </p:sp>
      <p:sp>
        <p:nvSpPr>
          <p:cNvPr id="3" name="Slide Number Placeholder 2"/>
          <p:cNvSpPr>
            <a:spLocks noGrp="1"/>
          </p:cNvSpPr>
          <p:nvPr>
            <p:ph type="sldNum" sz="quarter" idx="12"/>
          </p:nvPr>
        </p:nvSpPr>
        <p:spPr/>
        <p:txBody>
          <a:bodyPr/>
          <a:lstStyle/>
          <a:p>
            <a:pPr>
              <a:defRPr/>
            </a:pPr>
            <a:fld id="{86F4F648-2EFA-4A18-AC50-5DA5325B7360}" type="slidenum">
              <a:rPr lang="en-US" smtClean="0">
                <a:solidFill>
                  <a:schemeClr val="bg2"/>
                </a:solidFill>
              </a:rPr>
              <a:pPr>
                <a:defRPr/>
              </a:pPr>
              <a:t>39</a:t>
            </a:fld>
            <a:endParaRPr lang="en-US">
              <a:solidFill>
                <a:schemeClr val="bg2"/>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609600"/>
            <a:ext cx="7772400" cy="45719"/>
          </a:xfrm>
        </p:spPr>
        <p:txBody>
          <a:bodyPr/>
          <a:lstStyle/>
          <a:p>
            <a:endParaRPr lang="en-GB" dirty="0"/>
          </a:p>
        </p:txBody>
      </p:sp>
      <p:sp>
        <p:nvSpPr>
          <p:cNvPr id="7" name="Content Placeholder 6"/>
          <p:cNvSpPr>
            <a:spLocks noGrp="1"/>
          </p:cNvSpPr>
          <p:nvPr>
            <p:ph sz="half" idx="1"/>
          </p:nvPr>
        </p:nvSpPr>
        <p:spPr>
          <a:xfrm>
            <a:off x="685800" y="914400"/>
            <a:ext cx="3810000" cy="5181600"/>
          </a:xfrm>
        </p:spPr>
        <p:txBody>
          <a:bodyPr/>
          <a:lstStyle/>
          <a:p>
            <a:r>
              <a:rPr lang="en-GB" sz="3600" dirty="0" smtClean="0">
                <a:solidFill>
                  <a:srgbClr val="FF0000"/>
                </a:solidFill>
              </a:rPr>
              <a:t>Type 1 Diabetes</a:t>
            </a:r>
          </a:p>
          <a:p>
            <a:endParaRPr lang="en-GB" dirty="0" smtClean="0"/>
          </a:p>
          <a:p>
            <a:r>
              <a:rPr lang="en-GB" sz="3600" dirty="0" smtClean="0"/>
              <a:t>Absent or impaired beta cell function</a:t>
            </a:r>
          </a:p>
          <a:p>
            <a:r>
              <a:rPr lang="en-GB" sz="3600" dirty="0" smtClean="0"/>
              <a:t>Insufficient insulin secretion</a:t>
            </a:r>
          </a:p>
          <a:p>
            <a:r>
              <a:rPr lang="en-GB" sz="3600" dirty="0" smtClean="0"/>
              <a:t>Increased insulin sensitivity</a:t>
            </a:r>
            <a:endParaRPr lang="en-GB" sz="3600" dirty="0"/>
          </a:p>
        </p:txBody>
      </p:sp>
      <p:sp>
        <p:nvSpPr>
          <p:cNvPr id="8" name="Content Placeholder 7"/>
          <p:cNvSpPr>
            <a:spLocks noGrp="1"/>
          </p:cNvSpPr>
          <p:nvPr>
            <p:ph sz="half" idx="2"/>
          </p:nvPr>
        </p:nvSpPr>
        <p:spPr>
          <a:xfrm>
            <a:off x="4648200" y="838200"/>
            <a:ext cx="3810000" cy="5257800"/>
          </a:xfrm>
        </p:spPr>
        <p:txBody>
          <a:bodyPr/>
          <a:lstStyle/>
          <a:p>
            <a:r>
              <a:rPr lang="en-GB" sz="3600" dirty="0" smtClean="0">
                <a:solidFill>
                  <a:srgbClr val="FF0000"/>
                </a:solidFill>
              </a:rPr>
              <a:t>Type 2 Diabetes</a:t>
            </a:r>
          </a:p>
          <a:p>
            <a:endParaRPr lang="en-GB" dirty="0" smtClean="0"/>
          </a:p>
          <a:p>
            <a:r>
              <a:rPr lang="en-GB" sz="3600" dirty="0" smtClean="0"/>
              <a:t>Impaired beta cell function</a:t>
            </a:r>
          </a:p>
          <a:p>
            <a:r>
              <a:rPr lang="en-GB" sz="3600" dirty="0" smtClean="0"/>
              <a:t>Insufficient insulin secretion</a:t>
            </a:r>
          </a:p>
          <a:p>
            <a:r>
              <a:rPr lang="en-GB" sz="3600" dirty="0" smtClean="0"/>
              <a:t>Increased insulin resistance</a:t>
            </a:r>
          </a:p>
          <a:p>
            <a:endParaRPr lang="en-GB" dirty="0" smtClean="0"/>
          </a:p>
          <a:p>
            <a:endParaRPr lang="en-GB" dirty="0"/>
          </a:p>
        </p:txBody>
      </p:sp>
      <p:sp>
        <p:nvSpPr>
          <p:cNvPr id="2" name="Slide Number Placeholder 1"/>
          <p:cNvSpPr>
            <a:spLocks noGrp="1"/>
          </p:cNvSpPr>
          <p:nvPr>
            <p:ph type="sldNum" sz="quarter" idx="12"/>
          </p:nvPr>
        </p:nvSpPr>
        <p:spPr/>
        <p:txBody>
          <a:bodyPr/>
          <a:lstStyle/>
          <a:p>
            <a:pPr>
              <a:defRPr/>
            </a:pPr>
            <a:fld id="{86F4F648-2EFA-4A18-AC50-5DA5325B7360}" type="slidenum">
              <a:rPr lang="en-US" smtClean="0"/>
              <a:pPr>
                <a:defRPr/>
              </a:pPr>
              <a:t>4</a:t>
            </a:fld>
            <a:endParaRPr lang="en-US"/>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31428" name="Rectangle 4"/>
          <p:cNvSpPr>
            <a:spLocks noChangeArrowheads="1"/>
          </p:cNvSpPr>
          <p:nvPr/>
        </p:nvSpPr>
        <p:spPr bwMode="auto">
          <a:xfrm>
            <a:off x="825500" y="0"/>
            <a:ext cx="6870700" cy="838200"/>
          </a:xfrm>
          <a:prstGeom prst="rect">
            <a:avLst/>
          </a:prstGeom>
          <a:noFill/>
          <a:ln w="9525">
            <a:noFill/>
            <a:miter lim="800000"/>
            <a:headEnd/>
            <a:tailEnd/>
          </a:ln>
        </p:spPr>
        <p:txBody>
          <a:bodyPr anchor="b"/>
          <a:lstStyle/>
          <a:p>
            <a:pPr algn="ctr">
              <a:spcBef>
                <a:spcPct val="0"/>
              </a:spcBef>
            </a:pPr>
            <a:r>
              <a:rPr lang="en-US" sz="3200" b="1" dirty="0">
                <a:solidFill>
                  <a:schemeClr val="bg2"/>
                </a:solidFill>
                <a:latin typeface="Cambria" pitchFamily="18" charset="0"/>
              </a:rPr>
              <a:t>Sites of injection</a:t>
            </a:r>
          </a:p>
        </p:txBody>
      </p:sp>
      <p:sp>
        <p:nvSpPr>
          <p:cNvPr id="231429" name="Rectangle 5"/>
          <p:cNvSpPr>
            <a:spLocks noChangeArrowheads="1"/>
          </p:cNvSpPr>
          <p:nvPr/>
        </p:nvSpPr>
        <p:spPr bwMode="auto">
          <a:xfrm>
            <a:off x="533400" y="2209800"/>
            <a:ext cx="7696200" cy="3657600"/>
          </a:xfrm>
          <a:prstGeom prst="rect">
            <a:avLst/>
          </a:prstGeom>
          <a:noFill/>
          <a:ln w="9525">
            <a:noFill/>
            <a:miter lim="800000"/>
            <a:headEnd/>
            <a:tailEnd/>
          </a:ln>
        </p:spPr>
        <p:txBody>
          <a:bodyPr/>
          <a:lstStyle/>
          <a:p>
            <a:pPr marL="342900" indent="-342900">
              <a:spcBef>
                <a:spcPct val="20000"/>
              </a:spcBef>
              <a:buFontTx/>
              <a:buChar char="•"/>
            </a:pPr>
            <a:r>
              <a:rPr lang="en-US" sz="3200" b="0" dirty="0">
                <a:solidFill>
                  <a:schemeClr val="bg2"/>
                </a:solidFill>
                <a:latin typeface="Cambria" pitchFamily="18" charset="0"/>
              </a:rPr>
              <a:t>Arms </a:t>
            </a:r>
            <a:r>
              <a:rPr lang="en-US" sz="3200" b="0" dirty="0">
                <a:solidFill>
                  <a:schemeClr val="bg2"/>
                </a:solidFill>
                <a:latin typeface="Cambria" pitchFamily="18" charset="0"/>
                <a:sym typeface="Wingdings" pitchFamily="2" charset="2"/>
              </a:rPr>
              <a:t></a:t>
            </a:r>
          </a:p>
          <a:p>
            <a:pPr marL="342900" indent="-342900">
              <a:spcBef>
                <a:spcPct val="20000"/>
              </a:spcBef>
              <a:buFontTx/>
              <a:buChar char="•"/>
            </a:pPr>
            <a:r>
              <a:rPr lang="en-US" sz="3200" b="0" dirty="0">
                <a:solidFill>
                  <a:schemeClr val="bg2"/>
                </a:solidFill>
                <a:latin typeface="Cambria" pitchFamily="18" charset="0"/>
                <a:sym typeface="Wingdings" pitchFamily="2" charset="2"/>
              </a:rPr>
              <a:t>Legs </a:t>
            </a:r>
          </a:p>
          <a:p>
            <a:pPr marL="342900" indent="-342900">
              <a:spcBef>
                <a:spcPct val="20000"/>
              </a:spcBef>
              <a:buFontTx/>
              <a:buChar char="•"/>
            </a:pPr>
            <a:r>
              <a:rPr lang="en-US" sz="3200" b="0" dirty="0">
                <a:solidFill>
                  <a:schemeClr val="bg2"/>
                </a:solidFill>
                <a:latin typeface="Cambria" pitchFamily="18" charset="0"/>
                <a:sym typeface="Wingdings" pitchFamily="2" charset="2"/>
              </a:rPr>
              <a:t>Buttocks </a:t>
            </a:r>
          </a:p>
          <a:p>
            <a:pPr marL="342900" indent="-342900">
              <a:spcBef>
                <a:spcPct val="20000"/>
              </a:spcBef>
              <a:buFontTx/>
              <a:buChar char="•"/>
            </a:pPr>
            <a:r>
              <a:rPr lang="en-US" sz="3200" b="0" dirty="0" smtClean="0">
                <a:solidFill>
                  <a:schemeClr val="bg2"/>
                </a:solidFill>
                <a:latin typeface="Cambria" pitchFamily="18" charset="0"/>
                <a:sym typeface="Wingdings" pitchFamily="2" charset="2"/>
              </a:rPr>
              <a:t>Abdomen </a:t>
            </a:r>
            <a:r>
              <a:rPr lang="en-US" sz="3200" b="0" dirty="0">
                <a:solidFill>
                  <a:schemeClr val="bg2"/>
                </a:solidFill>
                <a:latin typeface="Cambria" pitchFamily="18" charset="0"/>
                <a:sym typeface="Wingdings" pitchFamily="2" charset="2"/>
              </a:rPr>
              <a:t></a:t>
            </a:r>
          </a:p>
          <a:p>
            <a:pPr marL="342900" indent="-342900">
              <a:spcBef>
                <a:spcPct val="20000"/>
              </a:spcBef>
              <a:buFontTx/>
              <a:buChar char="•"/>
            </a:pPr>
            <a:endParaRPr lang="en-US" sz="3200" b="0" dirty="0">
              <a:solidFill>
                <a:schemeClr val="bg2"/>
              </a:solidFill>
              <a:latin typeface="Cambria" pitchFamily="18" charset="0"/>
            </a:endParaRPr>
          </a:p>
        </p:txBody>
      </p:sp>
      <p:pic>
        <p:nvPicPr>
          <p:cNvPr id="231430" name="Picture 6"/>
          <p:cNvPicPr>
            <a:picLocks noChangeAspect="1" noChangeArrowheads="1"/>
          </p:cNvPicPr>
          <p:nvPr/>
        </p:nvPicPr>
        <p:blipFill>
          <a:blip r:embed="rId3" cstate="print"/>
          <a:srcRect/>
          <a:stretch>
            <a:fillRect/>
          </a:stretch>
        </p:blipFill>
        <p:spPr bwMode="auto">
          <a:xfrm>
            <a:off x="3429000" y="1981200"/>
            <a:ext cx="5257800" cy="3124200"/>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a:defRPr/>
            </a:pPr>
            <a:fld id="{86F4F648-2EFA-4A18-AC50-5DA5325B7360}" type="slidenum">
              <a:rPr lang="en-US" smtClean="0">
                <a:solidFill>
                  <a:schemeClr val="bg2"/>
                </a:solidFill>
                <a:latin typeface="Cambria" pitchFamily="18" charset="0"/>
              </a:rPr>
              <a:pPr>
                <a:defRPr/>
              </a:pPr>
              <a:t>40</a:t>
            </a:fld>
            <a:endParaRPr lang="en-US">
              <a:solidFill>
                <a:schemeClr val="bg2"/>
              </a:solidFill>
              <a:latin typeface="Cambria" pitchFamily="18" charset="0"/>
            </a:endParaRPr>
          </a:p>
        </p:txBody>
      </p:sp>
      <p:sp>
        <p:nvSpPr>
          <p:cNvPr id="6" name="TextBox 5"/>
          <p:cNvSpPr txBox="1"/>
          <p:nvPr/>
        </p:nvSpPr>
        <p:spPr>
          <a:xfrm>
            <a:off x="152400" y="6336268"/>
            <a:ext cx="3581400"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rPr>
              <a:t>INSULIN THERAPHY</a:t>
            </a:r>
            <a:endPar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32453" name="Rectangle 5"/>
          <p:cNvSpPr>
            <a:spLocks noChangeArrowheads="1"/>
          </p:cNvSpPr>
          <p:nvPr/>
        </p:nvSpPr>
        <p:spPr bwMode="auto">
          <a:xfrm>
            <a:off x="381000" y="2057400"/>
            <a:ext cx="8839200" cy="3657600"/>
          </a:xfrm>
          <a:prstGeom prst="rect">
            <a:avLst/>
          </a:prstGeom>
          <a:noFill/>
          <a:ln w="9525">
            <a:noFill/>
            <a:miter lim="800000"/>
            <a:headEnd/>
            <a:tailEnd/>
          </a:ln>
        </p:spPr>
        <p:txBody>
          <a:bodyPr/>
          <a:lstStyle/>
          <a:p>
            <a:pPr marL="342900" indent="-342900">
              <a:spcBef>
                <a:spcPct val="20000"/>
              </a:spcBef>
            </a:pPr>
            <a:r>
              <a:rPr lang="en-US" b="0" dirty="0">
                <a:solidFill>
                  <a:schemeClr val="bg2"/>
                </a:solidFill>
                <a:latin typeface="Cambria" pitchFamily="18" charset="0"/>
              </a:rPr>
              <a:t>Preferred site of injection is the abdominal wall due </a:t>
            </a:r>
            <a:r>
              <a:rPr lang="en-US" b="0" dirty="0" smtClean="0">
                <a:solidFill>
                  <a:schemeClr val="bg2"/>
                </a:solidFill>
                <a:latin typeface="Cambria" pitchFamily="18" charset="0"/>
              </a:rPr>
              <a:t>to ; </a:t>
            </a:r>
          </a:p>
          <a:p>
            <a:pPr marL="342900" indent="-342900">
              <a:spcBef>
                <a:spcPct val="20000"/>
              </a:spcBef>
            </a:pPr>
            <a:endParaRPr lang="en-US" b="0" dirty="0">
              <a:solidFill>
                <a:schemeClr val="bg2"/>
              </a:solidFill>
              <a:latin typeface="Cambria" pitchFamily="18" charset="0"/>
            </a:endParaRPr>
          </a:p>
          <a:p>
            <a:pPr marL="342900" indent="-342900">
              <a:spcBef>
                <a:spcPct val="20000"/>
              </a:spcBef>
              <a:buFontTx/>
              <a:buChar char="•"/>
            </a:pPr>
            <a:r>
              <a:rPr lang="en-US" b="0" dirty="0">
                <a:solidFill>
                  <a:schemeClr val="bg2"/>
                </a:solidFill>
                <a:latin typeface="Cambria" pitchFamily="18" charset="0"/>
              </a:rPr>
              <a:t>Easy access </a:t>
            </a:r>
            <a:endParaRPr lang="en-US" b="0" dirty="0" smtClean="0">
              <a:solidFill>
                <a:schemeClr val="bg2"/>
              </a:solidFill>
              <a:latin typeface="Cambria" pitchFamily="18" charset="0"/>
            </a:endParaRPr>
          </a:p>
          <a:p>
            <a:pPr marL="342900" indent="-342900">
              <a:spcBef>
                <a:spcPct val="20000"/>
              </a:spcBef>
              <a:buFontTx/>
              <a:buChar char="•"/>
            </a:pPr>
            <a:r>
              <a:rPr lang="en-US" b="0" dirty="0" smtClean="0">
                <a:solidFill>
                  <a:schemeClr val="bg2"/>
                </a:solidFill>
                <a:latin typeface="Cambria" pitchFamily="18" charset="0"/>
              </a:rPr>
              <a:t>Ample </a:t>
            </a:r>
            <a:r>
              <a:rPr lang="en-US" b="0" dirty="0">
                <a:solidFill>
                  <a:schemeClr val="bg2"/>
                </a:solidFill>
                <a:latin typeface="Cambria" pitchFamily="18" charset="0"/>
              </a:rPr>
              <a:t>subcutaneous </a:t>
            </a:r>
            <a:r>
              <a:rPr lang="en-US" b="0" dirty="0" smtClean="0">
                <a:solidFill>
                  <a:schemeClr val="bg2"/>
                </a:solidFill>
                <a:latin typeface="Cambria" pitchFamily="18" charset="0"/>
              </a:rPr>
              <a:t>tissue</a:t>
            </a:r>
          </a:p>
          <a:p>
            <a:pPr marL="342900" indent="-342900">
              <a:spcBef>
                <a:spcPct val="20000"/>
              </a:spcBef>
              <a:buFontTx/>
              <a:buChar char="•"/>
            </a:pPr>
            <a:r>
              <a:rPr lang="en-US" b="0" dirty="0" smtClean="0">
                <a:solidFill>
                  <a:schemeClr val="bg2"/>
                </a:solidFill>
                <a:latin typeface="Cambria" pitchFamily="18" charset="0"/>
              </a:rPr>
              <a:t>Absorption </a:t>
            </a:r>
            <a:r>
              <a:rPr lang="en-US" b="0" dirty="0">
                <a:solidFill>
                  <a:schemeClr val="bg2"/>
                </a:solidFill>
                <a:latin typeface="Cambria" pitchFamily="18" charset="0"/>
              </a:rPr>
              <a:t>is not affected by exercise. </a:t>
            </a:r>
          </a:p>
          <a:p>
            <a:pPr marL="342900" indent="-342900">
              <a:spcBef>
                <a:spcPct val="20000"/>
              </a:spcBef>
            </a:pPr>
            <a:endParaRPr lang="en-US" b="0" dirty="0">
              <a:solidFill>
                <a:schemeClr val="bg2"/>
              </a:solidFill>
              <a:latin typeface="Cambria" pitchFamily="18" charset="0"/>
            </a:endParaRPr>
          </a:p>
        </p:txBody>
      </p:sp>
      <p:sp>
        <p:nvSpPr>
          <p:cNvPr id="4" name="Slide Number Placeholder 3"/>
          <p:cNvSpPr>
            <a:spLocks noGrp="1"/>
          </p:cNvSpPr>
          <p:nvPr>
            <p:ph type="sldNum" sz="quarter" idx="12"/>
          </p:nvPr>
        </p:nvSpPr>
        <p:spPr/>
        <p:txBody>
          <a:bodyPr/>
          <a:lstStyle/>
          <a:p>
            <a:pPr>
              <a:defRPr/>
            </a:pPr>
            <a:fld id="{86F4F648-2EFA-4A18-AC50-5DA5325B7360}" type="slidenum">
              <a:rPr lang="en-US" smtClean="0">
                <a:latin typeface="Cambria" pitchFamily="18" charset="0"/>
              </a:rPr>
              <a:pPr>
                <a:defRPr/>
              </a:pPr>
              <a:t>41</a:t>
            </a:fld>
            <a:endParaRPr lang="en-US" dirty="0">
              <a:latin typeface="Cambria" pitchFamily="18" charset="0"/>
            </a:endParaRPr>
          </a:p>
        </p:txBody>
      </p:sp>
      <p:sp>
        <p:nvSpPr>
          <p:cNvPr id="6" name="Rectangle 5"/>
          <p:cNvSpPr/>
          <p:nvPr/>
        </p:nvSpPr>
        <p:spPr>
          <a:xfrm>
            <a:off x="5715000" y="253425"/>
            <a:ext cx="1890006" cy="584775"/>
          </a:xfrm>
          <a:prstGeom prst="rect">
            <a:avLst/>
          </a:prstGeom>
        </p:spPr>
        <p:txBody>
          <a:bodyPr wrap="none">
            <a:spAutoFit/>
          </a:bodyPr>
          <a:lstStyle/>
          <a:p>
            <a:pPr algn="ctr"/>
            <a:r>
              <a:rPr lang="en-US" sz="3200" b="1" dirty="0" smtClean="0">
                <a:solidFill>
                  <a:schemeClr val="bg2"/>
                </a:solidFill>
                <a:latin typeface="Cambria" pitchFamily="18" charset="0"/>
              </a:rPr>
              <a:t> . . . </a:t>
            </a:r>
            <a:r>
              <a:rPr lang="en-US" sz="3200" b="1" dirty="0" err="1" smtClean="0">
                <a:solidFill>
                  <a:schemeClr val="bg2"/>
                </a:solidFill>
                <a:latin typeface="Cambria" pitchFamily="18" charset="0"/>
              </a:rPr>
              <a:t>contd</a:t>
            </a:r>
            <a:endParaRPr lang="en-US" b="1" dirty="0">
              <a:solidFill>
                <a:schemeClr val="bg2"/>
              </a:solidFill>
              <a:latin typeface="Cambria" pitchFamily="18" charset="0"/>
            </a:endParaRPr>
          </a:p>
        </p:txBody>
      </p:sp>
      <p:sp>
        <p:nvSpPr>
          <p:cNvPr id="8" name="Rectangle 4"/>
          <p:cNvSpPr>
            <a:spLocks noChangeArrowheads="1"/>
          </p:cNvSpPr>
          <p:nvPr/>
        </p:nvSpPr>
        <p:spPr bwMode="auto">
          <a:xfrm>
            <a:off x="825500" y="0"/>
            <a:ext cx="6870700" cy="838200"/>
          </a:xfrm>
          <a:prstGeom prst="rect">
            <a:avLst/>
          </a:prstGeom>
          <a:noFill/>
          <a:ln w="9525">
            <a:noFill/>
            <a:miter lim="800000"/>
            <a:headEnd/>
            <a:tailEnd/>
          </a:ln>
        </p:spPr>
        <p:txBody>
          <a:bodyPr anchor="b"/>
          <a:lstStyle/>
          <a:p>
            <a:pPr algn="ctr">
              <a:spcBef>
                <a:spcPct val="0"/>
              </a:spcBef>
            </a:pPr>
            <a:r>
              <a:rPr lang="en-US" sz="3200" b="1" dirty="0">
                <a:solidFill>
                  <a:schemeClr val="bg2"/>
                </a:solidFill>
                <a:latin typeface="Cambria" pitchFamily="18" charset="0"/>
              </a:rPr>
              <a:t>Sites of injection</a:t>
            </a:r>
          </a:p>
        </p:txBody>
      </p:sp>
      <p:sp>
        <p:nvSpPr>
          <p:cNvPr id="7" name="TextBox 6"/>
          <p:cNvSpPr txBox="1"/>
          <p:nvPr/>
        </p:nvSpPr>
        <p:spPr>
          <a:xfrm>
            <a:off x="152400" y="6336268"/>
            <a:ext cx="3581400"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rPr>
              <a:t>INSULIN THERAPHY</a:t>
            </a:r>
            <a:endPar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233476" name="Picture 4"/>
          <p:cNvPicPr>
            <a:picLocks noChangeAspect="1" noChangeArrowheads="1"/>
          </p:cNvPicPr>
          <p:nvPr/>
        </p:nvPicPr>
        <p:blipFill>
          <a:blip r:embed="rId3" cstate="print"/>
          <a:srcRect/>
          <a:stretch>
            <a:fillRect/>
          </a:stretch>
        </p:blipFill>
        <p:spPr bwMode="auto">
          <a:xfrm>
            <a:off x="1828800" y="990600"/>
            <a:ext cx="5819828" cy="5486400"/>
          </a:xfrm>
          <a:prstGeom prst="rect">
            <a:avLst/>
          </a:prstGeom>
          <a:ln>
            <a:noFill/>
          </a:ln>
          <a:effectLst>
            <a:outerShdw blurRad="292100" dist="139700" dir="2700000" algn="tl" rotWithShape="0">
              <a:srgbClr val="333333">
                <a:alpha val="65000"/>
              </a:srgbClr>
            </a:outerShdw>
          </a:effectLst>
        </p:spPr>
      </p:pic>
      <p:sp>
        <p:nvSpPr>
          <p:cNvPr id="233477" name="Rectangle 5"/>
          <p:cNvSpPr>
            <a:spLocks noChangeArrowheads="1"/>
          </p:cNvSpPr>
          <p:nvPr/>
        </p:nvSpPr>
        <p:spPr bwMode="auto">
          <a:xfrm>
            <a:off x="0" y="0"/>
            <a:ext cx="9144000" cy="838200"/>
          </a:xfrm>
          <a:prstGeom prst="rect">
            <a:avLst/>
          </a:prstGeom>
          <a:noFill/>
          <a:ln w="9525">
            <a:noFill/>
            <a:miter lim="800000"/>
            <a:headEnd/>
            <a:tailEnd/>
          </a:ln>
        </p:spPr>
        <p:txBody>
          <a:bodyPr anchor="b"/>
          <a:lstStyle/>
          <a:p>
            <a:pPr algn="ctr">
              <a:spcBef>
                <a:spcPct val="0"/>
              </a:spcBef>
            </a:pPr>
            <a:r>
              <a:rPr lang="en-US" sz="3200" b="1" dirty="0">
                <a:solidFill>
                  <a:schemeClr val="bg2"/>
                </a:solidFill>
                <a:latin typeface="Cambria" pitchFamily="18" charset="0"/>
              </a:rPr>
              <a:t>Injection technique </a:t>
            </a:r>
          </a:p>
        </p:txBody>
      </p:sp>
      <p:sp>
        <p:nvSpPr>
          <p:cNvPr id="4" name="Slide Number Placeholder 3"/>
          <p:cNvSpPr>
            <a:spLocks noGrp="1"/>
          </p:cNvSpPr>
          <p:nvPr>
            <p:ph type="sldNum" sz="quarter" idx="12"/>
          </p:nvPr>
        </p:nvSpPr>
        <p:spPr/>
        <p:txBody>
          <a:bodyPr/>
          <a:lstStyle/>
          <a:p>
            <a:pPr>
              <a:defRPr/>
            </a:pPr>
            <a:fld id="{86F4F648-2EFA-4A18-AC50-5DA5325B7360}" type="slidenum">
              <a:rPr lang="en-US" smtClean="0"/>
              <a:pPr>
                <a:defRPr/>
              </a:pPr>
              <a:t>42</a:t>
            </a:fld>
            <a:endParaRPr lang="en-US"/>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34501" name="Rectangle 5"/>
          <p:cNvSpPr>
            <a:spLocks noChangeArrowheads="1"/>
          </p:cNvSpPr>
          <p:nvPr/>
        </p:nvSpPr>
        <p:spPr bwMode="auto">
          <a:xfrm>
            <a:off x="914400" y="1828800"/>
            <a:ext cx="7696200" cy="3657600"/>
          </a:xfrm>
          <a:prstGeom prst="rect">
            <a:avLst/>
          </a:prstGeom>
          <a:noFill/>
          <a:ln w="9525">
            <a:noFill/>
            <a:miter lim="800000"/>
            <a:headEnd/>
            <a:tailEnd/>
          </a:ln>
        </p:spPr>
        <p:txBody>
          <a:bodyPr/>
          <a:lstStyle/>
          <a:p>
            <a:pPr marL="342900" indent="-342900">
              <a:lnSpc>
                <a:spcPct val="150000"/>
              </a:lnSpc>
              <a:spcBef>
                <a:spcPct val="20000"/>
              </a:spcBef>
              <a:buFontTx/>
              <a:buChar char="•"/>
            </a:pPr>
            <a:r>
              <a:rPr lang="en-US" b="0" dirty="0">
                <a:solidFill>
                  <a:schemeClr val="bg2"/>
                </a:solidFill>
                <a:latin typeface="Cambria" pitchFamily="18" charset="0"/>
              </a:rPr>
              <a:t>Tight skin fold</a:t>
            </a:r>
          </a:p>
          <a:p>
            <a:pPr marL="342900" indent="-342900">
              <a:lnSpc>
                <a:spcPct val="150000"/>
              </a:lnSpc>
              <a:spcBef>
                <a:spcPct val="20000"/>
              </a:spcBef>
              <a:buFontTx/>
              <a:buChar char="•"/>
            </a:pPr>
            <a:r>
              <a:rPr lang="en-US" b="0" dirty="0">
                <a:solidFill>
                  <a:schemeClr val="bg2"/>
                </a:solidFill>
                <a:latin typeface="Cambria" pitchFamily="18" charset="0"/>
              </a:rPr>
              <a:t>Spirit…. X</a:t>
            </a:r>
          </a:p>
          <a:p>
            <a:pPr marL="342900" indent="-342900">
              <a:lnSpc>
                <a:spcPct val="150000"/>
              </a:lnSpc>
              <a:spcBef>
                <a:spcPct val="20000"/>
              </a:spcBef>
              <a:buFontTx/>
              <a:buChar char="•"/>
            </a:pPr>
            <a:r>
              <a:rPr lang="en-US" b="0" dirty="0">
                <a:solidFill>
                  <a:schemeClr val="bg2"/>
                </a:solidFill>
                <a:latin typeface="Cambria" pitchFamily="18" charset="0"/>
              </a:rPr>
              <a:t>Appropriate needle size </a:t>
            </a:r>
          </a:p>
          <a:p>
            <a:pPr marL="342900" indent="-342900">
              <a:lnSpc>
                <a:spcPct val="150000"/>
              </a:lnSpc>
              <a:spcBef>
                <a:spcPct val="20000"/>
              </a:spcBef>
              <a:buFontTx/>
              <a:buChar char="•"/>
            </a:pPr>
            <a:r>
              <a:rPr lang="en-US" b="0" dirty="0">
                <a:solidFill>
                  <a:schemeClr val="bg2"/>
                </a:solidFill>
                <a:latin typeface="Cambria" pitchFamily="18" charset="0"/>
              </a:rPr>
              <a:t>90 degree angle </a:t>
            </a:r>
          </a:p>
          <a:p>
            <a:pPr marL="342900" indent="-342900">
              <a:lnSpc>
                <a:spcPct val="150000"/>
              </a:lnSpc>
              <a:spcBef>
                <a:spcPct val="20000"/>
              </a:spcBef>
              <a:buFontTx/>
              <a:buChar char="•"/>
            </a:pPr>
            <a:r>
              <a:rPr lang="en-US" b="0" dirty="0">
                <a:solidFill>
                  <a:schemeClr val="bg2"/>
                </a:solidFill>
                <a:latin typeface="Cambria" pitchFamily="18" charset="0"/>
              </a:rPr>
              <a:t>Change site to avoid </a:t>
            </a:r>
            <a:r>
              <a:rPr lang="en-US" b="0" dirty="0" err="1">
                <a:solidFill>
                  <a:schemeClr val="bg2"/>
                </a:solidFill>
                <a:latin typeface="Cambria" pitchFamily="18" charset="0"/>
              </a:rPr>
              <a:t>lipodystrophy</a:t>
            </a:r>
            <a:endParaRPr lang="en-US" b="0" dirty="0">
              <a:solidFill>
                <a:schemeClr val="bg2"/>
              </a:solidFill>
              <a:latin typeface="Cambria" pitchFamily="18" charset="0"/>
            </a:endParaRPr>
          </a:p>
        </p:txBody>
      </p:sp>
      <p:sp>
        <p:nvSpPr>
          <p:cNvPr id="4" name="Slide Number Placeholder 3"/>
          <p:cNvSpPr>
            <a:spLocks noGrp="1"/>
          </p:cNvSpPr>
          <p:nvPr>
            <p:ph type="sldNum" sz="quarter" idx="12"/>
          </p:nvPr>
        </p:nvSpPr>
        <p:spPr/>
        <p:txBody>
          <a:bodyPr/>
          <a:lstStyle/>
          <a:p>
            <a:pPr>
              <a:defRPr/>
            </a:pPr>
            <a:fld id="{86F4F648-2EFA-4A18-AC50-5DA5325B7360}" type="slidenum">
              <a:rPr lang="en-US" smtClean="0"/>
              <a:pPr>
                <a:defRPr/>
              </a:pPr>
              <a:t>43</a:t>
            </a:fld>
            <a:endParaRPr lang="en-US"/>
          </a:p>
        </p:txBody>
      </p:sp>
      <p:sp>
        <p:nvSpPr>
          <p:cNvPr id="5" name="Rectangle 5"/>
          <p:cNvSpPr>
            <a:spLocks noChangeArrowheads="1"/>
          </p:cNvSpPr>
          <p:nvPr/>
        </p:nvSpPr>
        <p:spPr bwMode="auto">
          <a:xfrm>
            <a:off x="0" y="0"/>
            <a:ext cx="9144000" cy="838200"/>
          </a:xfrm>
          <a:prstGeom prst="rect">
            <a:avLst/>
          </a:prstGeom>
          <a:noFill/>
          <a:ln w="9525">
            <a:noFill/>
            <a:miter lim="800000"/>
            <a:headEnd/>
            <a:tailEnd/>
          </a:ln>
        </p:spPr>
        <p:txBody>
          <a:bodyPr anchor="b"/>
          <a:lstStyle/>
          <a:p>
            <a:pPr algn="ctr">
              <a:spcBef>
                <a:spcPct val="0"/>
              </a:spcBef>
            </a:pPr>
            <a:r>
              <a:rPr lang="en-US" sz="3200" b="1" dirty="0">
                <a:solidFill>
                  <a:schemeClr val="bg2"/>
                </a:solidFill>
                <a:latin typeface="Cambria" pitchFamily="18" charset="0"/>
              </a:rPr>
              <a:t>Injection technique </a:t>
            </a:r>
          </a:p>
        </p:txBody>
      </p:sp>
      <p:sp>
        <p:nvSpPr>
          <p:cNvPr id="6" name="Rectangle 5"/>
          <p:cNvSpPr/>
          <p:nvPr/>
        </p:nvSpPr>
        <p:spPr>
          <a:xfrm>
            <a:off x="6324600" y="228600"/>
            <a:ext cx="1890006" cy="584775"/>
          </a:xfrm>
          <a:prstGeom prst="rect">
            <a:avLst/>
          </a:prstGeom>
        </p:spPr>
        <p:txBody>
          <a:bodyPr wrap="none">
            <a:spAutoFit/>
          </a:bodyPr>
          <a:lstStyle/>
          <a:p>
            <a:pPr algn="ctr"/>
            <a:r>
              <a:rPr lang="en-US" sz="3200" b="1" dirty="0" smtClean="0">
                <a:solidFill>
                  <a:schemeClr val="bg2"/>
                </a:solidFill>
                <a:latin typeface="Cambria" pitchFamily="18" charset="0"/>
              </a:rPr>
              <a:t> . . . </a:t>
            </a:r>
            <a:r>
              <a:rPr lang="en-US" sz="3200" b="1" dirty="0" err="1" smtClean="0">
                <a:solidFill>
                  <a:schemeClr val="bg2"/>
                </a:solidFill>
                <a:latin typeface="Cambria" pitchFamily="18" charset="0"/>
              </a:rPr>
              <a:t>contd</a:t>
            </a:r>
            <a:endParaRPr lang="en-US" b="1" dirty="0">
              <a:solidFill>
                <a:schemeClr val="bg2"/>
              </a:solidFill>
              <a:latin typeface="Cambria" pitchFamily="18" charset="0"/>
            </a:endParaRPr>
          </a:p>
        </p:txBody>
      </p:sp>
      <p:sp>
        <p:nvSpPr>
          <p:cNvPr id="7" name="TextBox 6"/>
          <p:cNvSpPr txBox="1"/>
          <p:nvPr/>
        </p:nvSpPr>
        <p:spPr>
          <a:xfrm>
            <a:off x="152400" y="6336268"/>
            <a:ext cx="3581400"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rPr>
              <a:t>INSULIN THERAPHY</a:t>
            </a:r>
            <a:endPar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235525" name="Picture 5"/>
          <p:cNvPicPr>
            <a:picLocks noChangeAspect="1" noChangeArrowheads="1"/>
          </p:cNvPicPr>
          <p:nvPr/>
        </p:nvPicPr>
        <p:blipFill>
          <a:blip r:embed="rId3" cstate="print"/>
          <a:srcRect/>
          <a:stretch>
            <a:fillRect/>
          </a:stretch>
        </p:blipFill>
        <p:spPr bwMode="auto">
          <a:xfrm>
            <a:off x="1524000" y="1066800"/>
            <a:ext cx="5910612" cy="1981200"/>
          </a:xfrm>
          <a:prstGeom prst="rect">
            <a:avLst/>
          </a:prstGeom>
          <a:ln>
            <a:noFill/>
          </a:ln>
          <a:effectLst>
            <a:outerShdw blurRad="292100" dist="139700" dir="2700000" algn="tl" rotWithShape="0">
              <a:srgbClr val="333333">
                <a:alpha val="65000"/>
              </a:srgbClr>
            </a:outerShdw>
          </a:effectLst>
        </p:spPr>
      </p:pic>
      <p:sp>
        <p:nvSpPr>
          <p:cNvPr id="235526" name="Rectangle 6"/>
          <p:cNvSpPr>
            <a:spLocks noChangeArrowheads="1"/>
          </p:cNvSpPr>
          <p:nvPr/>
        </p:nvSpPr>
        <p:spPr bwMode="auto">
          <a:xfrm>
            <a:off x="457200" y="3200400"/>
            <a:ext cx="8458200" cy="3347776"/>
          </a:xfrm>
          <a:prstGeom prst="rect">
            <a:avLst/>
          </a:prstGeom>
          <a:noFill/>
          <a:ln w="9525">
            <a:noFill/>
            <a:miter lim="800000"/>
            <a:headEnd/>
            <a:tailEnd/>
          </a:ln>
          <a:effectLst/>
        </p:spPr>
        <p:txBody>
          <a:bodyPr wrap="square">
            <a:spAutoFit/>
          </a:bodyPr>
          <a:lstStyle/>
          <a:p>
            <a:pPr eaLnBrk="0" hangingPunct="0">
              <a:lnSpc>
                <a:spcPct val="150000"/>
              </a:lnSpc>
              <a:spcBef>
                <a:spcPct val="0"/>
              </a:spcBef>
            </a:pPr>
            <a:r>
              <a:rPr lang="en-US" dirty="0">
                <a:solidFill>
                  <a:schemeClr val="bg2"/>
                </a:solidFill>
                <a:latin typeface="Cambria" pitchFamily="18" charset="0"/>
              </a:rPr>
              <a:t>INSTRUCTIONS:</a:t>
            </a:r>
          </a:p>
          <a:p>
            <a:pPr lvl="1" eaLnBrk="0" hangingPunct="0">
              <a:lnSpc>
                <a:spcPct val="150000"/>
              </a:lnSpc>
              <a:spcBef>
                <a:spcPct val="0"/>
              </a:spcBef>
            </a:pPr>
            <a:r>
              <a:rPr lang="en-US" b="0" i="1" dirty="0">
                <a:solidFill>
                  <a:schemeClr val="bg2"/>
                </a:solidFill>
                <a:latin typeface="Cambria" pitchFamily="18" charset="0"/>
              </a:rPr>
              <a:t>Keep the needle perpendicular to skin in order to avoid variability in absorption (fig-A) </a:t>
            </a:r>
            <a:endParaRPr lang="en-US" b="0" dirty="0">
              <a:solidFill>
                <a:schemeClr val="bg2"/>
              </a:solidFill>
              <a:latin typeface="Cambria" pitchFamily="18" charset="0"/>
            </a:endParaRPr>
          </a:p>
          <a:p>
            <a:pPr lvl="1" eaLnBrk="0" hangingPunct="0">
              <a:lnSpc>
                <a:spcPct val="150000"/>
              </a:lnSpc>
              <a:spcBef>
                <a:spcPct val="0"/>
              </a:spcBef>
            </a:pPr>
            <a:r>
              <a:rPr lang="en-US" b="0" i="1" dirty="0">
                <a:solidFill>
                  <a:schemeClr val="bg2"/>
                </a:solidFill>
                <a:latin typeface="Cambria" pitchFamily="18" charset="0"/>
              </a:rPr>
              <a:t>Insert needle </a:t>
            </a:r>
            <a:r>
              <a:rPr lang="en-US" b="0" i="1" dirty="0" err="1">
                <a:solidFill>
                  <a:schemeClr val="bg2"/>
                </a:solidFill>
                <a:latin typeface="Cambria" pitchFamily="18" charset="0"/>
              </a:rPr>
              <a:t>upto</a:t>
            </a:r>
            <a:r>
              <a:rPr lang="en-US" b="0" i="1" dirty="0">
                <a:solidFill>
                  <a:schemeClr val="bg2"/>
                </a:solidFill>
                <a:latin typeface="Cambria" pitchFamily="18" charset="0"/>
              </a:rPr>
              <a:t> the hilt (fig-A)</a:t>
            </a:r>
            <a:endParaRPr lang="en-US" b="0" dirty="0">
              <a:solidFill>
                <a:schemeClr val="bg2"/>
              </a:solidFill>
              <a:latin typeface="Cambria" pitchFamily="18" charset="0"/>
            </a:endParaRPr>
          </a:p>
          <a:p>
            <a:pPr lvl="1" eaLnBrk="0" hangingPunct="0">
              <a:lnSpc>
                <a:spcPct val="150000"/>
              </a:lnSpc>
              <a:spcBef>
                <a:spcPct val="0"/>
              </a:spcBef>
            </a:pPr>
            <a:r>
              <a:rPr lang="en-US" b="0" i="1" dirty="0">
                <a:solidFill>
                  <a:schemeClr val="bg2"/>
                </a:solidFill>
                <a:latin typeface="Cambria" pitchFamily="18" charset="0"/>
              </a:rPr>
              <a:t>Distribute daily injections over a wide area to avoid </a:t>
            </a:r>
            <a:r>
              <a:rPr lang="en-US" b="0" i="1" dirty="0" err="1">
                <a:solidFill>
                  <a:schemeClr val="bg2"/>
                </a:solidFill>
                <a:latin typeface="Cambria" pitchFamily="18" charset="0"/>
              </a:rPr>
              <a:t>lipodystrophy</a:t>
            </a:r>
            <a:r>
              <a:rPr lang="en-US" b="0" i="1" dirty="0">
                <a:solidFill>
                  <a:schemeClr val="bg2"/>
                </a:solidFill>
                <a:latin typeface="Cambria" pitchFamily="18" charset="0"/>
              </a:rPr>
              <a:t> and other local complications (fig-B)</a:t>
            </a:r>
          </a:p>
        </p:txBody>
      </p:sp>
      <p:sp>
        <p:nvSpPr>
          <p:cNvPr id="5" name="Slide Number Placeholder 4"/>
          <p:cNvSpPr>
            <a:spLocks noGrp="1"/>
          </p:cNvSpPr>
          <p:nvPr>
            <p:ph type="sldNum" sz="quarter" idx="12"/>
          </p:nvPr>
        </p:nvSpPr>
        <p:spPr/>
        <p:txBody>
          <a:bodyPr/>
          <a:lstStyle/>
          <a:p>
            <a:pPr>
              <a:defRPr/>
            </a:pPr>
            <a:fld id="{86F4F648-2EFA-4A18-AC50-5DA5325B7360}" type="slidenum">
              <a:rPr lang="en-US" smtClean="0">
                <a:solidFill>
                  <a:schemeClr val="bg2"/>
                </a:solidFill>
                <a:latin typeface="Cambria" pitchFamily="18" charset="0"/>
              </a:rPr>
              <a:pPr>
                <a:defRPr/>
              </a:pPr>
              <a:t>44</a:t>
            </a:fld>
            <a:endParaRPr lang="en-US">
              <a:solidFill>
                <a:schemeClr val="bg2"/>
              </a:solidFill>
              <a:latin typeface="Cambria" pitchFamily="18" charset="0"/>
            </a:endParaRPr>
          </a:p>
        </p:txBody>
      </p:sp>
      <p:sp>
        <p:nvSpPr>
          <p:cNvPr id="6" name="Rectangle 5"/>
          <p:cNvSpPr>
            <a:spLocks noChangeArrowheads="1"/>
          </p:cNvSpPr>
          <p:nvPr/>
        </p:nvSpPr>
        <p:spPr bwMode="auto">
          <a:xfrm>
            <a:off x="0" y="0"/>
            <a:ext cx="9144000" cy="838200"/>
          </a:xfrm>
          <a:prstGeom prst="rect">
            <a:avLst/>
          </a:prstGeom>
          <a:noFill/>
          <a:ln w="9525">
            <a:noFill/>
            <a:miter lim="800000"/>
            <a:headEnd/>
            <a:tailEnd/>
          </a:ln>
        </p:spPr>
        <p:txBody>
          <a:bodyPr anchor="b"/>
          <a:lstStyle/>
          <a:p>
            <a:pPr algn="ctr">
              <a:spcBef>
                <a:spcPct val="0"/>
              </a:spcBef>
            </a:pPr>
            <a:r>
              <a:rPr lang="en-US" sz="3200" b="1" dirty="0">
                <a:solidFill>
                  <a:schemeClr val="bg2"/>
                </a:solidFill>
                <a:latin typeface="Cambria" pitchFamily="18" charset="0"/>
              </a:rPr>
              <a:t>Injection technique </a:t>
            </a:r>
          </a:p>
        </p:txBody>
      </p:sp>
      <p:sp>
        <p:nvSpPr>
          <p:cNvPr id="7" name="Rectangle 6"/>
          <p:cNvSpPr/>
          <p:nvPr/>
        </p:nvSpPr>
        <p:spPr>
          <a:xfrm>
            <a:off x="6324600" y="228600"/>
            <a:ext cx="1890006" cy="584775"/>
          </a:xfrm>
          <a:prstGeom prst="rect">
            <a:avLst/>
          </a:prstGeom>
        </p:spPr>
        <p:txBody>
          <a:bodyPr wrap="none">
            <a:spAutoFit/>
          </a:bodyPr>
          <a:lstStyle/>
          <a:p>
            <a:pPr algn="ctr"/>
            <a:r>
              <a:rPr lang="en-US" sz="3200" b="1" dirty="0" smtClean="0">
                <a:solidFill>
                  <a:schemeClr val="bg2"/>
                </a:solidFill>
                <a:latin typeface="Cambria" pitchFamily="18" charset="0"/>
              </a:rPr>
              <a:t> . . . </a:t>
            </a:r>
            <a:r>
              <a:rPr lang="en-US" sz="3200" b="1" dirty="0" err="1" smtClean="0">
                <a:solidFill>
                  <a:schemeClr val="bg2"/>
                </a:solidFill>
                <a:latin typeface="Cambria" pitchFamily="18" charset="0"/>
              </a:rPr>
              <a:t>contd</a:t>
            </a:r>
            <a:endParaRPr lang="en-US" b="1" dirty="0">
              <a:solidFill>
                <a:schemeClr val="bg2"/>
              </a:solidFill>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pic>
        <p:nvPicPr>
          <p:cNvPr id="69634" name="Picture 2" descr="http://globalknowledgeblog.com/wp-content/uploads/2010/09/Photoxpress_1390512.jpg"/>
          <p:cNvPicPr>
            <a:picLocks noChangeAspect="1" noChangeArrowheads="1"/>
          </p:cNvPicPr>
          <p:nvPr/>
        </p:nvPicPr>
        <p:blipFill>
          <a:blip r:embed="rId3" cstate="print"/>
          <a:srcRect/>
          <a:stretch>
            <a:fillRect/>
          </a:stretch>
        </p:blipFill>
        <p:spPr bwMode="auto">
          <a:xfrm>
            <a:off x="-533400" y="0"/>
            <a:ext cx="9677400" cy="6858000"/>
          </a:xfrm>
          <a:prstGeom prst="rect">
            <a:avLst/>
          </a:prstGeom>
          <a:noFill/>
        </p:spPr>
      </p:pic>
      <p:sp>
        <p:nvSpPr>
          <p:cNvPr id="236548" name="Rectangle 4"/>
          <p:cNvSpPr>
            <a:spLocks noChangeArrowheads="1"/>
          </p:cNvSpPr>
          <p:nvPr/>
        </p:nvSpPr>
        <p:spPr bwMode="auto">
          <a:xfrm>
            <a:off x="609600" y="152400"/>
            <a:ext cx="9144000" cy="685800"/>
          </a:xfrm>
          <a:prstGeom prst="rect">
            <a:avLst/>
          </a:prstGeom>
          <a:noFill/>
          <a:ln w="9525">
            <a:noFill/>
            <a:miter lim="800000"/>
            <a:headEnd/>
            <a:tailEnd/>
          </a:ln>
        </p:spPr>
        <p:txBody>
          <a:bodyPr anchor="b"/>
          <a:lstStyle/>
          <a:p>
            <a:pPr>
              <a:spcBef>
                <a:spcPct val="0"/>
              </a:spcBef>
            </a:pPr>
            <a:r>
              <a:rPr lang="en-US" sz="3200" b="1" dirty="0">
                <a:solidFill>
                  <a:schemeClr val="bg2"/>
                </a:solidFill>
                <a:latin typeface="Cambria" pitchFamily="18" charset="0"/>
              </a:rPr>
              <a:t>Storage</a:t>
            </a:r>
          </a:p>
        </p:txBody>
      </p:sp>
      <p:sp>
        <p:nvSpPr>
          <p:cNvPr id="236549" name="Rectangle 5"/>
          <p:cNvSpPr>
            <a:spLocks noChangeArrowheads="1"/>
          </p:cNvSpPr>
          <p:nvPr/>
        </p:nvSpPr>
        <p:spPr bwMode="auto">
          <a:xfrm>
            <a:off x="3581400" y="1066800"/>
            <a:ext cx="8382000" cy="1524000"/>
          </a:xfrm>
          <a:prstGeom prst="rect">
            <a:avLst/>
          </a:prstGeom>
          <a:noFill/>
          <a:ln w="9525">
            <a:noFill/>
            <a:miter lim="800000"/>
            <a:headEnd/>
            <a:tailEnd/>
          </a:ln>
        </p:spPr>
        <p:txBody>
          <a:bodyPr/>
          <a:lstStyle/>
          <a:p>
            <a:pPr marL="342900" indent="-342900">
              <a:spcBef>
                <a:spcPct val="20000"/>
              </a:spcBef>
              <a:buFontTx/>
              <a:buChar char="•"/>
            </a:pPr>
            <a:r>
              <a:rPr lang="en-US" b="0" dirty="0" smtClean="0">
                <a:solidFill>
                  <a:schemeClr val="bg2"/>
                </a:solidFill>
                <a:latin typeface="Cambria" pitchFamily="18" charset="0"/>
              </a:rPr>
              <a:t>Injections	: </a:t>
            </a:r>
            <a:r>
              <a:rPr lang="en-US" b="0" dirty="0">
                <a:solidFill>
                  <a:schemeClr val="bg2"/>
                </a:solidFill>
                <a:latin typeface="Cambria" pitchFamily="18" charset="0"/>
              </a:rPr>
              <a:t>refrigerate </a:t>
            </a:r>
            <a:endParaRPr lang="en-US" b="0" dirty="0" smtClean="0">
              <a:solidFill>
                <a:schemeClr val="bg2"/>
              </a:solidFill>
              <a:latin typeface="Cambria" pitchFamily="18" charset="0"/>
            </a:endParaRPr>
          </a:p>
          <a:p>
            <a:pPr marL="342900" indent="-342900">
              <a:spcBef>
                <a:spcPct val="20000"/>
              </a:spcBef>
            </a:pPr>
            <a:endParaRPr lang="en-US" b="0" dirty="0">
              <a:solidFill>
                <a:schemeClr val="bg2"/>
              </a:solidFill>
              <a:latin typeface="Cambria" pitchFamily="18" charset="0"/>
            </a:endParaRPr>
          </a:p>
          <a:p>
            <a:pPr marL="342900" indent="-342900">
              <a:spcBef>
                <a:spcPct val="20000"/>
              </a:spcBef>
              <a:buFontTx/>
              <a:buChar char="•"/>
            </a:pPr>
            <a:r>
              <a:rPr lang="en-US" b="0" dirty="0" smtClean="0">
                <a:solidFill>
                  <a:schemeClr val="bg2"/>
                </a:solidFill>
                <a:latin typeface="Cambria" pitchFamily="18" charset="0"/>
              </a:rPr>
              <a:t>Pens	: </a:t>
            </a:r>
            <a:r>
              <a:rPr lang="en-US" b="0" dirty="0">
                <a:solidFill>
                  <a:schemeClr val="bg2"/>
                </a:solidFill>
                <a:latin typeface="Cambria" pitchFamily="18" charset="0"/>
              </a:rPr>
              <a:t>do </a:t>
            </a:r>
            <a:r>
              <a:rPr lang="en-US" b="0" i="1" dirty="0">
                <a:solidFill>
                  <a:schemeClr val="bg2"/>
                </a:solidFill>
                <a:latin typeface="Cambria" pitchFamily="18" charset="0"/>
              </a:rPr>
              <a:t>not </a:t>
            </a:r>
            <a:r>
              <a:rPr lang="en-US" b="0" dirty="0">
                <a:solidFill>
                  <a:schemeClr val="bg2"/>
                </a:solidFill>
                <a:latin typeface="Cambria" pitchFamily="18" charset="0"/>
              </a:rPr>
              <a:t>refrigerate</a:t>
            </a:r>
          </a:p>
          <a:p>
            <a:pPr marL="342900" indent="-342900">
              <a:spcBef>
                <a:spcPct val="20000"/>
              </a:spcBef>
            </a:pPr>
            <a:endParaRPr lang="en-US" b="0" dirty="0">
              <a:solidFill>
                <a:schemeClr val="bg2"/>
              </a:solidFill>
              <a:latin typeface="Cambria" pitchFamily="18" charset="0"/>
            </a:endParaRPr>
          </a:p>
        </p:txBody>
      </p:sp>
      <p:sp>
        <p:nvSpPr>
          <p:cNvPr id="4" name="Slide Number Placeholder 3"/>
          <p:cNvSpPr>
            <a:spLocks noGrp="1"/>
          </p:cNvSpPr>
          <p:nvPr>
            <p:ph type="sldNum" sz="quarter" idx="12"/>
          </p:nvPr>
        </p:nvSpPr>
        <p:spPr/>
        <p:txBody>
          <a:bodyPr/>
          <a:lstStyle/>
          <a:p>
            <a:pPr>
              <a:defRPr/>
            </a:pPr>
            <a:fld id="{86F4F648-2EFA-4A18-AC50-5DA5325B7360}" type="slidenum">
              <a:rPr lang="en-US" smtClean="0">
                <a:solidFill>
                  <a:schemeClr val="bg2"/>
                </a:solidFill>
              </a:rPr>
              <a:pPr>
                <a:defRPr/>
              </a:pPr>
              <a:t>45</a:t>
            </a:fld>
            <a:endParaRPr lang="en-US">
              <a:solidFill>
                <a:schemeClr val="bg2"/>
              </a:solidFill>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37572" name="Rectangle 4"/>
          <p:cNvSpPr>
            <a:spLocks noChangeArrowheads="1"/>
          </p:cNvSpPr>
          <p:nvPr/>
        </p:nvSpPr>
        <p:spPr bwMode="auto">
          <a:xfrm>
            <a:off x="914400" y="0"/>
            <a:ext cx="6870700" cy="838200"/>
          </a:xfrm>
          <a:prstGeom prst="rect">
            <a:avLst/>
          </a:prstGeom>
          <a:noFill/>
          <a:ln w="9525">
            <a:noFill/>
            <a:miter lim="800000"/>
            <a:headEnd/>
            <a:tailEnd/>
          </a:ln>
        </p:spPr>
        <p:txBody>
          <a:bodyPr anchor="b"/>
          <a:lstStyle/>
          <a:p>
            <a:pPr algn="ctr">
              <a:spcBef>
                <a:spcPct val="0"/>
              </a:spcBef>
            </a:pPr>
            <a:r>
              <a:rPr lang="en-US" sz="3200" b="1" dirty="0">
                <a:solidFill>
                  <a:schemeClr val="bg2"/>
                </a:solidFill>
                <a:latin typeface="Cambria" pitchFamily="18" charset="0"/>
              </a:rPr>
              <a:t>Shelf life</a:t>
            </a:r>
          </a:p>
        </p:txBody>
      </p:sp>
      <p:sp>
        <p:nvSpPr>
          <p:cNvPr id="237573" name="Rectangle 5"/>
          <p:cNvSpPr>
            <a:spLocks noChangeArrowheads="1"/>
          </p:cNvSpPr>
          <p:nvPr/>
        </p:nvSpPr>
        <p:spPr bwMode="auto">
          <a:xfrm>
            <a:off x="609600" y="2514600"/>
            <a:ext cx="3775075" cy="762000"/>
          </a:xfrm>
          <a:prstGeom prst="rect">
            <a:avLst/>
          </a:prstGeom>
          <a:noFill/>
          <a:ln w="9525">
            <a:noFill/>
            <a:miter lim="800000"/>
            <a:headEnd/>
            <a:tailEnd/>
          </a:ln>
        </p:spPr>
        <p:txBody>
          <a:bodyPr/>
          <a:lstStyle/>
          <a:p>
            <a:pPr marL="342900" indent="-342900">
              <a:spcBef>
                <a:spcPct val="20000"/>
              </a:spcBef>
            </a:pPr>
            <a:r>
              <a:rPr lang="en-US" b="1" dirty="0">
                <a:solidFill>
                  <a:schemeClr val="bg2"/>
                </a:solidFill>
                <a:latin typeface="Cambria" pitchFamily="18" charset="0"/>
              </a:rPr>
              <a:t>One month </a:t>
            </a:r>
            <a:r>
              <a:rPr lang="en-US" b="0" dirty="0">
                <a:solidFill>
                  <a:schemeClr val="bg2"/>
                </a:solidFill>
                <a:latin typeface="Cambria" pitchFamily="18" charset="0"/>
              </a:rPr>
              <a:t>once opened</a:t>
            </a:r>
          </a:p>
          <a:p>
            <a:pPr marL="342900" indent="-342900">
              <a:spcBef>
                <a:spcPct val="20000"/>
              </a:spcBef>
            </a:pPr>
            <a:endParaRPr lang="en-US" b="0" dirty="0">
              <a:solidFill>
                <a:schemeClr val="bg2"/>
              </a:solidFill>
              <a:latin typeface="Cambria" pitchFamily="18" charset="0"/>
            </a:endParaRPr>
          </a:p>
          <a:p>
            <a:pPr marL="342900" indent="-342900">
              <a:spcBef>
                <a:spcPct val="20000"/>
              </a:spcBef>
              <a:buFontTx/>
              <a:buChar char="•"/>
            </a:pPr>
            <a:endParaRPr lang="en-US" b="0" dirty="0">
              <a:solidFill>
                <a:schemeClr val="bg2"/>
              </a:solidFill>
              <a:latin typeface="Cambria" pitchFamily="18" charset="0"/>
            </a:endParaRPr>
          </a:p>
        </p:txBody>
      </p:sp>
      <p:sp>
        <p:nvSpPr>
          <p:cNvPr id="5" name="Slide Number Placeholder 4"/>
          <p:cNvSpPr>
            <a:spLocks noGrp="1"/>
          </p:cNvSpPr>
          <p:nvPr>
            <p:ph type="sldNum" sz="quarter" idx="12"/>
          </p:nvPr>
        </p:nvSpPr>
        <p:spPr/>
        <p:txBody>
          <a:bodyPr/>
          <a:lstStyle/>
          <a:p>
            <a:pPr>
              <a:defRPr/>
            </a:pPr>
            <a:fld id="{86F4F648-2EFA-4A18-AC50-5DA5325B7360}" type="slidenum">
              <a:rPr lang="en-US" smtClean="0"/>
              <a:pPr>
                <a:defRPr/>
              </a:pPr>
              <a:t>46</a:t>
            </a:fld>
            <a:endParaRPr lang="en-US"/>
          </a:p>
        </p:txBody>
      </p:sp>
      <p:pic>
        <p:nvPicPr>
          <p:cNvPr id="68610" name="Picture 2" descr="http://www.clker.com/cliparts/F/F/4/f/L/i/throw-remains-in-trash-hi.png"/>
          <p:cNvPicPr>
            <a:picLocks noChangeAspect="1" noChangeArrowheads="1"/>
          </p:cNvPicPr>
          <p:nvPr/>
        </p:nvPicPr>
        <p:blipFill>
          <a:blip r:embed="rId3" cstate="print"/>
          <a:srcRect/>
          <a:stretch>
            <a:fillRect/>
          </a:stretch>
        </p:blipFill>
        <p:spPr bwMode="auto">
          <a:xfrm>
            <a:off x="4495800" y="914400"/>
            <a:ext cx="4457700" cy="5686425"/>
          </a:xfrm>
          <a:prstGeom prst="rect">
            <a:avLst/>
          </a:prstGeom>
          <a:noFill/>
        </p:spPr>
      </p:pic>
      <p:sp>
        <p:nvSpPr>
          <p:cNvPr id="6" name="TextBox 5"/>
          <p:cNvSpPr txBox="1"/>
          <p:nvPr/>
        </p:nvSpPr>
        <p:spPr>
          <a:xfrm>
            <a:off x="152400" y="6336268"/>
            <a:ext cx="3581400"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rPr>
              <a:t>INSULIN THERAPHY</a:t>
            </a:r>
            <a:endPar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6F4F648-2EFA-4A18-AC50-5DA5325B7360}" type="slidenum">
              <a:rPr lang="en-US" smtClean="0"/>
              <a:pPr>
                <a:defRPr/>
              </a:pPr>
              <a:t>47</a:t>
            </a:fld>
            <a:endParaRPr lang="en-US"/>
          </a:p>
        </p:txBody>
      </p:sp>
      <p:pic>
        <p:nvPicPr>
          <p:cNvPr id="113666" name="Picture 2" descr="http://www.andyhanselman.com/wp-content/uploads/2010/02/question-mark.jpg"/>
          <p:cNvPicPr>
            <a:picLocks noChangeAspect="1" noChangeArrowheads="1"/>
          </p:cNvPicPr>
          <p:nvPr/>
        </p:nvPicPr>
        <p:blipFill>
          <a:blip r:embed="rId3" cstate="print"/>
          <a:srcRect/>
          <a:stretch>
            <a:fillRect/>
          </a:stretch>
        </p:blipFill>
        <p:spPr bwMode="auto">
          <a:xfrm>
            <a:off x="808476" y="533400"/>
            <a:ext cx="7421124" cy="6324600"/>
          </a:xfrm>
          <a:prstGeom prst="rect">
            <a:avLst/>
          </a:prstGeom>
          <a:noFill/>
        </p:spPr>
      </p:pic>
      <p:sp>
        <p:nvSpPr>
          <p:cNvPr id="4" name="TextBox 3"/>
          <p:cNvSpPr txBox="1"/>
          <p:nvPr/>
        </p:nvSpPr>
        <p:spPr>
          <a:xfrm>
            <a:off x="152400" y="6336268"/>
            <a:ext cx="3581400"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rPr>
              <a:t>INSULIN THERAPHY</a:t>
            </a:r>
            <a:endPar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28600" y="762000"/>
            <a:ext cx="8763000" cy="5334000"/>
          </a:xfrm>
        </p:spPr>
        <p:txBody>
          <a:bodyPr/>
          <a:lstStyle/>
          <a:p>
            <a:pPr algn="l">
              <a:lnSpc>
                <a:spcPct val="150000"/>
              </a:lnSpc>
            </a:pPr>
            <a:r>
              <a:rPr lang="en-US" sz="2400" dirty="0">
                <a:solidFill>
                  <a:schemeClr val="bg2"/>
                </a:solidFill>
                <a:latin typeface="Cambria" pitchFamily="18" charset="0"/>
                <a:cs typeface="Arial" charset="0"/>
              </a:rPr>
              <a:t> </a:t>
            </a:r>
            <a:r>
              <a:rPr lang="en-US" sz="2400" b="1" dirty="0">
                <a:solidFill>
                  <a:schemeClr val="bg2"/>
                </a:solidFill>
                <a:latin typeface="Cambria" pitchFamily="18" charset="0"/>
                <a:cs typeface="Arial" charset="0"/>
              </a:rPr>
              <a:t>A usual starting dosage for patients with type 2 diabetes is 1 U of rapid-acting insulin for every 10 g of carbohydrate eaten plus an additional 1 U for every 30 mg/</a:t>
            </a:r>
            <a:r>
              <a:rPr lang="en-US" sz="2400" b="1" dirty="0" err="1">
                <a:solidFill>
                  <a:schemeClr val="bg2"/>
                </a:solidFill>
                <a:latin typeface="Cambria" pitchFamily="18" charset="0"/>
                <a:cs typeface="Arial" charset="0"/>
              </a:rPr>
              <a:t>dL</a:t>
            </a:r>
            <a:r>
              <a:rPr lang="en-US" sz="2400" b="1" dirty="0">
                <a:solidFill>
                  <a:schemeClr val="bg2"/>
                </a:solidFill>
                <a:latin typeface="Cambria" pitchFamily="18" charset="0"/>
                <a:cs typeface="Arial" charset="0"/>
              </a:rPr>
              <a:t> above the target self-monitoring blood glucose level of 100 mg/</a:t>
            </a:r>
            <a:r>
              <a:rPr lang="en-US" sz="2400" b="1" dirty="0" err="1">
                <a:solidFill>
                  <a:schemeClr val="bg2"/>
                </a:solidFill>
                <a:latin typeface="Cambria" pitchFamily="18" charset="0"/>
                <a:cs typeface="Arial" charset="0"/>
              </a:rPr>
              <a:t>dL</a:t>
            </a:r>
            <a:r>
              <a:rPr lang="en-US" sz="2400" b="1" dirty="0">
                <a:solidFill>
                  <a:schemeClr val="bg2"/>
                </a:solidFill>
                <a:latin typeface="Cambria" pitchFamily="18" charset="0"/>
                <a:cs typeface="Arial" charset="0"/>
              </a:rPr>
              <a:t>.</a:t>
            </a:r>
            <a:br>
              <a:rPr lang="en-US" sz="2400" b="1" dirty="0">
                <a:solidFill>
                  <a:schemeClr val="bg2"/>
                </a:solidFill>
                <a:latin typeface="Cambria" pitchFamily="18" charset="0"/>
                <a:cs typeface="Arial" charset="0"/>
              </a:rPr>
            </a:br>
            <a:r>
              <a:rPr lang="en-US" sz="2400" b="1" dirty="0">
                <a:solidFill>
                  <a:schemeClr val="bg2"/>
                </a:solidFill>
                <a:latin typeface="Cambria" pitchFamily="18" charset="0"/>
                <a:cs typeface="Arial" charset="0"/>
              </a:rPr>
              <a:t/>
            </a:r>
            <a:br>
              <a:rPr lang="en-US" sz="2400" b="1" dirty="0">
                <a:solidFill>
                  <a:schemeClr val="bg2"/>
                </a:solidFill>
                <a:latin typeface="Cambria" pitchFamily="18" charset="0"/>
                <a:cs typeface="Arial" charset="0"/>
              </a:rPr>
            </a:br>
            <a:r>
              <a:rPr lang="en-US" sz="2400" b="1" dirty="0">
                <a:solidFill>
                  <a:schemeClr val="bg2"/>
                </a:solidFill>
                <a:latin typeface="Cambria" pitchFamily="18" charset="0"/>
                <a:cs typeface="Arial" charset="0"/>
              </a:rPr>
              <a:t/>
            </a:r>
            <a:br>
              <a:rPr lang="en-US" sz="2400" b="1" dirty="0">
                <a:solidFill>
                  <a:schemeClr val="bg2"/>
                </a:solidFill>
                <a:latin typeface="Cambria" pitchFamily="18" charset="0"/>
                <a:cs typeface="Arial" charset="0"/>
              </a:rPr>
            </a:br>
            <a:r>
              <a:rPr lang="en-US" sz="2400" b="1" dirty="0" smtClean="0">
                <a:solidFill>
                  <a:schemeClr val="bg2"/>
                </a:solidFill>
                <a:latin typeface="Cambria" pitchFamily="18" charset="0"/>
                <a:cs typeface="Arial" charset="0"/>
              </a:rPr>
              <a:t> </a:t>
            </a:r>
            <a:r>
              <a:rPr lang="en-US" sz="2400" b="1" dirty="0">
                <a:solidFill>
                  <a:schemeClr val="bg2"/>
                </a:solidFill>
                <a:latin typeface="Cambria" pitchFamily="18" charset="0"/>
                <a:cs typeface="Arial" charset="0"/>
              </a:rPr>
              <a:t>For example, a patient who had a </a:t>
            </a:r>
            <a:r>
              <a:rPr lang="en-US" sz="2400" b="1" dirty="0" err="1">
                <a:solidFill>
                  <a:schemeClr val="bg2"/>
                </a:solidFill>
                <a:latin typeface="Cambria" pitchFamily="18" charset="0"/>
                <a:cs typeface="Arial" charset="0"/>
              </a:rPr>
              <a:t>premeal</a:t>
            </a:r>
            <a:r>
              <a:rPr lang="en-US" sz="2400" b="1" dirty="0">
                <a:solidFill>
                  <a:schemeClr val="bg2"/>
                </a:solidFill>
                <a:latin typeface="Cambria" pitchFamily="18" charset="0"/>
                <a:cs typeface="Arial" charset="0"/>
              </a:rPr>
              <a:t> self-monitoring blood glucose level of 160 mg/</a:t>
            </a:r>
            <a:r>
              <a:rPr lang="en-US" sz="2400" b="1" dirty="0" err="1">
                <a:solidFill>
                  <a:schemeClr val="bg2"/>
                </a:solidFill>
                <a:latin typeface="Cambria" pitchFamily="18" charset="0"/>
                <a:cs typeface="Arial" charset="0"/>
              </a:rPr>
              <a:t>dL</a:t>
            </a:r>
            <a:r>
              <a:rPr lang="en-US" sz="2400" b="1" dirty="0">
                <a:solidFill>
                  <a:schemeClr val="bg2"/>
                </a:solidFill>
                <a:latin typeface="Cambria" pitchFamily="18" charset="0"/>
                <a:cs typeface="Arial" charset="0"/>
              </a:rPr>
              <a:t>, and was planning to eat a meal containing 30 g of carbohydrate, would take a </a:t>
            </a:r>
            <a:r>
              <a:rPr lang="en-US" sz="2400" b="1" dirty="0" err="1">
                <a:solidFill>
                  <a:schemeClr val="bg2"/>
                </a:solidFill>
                <a:latin typeface="Cambria" pitchFamily="18" charset="0"/>
                <a:cs typeface="Arial" charset="0"/>
              </a:rPr>
              <a:t>prandial</a:t>
            </a:r>
            <a:r>
              <a:rPr lang="en-US" sz="2400" b="1" dirty="0">
                <a:solidFill>
                  <a:schemeClr val="bg2"/>
                </a:solidFill>
                <a:latin typeface="Cambria" pitchFamily="18" charset="0"/>
                <a:cs typeface="Arial" charset="0"/>
              </a:rPr>
              <a:t> insulin dose of 5 U .</a:t>
            </a:r>
            <a:br>
              <a:rPr lang="en-US" sz="2400" b="1" dirty="0">
                <a:solidFill>
                  <a:schemeClr val="bg2"/>
                </a:solidFill>
                <a:latin typeface="Cambria" pitchFamily="18" charset="0"/>
                <a:cs typeface="Arial" charset="0"/>
              </a:rPr>
            </a:br>
            <a:endParaRPr lang="en-US" sz="2400" b="1" dirty="0">
              <a:solidFill>
                <a:schemeClr val="bg2"/>
              </a:solidFill>
              <a:latin typeface="Cambria" pitchFamily="18" charset="0"/>
              <a:cs typeface="Arial" charset="0"/>
            </a:endParaRPr>
          </a:p>
        </p:txBody>
      </p:sp>
      <p:sp>
        <p:nvSpPr>
          <p:cNvPr id="3" name="Slide Number Placeholder 2"/>
          <p:cNvSpPr>
            <a:spLocks noGrp="1"/>
          </p:cNvSpPr>
          <p:nvPr>
            <p:ph type="sldNum" sz="quarter" idx="12"/>
          </p:nvPr>
        </p:nvSpPr>
        <p:spPr/>
        <p:txBody>
          <a:bodyPr/>
          <a:lstStyle/>
          <a:p>
            <a:pPr>
              <a:defRPr/>
            </a:pPr>
            <a:fld id="{A24F0FF1-BAA1-46A6-9007-9963A5B5B83F}" type="slidenum">
              <a:rPr lang="en-US" smtClean="0"/>
              <a:pPr>
                <a:defRPr/>
              </a:pPr>
              <a:t>48</a:t>
            </a:fld>
            <a:endParaRPr lang="en-US"/>
          </a:p>
        </p:txBody>
      </p:sp>
      <p:cxnSp>
        <p:nvCxnSpPr>
          <p:cNvPr id="5" name="Straight Connector 4"/>
          <p:cNvCxnSpPr/>
          <p:nvPr/>
        </p:nvCxnSpPr>
        <p:spPr>
          <a:xfrm rot="10800000" flipH="1">
            <a:off x="228600" y="3124200"/>
            <a:ext cx="87630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flipH="1">
            <a:off x="228600" y="3276600"/>
            <a:ext cx="87630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24F0FF1-BAA1-46A6-9007-9963A5B5B83F}" type="slidenum">
              <a:rPr lang="en-US" smtClean="0"/>
              <a:pPr>
                <a:defRPr/>
              </a:pPr>
              <a:t>49</a:t>
            </a:fld>
            <a:endParaRPr lang="en-US"/>
          </a:p>
        </p:txBody>
      </p:sp>
      <p:pic>
        <p:nvPicPr>
          <p:cNvPr id="112642" name="Picture 2" descr="http://www.skillsconverged.com/Portals/5/DownloadImages/ThankYouNote.jpg"/>
          <p:cNvPicPr>
            <a:picLocks noChangeAspect="1" noChangeArrowheads="1"/>
          </p:cNvPicPr>
          <p:nvPr/>
        </p:nvPicPr>
        <p:blipFill>
          <a:blip r:embed="rId3" cstate="print"/>
          <a:srcRect/>
          <a:stretch>
            <a:fillRect/>
          </a:stretch>
        </p:blipFill>
        <p:spPr bwMode="auto">
          <a:xfrm>
            <a:off x="990600" y="990600"/>
            <a:ext cx="7032622" cy="4572000"/>
          </a:xfrm>
          <a:prstGeom prst="rect">
            <a:avLst/>
          </a:prstGeom>
          <a:noFill/>
        </p:spPr>
      </p:pic>
      <p:sp>
        <p:nvSpPr>
          <p:cNvPr id="4" name="TextBox 3"/>
          <p:cNvSpPr txBox="1"/>
          <p:nvPr/>
        </p:nvSpPr>
        <p:spPr>
          <a:xfrm>
            <a:off x="152400" y="6336268"/>
            <a:ext cx="3581400"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rPr>
              <a:t>INSULIN THERAPHY</a:t>
            </a:r>
            <a:endPar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24"/>
          <p:cNvPicPr>
            <a:picLocks noChangeAspect="1" noChangeArrowheads="1"/>
          </p:cNvPicPr>
          <p:nvPr/>
        </p:nvPicPr>
        <p:blipFill>
          <a:blip r:embed="rId3" cstate="print"/>
          <a:srcRect/>
          <a:stretch>
            <a:fillRect/>
          </a:stretch>
        </p:blipFill>
        <p:spPr bwMode="auto">
          <a:xfrm>
            <a:off x="0" y="0"/>
            <a:ext cx="9144000" cy="6858000"/>
          </a:xfrm>
          <a:prstGeom prst="rect">
            <a:avLst/>
          </a:prstGeom>
          <a:ln>
            <a:noFill/>
          </a:ln>
          <a:effectLst>
            <a:softEdge rad="112500"/>
          </a:effectLst>
        </p:spPr>
      </p:pic>
      <p:sp>
        <p:nvSpPr>
          <p:cNvPr id="3" name="Slide Number Placeholder 2"/>
          <p:cNvSpPr>
            <a:spLocks noGrp="1"/>
          </p:cNvSpPr>
          <p:nvPr>
            <p:ph type="sldNum" sz="quarter" idx="12"/>
          </p:nvPr>
        </p:nvSpPr>
        <p:spPr/>
        <p:txBody>
          <a:bodyPr/>
          <a:lstStyle/>
          <a:p>
            <a:pPr>
              <a:defRPr/>
            </a:pPr>
            <a:fld id="{86F4F648-2EFA-4A18-AC50-5DA5325B7360}" type="slidenum">
              <a:rPr lang="en-US" smtClean="0"/>
              <a:pPr>
                <a:defRPr/>
              </a:pPr>
              <a:t>5</a:t>
            </a:fld>
            <a:endParaRPr lang="en-US"/>
          </a:p>
        </p:txBody>
      </p:sp>
      <p:sp>
        <p:nvSpPr>
          <p:cNvPr id="4" name="TextBox 3"/>
          <p:cNvSpPr txBox="1"/>
          <p:nvPr/>
        </p:nvSpPr>
        <p:spPr>
          <a:xfrm>
            <a:off x="152400" y="6336268"/>
            <a:ext cx="3581400"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rPr>
              <a:t>INSULIN THERAPHY</a:t>
            </a:r>
            <a:endPar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grpSp>
        <p:nvGrpSpPr>
          <p:cNvPr id="2" name="Group 32"/>
          <p:cNvGrpSpPr>
            <a:grpSpLocks/>
          </p:cNvGrpSpPr>
          <p:nvPr/>
        </p:nvGrpSpPr>
        <p:grpSpPr bwMode="auto">
          <a:xfrm>
            <a:off x="0" y="152400"/>
            <a:ext cx="9144000" cy="669925"/>
            <a:chOff x="0" y="-96"/>
            <a:chExt cx="4104" cy="422"/>
          </a:xfrm>
        </p:grpSpPr>
        <p:sp>
          <p:nvSpPr>
            <p:cNvPr id="64514" name="Rectangle 2"/>
            <p:cNvSpPr>
              <a:spLocks noChangeArrowheads="1"/>
            </p:cNvSpPr>
            <p:nvPr/>
          </p:nvSpPr>
          <p:spPr bwMode="auto">
            <a:xfrm>
              <a:off x="0" y="0"/>
              <a:ext cx="4104" cy="291"/>
            </a:xfrm>
            <a:prstGeom prst="rect">
              <a:avLst/>
            </a:prstGeom>
            <a:noFill/>
            <a:ln w="9525">
              <a:noFill/>
              <a:miter lim="800000"/>
              <a:headEnd/>
              <a:tailEnd/>
            </a:ln>
            <a:effectLst/>
          </p:spPr>
          <p:txBody>
            <a:bodyPr>
              <a:spAutoFit/>
            </a:bodyPr>
            <a:lstStyle/>
            <a:p>
              <a:endParaRPr lang="en-US">
                <a:solidFill>
                  <a:schemeClr val="bg2"/>
                </a:solidFill>
              </a:endParaRPr>
            </a:p>
          </p:txBody>
        </p:sp>
        <p:sp>
          <p:nvSpPr>
            <p:cNvPr id="64515" name="Rectangle 3"/>
            <p:cNvSpPr>
              <a:spLocks noChangeArrowheads="1"/>
            </p:cNvSpPr>
            <p:nvPr/>
          </p:nvSpPr>
          <p:spPr bwMode="auto">
            <a:xfrm>
              <a:off x="0" y="-96"/>
              <a:ext cx="4104" cy="422"/>
            </a:xfrm>
            <a:prstGeom prst="rect">
              <a:avLst/>
            </a:prstGeom>
            <a:noFill/>
            <a:ln w="9525">
              <a:noFill/>
              <a:miter lim="800000"/>
              <a:headEnd/>
              <a:tailEnd/>
            </a:ln>
            <a:effectLst/>
          </p:spPr>
          <p:txBody>
            <a:bodyPr/>
            <a:lstStyle/>
            <a:p>
              <a:pPr algn="ctr">
                <a:spcBef>
                  <a:spcPct val="0"/>
                </a:spcBef>
              </a:pPr>
              <a:r>
                <a:rPr lang="en-US" sz="2800" b="1" dirty="0">
                  <a:solidFill>
                    <a:schemeClr val="bg2"/>
                  </a:solidFill>
                  <a:latin typeface="Cambria" pitchFamily="18" charset="0"/>
                </a:rPr>
                <a:t> Indications for Insulin Use in Type 2 Diabetes</a:t>
              </a:r>
            </a:p>
            <a:p>
              <a:pPr eaLnBrk="0" hangingPunct="0">
                <a:spcBef>
                  <a:spcPct val="0"/>
                </a:spcBef>
              </a:pPr>
              <a:endParaRPr lang="en-US" sz="2800" b="1" dirty="0">
                <a:solidFill>
                  <a:schemeClr val="bg2"/>
                </a:solidFill>
                <a:latin typeface="Cambria" pitchFamily="18" charset="0"/>
              </a:endParaRPr>
            </a:p>
          </p:txBody>
        </p:sp>
      </p:grpSp>
      <p:sp>
        <p:nvSpPr>
          <p:cNvPr id="64516" name="Rectangle 4"/>
          <p:cNvSpPr>
            <a:spLocks noChangeArrowheads="1"/>
          </p:cNvSpPr>
          <p:nvPr/>
        </p:nvSpPr>
        <p:spPr bwMode="auto">
          <a:xfrm>
            <a:off x="0" y="1644650"/>
            <a:ext cx="6515100" cy="461665"/>
          </a:xfrm>
          <a:prstGeom prst="rect">
            <a:avLst/>
          </a:prstGeom>
          <a:noFill/>
          <a:ln w="9525">
            <a:noFill/>
            <a:miter lim="800000"/>
            <a:headEnd/>
            <a:tailEnd/>
          </a:ln>
          <a:effectLst/>
        </p:spPr>
        <p:txBody>
          <a:bodyPr>
            <a:spAutoFit/>
          </a:bodyPr>
          <a:lstStyle/>
          <a:p>
            <a:endParaRPr lang="en-US">
              <a:solidFill>
                <a:schemeClr val="bg2"/>
              </a:solidFill>
            </a:endParaRPr>
          </a:p>
        </p:txBody>
      </p:sp>
      <p:grpSp>
        <p:nvGrpSpPr>
          <p:cNvPr id="3" name="Group 31"/>
          <p:cNvGrpSpPr>
            <a:grpSpLocks/>
          </p:cNvGrpSpPr>
          <p:nvPr/>
        </p:nvGrpSpPr>
        <p:grpSpPr bwMode="auto">
          <a:xfrm>
            <a:off x="76200" y="838200"/>
            <a:ext cx="9067800" cy="6172200"/>
            <a:chOff x="-3" y="419"/>
            <a:chExt cx="5766" cy="2674"/>
          </a:xfrm>
        </p:grpSpPr>
        <p:grpSp>
          <p:nvGrpSpPr>
            <p:cNvPr id="4" name="Group 29"/>
            <p:cNvGrpSpPr>
              <a:grpSpLocks/>
            </p:cNvGrpSpPr>
            <p:nvPr/>
          </p:nvGrpSpPr>
          <p:grpSpPr bwMode="auto">
            <a:xfrm>
              <a:off x="0" y="422"/>
              <a:ext cx="5760" cy="2668"/>
              <a:chOff x="0" y="422"/>
              <a:chExt cx="5760" cy="2668"/>
            </a:xfrm>
          </p:grpSpPr>
          <p:grpSp>
            <p:nvGrpSpPr>
              <p:cNvPr id="5" name="Group 14"/>
              <p:cNvGrpSpPr>
                <a:grpSpLocks/>
              </p:cNvGrpSpPr>
              <p:nvPr/>
            </p:nvGrpSpPr>
            <p:grpSpPr bwMode="auto">
              <a:xfrm>
                <a:off x="0" y="422"/>
                <a:ext cx="5760" cy="192"/>
                <a:chOff x="0" y="422"/>
                <a:chExt cx="5760" cy="192"/>
              </a:xfrm>
            </p:grpSpPr>
            <p:sp>
              <p:nvSpPr>
                <p:cNvPr id="64517" name="Rectangle 5"/>
                <p:cNvSpPr>
                  <a:spLocks noChangeArrowheads="1"/>
                </p:cNvSpPr>
                <p:nvPr/>
              </p:nvSpPr>
              <p:spPr bwMode="auto">
                <a:xfrm>
                  <a:off x="0" y="422"/>
                  <a:ext cx="5760" cy="192"/>
                </a:xfrm>
                <a:prstGeom prst="rect">
                  <a:avLst/>
                </a:prstGeom>
                <a:noFill/>
                <a:ln w="9525">
                  <a:noFill/>
                  <a:miter lim="800000"/>
                  <a:headEnd/>
                  <a:tailEnd/>
                </a:ln>
                <a:effectLst/>
              </p:spPr>
              <p:txBody>
                <a:bodyPr/>
                <a:lstStyle/>
                <a:p>
                  <a:pPr>
                    <a:spcBef>
                      <a:spcPct val="0"/>
                    </a:spcBef>
                  </a:pPr>
                  <a:r>
                    <a:rPr lang="en-US" sz="2400">
                      <a:solidFill>
                        <a:schemeClr val="bg2"/>
                      </a:solidFill>
                      <a:latin typeface="Cambria" pitchFamily="18" charset="0"/>
                    </a:rPr>
                    <a:t>Pregnancy (preferably prior to pregnancy)</a:t>
                  </a:r>
                </a:p>
              </p:txBody>
            </p:sp>
            <p:sp>
              <p:nvSpPr>
                <p:cNvPr id="64525" name="Rectangle 13"/>
                <p:cNvSpPr>
                  <a:spLocks noChangeArrowheads="1"/>
                </p:cNvSpPr>
                <p:nvPr/>
              </p:nvSpPr>
              <p:spPr bwMode="auto">
                <a:xfrm>
                  <a:off x="0" y="422"/>
                  <a:ext cx="5760" cy="192"/>
                </a:xfrm>
                <a:prstGeom prst="rect">
                  <a:avLst/>
                </a:prstGeom>
                <a:noFill/>
                <a:ln w="7">
                  <a:solidFill>
                    <a:srgbClr val="A0A0A0"/>
                  </a:solidFill>
                  <a:miter lim="800000"/>
                  <a:headEnd/>
                  <a:tailEnd/>
                </a:ln>
                <a:effectLst/>
              </p:spPr>
              <p:txBody>
                <a:bodyPr/>
                <a:lstStyle/>
                <a:p>
                  <a:endParaRPr lang="en-US">
                    <a:solidFill>
                      <a:schemeClr val="bg2"/>
                    </a:solidFill>
                    <a:latin typeface="Cambria" pitchFamily="18" charset="0"/>
                  </a:endParaRPr>
                </a:p>
              </p:txBody>
            </p:sp>
          </p:grpSp>
          <p:grpSp>
            <p:nvGrpSpPr>
              <p:cNvPr id="6" name="Group 16"/>
              <p:cNvGrpSpPr>
                <a:grpSpLocks/>
              </p:cNvGrpSpPr>
              <p:nvPr/>
            </p:nvGrpSpPr>
            <p:grpSpPr bwMode="auto">
              <a:xfrm>
                <a:off x="0" y="614"/>
                <a:ext cx="5760" cy="288"/>
                <a:chOff x="0" y="614"/>
                <a:chExt cx="5760" cy="288"/>
              </a:xfrm>
            </p:grpSpPr>
            <p:sp>
              <p:nvSpPr>
                <p:cNvPr id="64518" name="Rectangle 6"/>
                <p:cNvSpPr>
                  <a:spLocks noChangeArrowheads="1"/>
                </p:cNvSpPr>
                <p:nvPr/>
              </p:nvSpPr>
              <p:spPr bwMode="auto">
                <a:xfrm>
                  <a:off x="0" y="614"/>
                  <a:ext cx="5760" cy="288"/>
                </a:xfrm>
                <a:prstGeom prst="rect">
                  <a:avLst/>
                </a:prstGeom>
                <a:noFill/>
                <a:ln w="9525">
                  <a:noFill/>
                  <a:miter lim="800000"/>
                  <a:headEnd/>
                  <a:tailEnd/>
                </a:ln>
                <a:effectLst/>
              </p:spPr>
              <p:txBody>
                <a:bodyPr/>
                <a:lstStyle/>
                <a:p>
                  <a:pPr>
                    <a:spcBef>
                      <a:spcPct val="0"/>
                    </a:spcBef>
                  </a:pPr>
                  <a:r>
                    <a:rPr lang="en-US" sz="2400">
                      <a:solidFill>
                        <a:schemeClr val="bg2"/>
                      </a:solidFill>
                      <a:latin typeface="Cambria" pitchFamily="18" charset="0"/>
                    </a:rPr>
                    <a:t>Acute illness requiring hospitalization</a:t>
                  </a:r>
                </a:p>
              </p:txBody>
            </p:sp>
            <p:sp>
              <p:nvSpPr>
                <p:cNvPr id="64527" name="Rectangle 15"/>
                <p:cNvSpPr>
                  <a:spLocks noChangeArrowheads="1"/>
                </p:cNvSpPr>
                <p:nvPr/>
              </p:nvSpPr>
              <p:spPr bwMode="auto">
                <a:xfrm>
                  <a:off x="0" y="614"/>
                  <a:ext cx="5760" cy="288"/>
                </a:xfrm>
                <a:prstGeom prst="rect">
                  <a:avLst/>
                </a:prstGeom>
                <a:noFill/>
                <a:ln w="7">
                  <a:solidFill>
                    <a:srgbClr val="A0A0A0"/>
                  </a:solidFill>
                  <a:miter lim="800000"/>
                  <a:headEnd/>
                  <a:tailEnd/>
                </a:ln>
                <a:effectLst/>
              </p:spPr>
              <p:txBody>
                <a:bodyPr/>
                <a:lstStyle/>
                <a:p>
                  <a:endParaRPr lang="en-US">
                    <a:solidFill>
                      <a:schemeClr val="bg2"/>
                    </a:solidFill>
                    <a:latin typeface="Cambria" pitchFamily="18" charset="0"/>
                  </a:endParaRPr>
                </a:p>
              </p:txBody>
            </p:sp>
          </p:grpSp>
          <p:grpSp>
            <p:nvGrpSpPr>
              <p:cNvPr id="7" name="Group 18"/>
              <p:cNvGrpSpPr>
                <a:grpSpLocks/>
              </p:cNvGrpSpPr>
              <p:nvPr/>
            </p:nvGrpSpPr>
            <p:grpSpPr bwMode="auto">
              <a:xfrm>
                <a:off x="0" y="902"/>
                <a:ext cx="5760" cy="288"/>
                <a:chOff x="0" y="902"/>
                <a:chExt cx="5760" cy="288"/>
              </a:xfrm>
            </p:grpSpPr>
            <p:sp>
              <p:nvSpPr>
                <p:cNvPr id="64519" name="Rectangle 7"/>
                <p:cNvSpPr>
                  <a:spLocks noChangeArrowheads="1"/>
                </p:cNvSpPr>
                <p:nvPr/>
              </p:nvSpPr>
              <p:spPr bwMode="auto">
                <a:xfrm>
                  <a:off x="0" y="902"/>
                  <a:ext cx="5760" cy="288"/>
                </a:xfrm>
                <a:prstGeom prst="rect">
                  <a:avLst/>
                </a:prstGeom>
                <a:noFill/>
                <a:ln w="9525">
                  <a:noFill/>
                  <a:miter lim="800000"/>
                  <a:headEnd/>
                  <a:tailEnd/>
                </a:ln>
                <a:effectLst/>
              </p:spPr>
              <p:txBody>
                <a:bodyPr/>
                <a:lstStyle/>
                <a:p>
                  <a:pPr>
                    <a:spcBef>
                      <a:spcPct val="0"/>
                    </a:spcBef>
                  </a:pPr>
                  <a:r>
                    <a:rPr lang="en-US" sz="2400">
                      <a:solidFill>
                        <a:schemeClr val="bg2"/>
                      </a:solidFill>
                      <a:latin typeface="Cambria" pitchFamily="18" charset="0"/>
                    </a:rPr>
                    <a:t>Perioperative/intensive care unit setting</a:t>
                  </a:r>
                </a:p>
              </p:txBody>
            </p:sp>
            <p:sp>
              <p:nvSpPr>
                <p:cNvPr id="64529" name="Rectangle 17"/>
                <p:cNvSpPr>
                  <a:spLocks noChangeArrowheads="1"/>
                </p:cNvSpPr>
                <p:nvPr/>
              </p:nvSpPr>
              <p:spPr bwMode="auto">
                <a:xfrm>
                  <a:off x="0" y="902"/>
                  <a:ext cx="5760" cy="288"/>
                </a:xfrm>
                <a:prstGeom prst="rect">
                  <a:avLst/>
                </a:prstGeom>
                <a:noFill/>
                <a:ln w="7">
                  <a:solidFill>
                    <a:srgbClr val="A0A0A0"/>
                  </a:solidFill>
                  <a:miter lim="800000"/>
                  <a:headEnd/>
                  <a:tailEnd/>
                </a:ln>
                <a:effectLst/>
              </p:spPr>
              <p:txBody>
                <a:bodyPr/>
                <a:lstStyle/>
                <a:p>
                  <a:endParaRPr lang="en-US">
                    <a:solidFill>
                      <a:schemeClr val="bg2"/>
                    </a:solidFill>
                    <a:latin typeface="Cambria" pitchFamily="18" charset="0"/>
                  </a:endParaRPr>
                </a:p>
              </p:txBody>
            </p:sp>
          </p:grpSp>
          <p:grpSp>
            <p:nvGrpSpPr>
              <p:cNvPr id="8" name="Group 20"/>
              <p:cNvGrpSpPr>
                <a:grpSpLocks/>
              </p:cNvGrpSpPr>
              <p:nvPr/>
            </p:nvGrpSpPr>
            <p:grpSpPr bwMode="auto">
              <a:xfrm>
                <a:off x="0" y="1190"/>
                <a:ext cx="5760" cy="288"/>
                <a:chOff x="0" y="1190"/>
                <a:chExt cx="5760" cy="288"/>
              </a:xfrm>
            </p:grpSpPr>
            <p:sp>
              <p:nvSpPr>
                <p:cNvPr id="64520" name="Rectangle 8"/>
                <p:cNvSpPr>
                  <a:spLocks noChangeArrowheads="1"/>
                </p:cNvSpPr>
                <p:nvPr/>
              </p:nvSpPr>
              <p:spPr bwMode="auto">
                <a:xfrm>
                  <a:off x="0" y="1190"/>
                  <a:ext cx="5760" cy="288"/>
                </a:xfrm>
                <a:prstGeom prst="rect">
                  <a:avLst/>
                </a:prstGeom>
                <a:noFill/>
                <a:ln w="9525">
                  <a:noFill/>
                  <a:miter lim="800000"/>
                  <a:headEnd/>
                  <a:tailEnd/>
                </a:ln>
                <a:effectLst/>
              </p:spPr>
              <p:txBody>
                <a:bodyPr/>
                <a:lstStyle/>
                <a:p>
                  <a:pPr>
                    <a:spcBef>
                      <a:spcPct val="0"/>
                    </a:spcBef>
                  </a:pPr>
                  <a:r>
                    <a:rPr lang="en-US" sz="2400">
                      <a:solidFill>
                        <a:schemeClr val="bg2"/>
                      </a:solidFill>
                      <a:latin typeface="Cambria" pitchFamily="18" charset="0"/>
                    </a:rPr>
                    <a:t>Postmyocardial infarction</a:t>
                  </a:r>
                </a:p>
              </p:txBody>
            </p:sp>
            <p:sp>
              <p:nvSpPr>
                <p:cNvPr id="64531" name="Rectangle 19"/>
                <p:cNvSpPr>
                  <a:spLocks noChangeArrowheads="1"/>
                </p:cNvSpPr>
                <p:nvPr/>
              </p:nvSpPr>
              <p:spPr bwMode="auto">
                <a:xfrm>
                  <a:off x="0" y="1190"/>
                  <a:ext cx="5760" cy="288"/>
                </a:xfrm>
                <a:prstGeom prst="rect">
                  <a:avLst/>
                </a:prstGeom>
                <a:noFill/>
                <a:ln w="7">
                  <a:solidFill>
                    <a:srgbClr val="A0A0A0"/>
                  </a:solidFill>
                  <a:miter lim="800000"/>
                  <a:headEnd/>
                  <a:tailEnd/>
                </a:ln>
                <a:effectLst/>
              </p:spPr>
              <p:txBody>
                <a:bodyPr/>
                <a:lstStyle/>
                <a:p>
                  <a:endParaRPr lang="en-US">
                    <a:solidFill>
                      <a:schemeClr val="bg2"/>
                    </a:solidFill>
                    <a:latin typeface="Cambria" pitchFamily="18" charset="0"/>
                  </a:endParaRPr>
                </a:p>
              </p:txBody>
            </p:sp>
          </p:grpSp>
          <p:grpSp>
            <p:nvGrpSpPr>
              <p:cNvPr id="9" name="Group 22"/>
              <p:cNvGrpSpPr>
                <a:grpSpLocks/>
              </p:cNvGrpSpPr>
              <p:nvPr/>
            </p:nvGrpSpPr>
            <p:grpSpPr bwMode="auto">
              <a:xfrm>
                <a:off x="0" y="1478"/>
                <a:ext cx="5760" cy="288"/>
                <a:chOff x="0" y="1478"/>
                <a:chExt cx="5760" cy="288"/>
              </a:xfrm>
            </p:grpSpPr>
            <p:sp>
              <p:nvSpPr>
                <p:cNvPr id="64521" name="Rectangle 9"/>
                <p:cNvSpPr>
                  <a:spLocks noChangeArrowheads="1"/>
                </p:cNvSpPr>
                <p:nvPr/>
              </p:nvSpPr>
              <p:spPr bwMode="auto">
                <a:xfrm>
                  <a:off x="0" y="1478"/>
                  <a:ext cx="5760" cy="288"/>
                </a:xfrm>
                <a:prstGeom prst="rect">
                  <a:avLst/>
                </a:prstGeom>
                <a:noFill/>
                <a:ln w="9525">
                  <a:noFill/>
                  <a:miter lim="800000"/>
                  <a:headEnd/>
                  <a:tailEnd/>
                </a:ln>
                <a:effectLst/>
              </p:spPr>
              <p:txBody>
                <a:bodyPr/>
                <a:lstStyle/>
                <a:p>
                  <a:pPr>
                    <a:spcBef>
                      <a:spcPct val="0"/>
                    </a:spcBef>
                  </a:pPr>
                  <a:r>
                    <a:rPr lang="en-US" sz="2400">
                      <a:solidFill>
                        <a:schemeClr val="bg2"/>
                      </a:solidFill>
                      <a:latin typeface="Cambria" pitchFamily="18" charset="0"/>
                    </a:rPr>
                    <a:t>High-dose glucocorticoid therapy</a:t>
                  </a:r>
                </a:p>
              </p:txBody>
            </p:sp>
            <p:sp>
              <p:nvSpPr>
                <p:cNvPr id="64533" name="Rectangle 21"/>
                <p:cNvSpPr>
                  <a:spLocks noChangeArrowheads="1"/>
                </p:cNvSpPr>
                <p:nvPr/>
              </p:nvSpPr>
              <p:spPr bwMode="auto">
                <a:xfrm>
                  <a:off x="0" y="1478"/>
                  <a:ext cx="5760" cy="288"/>
                </a:xfrm>
                <a:prstGeom prst="rect">
                  <a:avLst/>
                </a:prstGeom>
                <a:noFill/>
                <a:ln w="7">
                  <a:solidFill>
                    <a:srgbClr val="A0A0A0"/>
                  </a:solidFill>
                  <a:miter lim="800000"/>
                  <a:headEnd/>
                  <a:tailEnd/>
                </a:ln>
                <a:effectLst/>
              </p:spPr>
              <p:txBody>
                <a:bodyPr/>
                <a:lstStyle/>
                <a:p>
                  <a:endParaRPr lang="en-US">
                    <a:solidFill>
                      <a:schemeClr val="bg2"/>
                    </a:solidFill>
                    <a:latin typeface="Cambria" pitchFamily="18" charset="0"/>
                  </a:endParaRPr>
                </a:p>
              </p:txBody>
            </p:sp>
          </p:grpSp>
          <p:grpSp>
            <p:nvGrpSpPr>
              <p:cNvPr id="10" name="Group 24"/>
              <p:cNvGrpSpPr>
                <a:grpSpLocks/>
              </p:cNvGrpSpPr>
              <p:nvPr/>
            </p:nvGrpSpPr>
            <p:grpSpPr bwMode="auto">
              <a:xfrm>
                <a:off x="0" y="1766"/>
                <a:ext cx="5760" cy="288"/>
                <a:chOff x="0" y="1766"/>
                <a:chExt cx="5760" cy="288"/>
              </a:xfrm>
            </p:grpSpPr>
            <p:sp>
              <p:nvSpPr>
                <p:cNvPr id="64522" name="Rectangle 10"/>
                <p:cNvSpPr>
                  <a:spLocks noChangeArrowheads="1"/>
                </p:cNvSpPr>
                <p:nvPr/>
              </p:nvSpPr>
              <p:spPr bwMode="auto">
                <a:xfrm>
                  <a:off x="0" y="1766"/>
                  <a:ext cx="5760" cy="288"/>
                </a:xfrm>
                <a:prstGeom prst="rect">
                  <a:avLst/>
                </a:prstGeom>
                <a:noFill/>
                <a:ln w="9525">
                  <a:noFill/>
                  <a:miter lim="800000"/>
                  <a:headEnd/>
                  <a:tailEnd/>
                </a:ln>
                <a:effectLst/>
              </p:spPr>
              <p:txBody>
                <a:bodyPr/>
                <a:lstStyle/>
                <a:p>
                  <a:pPr>
                    <a:spcBef>
                      <a:spcPct val="0"/>
                    </a:spcBef>
                  </a:pPr>
                  <a:r>
                    <a:rPr lang="en-US" sz="2400">
                      <a:solidFill>
                        <a:schemeClr val="bg2"/>
                      </a:solidFill>
                      <a:latin typeface="Cambria" pitchFamily="18" charset="0"/>
                    </a:rPr>
                    <a:t>Inability to tolerate or contraindication to oral antiglycemic agents</a:t>
                  </a:r>
                </a:p>
              </p:txBody>
            </p:sp>
            <p:sp>
              <p:nvSpPr>
                <p:cNvPr id="64535" name="Rectangle 23"/>
                <p:cNvSpPr>
                  <a:spLocks noChangeArrowheads="1"/>
                </p:cNvSpPr>
                <p:nvPr/>
              </p:nvSpPr>
              <p:spPr bwMode="auto">
                <a:xfrm>
                  <a:off x="0" y="1766"/>
                  <a:ext cx="5760" cy="288"/>
                </a:xfrm>
                <a:prstGeom prst="rect">
                  <a:avLst/>
                </a:prstGeom>
                <a:noFill/>
                <a:ln w="7">
                  <a:solidFill>
                    <a:srgbClr val="A0A0A0"/>
                  </a:solidFill>
                  <a:miter lim="800000"/>
                  <a:headEnd/>
                  <a:tailEnd/>
                </a:ln>
                <a:effectLst/>
              </p:spPr>
              <p:txBody>
                <a:bodyPr/>
                <a:lstStyle/>
                <a:p>
                  <a:endParaRPr lang="en-US">
                    <a:solidFill>
                      <a:schemeClr val="bg2"/>
                    </a:solidFill>
                    <a:latin typeface="Cambria" pitchFamily="18" charset="0"/>
                  </a:endParaRPr>
                </a:p>
              </p:txBody>
            </p:sp>
          </p:grpSp>
          <p:grpSp>
            <p:nvGrpSpPr>
              <p:cNvPr id="11" name="Group 26"/>
              <p:cNvGrpSpPr>
                <a:grpSpLocks/>
              </p:cNvGrpSpPr>
              <p:nvPr/>
            </p:nvGrpSpPr>
            <p:grpSpPr bwMode="auto">
              <a:xfrm>
                <a:off x="0" y="2054"/>
                <a:ext cx="5760" cy="518"/>
                <a:chOff x="0" y="2054"/>
                <a:chExt cx="5760" cy="518"/>
              </a:xfrm>
            </p:grpSpPr>
            <p:sp>
              <p:nvSpPr>
                <p:cNvPr id="64523" name="Rectangle 11"/>
                <p:cNvSpPr>
                  <a:spLocks noChangeArrowheads="1"/>
                </p:cNvSpPr>
                <p:nvPr/>
              </p:nvSpPr>
              <p:spPr bwMode="auto">
                <a:xfrm>
                  <a:off x="0" y="2054"/>
                  <a:ext cx="5760" cy="518"/>
                </a:xfrm>
                <a:prstGeom prst="rect">
                  <a:avLst/>
                </a:prstGeom>
                <a:noFill/>
                <a:ln w="9525">
                  <a:noFill/>
                  <a:miter lim="800000"/>
                  <a:headEnd/>
                  <a:tailEnd/>
                </a:ln>
                <a:effectLst/>
              </p:spPr>
              <p:txBody>
                <a:bodyPr/>
                <a:lstStyle/>
                <a:p>
                  <a:pPr>
                    <a:spcBef>
                      <a:spcPct val="0"/>
                    </a:spcBef>
                  </a:pPr>
                  <a:r>
                    <a:rPr lang="en-US" sz="2400">
                      <a:solidFill>
                        <a:schemeClr val="bg2"/>
                      </a:solidFill>
                      <a:latin typeface="Cambria" pitchFamily="18" charset="0"/>
                    </a:rPr>
                    <a:t>Newly diagnosed type 2 diabetes with significantly elevated blood glucose levels (pts with severe symptoms or DKA)</a:t>
                  </a:r>
                </a:p>
              </p:txBody>
            </p:sp>
            <p:sp>
              <p:nvSpPr>
                <p:cNvPr id="64537" name="Rectangle 25"/>
                <p:cNvSpPr>
                  <a:spLocks noChangeArrowheads="1"/>
                </p:cNvSpPr>
                <p:nvPr/>
              </p:nvSpPr>
              <p:spPr bwMode="auto">
                <a:xfrm>
                  <a:off x="0" y="2054"/>
                  <a:ext cx="5760" cy="518"/>
                </a:xfrm>
                <a:prstGeom prst="rect">
                  <a:avLst/>
                </a:prstGeom>
                <a:noFill/>
                <a:ln w="7">
                  <a:solidFill>
                    <a:srgbClr val="A0A0A0"/>
                  </a:solidFill>
                  <a:miter lim="800000"/>
                  <a:headEnd/>
                  <a:tailEnd/>
                </a:ln>
                <a:effectLst/>
              </p:spPr>
              <p:txBody>
                <a:bodyPr/>
                <a:lstStyle/>
                <a:p>
                  <a:endParaRPr lang="en-US">
                    <a:solidFill>
                      <a:schemeClr val="bg2"/>
                    </a:solidFill>
                    <a:latin typeface="Cambria" pitchFamily="18" charset="0"/>
                  </a:endParaRPr>
                </a:p>
              </p:txBody>
            </p:sp>
          </p:grpSp>
          <p:grpSp>
            <p:nvGrpSpPr>
              <p:cNvPr id="12" name="Group 28"/>
              <p:cNvGrpSpPr>
                <a:grpSpLocks/>
              </p:cNvGrpSpPr>
              <p:nvPr/>
            </p:nvGrpSpPr>
            <p:grpSpPr bwMode="auto">
              <a:xfrm>
                <a:off x="0" y="2572"/>
                <a:ext cx="5760" cy="518"/>
                <a:chOff x="0" y="2572"/>
                <a:chExt cx="5760" cy="518"/>
              </a:xfrm>
            </p:grpSpPr>
            <p:sp>
              <p:nvSpPr>
                <p:cNvPr id="64524" name="Rectangle 12"/>
                <p:cNvSpPr>
                  <a:spLocks noChangeArrowheads="1"/>
                </p:cNvSpPr>
                <p:nvPr/>
              </p:nvSpPr>
              <p:spPr bwMode="auto">
                <a:xfrm>
                  <a:off x="0" y="2572"/>
                  <a:ext cx="5760" cy="518"/>
                </a:xfrm>
                <a:prstGeom prst="rect">
                  <a:avLst/>
                </a:prstGeom>
                <a:noFill/>
                <a:ln w="9525">
                  <a:noFill/>
                  <a:miter lim="800000"/>
                  <a:headEnd/>
                  <a:tailEnd/>
                </a:ln>
                <a:effectLst/>
              </p:spPr>
              <p:txBody>
                <a:bodyPr/>
                <a:lstStyle/>
                <a:p>
                  <a:pPr>
                    <a:spcBef>
                      <a:spcPct val="0"/>
                    </a:spcBef>
                  </a:pPr>
                  <a:r>
                    <a:rPr lang="en-US" sz="2400">
                      <a:solidFill>
                        <a:schemeClr val="bg2"/>
                      </a:solidFill>
                      <a:latin typeface="Cambria" pitchFamily="18" charset="0"/>
                    </a:rPr>
                    <a:t>Patient no longer achieving therapeutic goals on combination antiglycemic therapy</a:t>
                  </a:r>
                </a:p>
              </p:txBody>
            </p:sp>
            <p:sp>
              <p:nvSpPr>
                <p:cNvPr id="64539" name="Rectangle 27"/>
                <p:cNvSpPr>
                  <a:spLocks noChangeArrowheads="1"/>
                </p:cNvSpPr>
                <p:nvPr/>
              </p:nvSpPr>
              <p:spPr bwMode="auto">
                <a:xfrm>
                  <a:off x="0" y="2572"/>
                  <a:ext cx="5760" cy="518"/>
                </a:xfrm>
                <a:prstGeom prst="rect">
                  <a:avLst/>
                </a:prstGeom>
                <a:noFill/>
                <a:ln w="7">
                  <a:solidFill>
                    <a:srgbClr val="A0A0A0"/>
                  </a:solidFill>
                  <a:miter lim="800000"/>
                  <a:headEnd/>
                  <a:tailEnd/>
                </a:ln>
                <a:effectLst/>
              </p:spPr>
              <p:txBody>
                <a:bodyPr/>
                <a:lstStyle/>
                <a:p>
                  <a:endParaRPr lang="en-US">
                    <a:solidFill>
                      <a:schemeClr val="bg2"/>
                    </a:solidFill>
                    <a:latin typeface="Cambria" pitchFamily="18" charset="0"/>
                  </a:endParaRPr>
                </a:p>
              </p:txBody>
            </p:sp>
          </p:grpSp>
        </p:grpSp>
        <p:sp>
          <p:nvSpPr>
            <p:cNvPr id="64542" name="Rectangle 30"/>
            <p:cNvSpPr>
              <a:spLocks noChangeArrowheads="1"/>
            </p:cNvSpPr>
            <p:nvPr/>
          </p:nvSpPr>
          <p:spPr bwMode="auto">
            <a:xfrm>
              <a:off x="-3" y="419"/>
              <a:ext cx="5766" cy="2674"/>
            </a:xfrm>
            <a:prstGeom prst="rect">
              <a:avLst/>
            </a:prstGeom>
            <a:noFill/>
            <a:ln w="11112">
              <a:solidFill>
                <a:srgbClr val="A0A0A0"/>
              </a:solidFill>
              <a:miter lim="800000"/>
              <a:headEnd/>
              <a:tailEnd/>
            </a:ln>
            <a:effectLst/>
          </p:spPr>
          <p:txBody>
            <a:bodyPr/>
            <a:lstStyle/>
            <a:p>
              <a:endParaRPr lang="en-US">
                <a:solidFill>
                  <a:schemeClr val="bg2"/>
                </a:solidFill>
                <a:latin typeface="Cambria" pitchFamily="18" charset="0"/>
              </a:endParaRPr>
            </a:p>
          </p:txBody>
        </p:sp>
      </p:grpSp>
      <p:sp>
        <p:nvSpPr>
          <p:cNvPr id="33" name="Slide Number Placeholder 32"/>
          <p:cNvSpPr>
            <a:spLocks noGrp="1"/>
          </p:cNvSpPr>
          <p:nvPr>
            <p:ph type="sldNum" sz="quarter" idx="12"/>
          </p:nvPr>
        </p:nvSpPr>
        <p:spPr/>
        <p:txBody>
          <a:bodyPr/>
          <a:lstStyle/>
          <a:p>
            <a:pPr>
              <a:defRPr/>
            </a:pPr>
            <a:fld id="{86F4F648-2EFA-4A18-AC50-5DA5325B7360}" type="slidenum">
              <a:rPr lang="en-US" smtClean="0">
                <a:solidFill>
                  <a:schemeClr val="bg2"/>
                </a:solidFill>
              </a:rPr>
              <a:pPr>
                <a:defRPr/>
              </a:pPr>
              <a:t>6</a:t>
            </a:fld>
            <a:endParaRPr lang="en-US">
              <a:solidFill>
                <a:schemeClr val="bg2"/>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97282" name="Line 2"/>
          <p:cNvSpPr>
            <a:spLocks noChangeShapeType="1"/>
          </p:cNvSpPr>
          <p:nvPr/>
        </p:nvSpPr>
        <p:spPr bwMode="auto">
          <a:xfrm>
            <a:off x="1447800" y="2971800"/>
            <a:ext cx="0" cy="2971800"/>
          </a:xfrm>
          <a:prstGeom prst="line">
            <a:avLst/>
          </a:prstGeom>
          <a:noFill/>
          <a:ln w="38100">
            <a:solidFill>
              <a:srgbClr val="000000"/>
            </a:solidFill>
            <a:round/>
            <a:headEnd/>
            <a:tailEnd type="triangle" w="med" len="med"/>
          </a:ln>
          <a:effectLst/>
        </p:spPr>
        <p:txBody>
          <a:bodyPr/>
          <a:lstStyle/>
          <a:p>
            <a:endParaRPr lang="en-US">
              <a:latin typeface="Cambria" pitchFamily="18" charset="0"/>
            </a:endParaRPr>
          </a:p>
        </p:txBody>
      </p:sp>
      <p:sp>
        <p:nvSpPr>
          <p:cNvPr id="97283" name="Rectangle 3"/>
          <p:cNvSpPr>
            <a:spLocks noChangeArrowheads="1"/>
          </p:cNvSpPr>
          <p:nvPr/>
        </p:nvSpPr>
        <p:spPr bwMode="auto">
          <a:xfrm>
            <a:off x="228600" y="1676400"/>
            <a:ext cx="3200400" cy="1219200"/>
          </a:xfrm>
          <a:prstGeom prst="rect">
            <a:avLst/>
          </a:prstGeom>
          <a:solidFill>
            <a:srgbClr val="EC8802"/>
          </a:solidFill>
          <a:ln w="9525">
            <a:solidFill>
              <a:schemeClr val="tx1"/>
            </a:solidFill>
            <a:miter lim="800000"/>
            <a:headEnd/>
            <a:tailEnd/>
          </a:ln>
          <a:effectLst>
            <a:outerShdw dist="107763" dir="2700000" algn="ctr" rotWithShape="0">
              <a:schemeClr val="bg2"/>
            </a:outerShdw>
          </a:effectLst>
        </p:spPr>
        <p:txBody>
          <a:bodyPr wrap="none" anchor="ctr"/>
          <a:lstStyle/>
          <a:p>
            <a:pPr algn="ctr">
              <a:spcBef>
                <a:spcPct val="0"/>
              </a:spcBef>
            </a:pPr>
            <a:r>
              <a:rPr lang="en-US" sz="2000" b="1" dirty="0">
                <a:latin typeface="Cambria" pitchFamily="18" charset="0"/>
              </a:rPr>
              <a:t>Inadequate</a:t>
            </a:r>
          </a:p>
          <a:p>
            <a:pPr algn="ctr">
              <a:spcBef>
                <a:spcPct val="0"/>
              </a:spcBef>
            </a:pPr>
            <a:r>
              <a:rPr lang="en-US" sz="2000" b="1" dirty="0">
                <a:latin typeface="Cambria" pitchFamily="18" charset="0"/>
              </a:rPr>
              <a:t>Non pharmacological</a:t>
            </a:r>
          </a:p>
          <a:p>
            <a:pPr algn="ctr">
              <a:spcBef>
                <a:spcPct val="0"/>
              </a:spcBef>
            </a:pPr>
            <a:r>
              <a:rPr lang="en-US" sz="2000" b="1" dirty="0">
                <a:latin typeface="Cambria" pitchFamily="18" charset="0"/>
              </a:rPr>
              <a:t>therapy</a:t>
            </a:r>
          </a:p>
        </p:txBody>
      </p:sp>
      <p:sp>
        <p:nvSpPr>
          <p:cNvPr id="97284" name="Rectangle 4"/>
          <p:cNvSpPr>
            <a:spLocks noChangeArrowheads="1"/>
          </p:cNvSpPr>
          <p:nvPr/>
        </p:nvSpPr>
        <p:spPr bwMode="auto">
          <a:xfrm>
            <a:off x="2590800" y="3810000"/>
            <a:ext cx="1676400" cy="533400"/>
          </a:xfrm>
          <a:prstGeom prst="rect">
            <a:avLst/>
          </a:prstGeom>
          <a:solidFill>
            <a:srgbClr val="EC8802"/>
          </a:solidFill>
          <a:ln w="9525">
            <a:solidFill>
              <a:schemeClr val="tx1"/>
            </a:solidFill>
            <a:miter lim="800000"/>
            <a:headEnd/>
            <a:tailEnd/>
          </a:ln>
          <a:effectLst/>
        </p:spPr>
        <p:txBody>
          <a:bodyPr wrap="none" anchor="ctr"/>
          <a:lstStyle/>
          <a:p>
            <a:pPr algn="ctr">
              <a:spcBef>
                <a:spcPct val="0"/>
              </a:spcBef>
            </a:pPr>
            <a:r>
              <a:rPr lang="en-US" sz="2000" dirty="0">
                <a:latin typeface="Cambria" pitchFamily="18" charset="0"/>
              </a:rPr>
              <a:t>1oral agent</a:t>
            </a:r>
          </a:p>
        </p:txBody>
      </p:sp>
      <p:sp>
        <p:nvSpPr>
          <p:cNvPr id="97285" name="Rectangle 5"/>
          <p:cNvSpPr>
            <a:spLocks noChangeArrowheads="1"/>
          </p:cNvSpPr>
          <p:nvPr/>
        </p:nvSpPr>
        <p:spPr bwMode="auto">
          <a:xfrm>
            <a:off x="5486400" y="3581400"/>
            <a:ext cx="1219200" cy="838200"/>
          </a:xfrm>
          <a:prstGeom prst="rect">
            <a:avLst/>
          </a:prstGeom>
          <a:solidFill>
            <a:srgbClr val="EC8802"/>
          </a:solidFill>
          <a:ln w="9525">
            <a:solidFill>
              <a:schemeClr val="tx1"/>
            </a:solidFill>
            <a:miter lim="800000"/>
            <a:headEnd/>
            <a:tailEnd/>
          </a:ln>
          <a:effectLst/>
        </p:spPr>
        <p:txBody>
          <a:bodyPr wrap="none" anchor="ctr"/>
          <a:lstStyle/>
          <a:p>
            <a:pPr algn="ctr">
              <a:spcBef>
                <a:spcPct val="0"/>
              </a:spcBef>
            </a:pPr>
            <a:r>
              <a:rPr lang="en-US" sz="2000" dirty="0">
                <a:latin typeface="Cambria" pitchFamily="18" charset="0"/>
              </a:rPr>
              <a:t>2 oral</a:t>
            </a:r>
          </a:p>
          <a:p>
            <a:pPr algn="ctr">
              <a:spcBef>
                <a:spcPct val="0"/>
              </a:spcBef>
            </a:pPr>
            <a:r>
              <a:rPr lang="en-US" sz="2000" dirty="0">
                <a:latin typeface="Cambria" pitchFamily="18" charset="0"/>
              </a:rPr>
              <a:t>agents</a:t>
            </a:r>
          </a:p>
        </p:txBody>
      </p:sp>
      <p:sp>
        <p:nvSpPr>
          <p:cNvPr id="97286" name="Rectangle 6"/>
          <p:cNvSpPr>
            <a:spLocks noChangeArrowheads="1"/>
          </p:cNvSpPr>
          <p:nvPr/>
        </p:nvSpPr>
        <p:spPr bwMode="auto">
          <a:xfrm>
            <a:off x="7696200" y="3581400"/>
            <a:ext cx="1219200" cy="762000"/>
          </a:xfrm>
          <a:prstGeom prst="rect">
            <a:avLst/>
          </a:prstGeom>
          <a:solidFill>
            <a:srgbClr val="EC8802"/>
          </a:solidFill>
          <a:ln w="9525">
            <a:solidFill>
              <a:schemeClr val="tx1"/>
            </a:solidFill>
            <a:miter lim="800000"/>
            <a:headEnd/>
            <a:tailEnd/>
          </a:ln>
          <a:effectLst/>
        </p:spPr>
        <p:txBody>
          <a:bodyPr wrap="none" anchor="ctr"/>
          <a:lstStyle/>
          <a:p>
            <a:pPr algn="ctr">
              <a:spcBef>
                <a:spcPct val="0"/>
              </a:spcBef>
            </a:pPr>
            <a:r>
              <a:rPr lang="en-US" sz="2000" dirty="0">
                <a:latin typeface="Cambria" pitchFamily="18" charset="0"/>
              </a:rPr>
              <a:t>3 oral</a:t>
            </a:r>
          </a:p>
          <a:p>
            <a:pPr algn="ctr">
              <a:spcBef>
                <a:spcPct val="0"/>
              </a:spcBef>
            </a:pPr>
            <a:r>
              <a:rPr lang="en-US" sz="2000" dirty="0">
                <a:latin typeface="Cambria" pitchFamily="18" charset="0"/>
              </a:rPr>
              <a:t>agents</a:t>
            </a:r>
          </a:p>
        </p:txBody>
      </p:sp>
      <p:sp>
        <p:nvSpPr>
          <p:cNvPr id="97287" name="Rectangle 7"/>
          <p:cNvSpPr>
            <a:spLocks noChangeArrowheads="1"/>
          </p:cNvSpPr>
          <p:nvPr/>
        </p:nvSpPr>
        <p:spPr bwMode="auto">
          <a:xfrm>
            <a:off x="990600" y="5943600"/>
            <a:ext cx="7924800" cy="533400"/>
          </a:xfrm>
          <a:prstGeom prst="rect">
            <a:avLst/>
          </a:prstGeom>
          <a:solidFill>
            <a:srgbClr val="EC8802"/>
          </a:solidFill>
          <a:ln w="9525">
            <a:solidFill>
              <a:schemeClr val="tx1"/>
            </a:solidFill>
            <a:miter lim="800000"/>
            <a:headEnd/>
            <a:tailEnd/>
          </a:ln>
          <a:effectLst>
            <a:outerShdw dist="35921" dir="2700000" algn="ctr" rotWithShape="0">
              <a:schemeClr val="bg2"/>
            </a:outerShdw>
          </a:effectLst>
        </p:spPr>
        <p:txBody>
          <a:bodyPr wrap="none" anchor="ctr"/>
          <a:lstStyle/>
          <a:p>
            <a:pPr algn="ctr">
              <a:spcBef>
                <a:spcPct val="0"/>
              </a:spcBef>
            </a:pPr>
            <a:r>
              <a:rPr lang="en-US" b="1" dirty="0">
                <a:latin typeface="Cambria" pitchFamily="18" charset="0"/>
              </a:rPr>
              <a:t>Add Insulin Earlier in the Algorithm</a:t>
            </a:r>
          </a:p>
        </p:txBody>
      </p:sp>
      <p:sp>
        <p:nvSpPr>
          <p:cNvPr id="97288" name="Line 8"/>
          <p:cNvSpPr>
            <a:spLocks noChangeShapeType="1"/>
          </p:cNvSpPr>
          <p:nvPr/>
        </p:nvSpPr>
        <p:spPr bwMode="auto">
          <a:xfrm>
            <a:off x="3276600" y="2971800"/>
            <a:ext cx="0" cy="838200"/>
          </a:xfrm>
          <a:prstGeom prst="line">
            <a:avLst/>
          </a:prstGeom>
          <a:noFill/>
          <a:ln w="38100">
            <a:solidFill>
              <a:srgbClr val="000000"/>
            </a:solidFill>
            <a:round/>
            <a:headEnd/>
            <a:tailEnd type="triangle" w="med" len="med"/>
          </a:ln>
          <a:effectLst/>
        </p:spPr>
        <p:txBody>
          <a:bodyPr/>
          <a:lstStyle/>
          <a:p>
            <a:endParaRPr lang="en-US">
              <a:latin typeface="Cambria" pitchFamily="18" charset="0"/>
            </a:endParaRPr>
          </a:p>
        </p:txBody>
      </p:sp>
      <p:sp>
        <p:nvSpPr>
          <p:cNvPr id="97289" name="Line 9"/>
          <p:cNvSpPr>
            <a:spLocks noChangeShapeType="1"/>
          </p:cNvSpPr>
          <p:nvPr/>
        </p:nvSpPr>
        <p:spPr bwMode="auto">
          <a:xfrm>
            <a:off x="8229600" y="4343400"/>
            <a:ext cx="0" cy="1524000"/>
          </a:xfrm>
          <a:prstGeom prst="line">
            <a:avLst/>
          </a:prstGeom>
          <a:noFill/>
          <a:ln w="38100">
            <a:solidFill>
              <a:srgbClr val="000000"/>
            </a:solidFill>
            <a:round/>
            <a:headEnd/>
            <a:tailEnd type="triangle" w="med" len="med"/>
          </a:ln>
          <a:effectLst/>
        </p:spPr>
        <p:txBody>
          <a:bodyPr/>
          <a:lstStyle/>
          <a:p>
            <a:endParaRPr lang="en-US">
              <a:latin typeface="Cambria" pitchFamily="18" charset="0"/>
            </a:endParaRPr>
          </a:p>
        </p:txBody>
      </p:sp>
      <p:sp>
        <p:nvSpPr>
          <p:cNvPr id="97290" name="Line 10"/>
          <p:cNvSpPr>
            <a:spLocks noChangeShapeType="1"/>
          </p:cNvSpPr>
          <p:nvPr/>
        </p:nvSpPr>
        <p:spPr bwMode="auto">
          <a:xfrm>
            <a:off x="6096000" y="4495800"/>
            <a:ext cx="0" cy="1371600"/>
          </a:xfrm>
          <a:prstGeom prst="line">
            <a:avLst/>
          </a:prstGeom>
          <a:noFill/>
          <a:ln w="38100">
            <a:solidFill>
              <a:srgbClr val="000000"/>
            </a:solidFill>
            <a:round/>
            <a:headEnd/>
            <a:tailEnd type="triangle" w="med" len="med"/>
          </a:ln>
          <a:effectLst/>
        </p:spPr>
        <p:txBody>
          <a:bodyPr/>
          <a:lstStyle/>
          <a:p>
            <a:endParaRPr lang="en-US">
              <a:latin typeface="Cambria" pitchFamily="18" charset="0"/>
            </a:endParaRPr>
          </a:p>
        </p:txBody>
      </p:sp>
      <p:sp>
        <p:nvSpPr>
          <p:cNvPr id="97291" name="Line 11"/>
          <p:cNvSpPr>
            <a:spLocks noChangeShapeType="1"/>
          </p:cNvSpPr>
          <p:nvPr/>
        </p:nvSpPr>
        <p:spPr bwMode="auto">
          <a:xfrm>
            <a:off x="3352800" y="4419600"/>
            <a:ext cx="0" cy="1524000"/>
          </a:xfrm>
          <a:prstGeom prst="line">
            <a:avLst/>
          </a:prstGeom>
          <a:noFill/>
          <a:ln w="38100">
            <a:solidFill>
              <a:srgbClr val="000000"/>
            </a:solidFill>
            <a:round/>
            <a:headEnd/>
            <a:tailEnd type="triangle" w="med" len="med"/>
          </a:ln>
          <a:effectLst/>
        </p:spPr>
        <p:txBody>
          <a:bodyPr/>
          <a:lstStyle/>
          <a:p>
            <a:endParaRPr lang="en-US">
              <a:latin typeface="Cambria" pitchFamily="18" charset="0"/>
            </a:endParaRPr>
          </a:p>
        </p:txBody>
      </p:sp>
      <p:sp>
        <p:nvSpPr>
          <p:cNvPr id="97292" name="Text Box 12"/>
          <p:cNvSpPr txBox="1">
            <a:spLocks noChangeArrowheads="1"/>
          </p:cNvSpPr>
          <p:nvPr/>
        </p:nvSpPr>
        <p:spPr bwMode="auto">
          <a:xfrm>
            <a:off x="228600" y="3200400"/>
            <a:ext cx="2286000" cy="1631216"/>
          </a:xfrm>
          <a:prstGeom prst="rect">
            <a:avLst/>
          </a:prstGeom>
          <a:solidFill>
            <a:srgbClr val="EC8802"/>
          </a:solidFill>
          <a:ln w="9525">
            <a:solidFill>
              <a:schemeClr val="tx1"/>
            </a:solidFill>
            <a:miter lim="800000"/>
            <a:headEnd/>
            <a:tailEnd/>
          </a:ln>
          <a:effectLst/>
        </p:spPr>
        <p:txBody>
          <a:bodyPr>
            <a:spAutoFit/>
          </a:bodyPr>
          <a:lstStyle/>
          <a:p>
            <a:pPr>
              <a:buFontTx/>
              <a:buChar char="•"/>
            </a:pPr>
            <a:r>
              <a:rPr lang="en-US" sz="2000" dirty="0">
                <a:latin typeface="Cambria" pitchFamily="18" charset="0"/>
              </a:rPr>
              <a:t>Severe symptoms</a:t>
            </a:r>
          </a:p>
          <a:p>
            <a:pPr>
              <a:buFontTx/>
              <a:buChar char="•"/>
            </a:pPr>
            <a:r>
              <a:rPr lang="en-US" sz="2000" dirty="0">
                <a:latin typeface="Cambria" pitchFamily="18" charset="0"/>
              </a:rPr>
              <a:t>Severe </a:t>
            </a:r>
            <a:r>
              <a:rPr lang="en-US" sz="2000" dirty="0" smtClean="0">
                <a:latin typeface="Cambria" pitchFamily="18" charset="0"/>
              </a:rPr>
              <a:t>hyperglycemia</a:t>
            </a:r>
            <a:endParaRPr lang="en-US" sz="2000" dirty="0">
              <a:latin typeface="Cambria" pitchFamily="18" charset="0"/>
            </a:endParaRPr>
          </a:p>
          <a:p>
            <a:pPr>
              <a:buFontTx/>
              <a:buChar char="•"/>
            </a:pPr>
            <a:r>
              <a:rPr lang="en-US" sz="2000" dirty="0">
                <a:latin typeface="Cambria" pitchFamily="18" charset="0"/>
              </a:rPr>
              <a:t>Ketosis</a:t>
            </a:r>
          </a:p>
          <a:p>
            <a:pPr>
              <a:buFontTx/>
              <a:buChar char="•"/>
            </a:pPr>
            <a:r>
              <a:rPr lang="en-US" sz="2000" dirty="0">
                <a:latin typeface="Cambria" pitchFamily="18" charset="0"/>
              </a:rPr>
              <a:t>pregnancy</a:t>
            </a:r>
          </a:p>
        </p:txBody>
      </p:sp>
      <p:sp>
        <p:nvSpPr>
          <p:cNvPr id="97293" name="Line 13"/>
          <p:cNvSpPr>
            <a:spLocks noChangeShapeType="1"/>
          </p:cNvSpPr>
          <p:nvPr/>
        </p:nvSpPr>
        <p:spPr bwMode="auto">
          <a:xfrm>
            <a:off x="4343400" y="4114800"/>
            <a:ext cx="1066800" cy="0"/>
          </a:xfrm>
          <a:prstGeom prst="line">
            <a:avLst/>
          </a:prstGeom>
          <a:noFill/>
          <a:ln w="38100">
            <a:solidFill>
              <a:srgbClr val="000000"/>
            </a:solidFill>
            <a:round/>
            <a:headEnd/>
            <a:tailEnd type="triangle" w="med" len="med"/>
          </a:ln>
          <a:effectLst/>
        </p:spPr>
        <p:txBody>
          <a:bodyPr/>
          <a:lstStyle/>
          <a:p>
            <a:endParaRPr lang="en-US">
              <a:latin typeface="Cambria" pitchFamily="18" charset="0"/>
            </a:endParaRPr>
          </a:p>
        </p:txBody>
      </p:sp>
      <p:sp>
        <p:nvSpPr>
          <p:cNvPr id="97294" name="Line 14"/>
          <p:cNvSpPr>
            <a:spLocks noChangeShapeType="1"/>
          </p:cNvSpPr>
          <p:nvPr/>
        </p:nvSpPr>
        <p:spPr bwMode="auto">
          <a:xfrm>
            <a:off x="6781800" y="4038600"/>
            <a:ext cx="914400" cy="0"/>
          </a:xfrm>
          <a:prstGeom prst="line">
            <a:avLst/>
          </a:prstGeom>
          <a:noFill/>
          <a:ln w="38100">
            <a:solidFill>
              <a:srgbClr val="000000"/>
            </a:solidFill>
            <a:round/>
            <a:headEnd/>
            <a:tailEnd type="triangle" w="med" len="med"/>
          </a:ln>
          <a:effectLst/>
        </p:spPr>
        <p:txBody>
          <a:bodyPr/>
          <a:lstStyle/>
          <a:p>
            <a:endParaRPr lang="en-US">
              <a:latin typeface="Cambria" pitchFamily="18" charset="0"/>
            </a:endParaRPr>
          </a:p>
        </p:txBody>
      </p:sp>
      <p:sp>
        <p:nvSpPr>
          <p:cNvPr id="97295" name="Text Box 15"/>
          <p:cNvSpPr txBox="1">
            <a:spLocks noChangeArrowheads="1"/>
          </p:cNvSpPr>
          <p:nvPr/>
        </p:nvSpPr>
        <p:spPr bwMode="auto">
          <a:xfrm>
            <a:off x="762000" y="300335"/>
            <a:ext cx="7467600" cy="461665"/>
          </a:xfrm>
          <a:prstGeom prst="rect">
            <a:avLst/>
          </a:prstGeom>
          <a:solidFill>
            <a:srgbClr val="EC8802"/>
          </a:solidFill>
          <a:ln w="9525">
            <a:solidFill>
              <a:schemeClr val="tx1"/>
            </a:solidFill>
            <a:miter lim="800000"/>
            <a:headEnd/>
            <a:tailEnd/>
          </a:ln>
          <a:effectLst/>
        </p:spPr>
        <p:txBody>
          <a:bodyPr wrap="square">
            <a:spAutoFit/>
          </a:bodyPr>
          <a:lstStyle/>
          <a:p>
            <a:pPr algn="ctr"/>
            <a:r>
              <a:rPr lang="en-US" b="1" dirty="0">
                <a:latin typeface="Cambria" pitchFamily="18" charset="0"/>
              </a:rPr>
              <a:t>Proposed Algorithm of therapy for Type 2 Diabetes</a:t>
            </a:r>
          </a:p>
        </p:txBody>
      </p:sp>
      <p:sp>
        <p:nvSpPr>
          <p:cNvPr id="16" name="Slide Number Placeholder 15"/>
          <p:cNvSpPr>
            <a:spLocks noGrp="1"/>
          </p:cNvSpPr>
          <p:nvPr>
            <p:ph type="sldNum" sz="quarter" idx="12"/>
          </p:nvPr>
        </p:nvSpPr>
        <p:spPr>
          <a:xfrm>
            <a:off x="7086600" y="6553200"/>
            <a:ext cx="1905000" cy="457200"/>
          </a:xfrm>
        </p:spPr>
        <p:txBody>
          <a:bodyPr/>
          <a:lstStyle/>
          <a:p>
            <a:pPr>
              <a:defRPr/>
            </a:pPr>
            <a:fld id="{86F4F648-2EFA-4A18-AC50-5DA5325B7360}" type="slidenum">
              <a:rPr lang="en-US" smtClean="0">
                <a:solidFill>
                  <a:schemeClr val="bg2"/>
                </a:solidFill>
                <a:latin typeface="Cambria" pitchFamily="18" charset="0"/>
              </a:rPr>
              <a:pPr>
                <a:defRPr/>
              </a:pPr>
              <a:t>7</a:t>
            </a:fld>
            <a:endParaRPr lang="en-US" dirty="0">
              <a:solidFill>
                <a:schemeClr val="bg2"/>
              </a:solidFill>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6"/>
          <p:cNvPicPr>
            <a:picLocks noChangeAspect="1" noChangeArrowheads="1"/>
          </p:cNvPicPr>
          <p:nvPr/>
        </p:nvPicPr>
        <p:blipFill>
          <a:blip r:embed="rId3" cstate="print"/>
          <a:srcRect/>
          <a:stretch>
            <a:fillRect/>
          </a:stretch>
        </p:blipFill>
        <p:spPr bwMode="auto">
          <a:xfrm>
            <a:off x="0" y="-6350"/>
            <a:ext cx="9144000" cy="6864350"/>
          </a:xfrm>
          <a:prstGeom prst="rect">
            <a:avLst/>
          </a:prstGeom>
          <a:ln>
            <a:noFill/>
          </a:ln>
          <a:effectLst>
            <a:softEdge rad="112500"/>
          </a:effectLst>
        </p:spPr>
      </p:pic>
      <p:sp>
        <p:nvSpPr>
          <p:cNvPr id="3" name="Slide Number Placeholder 2"/>
          <p:cNvSpPr>
            <a:spLocks noGrp="1"/>
          </p:cNvSpPr>
          <p:nvPr>
            <p:ph type="sldNum" sz="quarter" idx="12"/>
          </p:nvPr>
        </p:nvSpPr>
        <p:spPr/>
        <p:txBody>
          <a:bodyPr/>
          <a:lstStyle/>
          <a:p>
            <a:pPr>
              <a:defRPr/>
            </a:pPr>
            <a:fld id="{86F4F648-2EFA-4A18-AC50-5DA5325B7360}" type="slidenum">
              <a:rPr lang="en-US" smtClean="0"/>
              <a:pPr>
                <a:defRPr/>
              </a:pPr>
              <a:t>8</a:t>
            </a:fld>
            <a:endParaRPr lang="en-US"/>
          </a:p>
        </p:txBody>
      </p:sp>
      <p:pic>
        <p:nvPicPr>
          <p:cNvPr id="66562" name="Picture 2"/>
          <p:cNvPicPr>
            <a:picLocks noChangeAspect="1" noChangeArrowheads="1"/>
          </p:cNvPicPr>
          <p:nvPr/>
        </p:nvPicPr>
        <p:blipFill>
          <a:blip r:embed="rId4" cstate="print"/>
          <a:srcRect/>
          <a:stretch>
            <a:fillRect/>
          </a:stretch>
        </p:blipFill>
        <p:spPr bwMode="auto">
          <a:xfrm>
            <a:off x="762000" y="5181600"/>
            <a:ext cx="5562600" cy="923925"/>
          </a:xfrm>
          <a:prstGeom prst="rect">
            <a:avLst/>
          </a:prstGeom>
          <a:noFill/>
          <a:ln w="9525">
            <a:noFill/>
            <a:miter lim="800000"/>
            <a:headEnd/>
            <a:tailEnd/>
          </a:ln>
          <a:effectLst/>
        </p:spPr>
      </p:pic>
      <p:sp>
        <p:nvSpPr>
          <p:cNvPr id="5" name="TextBox 4"/>
          <p:cNvSpPr txBox="1"/>
          <p:nvPr/>
        </p:nvSpPr>
        <p:spPr>
          <a:xfrm>
            <a:off x="152400" y="6336268"/>
            <a:ext cx="3581400"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rPr>
              <a:t>INSULIN THERAPHY</a:t>
            </a:r>
            <a:endPar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7"/>
          <p:cNvPicPr>
            <a:picLocks noChangeAspect="1" noChangeArrowheads="1"/>
          </p:cNvPicPr>
          <p:nvPr/>
        </p:nvPicPr>
        <p:blipFill>
          <a:blip r:embed="rId3" cstate="print"/>
          <a:srcRect/>
          <a:stretch>
            <a:fillRect/>
          </a:stretch>
        </p:blipFill>
        <p:spPr bwMode="auto">
          <a:xfrm>
            <a:off x="0" y="-6350"/>
            <a:ext cx="9144000" cy="6864350"/>
          </a:xfrm>
          <a:prstGeom prst="rect">
            <a:avLst/>
          </a:prstGeom>
          <a:ln>
            <a:noFill/>
          </a:ln>
          <a:effectLst>
            <a:softEdge rad="112500"/>
          </a:effectLst>
        </p:spPr>
      </p:pic>
      <p:sp>
        <p:nvSpPr>
          <p:cNvPr id="3" name="Slide Number Placeholder 2"/>
          <p:cNvSpPr>
            <a:spLocks noGrp="1"/>
          </p:cNvSpPr>
          <p:nvPr>
            <p:ph type="sldNum" sz="quarter" idx="12"/>
          </p:nvPr>
        </p:nvSpPr>
        <p:spPr/>
        <p:txBody>
          <a:bodyPr/>
          <a:lstStyle/>
          <a:p>
            <a:pPr>
              <a:defRPr/>
            </a:pPr>
            <a:fld id="{86F4F648-2EFA-4A18-AC50-5DA5325B7360}" type="slidenum">
              <a:rPr lang="en-US" sz="1600" smtClean="0">
                <a:latin typeface="Cambria" pitchFamily="18" charset="0"/>
              </a:rPr>
              <a:pPr>
                <a:defRPr/>
              </a:pPr>
              <a:t>9</a:t>
            </a:fld>
            <a:endParaRPr lang="en-US" sz="1600" dirty="0">
              <a:latin typeface="Cambria" pitchFamily="18" charset="0"/>
            </a:endParaRPr>
          </a:p>
        </p:txBody>
      </p:sp>
      <p:pic>
        <p:nvPicPr>
          <p:cNvPr id="67586" name="Picture 2"/>
          <p:cNvPicPr>
            <a:picLocks noChangeAspect="1" noChangeArrowheads="1"/>
          </p:cNvPicPr>
          <p:nvPr/>
        </p:nvPicPr>
        <p:blipFill>
          <a:blip r:embed="rId4" cstate="print"/>
          <a:srcRect/>
          <a:stretch>
            <a:fillRect/>
          </a:stretch>
        </p:blipFill>
        <p:spPr bwMode="auto">
          <a:xfrm>
            <a:off x="762000" y="5172075"/>
            <a:ext cx="6019800" cy="923925"/>
          </a:xfrm>
          <a:prstGeom prst="rect">
            <a:avLst/>
          </a:prstGeom>
          <a:noFill/>
          <a:ln w="9525">
            <a:noFill/>
            <a:miter lim="800000"/>
            <a:headEnd/>
            <a:tailEnd/>
          </a:ln>
          <a:effectLst/>
        </p:spPr>
      </p:pic>
      <p:sp>
        <p:nvSpPr>
          <p:cNvPr id="5" name="TextBox 4"/>
          <p:cNvSpPr txBox="1"/>
          <p:nvPr/>
        </p:nvSpPr>
        <p:spPr>
          <a:xfrm>
            <a:off x="152400" y="6336268"/>
            <a:ext cx="3581400"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1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rPr>
              <a:t>INSULIN THERAPHY</a:t>
            </a:r>
            <a:endPar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ambria" pitchFamily="18"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Hardy Design:Applications:Microsoft Office 2004:Modèles:Présentations:Conceptions:Alchimie</Template>
  <TotalTime>2268</TotalTime>
  <Words>1670</Words>
  <Application>Microsoft Office PowerPoint</Application>
  <PresentationFormat>On-screen Show (4:3)</PresentationFormat>
  <Paragraphs>422</Paragraphs>
  <Slides>49</Slides>
  <Notes>49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blank</vt:lpstr>
      <vt:lpstr>Photo Editor Photo</vt:lpstr>
      <vt:lpstr>PowerPoint Presentation</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Normal physiologic patterns of glucose and insulin secretion in our body</vt:lpstr>
      <vt:lpstr>PowerPoint Presentation</vt:lpstr>
      <vt:lpstr>PowerPoint Presentation</vt:lpstr>
      <vt:lpstr>PowerPoint Presentation</vt:lpstr>
      <vt:lpstr>PowerPoint Presentation</vt:lpstr>
      <vt:lpstr>PowerPoint Presentation</vt:lpstr>
      <vt:lpstr>Types of Insulin</vt:lpstr>
      <vt:lpstr>PowerPoint Presentation</vt:lpstr>
      <vt:lpstr>PowerPoint Presentation</vt:lpstr>
      <vt:lpstr>PowerPoint Presentation</vt:lpstr>
      <vt:lpstr>First step  into Insulin therapy</vt:lpstr>
      <vt:lpstr>PowerPoint Presentation</vt:lpstr>
      <vt:lpstr>PowerPoint Presentation</vt:lpstr>
      <vt:lpstr>PowerPoint Presentation</vt:lpstr>
      <vt:lpstr>PowerPoint Presentation</vt:lpstr>
      <vt:lpstr>PowerPoint Presentation</vt:lpstr>
      <vt:lpstr>Choosing an Insulin with a                                  Lower Risk of Hypoglycemia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 usual starting dosage for patients with type 2 diabetes is 1 U of rapid-acting insulin for every 10 g of carbohydrate eaten plus an additional 1 U for every 30 mg/dL above the target self-monitoring blood glucose level of 100 mg/dL.    For example, a patient who had a premeal self-monitoring blood glucose level of 160 mg/dL, and was planning to eat a meal containing 30 g of carbohydrate, would take a prandial insulin dose of 5 U . </vt:lpstr>
      <vt:lpstr>PowerPoint Presentation</vt:lpstr>
    </vt:vector>
  </TitlesOfParts>
  <Company>DIABETES CLINIC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INSULIN THERAPY</dc:title>
  <dc:creator>Dr. James R. Conway</dc:creator>
  <cp:lastModifiedBy>Toshiba</cp:lastModifiedBy>
  <cp:revision>65</cp:revision>
  <dcterms:created xsi:type="dcterms:W3CDTF">2003-09-13T01:43:38Z</dcterms:created>
  <dcterms:modified xsi:type="dcterms:W3CDTF">2013-10-24T14:44:06Z</dcterms:modified>
</cp:coreProperties>
</file>