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2612A3-04F7-4118-BC65-A6623C100DF4}" type="datetimeFigureOut">
              <a:rPr lang="en-US" smtClean="0"/>
              <a:pPr/>
              <a:t>01-Jan-02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Maternal And child health nursing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Anuradha Perera (</a:t>
            </a:r>
            <a:r>
              <a:rPr lang="en-US" dirty="0" err="1" smtClean="0"/>
              <a:t>B.Sc.N</a:t>
            </a:r>
            <a:r>
              <a:rPr lang="en-US" dirty="0" smtClean="0"/>
              <a:t>)special</a:t>
            </a:r>
          </a:p>
          <a:p>
            <a:r>
              <a:rPr lang="en-US" dirty="0" smtClean="0"/>
              <a:t>University of Sri </a:t>
            </a:r>
            <a:r>
              <a:rPr lang="en-US" dirty="0" err="1" smtClean="0"/>
              <a:t>Jayewardebnepura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/>
          <a:lstStyle/>
          <a:p>
            <a:r>
              <a:rPr lang="en-US" dirty="0"/>
              <a:t>01 Presumptive </a:t>
            </a:r>
            <a:r>
              <a:rPr lang="en-US" dirty="0" smtClean="0"/>
              <a:t>signs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Fatigue</a:t>
            </a:r>
          </a:p>
          <a:p>
            <a:r>
              <a:rPr lang="en-US" dirty="0" smtClean="0"/>
              <a:t>Quickening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(16</a:t>
            </a:r>
            <a:r>
              <a:rPr lang="en-US" baseline="30000" dirty="0" smtClean="0"/>
              <a:t>th</a:t>
            </a:r>
            <a:r>
              <a:rPr lang="en-US" dirty="0" smtClean="0"/>
              <a:t> to 20</a:t>
            </a:r>
            <a:r>
              <a:rPr lang="en-US" baseline="30000" dirty="0" smtClean="0"/>
              <a:t>th</a:t>
            </a:r>
            <a:r>
              <a:rPr lang="en-US" dirty="0" smtClean="0"/>
              <a:t> week)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8610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Probable 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Heagar’s</a:t>
            </a:r>
            <a:r>
              <a:rPr lang="en-US" dirty="0" smtClean="0"/>
              <a:t> sign – Softening of the lower uterine segment that can be felt in during Vaginal examination </a:t>
            </a:r>
          </a:p>
          <a:p>
            <a:r>
              <a:rPr lang="en-US" dirty="0"/>
              <a:t> </a:t>
            </a:r>
            <a:r>
              <a:rPr lang="en-US" dirty="0" err="1" smtClean="0"/>
              <a:t>Goodell’s</a:t>
            </a:r>
            <a:r>
              <a:rPr lang="en-US" dirty="0" smtClean="0"/>
              <a:t> sign – Softening of the cervix</a:t>
            </a:r>
          </a:p>
          <a:p>
            <a:r>
              <a:rPr lang="en-US" dirty="0" smtClean="0"/>
              <a:t>Chadwick’s sign – The mucous membranes of the  cervix, vagina and vulva become bluish</a:t>
            </a:r>
          </a:p>
          <a:p>
            <a:r>
              <a:rPr lang="en-US" dirty="0" smtClean="0"/>
              <a:t>Abdominal enlargement</a:t>
            </a:r>
          </a:p>
          <a:p>
            <a:r>
              <a:rPr lang="en-US" dirty="0" smtClean="0"/>
              <a:t>Braxton hicks contractions –irregular, painless contractions of the uterus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7579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Probable </a:t>
            </a:r>
            <a:r>
              <a:rPr lang="en-US" dirty="0" smtClean="0"/>
              <a:t>sings </a:t>
            </a:r>
            <a:r>
              <a:rPr lang="en-US" dirty="0" err="1" smtClean="0"/>
              <a:t>contd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Ballottement- during 4</a:t>
            </a:r>
            <a:r>
              <a:rPr lang="en-US" baseline="30000" dirty="0" smtClean="0"/>
              <a:t>th</a:t>
            </a:r>
            <a:r>
              <a:rPr lang="en-US" dirty="0" smtClean="0"/>
              <a:t>-5</a:t>
            </a:r>
            <a:r>
              <a:rPr lang="en-US" baseline="30000" dirty="0" smtClean="0"/>
              <a:t>th</a:t>
            </a:r>
            <a:r>
              <a:rPr lang="en-US" dirty="0" smtClean="0"/>
              <a:t> month, a gentle push or tap of the uterus will cause the fetus to float away and then rebound, touching the clinician’s hand</a:t>
            </a:r>
          </a:p>
          <a:p>
            <a:r>
              <a:rPr lang="en-US" dirty="0" smtClean="0"/>
              <a:t>Palpable fetal outline</a:t>
            </a:r>
          </a:p>
          <a:p>
            <a:r>
              <a:rPr lang="en-US" dirty="0" smtClean="0"/>
              <a:t>Skin pigmentation changes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Linea </a:t>
            </a:r>
            <a:r>
              <a:rPr lang="en-US" dirty="0" err="1" smtClean="0"/>
              <a:t>Niagra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Cholasma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Striae</a:t>
            </a:r>
            <a:r>
              <a:rPr lang="en-US" dirty="0" smtClean="0"/>
              <a:t> </a:t>
            </a:r>
            <a:r>
              <a:rPr lang="en-US" dirty="0" err="1" smtClean="0"/>
              <a:t>gravidarum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7524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pregnancy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HCG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Urine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Blood</a:t>
            </a:r>
          </a:p>
        </p:txBody>
      </p:sp>
    </p:spTree>
    <p:extLst>
      <p:ext uri="{BB962C8B-B14F-4D97-AF65-F5344CB8AC3E}">
        <p14:creationId xmlns:p14="http://schemas.microsoft.com/office/powerpoint/2010/main" xmlns="" val="3125455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positive sings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FHS</a:t>
            </a:r>
          </a:p>
          <a:p>
            <a:r>
              <a:rPr lang="en-US" dirty="0" smtClean="0"/>
              <a:t>Fetal movements felt by examiner</a:t>
            </a:r>
          </a:p>
          <a:p>
            <a:r>
              <a:rPr lang="en-US" dirty="0" err="1" smtClean="0"/>
              <a:t>Ultrsound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6625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Physiological changes during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Reproductive system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Uterus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Vagina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Breasts</a:t>
            </a:r>
          </a:p>
          <a:p>
            <a:r>
              <a:rPr lang="en-US" dirty="0" smtClean="0"/>
              <a:t>Respiratory system</a:t>
            </a:r>
          </a:p>
          <a:p>
            <a:r>
              <a:rPr lang="en-US" dirty="0" smtClean="0"/>
              <a:t>Cardiovascular system</a:t>
            </a:r>
          </a:p>
          <a:p>
            <a:r>
              <a:rPr lang="en-US" dirty="0" smtClean="0"/>
              <a:t>GIT</a:t>
            </a:r>
          </a:p>
          <a:p>
            <a:r>
              <a:rPr lang="en-US" dirty="0" smtClean="0"/>
              <a:t>Urinary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6925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Physiological changes during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Integumentary system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vascular markings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Pigmentation changes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Stiae</a:t>
            </a:r>
            <a:r>
              <a:rPr lang="en-US" dirty="0" smtClean="0"/>
              <a:t> </a:t>
            </a:r>
            <a:r>
              <a:rPr lang="en-US" dirty="0" err="1" smtClean="0"/>
              <a:t>gravidrum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Acene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Hair growth</a:t>
            </a:r>
          </a:p>
          <a:p>
            <a:r>
              <a:rPr lang="en-US" dirty="0" smtClean="0"/>
              <a:t>Muscular skeletal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96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Physiological changes during </a:t>
            </a:r>
            <a:r>
              <a:rPr lang="en-US" dirty="0" smtClean="0"/>
              <a:t>pregnancy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Metabolic changes </a:t>
            </a:r>
          </a:p>
          <a:p>
            <a:r>
              <a:rPr lang="en-US" dirty="0" smtClean="0"/>
              <a:t>Endocrine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7894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psychological changes during pregnancy?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8881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/>
          </a:p>
          <a:p>
            <a:pPr marL="0" indent="0" algn="ctr">
              <a:buNone/>
            </a:pPr>
            <a:r>
              <a:rPr lang="en-US" sz="4000" b="1" smtClean="0"/>
              <a:t>THANK </a:t>
            </a:r>
            <a:r>
              <a:rPr lang="en-US" sz="4000" b="1" dirty="0" smtClean="0"/>
              <a:t>YOU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30783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Evolution of the Maternal and New Born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 to 1900s – Pregnant women received no prenatal care</a:t>
            </a:r>
          </a:p>
          <a:p>
            <a:r>
              <a:rPr lang="en-US" dirty="0" smtClean="0"/>
              <a:t>Birth occurred – Birth occurred at home usually attended by a midwife</a:t>
            </a:r>
          </a:p>
          <a:p>
            <a:r>
              <a:rPr lang="en-US" dirty="0" smtClean="0"/>
              <a:t>These Midwives are not formally trained</a:t>
            </a:r>
          </a:p>
          <a:p>
            <a:r>
              <a:rPr lang="en-US" dirty="0" smtClean="0"/>
              <a:t>Physicians were attended only in complicated situations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approach to the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 – Two or more people living in the same household, Sharing the common emotional bonds, and providing for the basic needs of life.</a:t>
            </a:r>
          </a:p>
          <a:p>
            <a:r>
              <a:rPr lang="en-US" dirty="0" smtClean="0"/>
              <a:t>Parent – Person establishing a parent-child relationship by caring the child by providing the physical, Social and emotional requirements necessary for normal growth and development.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obstetric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Antepartum</a:t>
            </a:r>
          </a:p>
          <a:p>
            <a:r>
              <a:rPr lang="en-US" dirty="0" smtClean="0"/>
              <a:t>EDD-</a:t>
            </a:r>
          </a:p>
          <a:p>
            <a:r>
              <a:rPr lang="en-US" dirty="0" smtClean="0"/>
              <a:t>Gestation</a:t>
            </a:r>
          </a:p>
          <a:p>
            <a:r>
              <a:rPr lang="en-US" dirty="0" err="1" smtClean="0"/>
              <a:t>Gravida</a:t>
            </a:r>
            <a:endParaRPr lang="en-US" dirty="0" smtClean="0"/>
          </a:p>
          <a:p>
            <a:r>
              <a:rPr lang="en-US" dirty="0" smtClean="0"/>
              <a:t>Multigravida</a:t>
            </a:r>
          </a:p>
          <a:p>
            <a:r>
              <a:rPr lang="en-US" dirty="0" smtClean="0"/>
              <a:t>Multipara</a:t>
            </a:r>
          </a:p>
          <a:p>
            <a:r>
              <a:rPr lang="en-US" dirty="0" err="1" smtClean="0"/>
              <a:t>Nuligravida</a:t>
            </a:r>
            <a:endParaRPr lang="en-US" dirty="0" smtClean="0"/>
          </a:p>
          <a:p>
            <a:r>
              <a:rPr lang="en-US" dirty="0" err="1" smtClean="0"/>
              <a:t>Nagele’s</a:t>
            </a:r>
            <a:r>
              <a:rPr lang="en-US" dirty="0" smtClean="0"/>
              <a:t> rule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obstetric </a:t>
            </a:r>
            <a:r>
              <a:rPr lang="en-US" dirty="0" smtClean="0"/>
              <a:t>terminology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Para-</a:t>
            </a:r>
          </a:p>
          <a:p>
            <a:r>
              <a:rPr lang="en-US" dirty="0" err="1" smtClean="0"/>
              <a:t>Primigravida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Pimipara</a:t>
            </a:r>
            <a:r>
              <a:rPr lang="en-US" dirty="0" smtClean="0"/>
              <a:t>-</a:t>
            </a:r>
          </a:p>
          <a:p>
            <a:r>
              <a:rPr lang="en-US" dirty="0" smtClean="0"/>
              <a:t>LRMP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average length of pregnancy is 280 days or 40 weeks. Pregnancy is considered as 3 trimesters of 03 calendar months each.</a:t>
            </a:r>
          </a:p>
          <a:p>
            <a:r>
              <a:rPr lang="en-US" dirty="0" smtClean="0"/>
              <a:t>If the fetus is born after 20 weeks but prior completion of the 37</a:t>
            </a:r>
            <a:r>
              <a:rPr lang="en-US" baseline="30000" dirty="0" smtClean="0"/>
              <a:t>th</a:t>
            </a:r>
            <a:r>
              <a:rPr lang="en-US" dirty="0" smtClean="0"/>
              <a:t> week ,the fetus is called a premature infant.</a:t>
            </a:r>
          </a:p>
          <a:p>
            <a:r>
              <a:rPr lang="en-US" dirty="0" smtClean="0"/>
              <a:t>One born after 42 weeks of gestation is called post mature infant.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8635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 sighs of pregnancy are a group of symptoms and observations that leads to the positive diagnosis of pregnancy.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Presumptive signs (Early but unreliable, </a:t>
            </a:r>
            <a:r>
              <a:rPr lang="en-US" dirty="0" err="1" smtClean="0"/>
              <a:t>generaly</a:t>
            </a:r>
            <a:r>
              <a:rPr lang="en-US" dirty="0" smtClean="0"/>
              <a:t> subjective)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Probable signs( Stronger but still not reliable, generally objective)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Positive signs (definitive)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73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990600"/>
          </a:xfrm>
        </p:spPr>
        <p:txBody>
          <a:bodyPr/>
          <a:lstStyle/>
          <a:p>
            <a:r>
              <a:rPr lang="en-US" dirty="0" smtClean="0"/>
              <a:t>01 Presumptive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Ammenorrhea</a:t>
            </a:r>
            <a:endParaRPr lang="en-US" dirty="0" smtClean="0"/>
          </a:p>
          <a:p>
            <a:r>
              <a:rPr lang="en-US" dirty="0" smtClean="0"/>
              <a:t>Nausea &amp; Vomiting (morning sickness)</a:t>
            </a:r>
          </a:p>
          <a:p>
            <a:r>
              <a:rPr lang="en-US" dirty="0" smtClean="0"/>
              <a:t>Urinary frequency (1&amp;3)</a:t>
            </a:r>
          </a:p>
          <a:p>
            <a:r>
              <a:rPr lang="en-US" dirty="0" smtClean="0"/>
              <a:t>Breast changes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Enlarged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Tender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Tingling sensation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Areola widening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Veins beneath becomes more visible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4287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</TotalTime>
  <Words>465</Words>
  <Application>Microsoft Office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Introduction to Maternal And child health nursing</vt:lpstr>
      <vt:lpstr>Objectives</vt:lpstr>
      <vt:lpstr>The Evolution of the Maternal and New Born nursing</vt:lpstr>
      <vt:lpstr>Family approach to the health Care</vt:lpstr>
      <vt:lpstr>Common obstetric terminology</vt:lpstr>
      <vt:lpstr>Common obstetric terminology contd…</vt:lpstr>
      <vt:lpstr>Pregnancy</vt:lpstr>
      <vt:lpstr>Signs of pregnancy</vt:lpstr>
      <vt:lpstr>01 Presumptive signs</vt:lpstr>
      <vt:lpstr>01 Presumptive signs contd</vt:lpstr>
      <vt:lpstr>2 Probable sings</vt:lpstr>
      <vt:lpstr>2 Probable sings contd….</vt:lpstr>
      <vt:lpstr>Positive pregnancy tests</vt:lpstr>
      <vt:lpstr>3 positive sings </vt:lpstr>
      <vt:lpstr>Physiological changes during pregnancy</vt:lpstr>
      <vt:lpstr>Physiological changes during pregnancy</vt:lpstr>
      <vt:lpstr>Physiological changes during pregnancy contd..</vt:lpstr>
      <vt:lpstr>What are the psychological changes during pregnancy?</vt:lpstr>
      <vt:lpstr>Slide 19</vt:lpstr>
    </vt:vector>
  </TitlesOfParts>
  <Company>IIHS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Intrd</dc:title>
  <dc:creator>IIHS</dc:creator>
  <cp:lastModifiedBy>Yashodha Wettasinghe</cp:lastModifiedBy>
  <cp:revision>15</cp:revision>
  <dcterms:created xsi:type="dcterms:W3CDTF">2012-12-11T08:06:49Z</dcterms:created>
  <dcterms:modified xsi:type="dcterms:W3CDTF">2002-01-01T07:25:49Z</dcterms:modified>
</cp:coreProperties>
</file>