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256" r:id="rId2"/>
    <p:sldId id="257" r:id="rId3"/>
    <p:sldId id="373" r:id="rId4"/>
    <p:sldId id="508" r:id="rId5"/>
    <p:sldId id="321" r:id="rId6"/>
    <p:sldId id="322" r:id="rId7"/>
    <p:sldId id="319" r:id="rId8"/>
    <p:sldId id="320" r:id="rId9"/>
    <p:sldId id="258" r:id="rId10"/>
    <p:sldId id="372" r:id="rId11"/>
    <p:sldId id="506" r:id="rId12"/>
    <p:sldId id="509" r:id="rId13"/>
    <p:sldId id="510" r:id="rId14"/>
    <p:sldId id="511" r:id="rId15"/>
    <p:sldId id="512" r:id="rId16"/>
    <p:sldId id="513" r:id="rId17"/>
    <p:sldId id="272" r:id="rId18"/>
    <p:sldId id="273" r:id="rId19"/>
    <p:sldId id="274" r:id="rId20"/>
    <p:sldId id="514" r:id="rId21"/>
    <p:sldId id="515" r:id="rId22"/>
    <p:sldId id="516" r:id="rId23"/>
    <p:sldId id="376" r:id="rId24"/>
    <p:sldId id="507" r:id="rId25"/>
    <p:sldId id="486" r:id="rId26"/>
    <p:sldId id="260" r:id="rId27"/>
    <p:sldId id="379" r:id="rId28"/>
    <p:sldId id="380" r:id="rId29"/>
    <p:sldId id="381" r:id="rId30"/>
    <p:sldId id="327" r:id="rId31"/>
    <p:sldId id="267" r:id="rId32"/>
    <p:sldId id="488" r:id="rId33"/>
    <p:sldId id="489" r:id="rId34"/>
    <p:sldId id="382" r:id="rId35"/>
    <p:sldId id="343" r:id="rId36"/>
    <p:sldId id="347" r:id="rId37"/>
    <p:sldId id="348" r:id="rId38"/>
    <p:sldId id="349" r:id="rId39"/>
    <p:sldId id="350" r:id="rId40"/>
    <p:sldId id="263" r:id="rId41"/>
    <p:sldId id="351" r:id="rId42"/>
    <p:sldId id="365" r:id="rId43"/>
    <p:sldId id="353" r:id="rId44"/>
    <p:sldId id="354" r:id="rId45"/>
    <p:sldId id="356" r:id="rId46"/>
    <p:sldId id="329" r:id="rId47"/>
    <p:sldId id="331" r:id="rId48"/>
    <p:sldId id="332" r:id="rId49"/>
    <p:sldId id="387" r:id="rId50"/>
    <p:sldId id="336" r:id="rId51"/>
    <p:sldId id="517" r:id="rId52"/>
    <p:sldId id="383" r:id="rId53"/>
    <p:sldId id="377" r:id="rId54"/>
    <p:sldId id="378" r:id="rId55"/>
    <p:sldId id="403" r:id="rId56"/>
    <p:sldId id="393" r:id="rId57"/>
    <p:sldId id="384" r:id="rId58"/>
    <p:sldId id="495" r:id="rId59"/>
    <p:sldId id="496" r:id="rId60"/>
    <p:sldId id="337" r:id="rId61"/>
    <p:sldId id="423" r:id="rId62"/>
    <p:sldId id="427" r:id="rId63"/>
    <p:sldId id="492" r:id="rId64"/>
    <p:sldId id="338" r:id="rId65"/>
    <p:sldId id="339" r:id="rId66"/>
    <p:sldId id="491" r:id="rId67"/>
    <p:sldId id="411" r:id="rId68"/>
    <p:sldId id="413" r:id="rId69"/>
    <p:sldId id="386" r:id="rId70"/>
    <p:sldId id="385" r:id="rId71"/>
    <p:sldId id="493" r:id="rId72"/>
    <p:sldId id="494" r:id="rId73"/>
    <p:sldId id="439" r:id="rId74"/>
    <p:sldId id="440" r:id="rId75"/>
    <p:sldId id="480" r:id="rId76"/>
    <p:sldId id="482"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683" autoAdjust="0"/>
  </p:normalViewPr>
  <p:slideViewPr>
    <p:cSldViewPr>
      <p:cViewPr>
        <p:scale>
          <a:sx n="62" d="100"/>
          <a:sy n="62" d="100"/>
        </p:scale>
        <p:origin x="-1326" y="-360"/>
      </p:cViewPr>
      <p:guideLst>
        <p:guide orient="horz" pos="2160"/>
        <p:guide pos="2880"/>
      </p:guideLst>
    </p:cSldViewPr>
  </p:slideViewPr>
  <p:notesTextViewPr>
    <p:cViewPr>
      <p:scale>
        <a:sx n="100" d="100"/>
        <a:sy n="100" d="100"/>
      </p:scale>
      <p:origin x="0" y="0"/>
    </p:cViewPr>
  </p:notesTextViewPr>
  <p:sorterViewPr>
    <p:cViewPr>
      <p:scale>
        <a:sx n="87" d="100"/>
        <a:sy n="87" d="100"/>
      </p:scale>
      <p:origin x="0" y="18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529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29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529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41BC887-2643-475A-88B5-9E3FFA8222E8}" type="slidenum">
              <a:rPr lang="en-US"/>
              <a:pPr>
                <a:defRPr/>
              </a:pPr>
              <a:t>‹#›</a:t>
            </a:fld>
            <a:endParaRPr lang="en-US"/>
          </a:p>
        </p:txBody>
      </p:sp>
    </p:spTree>
    <p:extLst>
      <p:ext uri="{BB962C8B-B14F-4D97-AF65-F5344CB8AC3E}">
        <p14:creationId xmlns:p14="http://schemas.microsoft.com/office/powerpoint/2010/main" val="2420787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1F4AAE2-1A0E-499A-B34E-4E3293120346}" type="datetimeFigureOut">
              <a:rPr lang="en-US"/>
              <a:pPr>
                <a:defRPr/>
              </a:pPr>
              <a:t>10/1/2013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84F5036-994C-4E8C-A1DC-40A8EB9B539A}" type="slidenum">
              <a:rPr lang="en-US"/>
              <a:pPr>
                <a:defRPr/>
              </a:pPr>
              <a:t>‹#›</a:t>
            </a:fld>
            <a:endParaRPr lang="en-US"/>
          </a:p>
        </p:txBody>
      </p:sp>
    </p:spTree>
    <p:extLst>
      <p:ext uri="{BB962C8B-B14F-4D97-AF65-F5344CB8AC3E}">
        <p14:creationId xmlns:p14="http://schemas.microsoft.com/office/powerpoint/2010/main" val="219094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smtClean="0"/>
            </a:lvl1pPr>
          </a:lstStyle>
          <a:p>
            <a:pPr>
              <a:defRPr/>
            </a:pPr>
            <a:fld id="{6BB350C9-7DF5-47E7-8E8C-A3998887B113}" type="datetime1">
              <a:rPr lang="en-US" altLang="en-US" smtClean="0"/>
              <a:t>10/1/2013</a:t>
            </a:fld>
            <a:endParaRPr lang="en-US" altLang="en-US"/>
          </a:p>
        </p:txBody>
      </p:sp>
      <p:sp>
        <p:nvSpPr>
          <p:cNvPr id="39" name="Rectangle 6"/>
          <p:cNvSpPr>
            <a:spLocks noGrp="1" noChangeArrowheads="1"/>
          </p:cNvSpPr>
          <p:nvPr>
            <p:ph type="ftr" sz="quarter" idx="11"/>
          </p:nvPr>
        </p:nvSpPr>
        <p:spPr/>
        <p:txBody>
          <a:bodyPr/>
          <a:lstStyle>
            <a:lvl1pPr>
              <a:defRPr smtClean="0"/>
            </a:lvl1pPr>
          </a:lstStyle>
          <a:p>
            <a:pPr>
              <a:defRPr/>
            </a:pPr>
            <a:r>
              <a:rPr lang="en-US" altLang="en-US" smtClean="0"/>
              <a:t>Nirmala Priyadarshanie (B.Sc.N)special</a:t>
            </a: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074BDC4B-55CF-4360-991F-11D77684C7AD}"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AB60B964-8F7E-4B08-AC14-BD0A654F84F0}" type="datetime1">
              <a:rPr lang="en-US" altLang="en-US" smtClean="0"/>
              <a:t>10/1/2013</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3CF4BCF-8F8B-46D8-9F46-8B90722F83D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C02CBD8-C276-44AB-9EA3-956259BA59DA}" type="datetime1">
              <a:rPr lang="en-US" altLang="en-US" smtClean="0"/>
              <a:t>10/1/2013</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B2B3624-2FAC-4D1E-8093-C2CE87475F63}"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1F41536E-B3A1-4B40-BBE5-5345F731C1C8}" type="datetime1">
              <a:rPr lang="en-US" altLang="en-US" smtClean="0"/>
              <a:t>10/1/2013</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2520C4F-BAD3-4DF3-8630-E2416D28400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C71AA209-718A-4F32-9D6B-518E1C9A9A91}" type="datetime1">
              <a:rPr lang="en-US" altLang="en-US" smtClean="0"/>
              <a:t>10/1/2013</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9AA0931-C048-4C4E-9C2C-7D9EAFC8AD38}"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806E72D5-7F19-4D98-B1C5-63CD44BEB538}" type="datetime1">
              <a:rPr lang="en-US" altLang="en-US" smtClean="0"/>
              <a:t>10/1/2013</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7E78DE37-B6C3-4912-B17C-FABFC1B95A4F}"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201A2BCF-CDBE-450D-8CEC-232443906B6F}" type="datetime1">
              <a:rPr lang="en-US" altLang="en-US" smtClean="0"/>
              <a:t>10/1/2013</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6C22095-C83B-4587-BE1F-52997130B398}"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7B9044DD-4154-47FB-AE03-64D419DC11E7}" type="datetime1">
              <a:rPr lang="en-US" altLang="en-US" smtClean="0"/>
              <a:t>10/1/2013</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C179320-17EF-4F62-A631-D578305C1A8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354FE72A-CF21-4AA5-A338-7C2F013011DF}" type="datetime1">
              <a:rPr lang="en-US" altLang="en-US" smtClean="0"/>
              <a:t>10/1/2013</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B415533-FCDD-497E-850F-51ADA314823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1AD25D93-2703-4CD1-AD3E-258ABC72B2AE}" type="datetime1">
              <a:rPr lang="en-US" altLang="en-US" smtClean="0"/>
              <a:t>10/1/2013</a:t>
            </a:fld>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7F1A6ED6-9CBC-4486-A8DA-23412B54D46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1906FE55-85EB-4C9B-9484-0A4B04F1BBAA}" type="datetime1">
              <a:rPr lang="en-US" altLang="en-US" smtClean="0"/>
              <a:t>10/1/2013</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89F202C9-EF1A-4746-8FA9-0D853A2D3CF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ADA14765-318F-4E3F-ADBC-74D88E21EEA6}" type="datetime1">
              <a:rPr lang="en-US" altLang="en-US" smtClean="0"/>
              <a:t>10/1/2013</a:t>
            </a:fld>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6F83CA4-72B7-4FC2-9822-7A4FF3E9EB0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C20FD09-6B1E-443D-A979-4C0DFC9A8D27}" type="datetime1">
              <a:rPr lang="en-US" altLang="en-US" smtClean="0"/>
              <a:t>10/1/2013</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4C6A832F-F8CC-43EF-AAD8-FC36B7390C8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4388A76-FFD0-4E3D-93A8-B9B80A7757DB}" type="datetime1">
              <a:rPr lang="en-US" altLang="en-US" smtClean="0"/>
              <a:t>10/1/2013</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smtClean="0"/>
              <a:t>Nirmala Priyadarshanie (B.Sc.N)special</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CE4BA98-224B-4240-9D26-1D718C8B0B2A}"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fld id="{0DAAE40F-C35D-40C6-A9D4-3AD1C50139C0}" type="datetime1">
              <a:rPr lang="en-US" altLang="en-US" smtClean="0"/>
              <a:t>10/1/2013</a:t>
            </a:fld>
            <a:endParaRPr lang="en-US" altLang="en-US"/>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altLang="en-US" smtClean="0"/>
              <a:t>Nirmala Priyadarshanie (B.Sc.N)special</a:t>
            </a:r>
            <a:endParaRPr lang="en-US" altLang="en-US"/>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BC0607CC-73A1-4E75-BE70-6895C37DA109}"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410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410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4107" name="Oval 11"/>
            <p:cNvSpPr>
              <a:spLocks noChangeArrowheads="1"/>
            </p:cNvSpPr>
            <p:nvPr/>
          </p:nvSpPr>
          <p:spPr bwMode="auto">
            <a:xfrm>
              <a:off x="5360"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410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4109" name="Oval 13"/>
            <p:cNvSpPr>
              <a:spLocks noChangeArrowheads="1"/>
            </p:cNvSpPr>
            <p:nvPr/>
          </p:nvSpPr>
          <p:spPr bwMode="auto">
            <a:xfrm>
              <a:off x="5248"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4110" name="Oval 14"/>
            <p:cNvSpPr>
              <a:spLocks noChangeArrowheads="1"/>
            </p:cNvSpPr>
            <p:nvPr/>
          </p:nvSpPr>
          <p:spPr bwMode="auto">
            <a:xfrm>
              <a:off x="5360"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4111" name="Oval 15"/>
            <p:cNvSpPr>
              <a:spLocks noChangeArrowheads="1"/>
            </p:cNvSpPr>
            <p:nvPr/>
          </p:nvSpPr>
          <p:spPr bwMode="auto">
            <a:xfrm>
              <a:off x="5472" y="1072"/>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411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4113" name="Oval 17"/>
            <p:cNvSpPr>
              <a:spLocks noChangeArrowheads="1"/>
            </p:cNvSpPr>
            <p:nvPr/>
          </p:nvSpPr>
          <p:spPr bwMode="auto">
            <a:xfrm>
              <a:off x="5248" y="1184"/>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4114" name="Oval 18"/>
            <p:cNvSpPr>
              <a:spLocks noChangeArrowheads="1"/>
            </p:cNvSpPr>
            <p:nvPr/>
          </p:nvSpPr>
          <p:spPr bwMode="auto">
            <a:xfrm>
              <a:off x="5360"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4115" name="Oval 19"/>
            <p:cNvSpPr>
              <a:spLocks noChangeArrowheads="1"/>
            </p:cNvSpPr>
            <p:nvPr/>
          </p:nvSpPr>
          <p:spPr bwMode="auto">
            <a:xfrm>
              <a:off x="5472"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411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11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411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119" name="Oval 23"/>
            <p:cNvSpPr>
              <a:spLocks noChangeArrowheads="1"/>
            </p:cNvSpPr>
            <p:nvPr/>
          </p:nvSpPr>
          <p:spPr bwMode="auto">
            <a:xfrm>
              <a:off x="5360"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120" name="Oval 24"/>
            <p:cNvSpPr>
              <a:spLocks noChangeArrowheads="1"/>
            </p:cNvSpPr>
            <p:nvPr/>
          </p:nvSpPr>
          <p:spPr bwMode="auto">
            <a:xfrm>
              <a:off x="5472" y="1296"/>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12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12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123" name="Oval 27"/>
            <p:cNvSpPr>
              <a:spLocks noChangeArrowheads="1"/>
            </p:cNvSpPr>
            <p:nvPr/>
          </p:nvSpPr>
          <p:spPr bwMode="auto">
            <a:xfrm>
              <a:off x="5360"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124" name="Oval 28"/>
            <p:cNvSpPr>
              <a:spLocks noChangeArrowheads="1"/>
            </p:cNvSpPr>
            <p:nvPr/>
          </p:nvSpPr>
          <p:spPr bwMode="auto">
            <a:xfrm>
              <a:off x="5472"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12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412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412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128" name="Oval 32"/>
            <p:cNvSpPr>
              <a:spLocks noChangeArrowheads="1"/>
            </p:cNvSpPr>
            <p:nvPr/>
          </p:nvSpPr>
          <p:spPr bwMode="auto">
            <a:xfrm>
              <a:off x="5360"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129" name="Oval 33"/>
            <p:cNvSpPr>
              <a:spLocks noChangeArrowheads="1"/>
            </p:cNvSpPr>
            <p:nvPr/>
          </p:nvSpPr>
          <p:spPr bwMode="auto">
            <a:xfrm>
              <a:off x="5472" y="1520"/>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413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131" name="Oval 35"/>
            <p:cNvSpPr>
              <a:spLocks noChangeArrowheads="1"/>
            </p:cNvSpPr>
            <p:nvPr/>
          </p:nvSpPr>
          <p:spPr bwMode="auto">
            <a:xfrm>
              <a:off x="5248" y="1632"/>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132" name="Oval 36"/>
            <p:cNvSpPr>
              <a:spLocks noChangeArrowheads="1"/>
            </p:cNvSpPr>
            <p:nvPr/>
          </p:nvSpPr>
          <p:spPr bwMode="auto">
            <a:xfrm>
              <a:off x="5360"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4133" name="Oval 37"/>
            <p:cNvSpPr>
              <a:spLocks noChangeArrowheads="1"/>
            </p:cNvSpPr>
            <p:nvPr/>
          </p:nvSpPr>
          <p:spPr bwMode="auto">
            <a:xfrm>
              <a:off x="5472"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413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4135" name="Oval 39"/>
            <p:cNvSpPr>
              <a:spLocks noChangeArrowheads="1"/>
            </p:cNvSpPr>
            <p:nvPr/>
          </p:nvSpPr>
          <p:spPr bwMode="auto">
            <a:xfrm>
              <a:off x="5472" y="1744"/>
              <a:ext cx="79"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hf hdr="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photobucket.com/"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atalog.nucleusinc.com/enlargeexhibit.php?ID=6922"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5913" y="2886075"/>
            <a:ext cx="7837487" cy="1000125"/>
          </a:xfrm>
        </p:spPr>
        <p:txBody>
          <a:bodyPr/>
          <a:lstStyle/>
          <a:p>
            <a:pPr algn="ctr" eaLnBrk="1" hangingPunct="1"/>
            <a:r>
              <a:rPr lang="en-US" sz="3600" smtClean="0"/>
              <a:t>Labor &amp; Delivery</a:t>
            </a:r>
          </a:p>
        </p:txBody>
      </p:sp>
      <p:sp>
        <p:nvSpPr>
          <p:cNvPr id="3075" name="Rectangle 3"/>
          <p:cNvSpPr>
            <a:spLocks noGrp="1" noChangeArrowheads="1"/>
          </p:cNvSpPr>
          <p:nvPr>
            <p:ph type="subTitle" idx="1"/>
          </p:nvPr>
        </p:nvSpPr>
        <p:spPr>
          <a:xfrm>
            <a:off x="838200" y="4343400"/>
            <a:ext cx="6248400" cy="1539875"/>
          </a:xfrm>
        </p:spPr>
        <p:txBody>
          <a:bodyPr/>
          <a:lstStyle/>
          <a:p>
            <a:pPr algn="ctr" eaLnBrk="1" hangingPunct="1">
              <a:lnSpc>
                <a:spcPct val="90000"/>
              </a:lnSpc>
            </a:pPr>
            <a:r>
              <a:rPr lang="en-US" sz="2800" dirty="0" err="1" smtClean="0"/>
              <a:t>Nirmala</a:t>
            </a:r>
            <a:r>
              <a:rPr lang="en-US" sz="2800" dirty="0" smtClean="0"/>
              <a:t> </a:t>
            </a:r>
            <a:r>
              <a:rPr lang="en-US" sz="2800" dirty="0" err="1" smtClean="0"/>
              <a:t>Priyadarshanie</a:t>
            </a:r>
            <a:r>
              <a:rPr lang="en-US" sz="2800" dirty="0" smtClean="0"/>
              <a:t>(</a:t>
            </a:r>
            <a:r>
              <a:rPr lang="en-US" sz="2800" dirty="0" err="1" smtClean="0"/>
              <a:t>B.Sc.N</a:t>
            </a:r>
            <a:r>
              <a:rPr lang="en-US" sz="2800" dirty="0" smtClean="0"/>
              <a:t>)</a:t>
            </a:r>
          </a:p>
          <a:p>
            <a:pPr algn="ctr" eaLnBrk="1" hangingPunct="1">
              <a:lnSpc>
                <a:spcPct val="90000"/>
              </a:lnSpc>
            </a:pPr>
            <a:r>
              <a:rPr lang="en-US" sz="2800" dirty="0" smtClean="0"/>
              <a:t>University of </a:t>
            </a:r>
            <a:r>
              <a:rPr lang="en-US" sz="2800" dirty="0" err="1" smtClean="0"/>
              <a:t>Peradeniya</a:t>
            </a:r>
            <a:endParaRPr lang="en-US" sz="2800" dirty="0" smtClean="0"/>
          </a:p>
        </p:txBody>
      </p:sp>
      <p:pic>
        <p:nvPicPr>
          <p:cNvPr id="3076" name="Picture 5" descr="6-77"/>
          <p:cNvPicPr>
            <a:picLocks noChangeAspect="1" noChangeArrowheads="1"/>
          </p:cNvPicPr>
          <p:nvPr/>
        </p:nvPicPr>
        <p:blipFill>
          <a:blip r:embed="rId2"/>
          <a:srcRect/>
          <a:stretch>
            <a:fillRect/>
          </a:stretch>
        </p:blipFill>
        <p:spPr bwMode="auto">
          <a:xfrm>
            <a:off x="2971800" y="152400"/>
            <a:ext cx="3352800" cy="2495550"/>
          </a:xfrm>
          <a:prstGeom prst="rect">
            <a:avLst/>
          </a:prstGeom>
          <a:noFill/>
          <a:ln w="9525">
            <a:noFill/>
            <a:miter lim="800000"/>
            <a:headEnd/>
            <a:tailEnd/>
          </a:ln>
        </p:spPr>
      </p:pic>
      <p:sp>
        <p:nvSpPr>
          <p:cNvPr id="3077" name="Date Placeholder 6"/>
          <p:cNvSpPr>
            <a:spLocks noGrp="1"/>
          </p:cNvSpPr>
          <p:nvPr>
            <p:ph type="dt" sz="quarter" idx="10"/>
          </p:nvPr>
        </p:nvSpPr>
        <p:spPr>
          <a:noFill/>
        </p:spPr>
        <p:txBody>
          <a:bodyPr/>
          <a:lstStyle/>
          <a:p>
            <a:fld id="{6860A692-489F-497B-8B2A-2531D63C25DD}" type="datetime1">
              <a:rPr lang="en-US" altLang="en-US" smtClean="0"/>
              <a:t>10/1/2013</a:t>
            </a:fld>
            <a:endParaRPr lang="en-US" altLang="en-US"/>
          </a:p>
        </p:txBody>
      </p:sp>
      <p:sp>
        <p:nvSpPr>
          <p:cNvPr id="3078" name="Slide Number Placeholder 7"/>
          <p:cNvSpPr>
            <a:spLocks noGrp="1"/>
          </p:cNvSpPr>
          <p:nvPr>
            <p:ph type="sldNum" sz="quarter" idx="12"/>
          </p:nvPr>
        </p:nvSpPr>
        <p:spPr>
          <a:noFill/>
        </p:spPr>
        <p:txBody>
          <a:bodyPr/>
          <a:lstStyle/>
          <a:p>
            <a:fld id="{65F918B6-35F6-4454-A508-1313C5E0FFC2}" type="slidenum">
              <a:rPr lang="en-US" altLang="en-US"/>
              <a:pPr/>
              <a:t>1</a:t>
            </a:fld>
            <a:endParaRPr lang="en-US" altLang="en-US"/>
          </a:p>
        </p:txBody>
      </p:sp>
      <p:sp>
        <p:nvSpPr>
          <p:cNvPr id="3079" name="Footer Placeholder 8"/>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p:nvPr>
        </p:nvSpPr>
        <p:spPr>
          <a:xfrm>
            <a:off x="457200" y="381000"/>
            <a:ext cx="8229600" cy="6324600"/>
          </a:xfrm>
        </p:spPr>
        <p:txBody>
          <a:bodyPr/>
          <a:lstStyle/>
          <a:p>
            <a:pPr eaLnBrk="1" hangingPunct="1"/>
            <a:endParaRPr lang="en-US" smtClean="0"/>
          </a:p>
        </p:txBody>
      </p:sp>
      <p:pic>
        <p:nvPicPr>
          <p:cNvPr id="12291" name="Picture 5" descr="Effacement%20&amp;%20Dilation%20Chart%20OF-3-spanish"/>
          <p:cNvPicPr>
            <a:picLocks noChangeAspect="1" noChangeArrowheads="1"/>
          </p:cNvPicPr>
          <p:nvPr/>
        </p:nvPicPr>
        <p:blipFill>
          <a:blip r:embed="rId2"/>
          <a:srcRect/>
          <a:stretch>
            <a:fillRect/>
          </a:stretch>
        </p:blipFill>
        <p:spPr bwMode="auto">
          <a:xfrm>
            <a:off x="228600" y="315913"/>
            <a:ext cx="8534400" cy="6237287"/>
          </a:xfrm>
          <a:prstGeom prst="rect">
            <a:avLst/>
          </a:prstGeom>
          <a:noFill/>
          <a:ln w="9525">
            <a:noFill/>
            <a:miter lim="800000"/>
            <a:headEnd/>
            <a:tailEnd/>
          </a:ln>
        </p:spPr>
      </p:pic>
      <p:sp>
        <p:nvSpPr>
          <p:cNvPr id="12292" name="Date Placeholder 5"/>
          <p:cNvSpPr>
            <a:spLocks noGrp="1"/>
          </p:cNvSpPr>
          <p:nvPr>
            <p:ph type="dt" sz="quarter" idx="10"/>
          </p:nvPr>
        </p:nvSpPr>
        <p:spPr>
          <a:noFill/>
        </p:spPr>
        <p:txBody>
          <a:bodyPr/>
          <a:lstStyle/>
          <a:p>
            <a:fld id="{3D079AAE-DCC8-4DAB-B6B5-D8455FE17D64}" type="datetime1">
              <a:rPr lang="en-US" altLang="en-US" smtClean="0"/>
              <a:t>10/1/2013</a:t>
            </a:fld>
            <a:endParaRPr lang="en-US" altLang="en-US"/>
          </a:p>
        </p:txBody>
      </p:sp>
      <p:sp>
        <p:nvSpPr>
          <p:cNvPr id="12293" name="Slide Number Placeholder 6"/>
          <p:cNvSpPr>
            <a:spLocks noGrp="1"/>
          </p:cNvSpPr>
          <p:nvPr>
            <p:ph type="sldNum" sz="quarter" idx="12"/>
          </p:nvPr>
        </p:nvSpPr>
        <p:spPr>
          <a:noFill/>
        </p:spPr>
        <p:txBody>
          <a:bodyPr/>
          <a:lstStyle/>
          <a:p>
            <a:fld id="{A415F442-4812-4529-9C02-A2B903C2D7F7}" type="slidenum">
              <a:rPr lang="en-US" altLang="en-US"/>
              <a:pPr/>
              <a:t>10</a:t>
            </a:fld>
            <a:endParaRPr lang="en-US" altLang="en-US"/>
          </a:p>
        </p:txBody>
      </p:sp>
      <p:sp>
        <p:nvSpPr>
          <p:cNvPr id="1229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Grp="1" noChangeArrowheads="1"/>
          </p:cNvSpPr>
          <p:nvPr>
            <p:ph type="title"/>
          </p:nvPr>
        </p:nvSpPr>
        <p:spPr>
          <a:xfrm>
            <a:off x="304800" y="122238"/>
            <a:ext cx="7696200" cy="1020762"/>
          </a:xfrm>
        </p:spPr>
        <p:txBody>
          <a:bodyPr/>
          <a:lstStyle/>
          <a:p>
            <a:pPr eaLnBrk="1" hangingPunct="1"/>
            <a:r>
              <a:rPr lang="en-US" dirty="0" smtClean="0"/>
              <a:t>Fetal Descent Stations</a:t>
            </a:r>
          </a:p>
        </p:txBody>
      </p:sp>
      <p:sp>
        <p:nvSpPr>
          <p:cNvPr id="13315" name="Rectangle 13"/>
          <p:cNvSpPr>
            <a:spLocks noGrp="1" noChangeArrowheads="1"/>
          </p:cNvSpPr>
          <p:nvPr>
            <p:ph type="body" sz="half" idx="1"/>
          </p:nvPr>
        </p:nvSpPr>
        <p:spPr>
          <a:xfrm>
            <a:off x="304800" y="1066800"/>
            <a:ext cx="4191000" cy="5064125"/>
          </a:xfrm>
        </p:spPr>
        <p:txBody>
          <a:bodyPr/>
          <a:lstStyle/>
          <a:p>
            <a:pPr eaLnBrk="1" hangingPunct="1"/>
            <a:r>
              <a:rPr lang="en-US" dirty="0" smtClean="0"/>
              <a:t>How far the baby is "down" in the pelvis, measured by the relationship of the fetal head to the </a:t>
            </a:r>
            <a:r>
              <a:rPr lang="en-US" dirty="0" err="1" smtClean="0"/>
              <a:t>ischial</a:t>
            </a:r>
            <a:r>
              <a:rPr lang="en-US" dirty="0" smtClean="0"/>
              <a:t> spine . </a:t>
            </a:r>
          </a:p>
          <a:p>
            <a:pPr eaLnBrk="1" hangingPunct="1"/>
            <a:r>
              <a:rPr lang="en-US" dirty="0" smtClean="0"/>
              <a:t>Measured in neg. &amp; pos. numbers. (Centimeters)</a:t>
            </a:r>
          </a:p>
          <a:p>
            <a:pPr eaLnBrk="1" hangingPunct="1"/>
            <a:r>
              <a:rPr lang="en-US" dirty="0" smtClean="0"/>
              <a:t>The </a:t>
            </a:r>
            <a:r>
              <a:rPr lang="en-US" dirty="0" err="1" smtClean="0"/>
              <a:t>ischial</a:t>
            </a:r>
            <a:r>
              <a:rPr lang="en-US" dirty="0" smtClean="0"/>
              <a:t> spine is in (0) Station</a:t>
            </a:r>
          </a:p>
          <a:p>
            <a:pPr eaLnBrk="1" hangingPunct="1"/>
            <a:r>
              <a:rPr lang="en-US" dirty="0" smtClean="0"/>
              <a:t>If the presenting part is higher than the </a:t>
            </a:r>
            <a:r>
              <a:rPr lang="en-US" dirty="0" err="1" smtClean="0"/>
              <a:t>ischial</a:t>
            </a:r>
            <a:r>
              <a:rPr lang="en-US" dirty="0" smtClean="0"/>
              <a:t> spine, the station has a (-) neg.  #.</a:t>
            </a:r>
          </a:p>
          <a:p>
            <a:pPr eaLnBrk="1" hangingPunct="1"/>
            <a:r>
              <a:rPr lang="en-US" dirty="0" smtClean="0"/>
              <a:t>Positive  #s = presenting part has passed the </a:t>
            </a:r>
            <a:r>
              <a:rPr lang="en-US" dirty="0" err="1" smtClean="0"/>
              <a:t>ischial</a:t>
            </a:r>
            <a:r>
              <a:rPr lang="en-US" dirty="0" smtClean="0"/>
              <a:t> spine. </a:t>
            </a:r>
          </a:p>
          <a:p>
            <a:pPr eaLnBrk="1" hangingPunct="1"/>
            <a:r>
              <a:rPr lang="en-US" dirty="0" smtClean="0"/>
              <a:t>Positive (+) 4 is at the outlet.</a:t>
            </a:r>
          </a:p>
        </p:txBody>
      </p:sp>
      <p:sp>
        <p:nvSpPr>
          <p:cNvPr id="13316" name="Content Placeholder 15"/>
          <p:cNvSpPr>
            <a:spLocks noGrp="1"/>
          </p:cNvSpPr>
          <p:nvPr>
            <p:ph sz="half" idx="2"/>
          </p:nvPr>
        </p:nvSpPr>
        <p:spPr>
          <a:xfrm>
            <a:off x="5410200" y="1719263"/>
            <a:ext cx="3276600" cy="3462337"/>
          </a:xfrm>
        </p:spPr>
        <p:txBody>
          <a:bodyPr/>
          <a:lstStyle/>
          <a:p>
            <a:pPr eaLnBrk="1" hangingPunct="1"/>
            <a:endParaRPr lang="en-US" dirty="0" smtClean="0"/>
          </a:p>
        </p:txBody>
      </p:sp>
      <p:sp>
        <p:nvSpPr>
          <p:cNvPr id="13317" name="Date Placeholder 7"/>
          <p:cNvSpPr>
            <a:spLocks noGrp="1"/>
          </p:cNvSpPr>
          <p:nvPr>
            <p:ph type="dt" sz="quarter" idx="10"/>
          </p:nvPr>
        </p:nvSpPr>
        <p:spPr>
          <a:noFill/>
        </p:spPr>
        <p:txBody>
          <a:bodyPr/>
          <a:lstStyle/>
          <a:p>
            <a:fld id="{375F1D92-A731-45CA-8027-A400B05E41A2}" type="datetime1">
              <a:rPr lang="en-US" altLang="en-US" smtClean="0"/>
              <a:t>10/1/2013</a:t>
            </a:fld>
            <a:endParaRPr lang="en-US" altLang="en-US"/>
          </a:p>
        </p:txBody>
      </p:sp>
      <p:sp>
        <p:nvSpPr>
          <p:cNvPr id="13318"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
        <p:nvSpPr>
          <p:cNvPr id="13319" name="Slide Number Placeholder 8"/>
          <p:cNvSpPr>
            <a:spLocks noGrp="1"/>
          </p:cNvSpPr>
          <p:nvPr>
            <p:ph type="sldNum" sz="quarter" idx="12"/>
          </p:nvPr>
        </p:nvSpPr>
        <p:spPr>
          <a:noFill/>
        </p:spPr>
        <p:txBody>
          <a:bodyPr/>
          <a:lstStyle/>
          <a:p>
            <a:fld id="{B663CA2B-BDA4-4060-BF6C-5F1A0633315F}" type="slidenum">
              <a:rPr lang="en-US" altLang="en-US"/>
              <a:pPr/>
              <a:t>11</a:t>
            </a:fld>
            <a:endParaRPr lang="en-US" altLang="en-US"/>
          </a:p>
        </p:txBody>
      </p:sp>
      <p:pic>
        <p:nvPicPr>
          <p:cNvPr id="13320" name="Picture 20" descr="Loading: 'Stations of Presentation - Fetal Head Positions During Descent' - Please wait..."/>
          <p:cNvPicPr>
            <a:picLocks noChangeAspect="1" noChangeArrowheads="1"/>
          </p:cNvPicPr>
          <p:nvPr/>
        </p:nvPicPr>
        <p:blipFill>
          <a:blip r:embed="rId2"/>
          <a:srcRect/>
          <a:stretch>
            <a:fillRect/>
          </a:stretch>
        </p:blipFill>
        <p:spPr bwMode="auto">
          <a:xfrm>
            <a:off x="5683250" y="1066800"/>
            <a:ext cx="32321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22238"/>
            <a:ext cx="7543800" cy="639762"/>
          </a:xfrm>
        </p:spPr>
        <p:txBody>
          <a:bodyPr/>
          <a:lstStyle/>
          <a:p>
            <a:pPr eaLnBrk="1" hangingPunct="1"/>
            <a:r>
              <a:rPr lang="en-US" sz="3500" smtClean="0"/>
              <a:t>Passenger </a:t>
            </a:r>
          </a:p>
        </p:txBody>
      </p:sp>
      <p:sp>
        <p:nvSpPr>
          <p:cNvPr id="14339" name="Rectangle 3"/>
          <p:cNvSpPr>
            <a:spLocks noGrp="1" noChangeArrowheads="1"/>
          </p:cNvSpPr>
          <p:nvPr>
            <p:ph type="body" idx="1"/>
          </p:nvPr>
        </p:nvSpPr>
        <p:spPr>
          <a:xfrm>
            <a:off x="457200" y="838200"/>
            <a:ext cx="8229600" cy="5715000"/>
          </a:xfrm>
        </p:spPr>
        <p:txBody>
          <a:bodyPr/>
          <a:lstStyle/>
          <a:p>
            <a:pPr eaLnBrk="1" hangingPunct="1">
              <a:lnSpc>
                <a:spcPct val="80000"/>
              </a:lnSpc>
            </a:pPr>
            <a:r>
              <a:rPr lang="en-US" sz="3200" b="1" u="sng" smtClean="0">
                <a:latin typeface="Times New Roman" pitchFamily="18" charset="0"/>
              </a:rPr>
              <a:t>Fetal Presentation</a:t>
            </a:r>
            <a:r>
              <a:rPr lang="en-US" sz="3200" smtClean="0">
                <a:latin typeface="Times New Roman" pitchFamily="18" charset="0"/>
              </a:rPr>
              <a:t> –  Referred to the fetal presenting part.  Part of the fetus that enters the pelvis first:</a:t>
            </a:r>
          </a:p>
          <a:p>
            <a:pPr lvl="1" eaLnBrk="1" hangingPunct="1">
              <a:lnSpc>
                <a:spcPct val="80000"/>
              </a:lnSpc>
            </a:pPr>
            <a:r>
              <a:rPr lang="en-US" sz="3200" smtClean="0">
                <a:latin typeface="Times New Roman" pitchFamily="18" charset="0"/>
              </a:rPr>
              <a:t>Cephalic</a:t>
            </a:r>
          </a:p>
          <a:p>
            <a:pPr lvl="1" eaLnBrk="1" hangingPunct="1">
              <a:lnSpc>
                <a:spcPct val="80000"/>
              </a:lnSpc>
            </a:pPr>
            <a:r>
              <a:rPr lang="en-US" sz="3200" smtClean="0">
                <a:latin typeface="Times New Roman" pitchFamily="18" charset="0"/>
              </a:rPr>
              <a:t>Breech</a:t>
            </a:r>
          </a:p>
          <a:p>
            <a:pPr lvl="1" eaLnBrk="1" hangingPunct="1">
              <a:lnSpc>
                <a:spcPct val="80000"/>
              </a:lnSpc>
            </a:pPr>
            <a:r>
              <a:rPr lang="en-US" sz="3200" smtClean="0">
                <a:latin typeface="Times New Roman" pitchFamily="18" charset="0"/>
              </a:rPr>
              <a:t>Shoulder. </a:t>
            </a:r>
          </a:p>
          <a:p>
            <a:pPr eaLnBrk="1" hangingPunct="1">
              <a:lnSpc>
                <a:spcPct val="80000"/>
              </a:lnSpc>
            </a:pPr>
            <a:r>
              <a:rPr lang="en-US" sz="3200" b="1" u="sng" smtClean="0">
                <a:latin typeface="Times New Roman" pitchFamily="18" charset="0"/>
              </a:rPr>
              <a:t>Fetal  attidude</a:t>
            </a:r>
            <a:r>
              <a:rPr lang="en-US" sz="3200" smtClean="0">
                <a:latin typeface="Times New Roman" pitchFamily="18" charset="0"/>
              </a:rPr>
              <a:t> – Relationship of fetal parts to one another: all joints in flexion</a:t>
            </a:r>
            <a:endParaRPr lang="en-US" sz="3200" b="1" u="sng" smtClean="0">
              <a:latin typeface="Times New Roman" pitchFamily="18" charset="0"/>
            </a:endParaRPr>
          </a:p>
          <a:p>
            <a:pPr eaLnBrk="1" hangingPunct="1">
              <a:lnSpc>
                <a:spcPct val="80000"/>
              </a:lnSpc>
            </a:pPr>
            <a:r>
              <a:rPr lang="en-US" sz="3200" b="1" u="sng" smtClean="0">
                <a:latin typeface="Times New Roman" pitchFamily="18" charset="0"/>
              </a:rPr>
              <a:t>Fetal lie</a:t>
            </a:r>
            <a:r>
              <a:rPr lang="en-US" sz="3200" smtClean="0">
                <a:latin typeface="Times New Roman" pitchFamily="18" charset="0"/>
              </a:rPr>
              <a:t> – Relationship of cephalocaudal axis (spinal column) of fetus to the cephalocaudal axis of mother-  transverse, parallel</a:t>
            </a:r>
            <a:endParaRPr lang="en-US" sz="2400" smtClean="0"/>
          </a:p>
        </p:txBody>
      </p:sp>
      <p:sp>
        <p:nvSpPr>
          <p:cNvPr id="14340" name="Date Placeholder 5"/>
          <p:cNvSpPr>
            <a:spLocks noGrp="1"/>
          </p:cNvSpPr>
          <p:nvPr>
            <p:ph type="dt" sz="quarter" idx="10"/>
          </p:nvPr>
        </p:nvSpPr>
        <p:spPr>
          <a:noFill/>
        </p:spPr>
        <p:txBody>
          <a:bodyPr/>
          <a:lstStyle/>
          <a:p>
            <a:fld id="{FC22FC39-B774-4770-B323-11AC42A2978E}" type="datetime1">
              <a:rPr lang="en-US" altLang="en-US" smtClean="0"/>
              <a:t>10/1/2013</a:t>
            </a:fld>
            <a:endParaRPr lang="en-US" altLang="en-US"/>
          </a:p>
        </p:txBody>
      </p:sp>
      <p:sp>
        <p:nvSpPr>
          <p:cNvPr id="14341" name="Slide Number Placeholder 6"/>
          <p:cNvSpPr>
            <a:spLocks noGrp="1"/>
          </p:cNvSpPr>
          <p:nvPr>
            <p:ph type="sldNum" sz="quarter" idx="12"/>
          </p:nvPr>
        </p:nvSpPr>
        <p:spPr>
          <a:noFill/>
        </p:spPr>
        <p:txBody>
          <a:bodyPr/>
          <a:lstStyle/>
          <a:p>
            <a:fld id="{E3FECEE0-5FDC-448A-9C00-BA8FE410E356}" type="slidenum">
              <a:rPr lang="en-US" altLang="en-US"/>
              <a:pPr/>
              <a:t>12</a:t>
            </a:fld>
            <a:endParaRPr lang="en-US" altLang="en-US"/>
          </a:p>
        </p:txBody>
      </p:sp>
      <p:sp>
        <p:nvSpPr>
          <p:cNvPr id="1434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endParaRPr lang="en-US" smtClean="0"/>
          </a:p>
        </p:txBody>
      </p:sp>
      <p:sp>
        <p:nvSpPr>
          <p:cNvPr id="15363" name="Rectangle 5"/>
          <p:cNvSpPr>
            <a:spLocks noGrp="1" noChangeArrowheads="1"/>
          </p:cNvSpPr>
          <p:nvPr>
            <p:ph idx="1"/>
          </p:nvPr>
        </p:nvSpPr>
        <p:spPr>
          <a:xfrm>
            <a:off x="457200" y="533400"/>
            <a:ext cx="8229600" cy="6019800"/>
          </a:xfrm>
        </p:spPr>
        <p:txBody>
          <a:bodyPr/>
          <a:lstStyle/>
          <a:p>
            <a:pPr eaLnBrk="1" hangingPunct="1"/>
            <a:endParaRPr lang="en-US" smtClean="0"/>
          </a:p>
        </p:txBody>
      </p:sp>
      <p:pic>
        <p:nvPicPr>
          <p:cNvPr id="15364" name="Picture 7" descr="presentation"/>
          <p:cNvPicPr>
            <a:picLocks noChangeAspect="1" noChangeArrowheads="1"/>
          </p:cNvPicPr>
          <p:nvPr/>
        </p:nvPicPr>
        <p:blipFill>
          <a:blip r:embed="rId2"/>
          <a:srcRect/>
          <a:stretch>
            <a:fillRect/>
          </a:stretch>
        </p:blipFill>
        <p:spPr bwMode="auto">
          <a:xfrm>
            <a:off x="457200" y="685800"/>
            <a:ext cx="3686175" cy="5791200"/>
          </a:xfrm>
          <a:prstGeom prst="rect">
            <a:avLst/>
          </a:prstGeom>
          <a:noFill/>
          <a:ln w="9525">
            <a:noFill/>
            <a:miter lim="800000"/>
            <a:headEnd/>
            <a:tailEnd/>
          </a:ln>
        </p:spPr>
      </p:pic>
      <p:pic>
        <p:nvPicPr>
          <p:cNvPr id="15365" name="Picture 9" descr="fetal_transverselie"/>
          <p:cNvPicPr>
            <a:picLocks noChangeAspect="1" noChangeArrowheads="1"/>
          </p:cNvPicPr>
          <p:nvPr/>
        </p:nvPicPr>
        <p:blipFill>
          <a:blip r:embed="rId3"/>
          <a:srcRect/>
          <a:stretch>
            <a:fillRect/>
          </a:stretch>
        </p:blipFill>
        <p:spPr bwMode="auto">
          <a:xfrm>
            <a:off x="5029200" y="3733800"/>
            <a:ext cx="2466975" cy="2819400"/>
          </a:xfrm>
          <a:prstGeom prst="rect">
            <a:avLst/>
          </a:prstGeom>
          <a:noFill/>
          <a:ln w="9525">
            <a:noFill/>
            <a:miter lim="800000"/>
            <a:headEnd/>
            <a:tailEnd/>
          </a:ln>
        </p:spPr>
      </p:pic>
      <p:pic>
        <p:nvPicPr>
          <p:cNvPr id="15366" name="Picture 11" descr="Normal anatomy"/>
          <p:cNvPicPr>
            <a:picLocks noChangeAspect="1" noChangeArrowheads="1"/>
          </p:cNvPicPr>
          <p:nvPr/>
        </p:nvPicPr>
        <p:blipFill>
          <a:blip r:embed="rId4"/>
          <a:srcRect/>
          <a:stretch>
            <a:fillRect/>
          </a:stretch>
        </p:blipFill>
        <p:spPr bwMode="auto">
          <a:xfrm>
            <a:off x="4343400" y="533400"/>
            <a:ext cx="3810000" cy="3048000"/>
          </a:xfrm>
          <a:prstGeom prst="rect">
            <a:avLst/>
          </a:prstGeom>
          <a:noFill/>
          <a:ln w="9525">
            <a:noFill/>
            <a:miter lim="800000"/>
            <a:headEnd/>
            <a:tailEnd/>
          </a:ln>
        </p:spPr>
      </p:pic>
      <p:sp>
        <p:nvSpPr>
          <p:cNvPr id="15367" name="Date Placeholder 8"/>
          <p:cNvSpPr>
            <a:spLocks noGrp="1"/>
          </p:cNvSpPr>
          <p:nvPr>
            <p:ph type="dt" sz="quarter" idx="10"/>
          </p:nvPr>
        </p:nvSpPr>
        <p:spPr>
          <a:noFill/>
        </p:spPr>
        <p:txBody>
          <a:bodyPr/>
          <a:lstStyle/>
          <a:p>
            <a:fld id="{0CAB5601-92A0-45B9-88E9-170256042C32}" type="datetime1">
              <a:rPr lang="en-US" altLang="en-US" smtClean="0"/>
              <a:t>10/1/2013</a:t>
            </a:fld>
            <a:endParaRPr lang="en-US" altLang="en-US"/>
          </a:p>
        </p:txBody>
      </p:sp>
      <p:sp>
        <p:nvSpPr>
          <p:cNvPr id="15368" name="Slide Number Placeholder 9"/>
          <p:cNvSpPr>
            <a:spLocks noGrp="1"/>
          </p:cNvSpPr>
          <p:nvPr>
            <p:ph type="sldNum" sz="quarter" idx="12"/>
          </p:nvPr>
        </p:nvSpPr>
        <p:spPr>
          <a:noFill/>
        </p:spPr>
        <p:txBody>
          <a:bodyPr/>
          <a:lstStyle/>
          <a:p>
            <a:fld id="{3BB2D914-A822-466D-AB0D-C59D7E12C735}" type="slidenum">
              <a:rPr lang="en-US" altLang="en-US"/>
              <a:pPr/>
              <a:t>13</a:t>
            </a:fld>
            <a:endParaRPr lang="en-US" altLang="en-US"/>
          </a:p>
        </p:txBody>
      </p:sp>
      <p:sp>
        <p:nvSpPr>
          <p:cNvPr id="15369" name="Footer Placeholder 10"/>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122238"/>
            <a:ext cx="7543800" cy="411162"/>
          </a:xfrm>
        </p:spPr>
        <p:txBody>
          <a:bodyPr/>
          <a:lstStyle/>
          <a:p>
            <a:pPr eaLnBrk="1" hangingPunct="1"/>
            <a:r>
              <a:rPr lang="en-US" sz="2000" smtClean="0"/>
              <a:t>The POWERS: Uterine Contractions</a:t>
            </a:r>
          </a:p>
        </p:txBody>
      </p:sp>
      <p:sp>
        <p:nvSpPr>
          <p:cNvPr id="16387" name="Rectangle 5"/>
          <p:cNvSpPr>
            <a:spLocks noGrp="1" noChangeArrowheads="1"/>
          </p:cNvSpPr>
          <p:nvPr>
            <p:ph type="body" sz="half" idx="1"/>
          </p:nvPr>
        </p:nvSpPr>
        <p:spPr>
          <a:xfrm>
            <a:off x="457200" y="762000"/>
            <a:ext cx="8382000" cy="1752600"/>
          </a:xfrm>
        </p:spPr>
        <p:txBody>
          <a:bodyPr/>
          <a:lstStyle/>
          <a:p>
            <a:pPr eaLnBrk="1" hangingPunct="1"/>
            <a:r>
              <a:rPr lang="en-US" sz="2200" smtClean="0"/>
              <a:t>Increment:  Beginning, building of pressure</a:t>
            </a:r>
          </a:p>
          <a:p>
            <a:pPr eaLnBrk="1" hangingPunct="1"/>
            <a:r>
              <a:rPr lang="en-US" sz="2200" smtClean="0"/>
              <a:t>Acme:  Most intense part of the contraction</a:t>
            </a:r>
          </a:p>
          <a:p>
            <a:pPr eaLnBrk="1" hangingPunct="1"/>
            <a:r>
              <a:rPr lang="en-US" sz="2200" smtClean="0"/>
              <a:t>Decrement:  Diminishing of the contraction</a:t>
            </a:r>
          </a:p>
          <a:p>
            <a:pPr eaLnBrk="1" hangingPunct="1"/>
            <a:r>
              <a:rPr lang="en-US" sz="2200" smtClean="0"/>
              <a:t>Rest:  Period of time between contractions</a:t>
            </a:r>
          </a:p>
        </p:txBody>
      </p:sp>
      <p:pic>
        <p:nvPicPr>
          <p:cNvPr id="16388" name="Picture 7" descr="1"/>
          <p:cNvPicPr>
            <a:picLocks noGrp="1" noChangeAspect="1" noChangeArrowheads="1"/>
          </p:cNvPicPr>
          <p:nvPr>
            <p:ph sz="half" idx="2"/>
          </p:nvPr>
        </p:nvPicPr>
        <p:blipFill>
          <a:blip r:embed="rId2"/>
          <a:srcRect/>
          <a:stretch>
            <a:fillRect/>
          </a:stretch>
        </p:blipFill>
        <p:spPr>
          <a:xfrm>
            <a:off x="1219200" y="3048000"/>
            <a:ext cx="6553200" cy="1219200"/>
          </a:xfrm>
          <a:noFill/>
        </p:spPr>
      </p:pic>
      <p:pic>
        <p:nvPicPr>
          <p:cNvPr id="16389" name="Picture 8" descr="1"/>
          <p:cNvPicPr>
            <a:picLocks noChangeAspect="1" noChangeArrowheads="1"/>
          </p:cNvPicPr>
          <p:nvPr/>
        </p:nvPicPr>
        <p:blipFill>
          <a:blip r:embed="rId3"/>
          <a:srcRect/>
          <a:stretch>
            <a:fillRect/>
          </a:stretch>
        </p:blipFill>
        <p:spPr bwMode="auto">
          <a:xfrm>
            <a:off x="609600" y="4419600"/>
            <a:ext cx="7696200" cy="2362200"/>
          </a:xfrm>
          <a:prstGeom prst="rect">
            <a:avLst/>
          </a:prstGeom>
          <a:noFill/>
          <a:ln w="9525">
            <a:noFill/>
            <a:miter lim="800000"/>
            <a:headEnd/>
            <a:tailEnd/>
          </a:ln>
        </p:spPr>
      </p:pic>
      <p:sp>
        <p:nvSpPr>
          <p:cNvPr id="16390" name="Date Placeholder 7"/>
          <p:cNvSpPr>
            <a:spLocks noGrp="1"/>
          </p:cNvSpPr>
          <p:nvPr>
            <p:ph type="dt" sz="quarter" idx="10"/>
          </p:nvPr>
        </p:nvSpPr>
        <p:spPr>
          <a:noFill/>
        </p:spPr>
        <p:txBody>
          <a:bodyPr/>
          <a:lstStyle/>
          <a:p>
            <a:fld id="{FFFFC081-800A-474C-92E8-91F40138E247}" type="datetime1">
              <a:rPr lang="en-US" altLang="en-US" smtClean="0"/>
              <a:t>10/1/2013</a:t>
            </a:fld>
            <a:endParaRPr lang="en-US" altLang="en-US"/>
          </a:p>
        </p:txBody>
      </p:sp>
      <p:sp>
        <p:nvSpPr>
          <p:cNvPr id="16391" name="Slide Number Placeholder 8"/>
          <p:cNvSpPr>
            <a:spLocks noGrp="1"/>
          </p:cNvSpPr>
          <p:nvPr>
            <p:ph type="sldNum" sz="quarter" idx="12"/>
          </p:nvPr>
        </p:nvSpPr>
        <p:spPr>
          <a:noFill/>
        </p:spPr>
        <p:txBody>
          <a:bodyPr/>
          <a:lstStyle/>
          <a:p>
            <a:fld id="{4EC1408A-F501-47A1-96E5-6A31379F41E5}" type="slidenum">
              <a:rPr lang="en-US" altLang="en-US"/>
              <a:pPr/>
              <a:t>14</a:t>
            </a:fld>
            <a:endParaRPr lang="en-US" altLang="en-US"/>
          </a:p>
        </p:txBody>
      </p:sp>
      <p:sp>
        <p:nvSpPr>
          <p:cNvPr id="16392"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txBox="1">
            <a:spLocks noGrp="1"/>
          </p:cNvSpPr>
          <p:nvPr/>
        </p:nvSpPr>
        <p:spPr bwMode="auto">
          <a:xfrm>
            <a:off x="1014413" y="6107113"/>
            <a:ext cx="1905000" cy="457200"/>
          </a:xfrm>
          <a:prstGeom prst="rect">
            <a:avLst/>
          </a:prstGeom>
          <a:noFill/>
          <a:ln w="9525">
            <a:noFill/>
            <a:miter lim="800000"/>
            <a:headEnd/>
            <a:tailEnd/>
          </a:ln>
        </p:spPr>
        <p:txBody>
          <a:bodyPr/>
          <a:lstStyle/>
          <a:p>
            <a:fld id="{C9500F69-E35D-420C-BFCF-3599C6223A33}" type="datetime1">
              <a:rPr lang="en-US" sz="1400">
                <a:latin typeface="Times New Roman" pitchFamily="18" charset="0"/>
              </a:rPr>
              <a:pPr/>
              <a:t>10/1/2013</a:t>
            </a:fld>
            <a:endParaRPr lang="en-US" sz="1400">
              <a:latin typeface="Times New Roman" pitchFamily="18" charset="0"/>
            </a:endParaRPr>
          </a:p>
        </p:txBody>
      </p:sp>
      <p:sp>
        <p:nvSpPr>
          <p:cNvPr id="17411" name="Slide Number Placeholder 5"/>
          <p:cNvSpPr txBox="1">
            <a:spLocks noGrp="1"/>
          </p:cNvSpPr>
          <p:nvPr/>
        </p:nvSpPr>
        <p:spPr bwMode="auto">
          <a:xfrm>
            <a:off x="6881813" y="6107113"/>
            <a:ext cx="1905000" cy="457200"/>
          </a:xfrm>
          <a:prstGeom prst="rect">
            <a:avLst/>
          </a:prstGeom>
          <a:noFill/>
          <a:ln w="9525">
            <a:noFill/>
            <a:miter lim="800000"/>
            <a:headEnd/>
            <a:tailEnd/>
          </a:ln>
        </p:spPr>
        <p:txBody>
          <a:bodyPr/>
          <a:lstStyle/>
          <a:p>
            <a:pPr algn="r"/>
            <a:fld id="{F706F18A-8C6E-428D-A8BF-021E9F343E85}" type="slidenum">
              <a:rPr lang="en-US" sz="1400">
                <a:latin typeface="Times New Roman" pitchFamily="18" charset="0"/>
              </a:rPr>
              <a:pPr algn="r"/>
              <a:t>15</a:t>
            </a:fld>
            <a:endParaRPr lang="en-US" sz="1400">
              <a:latin typeface="Times New Roman" pitchFamily="18" charset="0"/>
            </a:endParaRPr>
          </a:p>
        </p:txBody>
      </p:sp>
      <p:sp>
        <p:nvSpPr>
          <p:cNvPr id="17412" name="Rectangle 2"/>
          <p:cNvSpPr>
            <a:spLocks noGrp="1" noChangeArrowheads="1"/>
          </p:cNvSpPr>
          <p:nvPr>
            <p:ph type="title" idx="4294967295"/>
          </p:nvPr>
        </p:nvSpPr>
        <p:spPr>
          <a:xfrm>
            <a:off x="457200" y="157163"/>
            <a:ext cx="7543800" cy="776287"/>
          </a:xfrm>
        </p:spPr>
        <p:txBody>
          <a:bodyPr anchor="ctr"/>
          <a:lstStyle/>
          <a:p>
            <a:pPr eaLnBrk="1" hangingPunct="1"/>
            <a:r>
              <a:rPr lang="en-US" sz="3500" smtClean="0"/>
              <a:t>Characteristics of Contractions</a:t>
            </a:r>
          </a:p>
        </p:txBody>
      </p:sp>
      <p:sp>
        <p:nvSpPr>
          <p:cNvPr id="17413" name="Rectangle 3"/>
          <p:cNvSpPr>
            <a:spLocks noGrp="1" noChangeArrowheads="1"/>
          </p:cNvSpPr>
          <p:nvPr>
            <p:ph type="body" idx="4294967295"/>
          </p:nvPr>
        </p:nvSpPr>
        <p:spPr>
          <a:xfrm>
            <a:off x="228600" y="1143000"/>
            <a:ext cx="8458200" cy="5486400"/>
          </a:xfrm>
        </p:spPr>
        <p:txBody>
          <a:bodyPr/>
          <a:lstStyle/>
          <a:p>
            <a:pPr eaLnBrk="1" hangingPunct="1">
              <a:lnSpc>
                <a:spcPct val="90000"/>
              </a:lnSpc>
            </a:pPr>
            <a:r>
              <a:rPr lang="en-US" u="sng" smtClean="0"/>
              <a:t>Frequency</a:t>
            </a:r>
            <a:r>
              <a:rPr lang="en-US" smtClean="0"/>
              <a:t>:  How often they occur? </a:t>
            </a:r>
          </a:p>
          <a:p>
            <a:pPr marL="742950" lvl="1" indent="-285750" eaLnBrk="1" hangingPunct="1">
              <a:lnSpc>
                <a:spcPct val="90000"/>
              </a:lnSpc>
            </a:pPr>
            <a:r>
              <a:rPr lang="en-US" smtClean="0"/>
              <a:t>They are timed from the beginning of a contraction to the beginning of the next contraction.</a:t>
            </a:r>
          </a:p>
          <a:p>
            <a:pPr eaLnBrk="1" hangingPunct="1">
              <a:lnSpc>
                <a:spcPct val="90000"/>
              </a:lnSpc>
            </a:pPr>
            <a:r>
              <a:rPr lang="en-US" u="sng" smtClean="0"/>
              <a:t>Regularity</a:t>
            </a:r>
            <a:r>
              <a:rPr lang="en-US" smtClean="0"/>
              <a:t>:  Is the pattern rhythmic?</a:t>
            </a:r>
          </a:p>
          <a:p>
            <a:pPr eaLnBrk="1" hangingPunct="1">
              <a:lnSpc>
                <a:spcPct val="90000"/>
              </a:lnSpc>
            </a:pPr>
            <a:r>
              <a:rPr lang="en-US" u="sng" smtClean="0"/>
              <a:t>Duration</a:t>
            </a:r>
            <a:r>
              <a:rPr lang="en-US" smtClean="0"/>
              <a:t>:   From beginning to end - How long does each contraction last?</a:t>
            </a:r>
          </a:p>
          <a:p>
            <a:pPr eaLnBrk="1" hangingPunct="1">
              <a:lnSpc>
                <a:spcPct val="90000"/>
              </a:lnSpc>
            </a:pPr>
            <a:r>
              <a:rPr lang="en-US" u="sng" smtClean="0"/>
              <a:t>Intensity</a:t>
            </a:r>
            <a:r>
              <a:rPr lang="en-US" smtClean="0"/>
              <a:t>:  By palpation mild, moderate, or strong.</a:t>
            </a:r>
          </a:p>
        </p:txBody>
      </p:sp>
      <p:sp>
        <p:nvSpPr>
          <p:cNvPr id="17414" name="Date Placeholder 7"/>
          <p:cNvSpPr>
            <a:spLocks noGrp="1"/>
          </p:cNvSpPr>
          <p:nvPr>
            <p:ph type="dt" sz="quarter" idx="10"/>
          </p:nvPr>
        </p:nvSpPr>
        <p:spPr>
          <a:noFill/>
        </p:spPr>
        <p:txBody>
          <a:bodyPr/>
          <a:lstStyle/>
          <a:p>
            <a:fld id="{3AC98E04-A210-410D-B9B4-8CCEBB8965B2}" type="datetime1">
              <a:rPr lang="en-US" altLang="en-US" smtClean="0"/>
              <a:t>10/1/2013</a:t>
            </a:fld>
            <a:endParaRPr lang="en-US" altLang="en-US"/>
          </a:p>
        </p:txBody>
      </p:sp>
      <p:sp>
        <p:nvSpPr>
          <p:cNvPr id="17415" name="Slide Number Placeholder 8"/>
          <p:cNvSpPr>
            <a:spLocks noGrp="1"/>
          </p:cNvSpPr>
          <p:nvPr>
            <p:ph type="sldNum" sz="quarter" idx="12"/>
          </p:nvPr>
        </p:nvSpPr>
        <p:spPr>
          <a:noFill/>
        </p:spPr>
        <p:txBody>
          <a:bodyPr/>
          <a:lstStyle/>
          <a:p>
            <a:fld id="{A1A9FF31-6F84-4113-8300-29559A1E3F80}" type="slidenum">
              <a:rPr lang="en-US" altLang="en-US"/>
              <a:pPr/>
              <a:t>15</a:t>
            </a:fld>
            <a:endParaRPr lang="en-US" altLang="en-US"/>
          </a:p>
        </p:txBody>
      </p:sp>
      <p:sp>
        <p:nvSpPr>
          <p:cNvPr id="17416"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txBox="1">
            <a:spLocks noGrp="1"/>
          </p:cNvSpPr>
          <p:nvPr/>
        </p:nvSpPr>
        <p:spPr bwMode="auto">
          <a:xfrm>
            <a:off x="1014413" y="6107113"/>
            <a:ext cx="1905000" cy="457200"/>
          </a:xfrm>
          <a:prstGeom prst="rect">
            <a:avLst/>
          </a:prstGeom>
          <a:noFill/>
          <a:ln w="9525">
            <a:noFill/>
            <a:miter lim="800000"/>
            <a:headEnd/>
            <a:tailEnd/>
          </a:ln>
        </p:spPr>
        <p:txBody>
          <a:bodyPr/>
          <a:lstStyle/>
          <a:p>
            <a:fld id="{3881832F-D8C4-4F30-BA7B-271BEE13B21F}" type="datetime1">
              <a:rPr lang="en-US" sz="1400">
                <a:latin typeface="Times New Roman" pitchFamily="18" charset="0"/>
              </a:rPr>
              <a:pPr/>
              <a:t>10/1/2013</a:t>
            </a:fld>
            <a:endParaRPr lang="en-US" sz="1400">
              <a:latin typeface="Times New Roman" pitchFamily="18" charset="0"/>
            </a:endParaRPr>
          </a:p>
        </p:txBody>
      </p:sp>
      <p:sp>
        <p:nvSpPr>
          <p:cNvPr id="18435" name="Slide Number Placeholder 5"/>
          <p:cNvSpPr txBox="1">
            <a:spLocks noGrp="1"/>
          </p:cNvSpPr>
          <p:nvPr/>
        </p:nvSpPr>
        <p:spPr bwMode="auto">
          <a:xfrm>
            <a:off x="6881813" y="6107113"/>
            <a:ext cx="1905000" cy="457200"/>
          </a:xfrm>
          <a:prstGeom prst="rect">
            <a:avLst/>
          </a:prstGeom>
          <a:noFill/>
          <a:ln w="9525">
            <a:noFill/>
            <a:miter lim="800000"/>
            <a:headEnd/>
            <a:tailEnd/>
          </a:ln>
        </p:spPr>
        <p:txBody>
          <a:bodyPr/>
          <a:lstStyle/>
          <a:p>
            <a:pPr algn="r"/>
            <a:fld id="{0CEA484F-499A-491C-99BD-F7D07ECCB245}" type="slidenum">
              <a:rPr lang="en-US" sz="1400">
                <a:latin typeface="Times New Roman" pitchFamily="18" charset="0"/>
              </a:rPr>
              <a:pPr algn="r"/>
              <a:t>16</a:t>
            </a:fld>
            <a:endParaRPr lang="en-US" sz="1400">
              <a:latin typeface="Times New Roman" pitchFamily="18" charset="0"/>
            </a:endParaRPr>
          </a:p>
        </p:txBody>
      </p:sp>
      <p:sp>
        <p:nvSpPr>
          <p:cNvPr id="18436" name="Rectangle 2"/>
          <p:cNvSpPr>
            <a:spLocks noGrp="1" noChangeArrowheads="1"/>
          </p:cNvSpPr>
          <p:nvPr>
            <p:ph type="title" idx="4294967295"/>
          </p:nvPr>
        </p:nvSpPr>
        <p:spPr/>
        <p:txBody>
          <a:bodyPr anchor="ctr"/>
          <a:lstStyle/>
          <a:p>
            <a:pPr eaLnBrk="1" hangingPunct="1"/>
            <a:r>
              <a:rPr lang="en-US" smtClean="0"/>
              <a:t>Assessment of Contractions</a:t>
            </a:r>
          </a:p>
        </p:txBody>
      </p:sp>
      <p:sp>
        <p:nvSpPr>
          <p:cNvPr id="18437" name="Rectangle 3"/>
          <p:cNvSpPr>
            <a:spLocks noGrp="1" noChangeArrowheads="1"/>
          </p:cNvSpPr>
          <p:nvPr>
            <p:ph type="body" idx="4294967295"/>
          </p:nvPr>
        </p:nvSpPr>
        <p:spPr/>
        <p:txBody>
          <a:bodyPr/>
          <a:lstStyle/>
          <a:p>
            <a:pPr eaLnBrk="1" hangingPunct="1"/>
            <a:r>
              <a:rPr lang="en-US" smtClean="0"/>
              <a:t>Palpation: Use the fingertips to palpate the fundus of the uterus</a:t>
            </a:r>
          </a:p>
          <a:p>
            <a:pPr marL="742950" lvl="1" indent="-285750" eaLnBrk="1" hangingPunct="1"/>
            <a:r>
              <a:rPr lang="en-US" smtClean="0"/>
              <a:t>Mild: Uterus can be indented with gentle pressure at peak of contraction</a:t>
            </a:r>
          </a:p>
          <a:p>
            <a:pPr marL="742950" lvl="1" indent="-285750" eaLnBrk="1" hangingPunct="1"/>
            <a:r>
              <a:rPr lang="en-US" smtClean="0"/>
              <a:t>Moderate: Uterus can be indented with firm pressure at peak of contraction (feels like chin)</a:t>
            </a:r>
          </a:p>
          <a:p>
            <a:pPr marL="742950" lvl="1" indent="-285750" eaLnBrk="1" hangingPunct="1"/>
            <a:r>
              <a:rPr lang="en-US" smtClean="0"/>
              <a:t>Strong: Uterus feels firm and cannot be indented during peak of contraction</a:t>
            </a:r>
          </a:p>
        </p:txBody>
      </p:sp>
      <p:sp>
        <p:nvSpPr>
          <p:cNvPr id="18438" name="Date Placeholder 7"/>
          <p:cNvSpPr>
            <a:spLocks noGrp="1"/>
          </p:cNvSpPr>
          <p:nvPr>
            <p:ph type="dt" sz="quarter" idx="10"/>
          </p:nvPr>
        </p:nvSpPr>
        <p:spPr>
          <a:noFill/>
        </p:spPr>
        <p:txBody>
          <a:bodyPr/>
          <a:lstStyle/>
          <a:p>
            <a:fld id="{261DDC08-2EA9-4B44-AF93-0CFAC311848A}" type="datetime1">
              <a:rPr lang="en-US" altLang="en-US" smtClean="0"/>
              <a:t>10/1/2013</a:t>
            </a:fld>
            <a:endParaRPr lang="en-US" altLang="en-US"/>
          </a:p>
        </p:txBody>
      </p:sp>
      <p:sp>
        <p:nvSpPr>
          <p:cNvPr id="18439" name="Slide Number Placeholder 8"/>
          <p:cNvSpPr>
            <a:spLocks noGrp="1"/>
          </p:cNvSpPr>
          <p:nvPr>
            <p:ph type="sldNum" sz="quarter" idx="12"/>
          </p:nvPr>
        </p:nvSpPr>
        <p:spPr>
          <a:noFill/>
        </p:spPr>
        <p:txBody>
          <a:bodyPr/>
          <a:lstStyle/>
          <a:p>
            <a:fld id="{0A14F2C6-03E3-4C97-A2B7-FB232DFA59D9}" type="slidenum">
              <a:rPr lang="en-US" altLang="en-US"/>
              <a:pPr/>
              <a:t>16</a:t>
            </a:fld>
            <a:endParaRPr lang="en-US" altLang="en-US"/>
          </a:p>
        </p:txBody>
      </p:sp>
      <p:sp>
        <p:nvSpPr>
          <p:cNvPr id="18440"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27038"/>
            <a:ext cx="7543800" cy="258762"/>
          </a:xfrm>
        </p:spPr>
        <p:txBody>
          <a:bodyPr/>
          <a:lstStyle/>
          <a:p>
            <a:pPr eaLnBrk="1" hangingPunct="1"/>
            <a:r>
              <a:rPr lang="en-US" sz="3500" smtClean="0"/>
              <a:t>Monitor Vital Signs</a:t>
            </a:r>
          </a:p>
        </p:txBody>
      </p:sp>
      <p:sp>
        <p:nvSpPr>
          <p:cNvPr id="19459" name="Rectangle 3"/>
          <p:cNvSpPr>
            <a:spLocks noGrp="1" noChangeArrowheads="1"/>
          </p:cNvSpPr>
          <p:nvPr>
            <p:ph type="body" idx="1"/>
          </p:nvPr>
        </p:nvSpPr>
        <p:spPr>
          <a:xfrm>
            <a:off x="304800" y="838200"/>
            <a:ext cx="8458200" cy="5791200"/>
          </a:xfrm>
        </p:spPr>
        <p:txBody>
          <a:bodyPr/>
          <a:lstStyle/>
          <a:p>
            <a:pPr eaLnBrk="1" hangingPunct="1"/>
            <a:r>
              <a:rPr lang="en-US" sz="2600" smtClean="0"/>
              <a:t>Every hour during early labor. </a:t>
            </a:r>
          </a:p>
          <a:p>
            <a:pPr eaLnBrk="1" hangingPunct="1"/>
            <a:r>
              <a:rPr lang="en-US" sz="2600" smtClean="0"/>
              <a:t>Blood pressure (BP), pulse (P), and respiratory rate (R) every 30 minutes during active, transition, and the second stage of labor, to include the temperature every hour. </a:t>
            </a:r>
          </a:p>
          <a:p>
            <a:pPr eaLnBrk="1" hangingPunct="1"/>
            <a:r>
              <a:rPr lang="en-US" sz="2600" smtClean="0"/>
              <a:t>Blood pressure, P, and R every 15 minutes while on Pitocin®, to include the temperature every hour. </a:t>
            </a:r>
          </a:p>
          <a:p>
            <a:pPr eaLnBrk="1" hangingPunct="1"/>
            <a:r>
              <a:rPr lang="en-US" sz="2600" smtClean="0"/>
              <a:t>The FHTs should be checked and recorded on admission</a:t>
            </a:r>
          </a:p>
          <a:p>
            <a:pPr eaLnBrk="1" hangingPunct="1"/>
            <a:r>
              <a:rPr lang="en-US" sz="2600" smtClean="0"/>
              <a:t>Every 15 minutes during the first stage of labor</a:t>
            </a:r>
          </a:p>
          <a:p>
            <a:pPr eaLnBrk="1" hangingPunct="1"/>
            <a:r>
              <a:rPr lang="en-US" sz="2600" smtClean="0"/>
              <a:t>Every 5 minutes during the second stage of labor, and immediately after rupture of membranes. </a:t>
            </a:r>
          </a:p>
        </p:txBody>
      </p:sp>
      <p:sp>
        <p:nvSpPr>
          <p:cNvPr id="19460" name="Date Placeholder 5"/>
          <p:cNvSpPr>
            <a:spLocks noGrp="1"/>
          </p:cNvSpPr>
          <p:nvPr>
            <p:ph type="dt" sz="quarter" idx="10"/>
          </p:nvPr>
        </p:nvSpPr>
        <p:spPr>
          <a:noFill/>
        </p:spPr>
        <p:txBody>
          <a:bodyPr/>
          <a:lstStyle/>
          <a:p>
            <a:fld id="{D6D0BD0B-AFDE-4DC5-A740-FA3646CF5054}" type="datetime1">
              <a:rPr lang="en-US" altLang="en-US" smtClean="0"/>
              <a:t>10/1/2013</a:t>
            </a:fld>
            <a:endParaRPr lang="en-US" altLang="en-US"/>
          </a:p>
        </p:txBody>
      </p:sp>
      <p:sp>
        <p:nvSpPr>
          <p:cNvPr id="19461" name="Slide Number Placeholder 6"/>
          <p:cNvSpPr>
            <a:spLocks noGrp="1"/>
          </p:cNvSpPr>
          <p:nvPr>
            <p:ph type="sldNum" sz="quarter" idx="12"/>
          </p:nvPr>
        </p:nvSpPr>
        <p:spPr>
          <a:noFill/>
        </p:spPr>
        <p:txBody>
          <a:bodyPr/>
          <a:lstStyle/>
          <a:p>
            <a:fld id="{EDC1E974-5396-4C8D-92E0-F84D6791C6B8}" type="slidenum">
              <a:rPr lang="en-US" altLang="en-US"/>
              <a:pPr/>
              <a:t>17</a:t>
            </a:fld>
            <a:endParaRPr lang="en-US" altLang="en-US"/>
          </a:p>
        </p:txBody>
      </p:sp>
      <p:sp>
        <p:nvSpPr>
          <p:cNvPr id="1946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Nursing interventions </a:t>
            </a:r>
          </a:p>
        </p:txBody>
      </p:sp>
      <p:sp>
        <p:nvSpPr>
          <p:cNvPr id="20483" name="Rectangle 3"/>
          <p:cNvSpPr>
            <a:spLocks noGrp="1" noChangeArrowheads="1"/>
          </p:cNvSpPr>
          <p:nvPr>
            <p:ph type="body" idx="1"/>
          </p:nvPr>
        </p:nvSpPr>
        <p:spPr/>
        <p:txBody>
          <a:bodyPr/>
          <a:lstStyle/>
          <a:p>
            <a:pPr eaLnBrk="1" hangingPunct="1"/>
            <a:r>
              <a:rPr lang="en-US" b="1" smtClean="0"/>
              <a:t>Patient Given an Opportunity to Void</a:t>
            </a:r>
            <a:r>
              <a:rPr lang="en-US" smtClean="0"/>
              <a:t> every 2 hours</a:t>
            </a:r>
          </a:p>
          <a:p>
            <a:pPr eaLnBrk="1" hangingPunct="1"/>
            <a:r>
              <a:rPr lang="en-US" smtClean="0"/>
              <a:t>Full bladder may interfere with labor progress</a:t>
            </a:r>
          </a:p>
          <a:p>
            <a:pPr eaLnBrk="1" hangingPunct="1"/>
            <a:r>
              <a:rPr lang="en-US" b="1" smtClean="0"/>
              <a:t>Patient is NPO During Labor</a:t>
            </a:r>
            <a:r>
              <a:rPr lang="en-US" smtClean="0"/>
              <a:t>.  Prolonged Gastric emptying.</a:t>
            </a:r>
          </a:p>
          <a:p>
            <a:pPr eaLnBrk="1" hangingPunct="1"/>
            <a:r>
              <a:rPr lang="en-US" smtClean="0"/>
              <a:t>Vomit </a:t>
            </a:r>
          </a:p>
          <a:p>
            <a:pPr eaLnBrk="1" hangingPunct="1"/>
            <a:r>
              <a:rPr lang="en-US" smtClean="0"/>
              <a:t>C/section</a:t>
            </a:r>
          </a:p>
          <a:p>
            <a:pPr eaLnBrk="1" hangingPunct="1"/>
            <a:r>
              <a:rPr lang="en-US" smtClean="0"/>
              <a:t>Ice chips okay</a:t>
            </a:r>
          </a:p>
        </p:txBody>
      </p:sp>
      <p:sp>
        <p:nvSpPr>
          <p:cNvPr id="20484" name="Date Placeholder 5"/>
          <p:cNvSpPr>
            <a:spLocks noGrp="1"/>
          </p:cNvSpPr>
          <p:nvPr>
            <p:ph type="dt" sz="quarter" idx="10"/>
          </p:nvPr>
        </p:nvSpPr>
        <p:spPr>
          <a:noFill/>
        </p:spPr>
        <p:txBody>
          <a:bodyPr/>
          <a:lstStyle/>
          <a:p>
            <a:fld id="{D4AC272D-8367-4733-8F57-0A8892E353DC}" type="datetime1">
              <a:rPr lang="en-US" altLang="en-US" smtClean="0"/>
              <a:t>10/1/2013</a:t>
            </a:fld>
            <a:endParaRPr lang="en-US" altLang="en-US"/>
          </a:p>
        </p:txBody>
      </p:sp>
      <p:sp>
        <p:nvSpPr>
          <p:cNvPr id="20485" name="Slide Number Placeholder 6"/>
          <p:cNvSpPr>
            <a:spLocks noGrp="1"/>
          </p:cNvSpPr>
          <p:nvPr>
            <p:ph type="sldNum" sz="quarter" idx="12"/>
          </p:nvPr>
        </p:nvSpPr>
        <p:spPr>
          <a:noFill/>
        </p:spPr>
        <p:txBody>
          <a:bodyPr/>
          <a:lstStyle/>
          <a:p>
            <a:fld id="{01383378-2615-4019-BAC6-3F1492A22DD3}" type="slidenum">
              <a:rPr lang="en-US" altLang="en-US"/>
              <a:pPr/>
              <a:t>18</a:t>
            </a:fld>
            <a:endParaRPr lang="en-US" altLang="en-US"/>
          </a:p>
        </p:txBody>
      </p:sp>
      <p:sp>
        <p:nvSpPr>
          <p:cNvPr id="2048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22238"/>
            <a:ext cx="7543800" cy="944562"/>
          </a:xfrm>
        </p:spPr>
        <p:txBody>
          <a:bodyPr/>
          <a:lstStyle/>
          <a:p>
            <a:pPr eaLnBrk="1" hangingPunct="1"/>
            <a:r>
              <a:rPr lang="en-US" smtClean="0"/>
              <a:t>Positioning During Labor</a:t>
            </a:r>
          </a:p>
        </p:txBody>
      </p:sp>
      <p:sp>
        <p:nvSpPr>
          <p:cNvPr id="21507" name="Rectangle 3"/>
          <p:cNvSpPr>
            <a:spLocks noGrp="1" noChangeArrowheads="1"/>
          </p:cNvSpPr>
          <p:nvPr>
            <p:ph type="body" idx="1"/>
          </p:nvPr>
        </p:nvSpPr>
        <p:spPr>
          <a:xfrm>
            <a:off x="457200" y="1219200"/>
            <a:ext cx="8305800" cy="5257800"/>
          </a:xfrm>
        </p:spPr>
        <p:txBody>
          <a:bodyPr/>
          <a:lstStyle/>
          <a:p>
            <a:pPr eaLnBrk="1" hangingPunct="1"/>
            <a:r>
              <a:rPr lang="en-US" sz="2600" smtClean="0"/>
              <a:t>Assist the patient in turning from side to side. </a:t>
            </a:r>
          </a:p>
          <a:p>
            <a:pPr eaLnBrk="1" hangingPunct="1"/>
            <a:r>
              <a:rPr lang="en-US" sz="2600" smtClean="0"/>
              <a:t>Elevate the head of the bed 30 degrees; this makes it easier for the patient to breathe. </a:t>
            </a:r>
          </a:p>
          <a:p>
            <a:pPr eaLnBrk="1" hangingPunct="1"/>
            <a:r>
              <a:rPr lang="en-US" sz="2600" smtClean="0"/>
              <a:t>Try to keep the patient off her back to prevent supine hypotensive syndrome. </a:t>
            </a:r>
          </a:p>
          <a:p>
            <a:pPr eaLnBrk="1" hangingPunct="1"/>
            <a:r>
              <a:rPr lang="en-US" sz="2600" smtClean="0"/>
              <a:t>May result in pressure of the enlarged uterus on the vena cava, reduces blood supply to the heart, decreases blood pressure, and reduces blood circulation to the uterus and across the placenta to the fetus. </a:t>
            </a:r>
          </a:p>
          <a:p>
            <a:pPr eaLnBrk="1" hangingPunct="1"/>
            <a:r>
              <a:rPr lang="en-US" sz="2600" smtClean="0"/>
              <a:t>The best position for the patient is on her left side since this increases fetal circulation. </a:t>
            </a:r>
          </a:p>
        </p:txBody>
      </p:sp>
      <p:sp>
        <p:nvSpPr>
          <p:cNvPr id="21508" name="Date Placeholder 5"/>
          <p:cNvSpPr>
            <a:spLocks noGrp="1"/>
          </p:cNvSpPr>
          <p:nvPr>
            <p:ph type="dt" sz="quarter" idx="10"/>
          </p:nvPr>
        </p:nvSpPr>
        <p:spPr>
          <a:noFill/>
        </p:spPr>
        <p:txBody>
          <a:bodyPr/>
          <a:lstStyle/>
          <a:p>
            <a:fld id="{6ECC1976-F107-4328-8B61-E9CE500B78EA}" type="datetime1">
              <a:rPr lang="en-US" altLang="en-US" smtClean="0"/>
              <a:t>10/1/2013</a:t>
            </a:fld>
            <a:endParaRPr lang="en-US" altLang="en-US"/>
          </a:p>
        </p:txBody>
      </p:sp>
      <p:sp>
        <p:nvSpPr>
          <p:cNvPr id="21509" name="Slide Number Placeholder 6"/>
          <p:cNvSpPr>
            <a:spLocks noGrp="1"/>
          </p:cNvSpPr>
          <p:nvPr>
            <p:ph type="sldNum" sz="quarter" idx="12"/>
          </p:nvPr>
        </p:nvSpPr>
        <p:spPr>
          <a:noFill/>
        </p:spPr>
        <p:txBody>
          <a:bodyPr/>
          <a:lstStyle/>
          <a:p>
            <a:fld id="{042B9925-C0A1-4306-A7A1-203A7B56EDCD}" type="slidenum">
              <a:rPr lang="en-US" altLang="en-US"/>
              <a:pPr/>
              <a:t>19</a:t>
            </a:fld>
            <a:endParaRPr lang="en-US" altLang="en-US"/>
          </a:p>
        </p:txBody>
      </p:sp>
      <p:sp>
        <p:nvSpPr>
          <p:cNvPr id="21510"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What is Labor?</a:t>
            </a:r>
          </a:p>
        </p:txBody>
      </p:sp>
      <p:sp>
        <p:nvSpPr>
          <p:cNvPr id="4099" name="Rectangle 3"/>
          <p:cNvSpPr>
            <a:spLocks noGrp="1" noChangeArrowheads="1"/>
          </p:cNvSpPr>
          <p:nvPr>
            <p:ph type="body" idx="1"/>
          </p:nvPr>
        </p:nvSpPr>
        <p:spPr/>
        <p:txBody>
          <a:bodyPr/>
          <a:lstStyle/>
          <a:p>
            <a:pPr eaLnBrk="1" hangingPunct="1"/>
            <a:r>
              <a:rPr lang="en-US" smtClean="0"/>
              <a:t>Onset of rhythmic contractions</a:t>
            </a:r>
          </a:p>
          <a:p>
            <a:pPr eaLnBrk="1" hangingPunct="1"/>
            <a:r>
              <a:rPr lang="en-US" smtClean="0"/>
              <a:t>Relaxation of the uterine smooth muscles</a:t>
            </a:r>
          </a:p>
          <a:p>
            <a:pPr eaLnBrk="1" hangingPunct="1"/>
            <a:r>
              <a:rPr lang="en-US" smtClean="0"/>
              <a:t>Effacement or progressive thinning of the cervix</a:t>
            </a:r>
          </a:p>
          <a:p>
            <a:pPr eaLnBrk="1" hangingPunct="1"/>
            <a:r>
              <a:rPr lang="en-US" smtClean="0"/>
              <a:t>dilation or widening of the cervix</a:t>
            </a:r>
          </a:p>
          <a:p>
            <a:pPr eaLnBrk="1" hangingPunct="1"/>
            <a:r>
              <a:rPr lang="en-US" smtClean="0"/>
              <a:t>Expulsion of the fetus and products of conception (placenta and membranes) from the uterus. </a:t>
            </a:r>
          </a:p>
        </p:txBody>
      </p:sp>
      <p:sp>
        <p:nvSpPr>
          <p:cNvPr id="4100" name="Date Placeholder 5"/>
          <p:cNvSpPr>
            <a:spLocks noGrp="1"/>
          </p:cNvSpPr>
          <p:nvPr>
            <p:ph type="dt" sz="quarter" idx="10"/>
          </p:nvPr>
        </p:nvSpPr>
        <p:spPr>
          <a:noFill/>
        </p:spPr>
        <p:txBody>
          <a:bodyPr/>
          <a:lstStyle/>
          <a:p>
            <a:fld id="{AB0BD97C-0A5E-485C-AA29-91A2A89EA8A4}" type="datetime1">
              <a:rPr lang="en-US" altLang="en-US" smtClean="0"/>
              <a:t>10/1/2013</a:t>
            </a:fld>
            <a:endParaRPr lang="en-US" altLang="en-US"/>
          </a:p>
        </p:txBody>
      </p:sp>
      <p:sp>
        <p:nvSpPr>
          <p:cNvPr id="4101" name="Slide Number Placeholder 6"/>
          <p:cNvSpPr>
            <a:spLocks noGrp="1"/>
          </p:cNvSpPr>
          <p:nvPr>
            <p:ph type="sldNum" sz="quarter" idx="12"/>
          </p:nvPr>
        </p:nvSpPr>
        <p:spPr>
          <a:noFill/>
        </p:spPr>
        <p:txBody>
          <a:bodyPr/>
          <a:lstStyle/>
          <a:p>
            <a:fld id="{BCFB321B-5379-4653-B4DD-2C597572B4A4}" type="slidenum">
              <a:rPr lang="en-US" altLang="en-US"/>
              <a:pPr/>
              <a:t>2</a:t>
            </a:fld>
            <a:endParaRPr lang="en-US" altLang="en-US"/>
          </a:p>
        </p:txBody>
      </p:sp>
      <p:sp>
        <p:nvSpPr>
          <p:cNvPr id="410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22238"/>
            <a:ext cx="3581400" cy="792162"/>
          </a:xfrm>
        </p:spPr>
        <p:txBody>
          <a:bodyPr/>
          <a:lstStyle/>
          <a:p>
            <a:pPr eaLnBrk="1" hangingPunct="1"/>
            <a:r>
              <a:rPr lang="en-US" sz="3500" smtClean="0"/>
              <a:t>Pain Medication</a:t>
            </a:r>
          </a:p>
        </p:txBody>
      </p:sp>
      <p:sp>
        <p:nvSpPr>
          <p:cNvPr id="22531" name="Rectangle 3"/>
          <p:cNvSpPr>
            <a:spLocks noGrp="1" noChangeArrowheads="1"/>
          </p:cNvSpPr>
          <p:nvPr>
            <p:ph type="body" sz="half" idx="1"/>
          </p:nvPr>
        </p:nvSpPr>
        <p:spPr>
          <a:xfrm>
            <a:off x="457200" y="1066800"/>
            <a:ext cx="3352800" cy="5410200"/>
          </a:xfrm>
        </p:spPr>
        <p:txBody>
          <a:bodyPr/>
          <a:lstStyle/>
          <a:p>
            <a:pPr eaLnBrk="1" hangingPunct="1">
              <a:lnSpc>
                <a:spcPct val="80000"/>
              </a:lnSpc>
            </a:pPr>
            <a:endParaRPr lang="en-US" sz="1700" smtClean="0"/>
          </a:p>
          <a:p>
            <a:pPr eaLnBrk="1" hangingPunct="1">
              <a:lnSpc>
                <a:spcPct val="80000"/>
              </a:lnSpc>
            </a:pPr>
            <a:r>
              <a:rPr lang="en-US" sz="2600" smtClean="0"/>
              <a:t>Regional Blocks</a:t>
            </a:r>
          </a:p>
          <a:p>
            <a:pPr lvl="1" eaLnBrk="1" hangingPunct="1">
              <a:lnSpc>
                <a:spcPct val="80000"/>
              </a:lnSpc>
            </a:pPr>
            <a:r>
              <a:rPr lang="en-US" sz="2600" smtClean="0"/>
              <a:t>Epidural block</a:t>
            </a:r>
          </a:p>
          <a:p>
            <a:pPr lvl="1" eaLnBrk="1" hangingPunct="1">
              <a:lnSpc>
                <a:spcPct val="80000"/>
              </a:lnSpc>
            </a:pPr>
            <a:r>
              <a:rPr lang="en-US" sz="2600" smtClean="0"/>
              <a:t>Intrathecal block</a:t>
            </a:r>
          </a:p>
          <a:p>
            <a:pPr lvl="1" eaLnBrk="1" hangingPunct="1">
              <a:lnSpc>
                <a:spcPct val="80000"/>
              </a:lnSpc>
            </a:pPr>
            <a:r>
              <a:rPr lang="en-US" sz="2600" smtClean="0"/>
              <a:t>Local infiltration</a:t>
            </a:r>
          </a:p>
          <a:p>
            <a:pPr lvl="1" eaLnBrk="1" hangingPunct="1">
              <a:lnSpc>
                <a:spcPct val="80000"/>
              </a:lnSpc>
            </a:pPr>
            <a:r>
              <a:rPr lang="en-US" sz="2600" smtClean="0"/>
              <a:t>Pudendal block</a:t>
            </a:r>
          </a:p>
          <a:p>
            <a:pPr eaLnBrk="1" hangingPunct="1">
              <a:lnSpc>
                <a:spcPct val="80000"/>
              </a:lnSpc>
            </a:pPr>
            <a:r>
              <a:rPr lang="en-US" sz="2600" smtClean="0"/>
              <a:t>General Anesthesia</a:t>
            </a:r>
          </a:p>
        </p:txBody>
      </p:sp>
      <p:sp>
        <p:nvSpPr>
          <p:cNvPr id="22532" name="Rectangle 4"/>
          <p:cNvSpPr>
            <a:spLocks noGrp="1" noChangeArrowheads="1"/>
          </p:cNvSpPr>
          <p:nvPr>
            <p:ph type="body" sz="half" idx="2"/>
          </p:nvPr>
        </p:nvSpPr>
        <p:spPr>
          <a:xfrm>
            <a:off x="4114800" y="838200"/>
            <a:ext cx="4724400" cy="5791200"/>
          </a:xfrm>
        </p:spPr>
        <p:txBody>
          <a:bodyPr/>
          <a:lstStyle/>
          <a:p>
            <a:pPr eaLnBrk="1" hangingPunct="1">
              <a:lnSpc>
                <a:spcPct val="90000"/>
              </a:lnSpc>
            </a:pPr>
            <a:r>
              <a:rPr lang="en-US" smtClean="0">
                <a:latin typeface="Times New Roman" pitchFamily="18" charset="0"/>
              </a:rPr>
              <a:t>Nursing Interventions: </a:t>
            </a:r>
          </a:p>
          <a:p>
            <a:pPr eaLnBrk="1" hangingPunct="1">
              <a:lnSpc>
                <a:spcPct val="90000"/>
              </a:lnSpc>
            </a:pPr>
            <a:r>
              <a:rPr lang="en-US" sz="3200" smtClean="0">
                <a:latin typeface="Times New Roman" pitchFamily="18" charset="0"/>
              </a:rPr>
              <a:t>Assessment and management of respiratory depression </a:t>
            </a:r>
          </a:p>
          <a:p>
            <a:pPr eaLnBrk="1" hangingPunct="1">
              <a:lnSpc>
                <a:spcPct val="90000"/>
              </a:lnSpc>
            </a:pPr>
            <a:r>
              <a:rPr lang="en-US" sz="3200" smtClean="0">
                <a:latin typeface="Times New Roman" pitchFamily="18" charset="0"/>
              </a:rPr>
              <a:t>Assessment of motor and sensory blockade </a:t>
            </a:r>
          </a:p>
          <a:p>
            <a:pPr eaLnBrk="1" hangingPunct="1">
              <a:lnSpc>
                <a:spcPct val="90000"/>
              </a:lnSpc>
            </a:pPr>
            <a:r>
              <a:rPr lang="en-US" sz="3200" smtClean="0">
                <a:latin typeface="Times New Roman" pitchFamily="18" charset="0"/>
              </a:rPr>
              <a:t>Assessment and management of hypotension</a:t>
            </a:r>
          </a:p>
        </p:txBody>
      </p:sp>
      <p:sp>
        <p:nvSpPr>
          <p:cNvPr id="22533" name="Date Placeholder 6"/>
          <p:cNvSpPr>
            <a:spLocks noGrp="1"/>
          </p:cNvSpPr>
          <p:nvPr>
            <p:ph type="dt" sz="quarter" idx="10"/>
          </p:nvPr>
        </p:nvSpPr>
        <p:spPr>
          <a:noFill/>
        </p:spPr>
        <p:txBody>
          <a:bodyPr/>
          <a:lstStyle/>
          <a:p>
            <a:fld id="{A2A1D7D8-A302-4C5C-9EA0-AE3F5B339E41}" type="datetime1">
              <a:rPr lang="en-US" altLang="en-US" smtClean="0"/>
              <a:t>10/1/2013</a:t>
            </a:fld>
            <a:endParaRPr lang="en-US" altLang="en-US"/>
          </a:p>
        </p:txBody>
      </p:sp>
      <p:sp>
        <p:nvSpPr>
          <p:cNvPr id="22534" name="Slide Number Placeholder 7"/>
          <p:cNvSpPr>
            <a:spLocks noGrp="1"/>
          </p:cNvSpPr>
          <p:nvPr>
            <p:ph type="sldNum" sz="quarter" idx="12"/>
          </p:nvPr>
        </p:nvSpPr>
        <p:spPr>
          <a:noFill/>
        </p:spPr>
        <p:txBody>
          <a:bodyPr/>
          <a:lstStyle/>
          <a:p>
            <a:fld id="{EB5F8314-0D26-4F3C-A9B1-03EE68286B25}" type="slidenum">
              <a:rPr lang="en-US" altLang="en-US"/>
              <a:pPr/>
              <a:t>20</a:t>
            </a:fld>
            <a:endParaRPr lang="en-US" altLang="en-US"/>
          </a:p>
        </p:txBody>
      </p:sp>
      <p:sp>
        <p:nvSpPr>
          <p:cNvPr id="22535" name="Footer Placeholder 8"/>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7543800" cy="1981200"/>
          </a:xfrm>
        </p:spPr>
        <p:txBody>
          <a:bodyPr/>
          <a:lstStyle/>
          <a:p>
            <a:pPr eaLnBrk="1" hangingPunct="1"/>
            <a:r>
              <a:rPr lang="en-US" sz="2800" smtClean="0"/>
              <a:t>The client has elected to have epidural anesthesia to relieve labor pain. If the client experiences hypotension, the nurse would:</a:t>
            </a:r>
          </a:p>
        </p:txBody>
      </p:sp>
      <p:sp>
        <p:nvSpPr>
          <p:cNvPr id="23555" name="Rectangle 3"/>
          <p:cNvSpPr>
            <a:spLocks noGrp="1" noChangeArrowheads="1"/>
          </p:cNvSpPr>
          <p:nvPr>
            <p:ph type="body" idx="1"/>
          </p:nvPr>
        </p:nvSpPr>
        <p:spPr>
          <a:xfrm>
            <a:off x="457200" y="2895600"/>
            <a:ext cx="8229600" cy="3235325"/>
          </a:xfrm>
        </p:spPr>
        <p:txBody>
          <a:bodyPr/>
          <a:lstStyle/>
          <a:p>
            <a:pPr marL="533400" indent="-533400" eaLnBrk="1" hangingPunct="1">
              <a:buClr>
                <a:schemeClr val="tx1"/>
              </a:buClr>
              <a:buFontTx/>
              <a:buAutoNum type="alphaUcPeriod"/>
            </a:pPr>
            <a:r>
              <a:rPr lang="en-US" sz="2800" smtClean="0"/>
              <a:t>PLACE HER IN TRENDELENBURG POSITION</a:t>
            </a:r>
          </a:p>
          <a:p>
            <a:pPr marL="533400" indent="-533400" eaLnBrk="1" hangingPunct="1">
              <a:buClr>
                <a:schemeClr val="tx1"/>
              </a:buClr>
              <a:buFontTx/>
              <a:buAutoNum type="alphaUcPeriod"/>
            </a:pPr>
            <a:r>
              <a:rPr lang="en-US" sz="2800" smtClean="0"/>
              <a:t>DECREASE THE RATE OF IV INFUSION</a:t>
            </a:r>
          </a:p>
          <a:p>
            <a:pPr marL="533400" indent="-533400" eaLnBrk="1" hangingPunct="1">
              <a:buClr>
                <a:schemeClr val="tx1"/>
              </a:buClr>
              <a:buFontTx/>
              <a:buAutoNum type="alphaUcPeriod"/>
            </a:pPr>
            <a:r>
              <a:rPr lang="en-US" sz="2800" smtClean="0"/>
              <a:t>ADMINISTER OXYGEN PER NASAL CANNULA</a:t>
            </a:r>
          </a:p>
          <a:p>
            <a:pPr marL="533400" indent="-533400" eaLnBrk="1" hangingPunct="1">
              <a:buClr>
                <a:schemeClr val="tx1"/>
              </a:buClr>
              <a:buFontTx/>
              <a:buAutoNum type="alphaUcPeriod"/>
            </a:pPr>
            <a:r>
              <a:rPr lang="en-US" sz="2800" smtClean="0"/>
              <a:t>INCREASE THE RATE OF THE IV INFUSION</a:t>
            </a:r>
          </a:p>
          <a:p>
            <a:pPr marL="533400" indent="-533400" eaLnBrk="1" hangingPunct="1"/>
            <a:endParaRPr lang="en-US" sz="2800" smtClean="0"/>
          </a:p>
        </p:txBody>
      </p:sp>
      <p:sp>
        <p:nvSpPr>
          <p:cNvPr id="23556" name="Date Placeholder 5"/>
          <p:cNvSpPr>
            <a:spLocks noGrp="1"/>
          </p:cNvSpPr>
          <p:nvPr>
            <p:ph type="dt" sz="quarter" idx="10"/>
          </p:nvPr>
        </p:nvSpPr>
        <p:spPr>
          <a:noFill/>
        </p:spPr>
        <p:txBody>
          <a:bodyPr/>
          <a:lstStyle/>
          <a:p>
            <a:fld id="{5508552A-8379-49D4-BED4-354B48AB8259}" type="datetime1">
              <a:rPr lang="en-US" altLang="en-US" smtClean="0"/>
              <a:t>10/1/2013</a:t>
            </a:fld>
            <a:endParaRPr lang="en-US" altLang="en-US"/>
          </a:p>
        </p:txBody>
      </p:sp>
      <p:sp>
        <p:nvSpPr>
          <p:cNvPr id="23557" name="Slide Number Placeholder 6"/>
          <p:cNvSpPr>
            <a:spLocks noGrp="1"/>
          </p:cNvSpPr>
          <p:nvPr>
            <p:ph type="sldNum" sz="quarter" idx="12"/>
          </p:nvPr>
        </p:nvSpPr>
        <p:spPr>
          <a:noFill/>
        </p:spPr>
        <p:txBody>
          <a:bodyPr/>
          <a:lstStyle/>
          <a:p>
            <a:fld id="{66B753D9-CF1E-4D74-A524-AEB2FE7D1725}" type="slidenum">
              <a:rPr lang="en-US" altLang="en-US"/>
              <a:pPr/>
              <a:t>21</a:t>
            </a:fld>
            <a:endParaRPr lang="en-US" altLang="en-US"/>
          </a:p>
        </p:txBody>
      </p:sp>
      <p:sp>
        <p:nvSpPr>
          <p:cNvPr id="23558"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22238"/>
            <a:ext cx="7543800" cy="715962"/>
          </a:xfrm>
        </p:spPr>
        <p:txBody>
          <a:bodyPr/>
          <a:lstStyle/>
          <a:p>
            <a:pPr eaLnBrk="1" hangingPunct="1"/>
            <a:r>
              <a:rPr lang="en-US" smtClean="0"/>
              <a:t>Answer is D</a:t>
            </a:r>
          </a:p>
        </p:txBody>
      </p:sp>
      <p:sp>
        <p:nvSpPr>
          <p:cNvPr id="24579" name="Rectangle 3"/>
          <p:cNvSpPr>
            <a:spLocks noGrp="1" noChangeArrowheads="1"/>
          </p:cNvSpPr>
          <p:nvPr>
            <p:ph type="body" idx="1"/>
          </p:nvPr>
        </p:nvSpPr>
        <p:spPr>
          <a:xfrm>
            <a:off x="304800" y="1066800"/>
            <a:ext cx="8610600" cy="5486400"/>
          </a:xfrm>
        </p:spPr>
        <p:txBody>
          <a:bodyPr/>
          <a:lstStyle/>
          <a:p>
            <a:pPr eaLnBrk="1" hangingPunct="1">
              <a:lnSpc>
                <a:spcPct val="80000"/>
              </a:lnSpc>
            </a:pPr>
            <a:r>
              <a:rPr lang="en-US" sz="3200" smtClean="0"/>
              <a:t>If the client experiences hypotension after an injection of epidural anesthetic, the nurse should turn her to the left side, apply oxygen by mask, and speed the IV infusion. </a:t>
            </a:r>
          </a:p>
          <a:p>
            <a:pPr eaLnBrk="1" hangingPunct="1">
              <a:lnSpc>
                <a:spcPct val="80000"/>
              </a:lnSpc>
            </a:pPr>
            <a:r>
              <a:rPr lang="en-US" sz="3200" smtClean="0"/>
              <a:t>Placing the client in Trendelenburg position (head down) will allow the anesthesia to move up above the respiratory center, thereby decreasing the diaphragm’s ability to move up and down and ventilate the client. </a:t>
            </a:r>
          </a:p>
          <a:p>
            <a:pPr eaLnBrk="1" hangingPunct="1">
              <a:lnSpc>
                <a:spcPct val="80000"/>
              </a:lnSpc>
            </a:pPr>
            <a:r>
              <a:rPr lang="en-US" sz="3200" smtClean="0"/>
              <a:t>Oxygen should be applied by mask, not cannula. </a:t>
            </a:r>
          </a:p>
        </p:txBody>
      </p:sp>
      <p:sp>
        <p:nvSpPr>
          <p:cNvPr id="24580" name="Date Placeholder 5"/>
          <p:cNvSpPr>
            <a:spLocks noGrp="1"/>
          </p:cNvSpPr>
          <p:nvPr>
            <p:ph type="dt" sz="quarter" idx="10"/>
          </p:nvPr>
        </p:nvSpPr>
        <p:spPr>
          <a:noFill/>
        </p:spPr>
        <p:txBody>
          <a:bodyPr/>
          <a:lstStyle/>
          <a:p>
            <a:fld id="{1FE0B87B-BF1F-4554-ACFB-DF33D76B3AA1}" type="datetime1">
              <a:rPr lang="en-US" altLang="en-US" smtClean="0"/>
              <a:t>10/1/2013</a:t>
            </a:fld>
            <a:endParaRPr lang="en-US" altLang="en-US"/>
          </a:p>
        </p:txBody>
      </p:sp>
      <p:sp>
        <p:nvSpPr>
          <p:cNvPr id="24581" name="Slide Number Placeholder 6"/>
          <p:cNvSpPr>
            <a:spLocks noGrp="1"/>
          </p:cNvSpPr>
          <p:nvPr>
            <p:ph type="sldNum" sz="quarter" idx="12"/>
          </p:nvPr>
        </p:nvSpPr>
        <p:spPr>
          <a:noFill/>
        </p:spPr>
        <p:txBody>
          <a:bodyPr/>
          <a:lstStyle/>
          <a:p>
            <a:fld id="{C04118E3-161B-4BDA-A7EE-2771D071556E}" type="slidenum">
              <a:rPr lang="en-US" altLang="en-US"/>
              <a:pPr/>
              <a:t>22</a:t>
            </a:fld>
            <a:endParaRPr lang="en-US" altLang="en-US"/>
          </a:p>
        </p:txBody>
      </p:sp>
      <p:sp>
        <p:nvSpPr>
          <p:cNvPr id="2458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57200" y="122238"/>
            <a:ext cx="7543800" cy="563562"/>
          </a:xfrm>
        </p:spPr>
        <p:txBody>
          <a:bodyPr/>
          <a:lstStyle/>
          <a:p>
            <a:pPr eaLnBrk="1" hangingPunct="1"/>
            <a:r>
              <a:rPr lang="en-US" sz="3500" smtClean="0"/>
              <a:t>Stages of Labor</a:t>
            </a:r>
          </a:p>
        </p:txBody>
      </p:sp>
      <p:sp>
        <p:nvSpPr>
          <p:cNvPr id="25603" name="Rectangle 5"/>
          <p:cNvSpPr>
            <a:spLocks noGrp="1" noChangeArrowheads="1"/>
          </p:cNvSpPr>
          <p:nvPr>
            <p:ph idx="1"/>
          </p:nvPr>
        </p:nvSpPr>
        <p:spPr>
          <a:xfrm>
            <a:off x="457200" y="1143000"/>
            <a:ext cx="8229600" cy="5410200"/>
          </a:xfrm>
        </p:spPr>
        <p:txBody>
          <a:bodyPr/>
          <a:lstStyle/>
          <a:p>
            <a:pPr eaLnBrk="1" hangingPunct="1"/>
            <a:endParaRPr lang="en-US" smtClean="0"/>
          </a:p>
        </p:txBody>
      </p:sp>
      <p:pic>
        <p:nvPicPr>
          <p:cNvPr id="25604" name="Picture 7" descr="stages.gif (54425 bytes)"/>
          <p:cNvPicPr>
            <a:picLocks noChangeAspect="1" noChangeArrowheads="1"/>
          </p:cNvPicPr>
          <p:nvPr/>
        </p:nvPicPr>
        <p:blipFill>
          <a:blip r:embed="rId2"/>
          <a:srcRect/>
          <a:stretch>
            <a:fillRect/>
          </a:stretch>
        </p:blipFill>
        <p:spPr bwMode="auto">
          <a:xfrm>
            <a:off x="1066800" y="1143000"/>
            <a:ext cx="7086600" cy="5529263"/>
          </a:xfrm>
          <a:prstGeom prst="rect">
            <a:avLst/>
          </a:prstGeom>
          <a:noFill/>
          <a:ln w="9525">
            <a:noFill/>
            <a:miter lim="800000"/>
            <a:headEnd/>
            <a:tailEnd/>
          </a:ln>
        </p:spPr>
      </p:pic>
      <p:sp>
        <p:nvSpPr>
          <p:cNvPr id="25605" name="Date Placeholder 6"/>
          <p:cNvSpPr>
            <a:spLocks noGrp="1"/>
          </p:cNvSpPr>
          <p:nvPr>
            <p:ph type="dt" sz="quarter" idx="10"/>
          </p:nvPr>
        </p:nvSpPr>
        <p:spPr>
          <a:noFill/>
        </p:spPr>
        <p:txBody>
          <a:bodyPr/>
          <a:lstStyle/>
          <a:p>
            <a:fld id="{36D8A7C7-1DCC-4255-B0EE-94004EAE302E}" type="datetime1">
              <a:rPr lang="en-US" altLang="en-US" smtClean="0"/>
              <a:t>10/1/2013</a:t>
            </a:fld>
            <a:endParaRPr lang="en-US" altLang="en-US"/>
          </a:p>
        </p:txBody>
      </p:sp>
      <p:sp>
        <p:nvSpPr>
          <p:cNvPr id="25606" name="Slide Number Placeholder 7"/>
          <p:cNvSpPr>
            <a:spLocks noGrp="1"/>
          </p:cNvSpPr>
          <p:nvPr>
            <p:ph type="sldNum" sz="quarter" idx="12"/>
          </p:nvPr>
        </p:nvSpPr>
        <p:spPr>
          <a:noFill/>
        </p:spPr>
        <p:txBody>
          <a:bodyPr/>
          <a:lstStyle/>
          <a:p>
            <a:fld id="{E7F54AD3-0E6E-40A4-8C40-2305946C7A65}" type="slidenum">
              <a:rPr lang="en-US" altLang="en-US"/>
              <a:pPr/>
              <a:t>23</a:t>
            </a:fld>
            <a:endParaRPr lang="en-US" altLang="en-US"/>
          </a:p>
        </p:txBody>
      </p:sp>
      <p:sp>
        <p:nvSpPr>
          <p:cNvPr id="25607" name="Footer Placeholder 8"/>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title"/>
          </p:nvPr>
        </p:nvSpPr>
        <p:spPr>
          <a:xfrm>
            <a:off x="457200" y="122238"/>
            <a:ext cx="7543800" cy="563562"/>
          </a:xfrm>
        </p:spPr>
        <p:txBody>
          <a:bodyPr/>
          <a:lstStyle/>
          <a:p>
            <a:pPr eaLnBrk="1" hangingPunct="1"/>
            <a:r>
              <a:rPr lang="en-US" sz="3500" smtClean="0"/>
              <a:t>Cervical Effacement and Dilatation</a:t>
            </a:r>
          </a:p>
        </p:txBody>
      </p:sp>
      <p:sp>
        <p:nvSpPr>
          <p:cNvPr id="26627" name="Rectangle 12"/>
          <p:cNvSpPr>
            <a:spLocks noGrp="1" noChangeArrowheads="1"/>
          </p:cNvSpPr>
          <p:nvPr>
            <p:ph type="body" sz="half" idx="1"/>
          </p:nvPr>
        </p:nvSpPr>
        <p:spPr>
          <a:xfrm>
            <a:off x="228600" y="990600"/>
            <a:ext cx="4191000" cy="5410200"/>
          </a:xfrm>
        </p:spPr>
        <p:txBody>
          <a:bodyPr/>
          <a:lstStyle/>
          <a:p>
            <a:pPr eaLnBrk="1" hangingPunct="1"/>
            <a:r>
              <a:rPr lang="en-US" sz="2800" smtClean="0"/>
              <a:t>Cervical Effacement: the progressive shortening and thinning of the cervix during labor. 0 – 100%  </a:t>
            </a:r>
          </a:p>
          <a:p>
            <a:pPr eaLnBrk="1" hangingPunct="1"/>
            <a:r>
              <a:rPr lang="en-US" sz="2800" smtClean="0"/>
              <a:t>Cervical Dilatation: the increase in diameter of the cervical opening measured in centimeters. 0 – 10 cm.</a:t>
            </a:r>
          </a:p>
        </p:txBody>
      </p:sp>
      <p:sp>
        <p:nvSpPr>
          <p:cNvPr id="26628" name="Rectangle 13"/>
          <p:cNvSpPr>
            <a:spLocks noGrp="1" noChangeArrowheads="1"/>
          </p:cNvSpPr>
          <p:nvPr>
            <p:ph sz="half" idx="2"/>
          </p:nvPr>
        </p:nvSpPr>
        <p:spPr>
          <a:xfrm>
            <a:off x="4800600" y="914400"/>
            <a:ext cx="4114800" cy="5715000"/>
          </a:xfrm>
        </p:spPr>
        <p:txBody>
          <a:bodyPr/>
          <a:lstStyle/>
          <a:p>
            <a:pPr eaLnBrk="1" hangingPunct="1"/>
            <a:endParaRPr lang="en-US" sz="2600" smtClean="0"/>
          </a:p>
        </p:txBody>
      </p:sp>
      <p:pic>
        <p:nvPicPr>
          <p:cNvPr id="26629" name="Picture 8" descr="Photo Sharing and Video Hosting at Photobucket">
            <a:hlinkClick r:id="rId2"/>
          </p:cNvPr>
          <p:cNvPicPr>
            <a:picLocks noChangeAspect="1" noChangeArrowheads="1"/>
          </p:cNvPicPr>
          <p:nvPr/>
        </p:nvPicPr>
        <p:blipFill>
          <a:blip r:embed="rId3"/>
          <a:srcRect/>
          <a:stretch>
            <a:fillRect/>
          </a:stretch>
        </p:blipFill>
        <p:spPr bwMode="auto">
          <a:xfrm>
            <a:off x="4648200" y="990600"/>
            <a:ext cx="3951288" cy="5715000"/>
          </a:xfrm>
          <a:prstGeom prst="rect">
            <a:avLst/>
          </a:prstGeom>
          <a:noFill/>
          <a:ln w="9525">
            <a:noFill/>
            <a:miter lim="800000"/>
            <a:headEnd/>
            <a:tailEnd/>
          </a:ln>
        </p:spPr>
      </p:pic>
      <p:sp>
        <p:nvSpPr>
          <p:cNvPr id="26630" name="Date Placeholder 7"/>
          <p:cNvSpPr>
            <a:spLocks noGrp="1"/>
          </p:cNvSpPr>
          <p:nvPr>
            <p:ph type="dt" sz="quarter" idx="10"/>
          </p:nvPr>
        </p:nvSpPr>
        <p:spPr>
          <a:noFill/>
        </p:spPr>
        <p:txBody>
          <a:bodyPr/>
          <a:lstStyle/>
          <a:p>
            <a:fld id="{AB3F0501-2468-4997-AF2C-472821EF11BD}" type="datetime1">
              <a:rPr lang="en-US" altLang="en-US" smtClean="0"/>
              <a:t>10/1/2013</a:t>
            </a:fld>
            <a:endParaRPr lang="en-US" altLang="en-US"/>
          </a:p>
        </p:txBody>
      </p:sp>
      <p:sp>
        <p:nvSpPr>
          <p:cNvPr id="26631" name="Slide Number Placeholder 8"/>
          <p:cNvSpPr>
            <a:spLocks noGrp="1"/>
          </p:cNvSpPr>
          <p:nvPr>
            <p:ph type="sldNum" sz="quarter" idx="12"/>
          </p:nvPr>
        </p:nvSpPr>
        <p:spPr>
          <a:noFill/>
        </p:spPr>
        <p:txBody>
          <a:bodyPr/>
          <a:lstStyle/>
          <a:p>
            <a:fld id="{941B502A-7945-4B5C-9CE7-7774349AD8E8}" type="slidenum">
              <a:rPr lang="en-US" altLang="en-US"/>
              <a:pPr/>
              <a:t>24</a:t>
            </a:fld>
            <a:endParaRPr lang="en-US" altLang="en-US"/>
          </a:p>
        </p:txBody>
      </p:sp>
      <p:sp>
        <p:nvSpPr>
          <p:cNvPr id="26632"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57200" y="122238"/>
            <a:ext cx="7543800" cy="2849562"/>
          </a:xfrm>
        </p:spPr>
        <p:txBody>
          <a:bodyPr/>
          <a:lstStyle/>
          <a:p>
            <a:pPr eaLnBrk="1" hangingPunct="1"/>
            <a:r>
              <a:rPr lang="en-US" sz="2800" smtClean="0"/>
              <a:t>A client is admitted to the labor and delivery unit. The nurse performs a vaginal exam and determines that the client's cervix is 5cm dilated with 75% effacement. Based on the nurse's assessment the client is in which phase of labor?</a:t>
            </a:r>
          </a:p>
        </p:txBody>
      </p:sp>
      <p:sp>
        <p:nvSpPr>
          <p:cNvPr id="311299" name="Rectangle 3"/>
          <p:cNvSpPr>
            <a:spLocks noGrp="1" noChangeArrowheads="1"/>
          </p:cNvSpPr>
          <p:nvPr>
            <p:ph type="body" idx="1"/>
          </p:nvPr>
        </p:nvSpPr>
        <p:spPr>
          <a:xfrm>
            <a:off x="457200" y="3429000"/>
            <a:ext cx="8229600" cy="2971800"/>
          </a:xfrm>
        </p:spPr>
        <p:txBody>
          <a:bodyPr/>
          <a:lstStyle/>
          <a:p>
            <a:pPr marL="571500" indent="-571500" eaLnBrk="1" hangingPunct="1">
              <a:buFont typeface="Wingdings" pitchFamily="2" charset="2"/>
              <a:buAutoNum type="arabicPeriod"/>
            </a:pPr>
            <a:r>
              <a:rPr lang="en-US" sz="2400" b="1" smtClean="0"/>
              <a:t>ACTIVE</a:t>
            </a:r>
          </a:p>
          <a:p>
            <a:pPr marL="571500" indent="-571500" eaLnBrk="1" hangingPunct="1">
              <a:buFont typeface="Wingdings" pitchFamily="2" charset="2"/>
              <a:buAutoNum type="arabicPeriod"/>
            </a:pPr>
            <a:r>
              <a:rPr lang="en-US" sz="2400" b="1" smtClean="0"/>
              <a:t>LATENT</a:t>
            </a:r>
          </a:p>
          <a:p>
            <a:pPr marL="571500" indent="-571500" eaLnBrk="1" hangingPunct="1">
              <a:buFont typeface="Wingdings" pitchFamily="2" charset="2"/>
              <a:buAutoNum type="arabicPeriod"/>
            </a:pPr>
            <a:r>
              <a:rPr lang="en-US" sz="2400" b="1" smtClean="0"/>
              <a:t>TRANSITION</a:t>
            </a:r>
          </a:p>
          <a:p>
            <a:pPr marL="571500" indent="-571500" eaLnBrk="1" hangingPunct="1">
              <a:buFont typeface="Wingdings" pitchFamily="2" charset="2"/>
              <a:buAutoNum type="arabicPeriod"/>
            </a:pPr>
            <a:r>
              <a:rPr lang="en-US" sz="2400" b="1" smtClean="0"/>
              <a:t>EARLY</a:t>
            </a:r>
          </a:p>
          <a:p>
            <a:pPr marL="571500" indent="-571500" eaLnBrk="1" hangingPunct="1">
              <a:buFont typeface="Wingdings" pitchFamily="2" charset="2"/>
              <a:buAutoNum type="arabicPeriod"/>
            </a:pPr>
            <a:endParaRPr lang="en-US" sz="2400" b="1" smtClean="0"/>
          </a:p>
          <a:p>
            <a:pPr marL="571500" indent="-571500" eaLnBrk="1" hangingPunct="1"/>
            <a:r>
              <a:rPr lang="en-US" sz="2800" smtClean="0"/>
              <a:t>Active Labor</a:t>
            </a:r>
          </a:p>
        </p:txBody>
      </p:sp>
      <p:sp>
        <p:nvSpPr>
          <p:cNvPr id="27652" name="Date Placeholder 5"/>
          <p:cNvSpPr>
            <a:spLocks noGrp="1"/>
          </p:cNvSpPr>
          <p:nvPr>
            <p:ph type="dt" sz="quarter" idx="10"/>
          </p:nvPr>
        </p:nvSpPr>
        <p:spPr>
          <a:noFill/>
        </p:spPr>
        <p:txBody>
          <a:bodyPr/>
          <a:lstStyle/>
          <a:p>
            <a:fld id="{1FC34E6B-7974-4D5A-A1FC-D8F782729FC9}" type="datetime1">
              <a:rPr lang="en-US" altLang="en-US" smtClean="0"/>
              <a:t>10/1/2013</a:t>
            </a:fld>
            <a:endParaRPr lang="en-US" altLang="en-US"/>
          </a:p>
        </p:txBody>
      </p:sp>
      <p:sp>
        <p:nvSpPr>
          <p:cNvPr id="27653" name="Slide Number Placeholder 6"/>
          <p:cNvSpPr>
            <a:spLocks noGrp="1"/>
          </p:cNvSpPr>
          <p:nvPr>
            <p:ph type="sldNum" sz="quarter" idx="12"/>
          </p:nvPr>
        </p:nvSpPr>
        <p:spPr>
          <a:noFill/>
        </p:spPr>
        <p:txBody>
          <a:bodyPr/>
          <a:lstStyle/>
          <a:p>
            <a:fld id="{3FE0E70A-3311-4685-84AD-019F3D5F903D}" type="slidenum">
              <a:rPr lang="en-US" altLang="en-US"/>
              <a:pPr/>
              <a:t>25</a:t>
            </a:fld>
            <a:endParaRPr lang="en-US" altLang="en-US"/>
          </a:p>
        </p:txBody>
      </p:sp>
      <p:sp>
        <p:nvSpPr>
          <p:cNvPr id="2765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fade">
                                      <p:cBhvr>
                                        <p:cTn id="7" dur="2000"/>
                                        <p:tgtEl>
                                          <p:spTgt spid="3112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1299">
                                            <p:txEl>
                                              <p:pRg st="0" end="0"/>
                                            </p:txEl>
                                          </p:spTgt>
                                        </p:tgtEl>
                                        <p:attrNameLst>
                                          <p:attrName>style.visibility</p:attrName>
                                        </p:attrNameLst>
                                      </p:cBhvr>
                                      <p:to>
                                        <p:strVal val="visible"/>
                                      </p:to>
                                    </p:set>
                                    <p:animEffect transition="in" filter="wipe(left)">
                                      <p:cBhvr>
                                        <p:cTn id="12" dur="500"/>
                                        <p:tgtEl>
                                          <p:spTgt spid="311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1299">
                                            <p:txEl>
                                              <p:pRg st="1" end="1"/>
                                            </p:txEl>
                                          </p:spTgt>
                                        </p:tgtEl>
                                        <p:attrNameLst>
                                          <p:attrName>style.visibility</p:attrName>
                                        </p:attrNameLst>
                                      </p:cBhvr>
                                      <p:to>
                                        <p:strVal val="visible"/>
                                      </p:to>
                                    </p:set>
                                    <p:animEffect transition="in" filter="wipe(left)">
                                      <p:cBhvr>
                                        <p:cTn id="17" dur="500"/>
                                        <p:tgtEl>
                                          <p:spTgt spid="3112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1299">
                                            <p:txEl>
                                              <p:pRg st="2" end="2"/>
                                            </p:txEl>
                                          </p:spTgt>
                                        </p:tgtEl>
                                        <p:attrNameLst>
                                          <p:attrName>style.visibility</p:attrName>
                                        </p:attrNameLst>
                                      </p:cBhvr>
                                      <p:to>
                                        <p:strVal val="visible"/>
                                      </p:to>
                                    </p:set>
                                    <p:animEffect transition="in" filter="wipe(left)">
                                      <p:cBhvr>
                                        <p:cTn id="22" dur="500"/>
                                        <p:tgtEl>
                                          <p:spTgt spid="3112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1299">
                                            <p:txEl>
                                              <p:pRg st="3" end="3"/>
                                            </p:txEl>
                                          </p:spTgt>
                                        </p:tgtEl>
                                        <p:attrNameLst>
                                          <p:attrName>style.visibility</p:attrName>
                                        </p:attrNameLst>
                                      </p:cBhvr>
                                      <p:to>
                                        <p:strVal val="visible"/>
                                      </p:to>
                                    </p:set>
                                    <p:animEffect transition="in" filter="wipe(left)">
                                      <p:cBhvr>
                                        <p:cTn id="27" dur="500"/>
                                        <p:tgtEl>
                                          <p:spTgt spid="3112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1299">
                                            <p:txEl>
                                              <p:pRg st="5" end="5"/>
                                            </p:txEl>
                                          </p:spTgt>
                                        </p:tgtEl>
                                        <p:attrNameLst>
                                          <p:attrName>style.visibility</p:attrName>
                                        </p:attrNameLst>
                                      </p:cBhvr>
                                      <p:to>
                                        <p:strVal val="visible"/>
                                      </p:to>
                                    </p:set>
                                    <p:animEffect transition="in" filter="wipe(left)">
                                      <p:cBhvr>
                                        <p:cTn id="32" dur="500"/>
                                        <p:tgtEl>
                                          <p:spTgt spid="311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P spid="3112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7924800" cy="533400"/>
          </a:xfrm>
        </p:spPr>
        <p:txBody>
          <a:bodyPr/>
          <a:lstStyle/>
          <a:p>
            <a:pPr eaLnBrk="1" hangingPunct="1"/>
            <a:r>
              <a:rPr lang="en-US" sz="2800" smtClean="0"/>
              <a:t>1</a:t>
            </a:r>
            <a:r>
              <a:rPr lang="en-US" sz="2800" baseline="30000" smtClean="0"/>
              <a:t>st</a:t>
            </a:r>
            <a:r>
              <a:rPr lang="en-US" sz="2800" smtClean="0"/>
              <a:t> Stage of Labor: dilatation and effacement</a:t>
            </a:r>
          </a:p>
        </p:txBody>
      </p:sp>
      <p:sp>
        <p:nvSpPr>
          <p:cNvPr id="28675" name="Rectangle 3"/>
          <p:cNvSpPr>
            <a:spLocks noGrp="1" noChangeArrowheads="1"/>
          </p:cNvSpPr>
          <p:nvPr>
            <p:ph type="body" idx="1"/>
          </p:nvPr>
        </p:nvSpPr>
        <p:spPr>
          <a:xfrm>
            <a:off x="457200" y="838200"/>
            <a:ext cx="8382000" cy="5638800"/>
          </a:xfrm>
        </p:spPr>
        <p:txBody>
          <a:bodyPr/>
          <a:lstStyle/>
          <a:p>
            <a:pPr eaLnBrk="1" hangingPunct="1">
              <a:lnSpc>
                <a:spcPct val="90000"/>
              </a:lnSpc>
            </a:pPr>
            <a:r>
              <a:rPr lang="en-US" smtClean="0"/>
              <a:t>The first stage of labor is referred to as the "dilating" stage. </a:t>
            </a:r>
          </a:p>
          <a:p>
            <a:pPr eaLnBrk="1" hangingPunct="1">
              <a:lnSpc>
                <a:spcPct val="90000"/>
              </a:lnSpc>
            </a:pPr>
            <a:r>
              <a:rPr lang="en-US" smtClean="0"/>
              <a:t>It is the period from the first true labor contractions to complete dilatation of the cervix (10cm) </a:t>
            </a:r>
          </a:p>
          <a:p>
            <a:pPr eaLnBrk="1" hangingPunct="1">
              <a:lnSpc>
                <a:spcPct val="90000"/>
              </a:lnSpc>
            </a:pPr>
            <a:r>
              <a:rPr lang="en-US" smtClean="0"/>
              <a:t>The forces involved are uterine contractions. </a:t>
            </a:r>
          </a:p>
          <a:p>
            <a:pPr eaLnBrk="1" hangingPunct="1">
              <a:lnSpc>
                <a:spcPct val="90000"/>
              </a:lnSpc>
            </a:pPr>
            <a:r>
              <a:rPr lang="en-US" smtClean="0"/>
              <a:t>The first stage of labor is divided into three phases: </a:t>
            </a:r>
          </a:p>
          <a:p>
            <a:pPr eaLnBrk="1" hangingPunct="1">
              <a:lnSpc>
                <a:spcPct val="90000"/>
              </a:lnSpc>
            </a:pPr>
            <a:r>
              <a:rPr lang="en-US" smtClean="0"/>
              <a:t>(1) Latent </a:t>
            </a:r>
          </a:p>
          <a:p>
            <a:pPr eaLnBrk="1" hangingPunct="1">
              <a:lnSpc>
                <a:spcPct val="90000"/>
              </a:lnSpc>
            </a:pPr>
            <a:r>
              <a:rPr lang="en-US" smtClean="0"/>
              <a:t>(2) Active </a:t>
            </a:r>
          </a:p>
          <a:p>
            <a:pPr eaLnBrk="1" hangingPunct="1">
              <a:lnSpc>
                <a:spcPct val="90000"/>
              </a:lnSpc>
            </a:pPr>
            <a:r>
              <a:rPr lang="en-US" smtClean="0"/>
              <a:t>(3) Transition </a:t>
            </a:r>
          </a:p>
        </p:txBody>
      </p:sp>
      <p:sp>
        <p:nvSpPr>
          <p:cNvPr id="28676" name="Date Placeholder 5"/>
          <p:cNvSpPr>
            <a:spLocks noGrp="1"/>
          </p:cNvSpPr>
          <p:nvPr>
            <p:ph type="dt" sz="quarter" idx="10"/>
          </p:nvPr>
        </p:nvSpPr>
        <p:spPr>
          <a:noFill/>
        </p:spPr>
        <p:txBody>
          <a:bodyPr/>
          <a:lstStyle/>
          <a:p>
            <a:fld id="{8237C465-2115-45BC-9AEA-320B28B22986}" type="datetime1">
              <a:rPr lang="en-US" altLang="en-US" smtClean="0"/>
              <a:t>10/1/2013</a:t>
            </a:fld>
            <a:endParaRPr lang="en-US" altLang="en-US"/>
          </a:p>
        </p:txBody>
      </p:sp>
      <p:sp>
        <p:nvSpPr>
          <p:cNvPr id="28677" name="Slide Number Placeholder 6"/>
          <p:cNvSpPr>
            <a:spLocks noGrp="1"/>
          </p:cNvSpPr>
          <p:nvPr>
            <p:ph type="sldNum" sz="quarter" idx="12"/>
          </p:nvPr>
        </p:nvSpPr>
        <p:spPr>
          <a:noFill/>
        </p:spPr>
        <p:txBody>
          <a:bodyPr/>
          <a:lstStyle/>
          <a:p>
            <a:fld id="{9DDFFAB4-CE10-4BF6-A4E9-E9F8F89732F8}" type="slidenum">
              <a:rPr lang="en-US" altLang="en-US"/>
              <a:pPr/>
              <a:t>26</a:t>
            </a:fld>
            <a:endParaRPr lang="en-US" altLang="en-US"/>
          </a:p>
        </p:txBody>
      </p:sp>
      <p:sp>
        <p:nvSpPr>
          <p:cNvPr id="28678"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a:xfrm>
            <a:off x="457200" y="122238"/>
            <a:ext cx="7543800" cy="639762"/>
          </a:xfrm>
        </p:spPr>
        <p:txBody>
          <a:bodyPr/>
          <a:lstStyle/>
          <a:p>
            <a:pPr eaLnBrk="1" hangingPunct="1"/>
            <a:r>
              <a:rPr lang="en-US" sz="3500" smtClean="0"/>
              <a:t>Latent Phase</a:t>
            </a:r>
          </a:p>
        </p:txBody>
      </p:sp>
      <p:sp>
        <p:nvSpPr>
          <p:cNvPr id="29699" name="Rectangle 7"/>
          <p:cNvSpPr>
            <a:spLocks noGrp="1" noChangeArrowheads="1"/>
          </p:cNvSpPr>
          <p:nvPr>
            <p:ph type="body" sz="half" idx="1"/>
          </p:nvPr>
        </p:nvSpPr>
        <p:spPr>
          <a:xfrm>
            <a:off x="457200" y="990600"/>
            <a:ext cx="4038600" cy="5562600"/>
          </a:xfrm>
        </p:spPr>
        <p:txBody>
          <a:bodyPr/>
          <a:lstStyle/>
          <a:p>
            <a:pPr eaLnBrk="1" hangingPunct="1">
              <a:lnSpc>
                <a:spcPct val="90000"/>
              </a:lnSpc>
            </a:pPr>
            <a:r>
              <a:rPr lang="en-US" sz="2200" smtClean="0"/>
              <a:t>Ends when cervix is dilated 4 cm.</a:t>
            </a:r>
          </a:p>
          <a:p>
            <a:pPr eaLnBrk="1" hangingPunct="1">
              <a:lnSpc>
                <a:spcPct val="90000"/>
              </a:lnSpc>
            </a:pPr>
            <a:r>
              <a:rPr lang="en-US" sz="2200" smtClean="0"/>
              <a:t>Contractions more frequent.</a:t>
            </a:r>
          </a:p>
          <a:p>
            <a:pPr eaLnBrk="1" hangingPunct="1">
              <a:lnSpc>
                <a:spcPct val="90000"/>
              </a:lnSpc>
            </a:pPr>
            <a:r>
              <a:rPr lang="en-US" sz="2200" smtClean="0"/>
              <a:t>The duration becomes longer.</a:t>
            </a:r>
          </a:p>
          <a:p>
            <a:pPr eaLnBrk="1" hangingPunct="1">
              <a:lnSpc>
                <a:spcPct val="90000"/>
              </a:lnSpc>
            </a:pPr>
            <a:r>
              <a:rPr lang="en-US" sz="2200" smtClean="0"/>
              <a:t>Intensity - moderate.</a:t>
            </a:r>
          </a:p>
          <a:p>
            <a:pPr eaLnBrk="1" hangingPunct="1">
              <a:lnSpc>
                <a:spcPct val="90000"/>
              </a:lnSpc>
            </a:pPr>
            <a:r>
              <a:rPr lang="en-US" sz="2200" smtClean="0"/>
              <a:t>Mother is usually alert and talkative, can walk</a:t>
            </a:r>
          </a:p>
          <a:p>
            <a:pPr eaLnBrk="1" hangingPunct="1">
              <a:lnSpc>
                <a:spcPct val="90000"/>
              </a:lnSpc>
            </a:pPr>
            <a:r>
              <a:rPr lang="en-US" sz="2200" smtClean="0"/>
              <a:t>Contractions last from 30 to 45 seconds The frequency of contractions is from 5 to 20 minutes. </a:t>
            </a:r>
          </a:p>
          <a:p>
            <a:pPr eaLnBrk="1" hangingPunct="1">
              <a:lnSpc>
                <a:spcPct val="90000"/>
              </a:lnSpc>
            </a:pPr>
            <a:r>
              <a:rPr lang="en-US" sz="2200" smtClean="0"/>
              <a:t>True labor is considered to be at 4 cm. </a:t>
            </a:r>
          </a:p>
          <a:p>
            <a:pPr eaLnBrk="1" hangingPunct="1">
              <a:lnSpc>
                <a:spcPct val="90000"/>
              </a:lnSpc>
            </a:pPr>
            <a:r>
              <a:rPr lang="en-US" sz="2200" smtClean="0"/>
              <a:t>Duration varies, sometimes as long as 24 hours.</a:t>
            </a:r>
          </a:p>
        </p:txBody>
      </p:sp>
      <p:sp>
        <p:nvSpPr>
          <p:cNvPr id="29700" name="Rectangle 8"/>
          <p:cNvSpPr>
            <a:spLocks noGrp="1" noChangeArrowheads="1"/>
          </p:cNvSpPr>
          <p:nvPr>
            <p:ph sz="half" idx="2"/>
          </p:nvPr>
        </p:nvSpPr>
        <p:spPr/>
        <p:txBody>
          <a:bodyPr/>
          <a:lstStyle/>
          <a:p>
            <a:pPr eaLnBrk="1" hangingPunct="1">
              <a:lnSpc>
                <a:spcPct val="90000"/>
              </a:lnSpc>
            </a:pPr>
            <a:endParaRPr lang="en-US" sz="2200" smtClean="0"/>
          </a:p>
        </p:txBody>
      </p:sp>
      <p:pic>
        <p:nvPicPr>
          <p:cNvPr id="29701" name="Picture 5" descr="earlylabor1"/>
          <p:cNvPicPr>
            <a:picLocks noChangeAspect="1" noChangeArrowheads="1"/>
          </p:cNvPicPr>
          <p:nvPr/>
        </p:nvPicPr>
        <p:blipFill>
          <a:blip r:embed="rId2"/>
          <a:srcRect/>
          <a:stretch>
            <a:fillRect/>
          </a:stretch>
        </p:blipFill>
        <p:spPr bwMode="auto">
          <a:xfrm>
            <a:off x="4648200" y="1752600"/>
            <a:ext cx="4014788" cy="4029075"/>
          </a:xfrm>
          <a:prstGeom prst="rect">
            <a:avLst/>
          </a:prstGeom>
          <a:noFill/>
          <a:ln w="9525">
            <a:noFill/>
            <a:miter lim="800000"/>
            <a:headEnd/>
            <a:tailEnd/>
          </a:ln>
        </p:spPr>
      </p:pic>
      <p:sp>
        <p:nvSpPr>
          <p:cNvPr id="29702" name="Date Placeholder 7"/>
          <p:cNvSpPr>
            <a:spLocks noGrp="1"/>
          </p:cNvSpPr>
          <p:nvPr>
            <p:ph type="dt" sz="quarter" idx="10"/>
          </p:nvPr>
        </p:nvSpPr>
        <p:spPr>
          <a:noFill/>
        </p:spPr>
        <p:txBody>
          <a:bodyPr/>
          <a:lstStyle/>
          <a:p>
            <a:fld id="{961A640C-E118-4712-8F00-B6356DB63EDC}" type="datetime1">
              <a:rPr lang="en-US" altLang="en-US" smtClean="0"/>
              <a:t>10/1/2013</a:t>
            </a:fld>
            <a:endParaRPr lang="en-US" altLang="en-US"/>
          </a:p>
        </p:txBody>
      </p:sp>
      <p:sp>
        <p:nvSpPr>
          <p:cNvPr id="29703" name="Slide Number Placeholder 8"/>
          <p:cNvSpPr>
            <a:spLocks noGrp="1"/>
          </p:cNvSpPr>
          <p:nvPr>
            <p:ph type="sldNum" sz="quarter" idx="12"/>
          </p:nvPr>
        </p:nvSpPr>
        <p:spPr>
          <a:noFill/>
        </p:spPr>
        <p:txBody>
          <a:bodyPr/>
          <a:lstStyle/>
          <a:p>
            <a:fld id="{BF715A1A-622B-4C96-8944-E30E906CCE60}" type="slidenum">
              <a:rPr lang="en-US" altLang="en-US"/>
              <a:pPr/>
              <a:t>27</a:t>
            </a:fld>
            <a:endParaRPr lang="en-US" altLang="en-US"/>
          </a:p>
        </p:txBody>
      </p:sp>
      <p:sp>
        <p:nvSpPr>
          <p:cNvPr id="29704"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274638"/>
            <a:ext cx="7543800" cy="411162"/>
          </a:xfrm>
        </p:spPr>
        <p:txBody>
          <a:bodyPr/>
          <a:lstStyle/>
          <a:p>
            <a:pPr eaLnBrk="1" hangingPunct="1"/>
            <a:r>
              <a:rPr lang="en-US" sz="3500" smtClean="0"/>
              <a:t>Active Phase </a:t>
            </a:r>
          </a:p>
        </p:txBody>
      </p:sp>
      <p:sp>
        <p:nvSpPr>
          <p:cNvPr id="30723" name="Rectangle 5"/>
          <p:cNvSpPr>
            <a:spLocks noGrp="1" noChangeArrowheads="1"/>
          </p:cNvSpPr>
          <p:nvPr>
            <p:ph type="body" sz="half" idx="1"/>
          </p:nvPr>
        </p:nvSpPr>
        <p:spPr>
          <a:xfrm>
            <a:off x="152400" y="762000"/>
            <a:ext cx="4343400" cy="5715000"/>
          </a:xfrm>
        </p:spPr>
        <p:txBody>
          <a:bodyPr/>
          <a:lstStyle/>
          <a:p>
            <a:pPr eaLnBrk="1" hangingPunct="1"/>
            <a:r>
              <a:rPr lang="en-US" sz="2200" smtClean="0"/>
              <a:t>Begins when cervix is dilated 4 cm, ends when the cervix is dilated 8 cm.</a:t>
            </a:r>
          </a:p>
          <a:p>
            <a:pPr eaLnBrk="1" hangingPunct="1"/>
            <a:r>
              <a:rPr lang="en-US" sz="2200" smtClean="0"/>
              <a:t>Contractions occur every 3 to 5 minutes with a duration of 40 to 60 seconds.</a:t>
            </a:r>
          </a:p>
          <a:p>
            <a:pPr eaLnBrk="1" hangingPunct="1"/>
            <a:r>
              <a:rPr lang="en-US" sz="2200" smtClean="0"/>
              <a:t>Intensity progresses to strong.</a:t>
            </a:r>
          </a:p>
          <a:p>
            <a:pPr eaLnBrk="1" hangingPunct="1"/>
            <a:r>
              <a:rPr lang="en-US" sz="2200" smtClean="0"/>
              <a:t>The client focuses more on breathing techniques in contractions, less talkative.</a:t>
            </a:r>
          </a:p>
          <a:p>
            <a:pPr eaLnBrk="1" hangingPunct="1"/>
            <a:r>
              <a:rPr lang="en-US" sz="2200" smtClean="0"/>
              <a:t>Unable to walk</a:t>
            </a:r>
          </a:p>
          <a:p>
            <a:pPr eaLnBrk="1" hangingPunct="1"/>
            <a:r>
              <a:rPr lang="en-US" sz="2200" smtClean="0"/>
              <a:t>This phase is considered the onset of true labor. </a:t>
            </a:r>
          </a:p>
        </p:txBody>
      </p:sp>
      <p:sp>
        <p:nvSpPr>
          <p:cNvPr id="30724" name="Rectangle 6"/>
          <p:cNvSpPr>
            <a:spLocks noGrp="1" noChangeArrowheads="1"/>
          </p:cNvSpPr>
          <p:nvPr>
            <p:ph sz="half" idx="2"/>
          </p:nvPr>
        </p:nvSpPr>
        <p:spPr>
          <a:xfrm>
            <a:off x="4724400" y="1524000"/>
            <a:ext cx="4191000" cy="4411663"/>
          </a:xfrm>
        </p:spPr>
        <p:txBody>
          <a:bodyPr/>
          <a:lstStyle/>
          <a:p>
            <a:pPr eaLnBrk="1" hangingPunct="1"/>
            <a:endParaRPr lang="en-US" sz="2200" smtClean="0"/>
          </a:p>
        </p:txBody>
      </p:sp>
      <p:pic>
        <p:nvPicPr>
          <p:cNvPr id="30725" name="Picture 8" descr="activelabor1"/>
          <p:cNvPicPr>
            <a:picLocks noChangeAspect="1" noChangeArrowheads="1"/>
          </p:cNvPicPr>
          <p:nvPr/>
        </p:nvPicPr>
        <p:blipFill>
          <a:blip r:embed="rId2"/>
          <a:srcRect/>
          <a:stretch>
            <a:fillRect/>
          </a:stretch>
        </p:blipFill>
        <p:spPr bwMode="auto">
          <a:xfrm>
            <a:off x="5130800" y="1524000"/>
            <a:ext cx="3556000" cy="4267200"/>
          </a:xfrm>
          <a:prstGeom prst="rect">
            <a:avLst/>
          </a:prstGeom>
          <a:noFill/>
          <a:ln w="9525">
            <a:noFill/>
            <a:miter lim="800000"/>
            <a:headEnd/>
            <a:tailEnd/>
          </a:ln>
        </p:spPr>
      </p:pic>
      <p:sp>
        <p:nvSpPr>
          <p:cNvPr id="30726" name="Date Placeholder 7"/>
          <p:cNvSpPr>
            <a:spLocks noGrp="1"/>
          </p:cNvSpPr>
          <p:nvPr>
            <p:ph type="dt" sz="quarter" idx="10"/>
          </p:nvPr>
        </p:nvSpPr>
        <p:spPr>
          <a:noFill/>
        </p:spPr>
        <p:txBody>
          <a:bodyPr/>
          <a:lstStyle/>
          <a:p>
            <a:fld id="{A88B6FFE-9FED-4B10-A14B-6CD933A3D930}" type="datetime1">
              <a:rPr lang="en-US" altLang="en-US" smtClean="0"/>
              <a:t>10/1/2013</a:t>
            </a:fld>
            <a:endParaRPr lang="en-US" altLang="en-US"/>
          </a:p>
        </p:txBody>
      </p:sp>
      <p:sp>
        <p:nvSpPr>
          <p:cNvPr id="30727" name="Slide Number Placeholder 8"/>
          <p:cNvSpPr>
            <a:spLocks noGrp="1"/>
          </p:cNvSpPr>
          <p:nvPr>
            <p:ph type="sldNum" sz="quarter" idx="12"/>
          </p:nvPr>
        </p:nvSpPr>
        <p:spPr>
          <a:noFill/>
        </p:spPr>
        <p:txBody>
          <a:bodyPr/>
          <a:lstStyle/>
          <a:p>
            <a:fld id="{B7351DB0-BB5A-4363-A4FF-3A1BA2B1DE23}" type="slidenum">
              <a:rPr lang="en-US" altLang="en-US"/>
              <a:pPr/>
              <a:t>28</a:t>
            </a:fld>
            <a:endParaRPr lang="en-US" altLang="en-US"/>
          </a:p>
        </p:txBody>
      </p:sp>
      <p:sp>
        <p:nvSpPr>
          <p:cNvPr id="30728"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122238"/>
            <a:ext cx="7543800" cy="639762"/>
          </a:xfrm>
        </p:spPr>
        <p:txBody>
          <a:bodyPr/>
          <a:lstStyle/>
          <a:p>
            <a:pPr eaLnBrk="1" hangingPunct="1"/>
            <a:r>
              <a:rPr lang="en-US" sz="3500" smtClean="0"/>
              <a:t>Transition Phase</a:t>
            </a:r>
          </a:p>
        </p:txBody>
      </p:sp>
      <p:sp>
        <p:nvSpPr>
          <p:cNvPr id="31747" name="Rectangle 5"/>
          <p:cNvSpPr>
            <a:spLocks noGrp="1" noChangeArrowheads="1"/>
          </p:cNvSpPr>
          <p:nvPr>
            <p:ph type="body" sz="half" idx="1"/>
          </p:nvPr>
        </p:nvSpPr>
        <p:spPr>
          <a:xfrm>
            <a:off x="228600" y="914400"/>
            <a:ext cx="4267200" cy="5562600"/>
          </a:xfrm>
        </p:spPr>
        <p:txBody>
          <a:bodyPr/>
          <a:lstStyle/>
          <a:p>
            <a:pPr eaLnBrk="1" hangingPunct="1">
              <a:lnSpc>
                <a:spcPct val="90000"/>
              </a:lnSpc>
            </a:pPr>
            <a:r>
              <a:rPr lang="en-US" sz="2600" dirty="0" smtClean="0"/>
              <a:t>Begins when cervix is dilated 8 cm, ends when cervix is dilated 10 cm.</a:t>
            </a:r>
          </a:p>
          <a:p>
            <a:pPr eaLnBrk="1" hangingPunct="1">
              <a:lnSpc>
                <a:spcPct val="90000"/>
              </a:lnSpc>
            </a:pPr>
            <a:r>
              <a:rPr lang="en-US" sz="2600" dirty="0" smtClean="0"/>
              <a:t>Contractions occur every 2 to 3 minutes</a:t>
            </a:r>
          </a:p>
          <a:p>
            <a:pPr eaLnBrk="1" hangingPunct="1">
              <a:lnSpc>
                <a:spcPct val="90000"/>
              </a:lnSpc>
            </a:pPr>
            <a:r>
              <a:rPr lang="en-US" sz="2600" dirty="0" smtClean="0"/>
              <a:t>Duration of 60 to 90 seconds.</a:t>
            </a:r>
          </a:p>
          <a:p>
            <a:pPr eaLnBrk="1" hangingPunct="1">
              <a:lnSpc>
                <a:spcPct val="90000"/>
              </a:lnSpc>
            </a:pPr>
            <a:r>
              <a:rPr lang="en-US" sz="2600" dirty="0" smtClean="0"/>
              <a:t>The intensity of contractions is strong.</a:t>
            </a:r>
          </a:p>
          <a:p>
            <a:pPr eaLnBrk="1" hangingPunct="1">
              <a:lnSpc>
                <a:spcPct val="90000"/>
              </a:lnSpc>
            </a:pPr>
            <a:r>
              <a:rPr lang="en-US" sz="2600" dirty="0" smtClean="0"/>
              <a:t>Completion of this phase marks the end of the first stage of labor. </a:t>
            </a:r>
          </a:p>
          <a:p>
            <a:pPr eaLnBrk="1" hangingPunct="1">
              <a:lnSpc>
                <a:spcPct val="90000"/>
              </a:lnSpc>
            </a:pPr>
            <a:r>
              <a:rPr lang="en-US" sz="2600" dirty="0" smtClean="0"/>
              <a:t>Urge to push</a:t>
            </a:r>
          </a:p>
        </p:txBody>
      </p:sp>
      <p:sp>
        <p:nvSpPr>
          <p:cNvPr id="31748" name="Rectangle 6"/>
          <p:cNvSpPr>
            <a:spLocks noGrp="1" noChangeArrowheads="1"/>
          </p:cNvSpPr>
          <p:nvPr>
            <p:ph sz="half" idx="2"/>
          </p:nvPr>
        </p:nvSpPr>
        <p:spPr/>
        <p:txBody>
          <a:bodyPr/>
          <a:lstStyle/>
          <a:p>
            <a:pPr eaLnBrk="1" hangingPunct="1">
              <a:lnSpc>
                <a:spcPct val="90000"/>
              </a:lnSpc>
            </a:pPr>
            <a:endParaRPr lang="en-US" sz="2600" smtClean="0"/>
          </a:p>
        </p:txBody>
      </p:sp>
      <p:pic>
        <p:nvPicPr>
          <p:cNvPr id="31749" name="Picture 8" descr="transition1"/>
          <p:cNvPicPr>
            <a:picLocks noChangeAspect="1" noChangeArrowheads="1"/>
          </p:cNvPicPr>
          <p:nvPr/>
        </p:nvPicPr>
        <p:blipFill>
          <a:blip r:embed="rId2"/>
          <a:srcRect/>
          <a:stretch>
            <a:fillRect/>
          </a:stretch>
        </p:blipFill>
        <p:spPr bwMode="auto">
          <a:xfrm>
            <a:off x="4749800" y="1600200"/>
            <a:ext cx="3937000" cy="4724400"/>
          </a:xfrm>
          <a:prstGeom prst="rect">
            <a:avLst/>
          </a:prstGeom>
          <a:noFill/>
          <a:ln w="9525">
            <a:noFill/>
            <a:miter lim="800000"/>
            <a:headEnd/>
            <a:tailEnd/>
          </a:ln>
        </p:spPr>
      </p:pic>
      <p:sp>
        <p:nvSpPr>
          <p:cNvPr id="31750" name="Date Placeholder 7"/>
          <p:cNvSpPr>
            <a:spLocks noGrp="1"/>
          </p:cNvSpPr>
          <p:nvPr>
            <p:ph type="dt" sz="quarter" idx="10"/>
          </p:nvPr>
        </p:nvSpPr>
        <p:spPr>
          <a:noFill/>
        </p:spPr>
        <p:txBody>
          <a:bodyPr/>
          <a:lstStyle/>
          <a:p>
            <a:fld id="{EBF2AB4C-FDED-4991-A846-A6B1AC488628}" type="datetime1">
              <a:rPr lang="en-US" altLang="en-US" smtClean="0"/>
              <a:t>10/1/2013</a:t>
            </a:fld>
            <a:endParaRPr lang="en-US" altLang="en-US"/>
          </a:p>
        </p:txBody>
      </p:sp>
      <p:sp>
        <p:nvSpPr>
          <p:cNvPr id="31751" name="Slide Number Placeholder 8"/>
          <p:cNvSpPr>
            <a:spLocks noGrp="1"/>
          </p:cNvSpPr>
          <p:nvPr>
            <p:ph type="sldNum" sz="quarter" idx="12"/>
          </p:nvPr>
        </p:nvSpPr>
        <p:spPr>
          <a:noFill/>
        </p:spPr>
        <p:txBody>
          <a:bodyPr/>
          <a:lstStyle/>
          <a:p>
            <a:fld id="{FA813A0E-2149-42CF-8636-0B06C3FBC551}" type="slidenum">
              <a:rPr lang="en-US" altLang="en-US"/>
              <a:pPr/>
              <a:t>29</a:t>
            </a:fld>
            <a:endParaRPr lang="en-US" altLang="en-US"/>
          </a:p>
        </p:txBody>
      </p:sp>
      <p:sp>
        <p:nvSpPr>
          <p:cNvPr id="31752"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7543800" cy="655638"/>
          </a:xfrm>
        </p:spPr>
        <p:txBody>
          <a:bodyPr/>
          <a:lstStyle/>
          <a:p>
            <a:pPr eaLnBrk="1" hangingPunct="1"/>
            <a:r>
              <a:rPr lang="en-US" sz="3500" smtClean="0"/>
              <a:t>What causes Labor?</a:t>
            </a:r>
          </a:p>
        </p:txBody>
      </p:sp>
      <p:sp>
        <p:nvSpPr>
          <p:cNvPr id="5123" name="Rectangle 3"/>
          <p:cNvSpPr>
            <a:spLocks noGrp="1" noChangeArrowheads="1"/>
          </p:cNvSpPr>
          <p:nvPr>
            <p:ph type="body" idx="1"/>
          </p:nvPr>
        </p:nvSpPr>
        <p:spPr>
          <a:xfrm>
            <a:off x="457200" y="1295400"/>
            <a:ext cx="8229600" cy="5410200"/>
          </a:xfrm>
        </p:spPr>
        <p:txBody>
          <a:bodyPr/>
          <a:lstStyle/>
          <a:p>
            <a:pPr eaLnBrk="1" hangingPunct="1"/>
            <a:r>
              <a:rPr lang="en-US" smtClean="0"/>
              <a:t>The process begins between 38 and 40th week. </a:t>
            </a:r>
          </a:p>
          <a:p>
            <a:pPr eaLnBrk="1" hangingPunct="1"/>
            <a:r>
              <a:rPr lang="en-US" smtClean="0"/>
              <a:t>The exact cause of onset is not understood.</a:t>
            </a:r>
          </a:p>
          <a:p>
            <a:pPr eaLnBrk="1" hangingPunct="1"/>
            <a:r>
              <a:rPr lang="en-US" smtClean="0"/>
              <a:t>There are several hypothesis: </a:t>
            </a:r>
            <a:r>
              <a:rPr lang="en-US" b="1" smtClean="0"/>
              <a:t>Progesterone withdrawal</a:t>
            </a:r>
            <a:r>
              <a:rPr lang="en-US" smtClean="0"/>
              <a:t> → relaxation of the myometrium, whereas </a:t>
            </a:r>
            <a:r>
              <a:rPr lang="en-US" b="1" smtClean="0"/>
              <a:t>estrogen</a:t>
            </a:r>
            <a:r>
              <a:rPr lang="en-US" smtClean="0"/>
              <a:t> stimulates myometrial contractions and production of prostaglandins. </a:t>
            </a:r>
          </a:p>
          <a:p>
            <a:pPr eaLnBrk="1" hangingPunct="1"/>
            <a:r>
              <a:rPr lang="en-US" b="1" smtClean="0"/>
              <a:t>Oxytocin, </a:t>
            </a:r>
            <a:r>
              <a:rPr lang="en-US" smtClean="0"/>
              <a:t>a hormone produced by the pituitary, stimulates the uterus to contract.</a:t>
            </a:r>
          </a:p>
        </p:txBody>
      </p:sp>
      <p:sp>
        <p:nvSpPr>
          <p:cNvPr id="5124" name="Date Placeholder 5"/>
          <p:cNvSpPr>
            <a:spLocks noGrp="1"/>
          </p:cNvSpPr>
          <p:nvPr>
            <p:ph type="dt" sz="quarter" idx="10"/>
          </p:nvPr>
        </p:nvSpPr>
        <p:spPr>
          <a:noFill/>
        </p:spPr>
        <p:txBody>
          <a:bodyPr/>
          <a:lstStyle/>
          <a:p>
            <a:fld id="{8B4FBB79-E53A-4CC3-8001-9C2275A6F4B6}" type="datetime1">
              <a:rPr lang="en-US" altLang="en-US" smtClean="0"/>
              <a:t>10/1/2013</a:t>
            </a:fld>
            <a:endParaRPr lang="en-US" altLang="en-US"/>
          </a:p>
        </p:txBody>
      </p:sp>
      <p:sp>
        <p:nvSpPr>
          <p:cNvPr id="5125" name="Slide Number Placeholder 6"/>
          <p:cNvSpPr>
            <a:spLocks noGrp="1"/>
          </p:cNvSpPr>
          <p:nvPr>
            <p:ph type="sldNum" sz="quarter" idx="12"/>
          </p:nvPr>
        </p:nvSpPr>
        <p:spPr>
          <a:noFill/>
        </p:spPr>
        <p:txBody>
          <a:bodyPr/>
          <a:lstStyle/>
          <a:p>
            <a:fld id="{DF46CF9E-6B74-47D6-8715-9140EE416A10}" type="slidenum">
              <a:rPr lang="en-US" altLang="en-US"/>
              <a:pPr/>
              <a:t>3</a:t>
            </a:fld>
            <a:endParaRPr lang="en-US" altLang="en-US"/>
          </a:p>
        </p:txBody>
      </p:sp>
      <p:sp>
        <p:nvSpPr>
          <p:cNvPr id="512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CHARACTERISTICS OF </a:t>
            </a:r>
            <a:br>
              <a:rPr lang="en-US" smtClean="0"/>
            </a:br>
            <a:r>
              <a:rPr lang="en-US" smtClean="0"/>
              <a:t>THE TRANSITION PHASE</a:t>
            </a:r>
          </a:p>
        </p:txBody>
      </p:sp>
      <p:sp>
        <p:nvSpPr>
          <p:cNvPr id="32771" name="Rectangle 4"/>
          <p:cNvSpPr>
            <a:spLocks noGrp="1" noChangeArrowheads="1"/>
          </p:cNvSpPr>
          <p:nvPr>
            <p:ph type="body" sz="half" idx="1"/>
          </p:nvPr>
        </p:nvSpPr>
        <p:spPr/>
        <p:txBody>
          <a:bodyPr/>
          <a:lstStyle/>
          <a:p>
            <a:pPr eaLnBrk="1" hangingPunct="1"/>
            <a:r>
              <a:rPr lang="en-US" sz="3000" smtClean="0"/>
              <a:t>Restlessness</a:t>
            </a:r>
          </a:p>
          <a:p>
            <a:pPr eaLnBrk="1" hangingPunct="1"/>
            <a:r>
              <a:rPr lang="en-US" sz="3000" smtClean="0"/>
              <a:t>Hyperventilation</a:t>
            </a:r>
          </a:p>
          <a:p>
            <a:pPr eaLnBrk="1" hangingPunct="1"/>
            <a:r>
              <a:rPr lang="en-US" sz="3000" smtClean="0"/>
              <a:t>Bewilderment and anger</a:t>
            </a:r>
          </a:p>
          <a:p>
            <a:pPr eaLnBrk="1" hangingPunct="1"/>
            <a:r>
              <a:rPr lang="en-US" sz="3000" smtClean="0"/>
              <a:t>Difficulty following directions</a:t>
            </a:r>
          </a:p>
          <a:p>
            <a:pPr eaLnBrk="1" hangingPunct="1"/>
            <a:r>
              <a:rPr lang="en-US" sz="3000" smtClean="0"/>
              <a:t>Focus on self</a:t>
            </a:r>
            <a:endParaRPr lang="en-US" sz="2600" smtClean="0"/>
          </a:p>
        </p:txBody>
      </p:sp>
      <p:sp>
        <p:nvSpPr>
          <p:cNvPr id="32772" name="Rectangle 5"/>
          <p:cNvSpPr>
            <a:spLocks noGrp="1" noChangeArrowheads="1"/>
          </p:cNvSpPr>
          <p:nvPr>
            <p:ph type="body" sz="half" idx="2"/>
          </p:nvPr>
        </p:nvSpPr>
        <p:spPr/>
        <p:txBody>
          <a:bodyPr/>
          <a:lstStyle/>
          <a:p>
            <a:pPr eaLnBrk="1" hangingPunct="1"/>
            <a:r>
              <a:rPr lang="en-US" sz="3000" smtClean="0"/>
              <a:t>Irritability</a:t>
            </a:r>
          </a:p>
          <a:p>
            <a:pPr eaLnBrk="1" hangingPunct="1"/>
            <a:r>
              <a:rPr lang="en-US" sz="3000" smtClean="0"/>
              <a:t>Nausea, vomiting</a:t>
            </a:r>
          </a:p>
          <a:p>
            <a:pPr eaLnBrk="1" hangingPunct="1"/>
            <a:r>
              <a:rPr lang="en-US" sz="3000" smtClean="0"/>
              <a:t>Very warm feeling</a:t>
            </a:r>
          </a:p>
          <a:p>
            <a:pPr eaLnBrk="1" hangingPunct="1"/>
            <a:r>
              <a:rPr lang="en-US" sz="3000" smtClean="0"/>
              <a:t>Perspiration</a:t>
            </a:r>
          </a:p>
          <a:p>
            <a:pPr eaLnBrk="1" hangingPunct="1"/>
            <a:r>
              <a:rPr lang="en-US" sz="3000" smtClean="0"/>
              <a:t>Increasing rectal pressure</a:t>
            </a:r>
            <a:endParaRPr lang="en-US" sz="2600" smtClean="0"/>
          </a:p>
        </p:txBody>
      </p:sp>
      <p:sp>
        <p:nvSpPr>
          <p:cNvPr id="32773" name="Date Placeholder 6"/>
          <p:cNvSpPr>
            <a:spLocks noGrp="1"/>
          </p:cNvSpPr>
          <p:nvPr>
            <p:ph type="dt" sz="quarter" idx="10"/>
          </p:nvPr>
        </p:nvSpPr>
        <p:spPr>
          <a:noFill/>
        </p:spPr>
        <p:txBody>
          <a:bodyPr/>
          <a:lstStyle/>
          <a:p>
            <a:fld id="{84A3791A-AF74-48B6-A9FC-3B7F1EDBFC5C}" type="datetime1">
              <a:rPr lang="en-US" altLang="en-US" smtClean="0"/>
              <a:t>10/1/2013</a:t>
            </a:fld>
            <a:endParaRPr lang="en-US" altLang="en-US"/>
          </a:p>
        </p:txBody>
      </p:sp>
      <p:sp>
        <p:nvSpPr>
          <p:cNvPr id="32774" name="Slide Number Placeholder 7"/>
          <p:cNvSpPr>
            <a:spLocks noGrp="1"/>
          </p:cNvSpPr>
          <p:nvPr>
            <p:ph type="sldNum" sz="quarter" idx="12"/>
          </p:nvPr>
        </p:nvSpPr>
        <p:spPr>
          <a:noFill/>
        </p:spPr>
        <p:txBody>
          <a:bodyPr/>
          <a:lstStyle/>
          <a:p>
            <a:fld id="{F23E8BA8-2D16-4915-8043-E28150E94835}" type="slidenum">
              <a:rPr lang="en-US" altLang="en-US"/>
              <a:pPr/>
              <a:t>30</a:t>
            </a:fld>
            <a:endParaRPr lang="en-US" altLang="en-US"/>
          </a:p>
        </p:txBody>
      </p:sp>
      <p:sp>
        <p:nvSpPr>
          <p:cNvPr id="32775" name="Footer Placeholder 8"/>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22238"/>
            <a:ext cx="7543800" cy="1096962"/>
          </a:xfrm>
        </p:spPr>
        <p:txBody>
          <a:bodyPr/>
          <a:lstStyle/>
          <a:p>
            <a:pPr eaLnBrk="1" hangingPunct="1"/>
            <a:r>
              <a:rPr lang="en-US" sz="2800" smtClean="0"/>
              <a:t>NURSING CARE DURING THE FIRST STAGE OF LABOR</a:t>
            </a:r>
            <a:r>
              <a:rPr lang="en-US" sz="3500" smtClean="0"/>
              <a:t> </a:t>
            </a:r>
          </a:p>
        </p:txBody>
      </p:sp>
      <p:sp>
        <p:nvSpPr>
          <p:cNvPr id="33795" name="Rectangle 3"/>
          <p:cNvSpPr>
            <a:spLocks noGrp="1" noChangeArrowheads="1"/>
          </p:cNvSpPr>
          <p:nvPr>
            <p:ph type="body" idx="1"/>
          </p:nvPr>
        </p:nvSpPr>
        <p:spPr>
          <a:xfrm>
            <a:off x="457200" y="1295400"/>
            <a:ext cx="8229600" cy="5257800"/>
          </a:xfrm>
        </p:spPr>
        <p:txBody>
          <a:bodyPr/>
          <a:lstStyle/>
          <a:p>
            <a:pPr eaLnBrk="1" hangingPunct="1">
              <a:lnSpc>
                <a:spcPct val="90000"/>
              </a:lnSpc>
            </a:pPr>
            <a:r>
              <a:rPr lang="en-US" smtClean="0"/>
              <a:t>Establish a rapport with the patient and significant others. </a:t>
            </a:r>
          </a:p>
          <a:p>
            <a:pPr eaLnBrk="1" hangingPunct="1">
              <a:lnSpc>
                <a:spcPct val="90000"/>
              </a:lnSpc>
            </a:pPr>
            <a:r>
              <a:rPr lang="en-US" smtClean="0"/>
              <a:t>Explain all procedures or routines, which will be carried out prior to performing them. These include:</a:t>
            </a:r>
          </a:p>
          <a:p>
            <a:pPr lvl="1" eaLnBrk="1" hangingPunct="1">
              <a:lnSpc>
                <a:spcPct val="90000"/>
              </a:lnSpc>
            </a:pPr>
            <a:endParaRPr lang="en-US" smtClean="0"/>
          </a:p>
          <a:p>
            <a:pPr lvl="1" eaLnBrk="1" hangingPunct="1">
              <a:lnSpc>
                <a:spcPct val="90000"/>
              </a:lnSpc>
            </a:pPr>
            <a:r>
              <a:rPr lang="en-US" smtClean="0"/>
              <a:t>NPO except ice chips while in labor. </a:t>
            </a:r>
          </a:p>
          <a:p>
            <a:pPr lvl="1" eaLnBrk="1" hangingPunct="1">
              <a:lnSpc>
                <a:spcPct val="90000"/>
              </a:lnSpc>
            </a:pPr>
            <a:r>
              <a:rPr lang="en-US" smtClean="0"/>
              <a:t>Use of fetal monitors. </a:t>
            </a:r>
          </a:p>
          <a:p>
            <a:pPr lvl="1" eaLnBrk="1" hangingPunct="1">
              <a:lnSpc>
                <a:spcPct val="90000"/>
              </a:lnSpc>
            </a:pPr>
            <a:r>
              <a:rPr lang="en-US" smtClean="0"/>
              <a:t>Progress reports. </a:t>
            </a:r>
          </a:p>
          <a:p>
            <a:pPr lvl="1" eaLnBrk="1" hangingPunct="1">
              <a:lnSpc>
                <a:spcPct val="90000"/>
              </a:lnSpc>
            </a:pPr>
            <a:r>
              <a:rPr lang="en-US" smtClean="0"/>
              <a:t>Visitation policies. </a:t>
            </a:r>
          </a:p>
          <a:p>
            <a:pPr lvl="1" eaLnBrk="1" hangingPunct="1">
              <a:lnSpc>
                <a:spcPct val="90000"/>
              </a:lnSpc>
            </a:pPr>
            <a:r>
              <a:rPr lang="en-US" smtClean="0"/>
              <a:t>Where patient's personal belongings will be maintained. </a:t>
            </a:r>
          </a:p>
        </p:txBody>
      </p:sp>
      <p:sp>
        <p:nvSpPr>
          <p:cNvPr id="33796" name="Date Placeholder 5"/>
          <p:cNvSpPr>
            <a:spLocks noGrp="1"/>
          </p:cNvSpPr>
          <p:nvPr>
            <p:ph type="dt" sz="quarter" idx="10"/>
          </p:nvPr>
        </p:nvSpPr>
        <p:spPr>
          <a:noFill/>
        </p:spPr>
        <p:txBody>
          <a:bodyPr/>
          <a:lstStyle/>
          <a:p>
            <a:fld id="{427401E0-A01A-43F5-8232-E8009A1EFA4B}" type="datetime1">
              <a:rPr lang="en-US" altLang="en-US" smtClean="0"/>
              <a:t>10/1/2013</a:t>
            </a:fld>
            <a:endParaRPr lang="en-US" altLang="en-US"/>
          </a:p>
        </p:txBody>
      </p:sp>
      <p:sp>
        <p:nvSpPr>
          <p:cNvPr id="33797" name="Slide Number Placeholder 6"/>
          <p:cNvSpPr>
            <a:spLocks noGrp="1"/>
          </p:cNvSpPr>
          <p:nvPr>
            <p:ph type="sldNum" sz="quarter" idx="12"/>
          </p:nvPr>
        </p:nvSpPr>
        <p:spPr>
          <a:noFill/>
        </p:spPr>
        <p:txBody>
          <a:bodyPr/>
          <a:lstStyle/>
          <a:p>
            <a:fld id="{FE308B46-1EF5-4F47-B605-2F3D9C7BBC71}" type="slidenum">
              <a:rPr lang="en-US" altLang="en-US"/>
              <a:pPr/>
              <a:t>31</a:t>
            </a:fld>
            <a:endParaRPr lang="en-US" altLang="en-US"/>
          </a:p>
        </p:txBody>
      </p:sp>
      <p:sp>
        <p:nvSpPr>
          <p:cNvPr id="33798"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8"/>
            <a:ext cx="7543800" cy="715962"/>
          </a:xfrm>
        </p:spPr>
        <p:txBody>
          <a:bodyPr/>
          <a:lstStyle/>
          <a:p>
            <a:pPr eaLnBrk="1" hangingPunct="1"/>
            <a:r>
              <a:rPr lang="en-US" smtClean="0"/>
              <a:t>Question </a:t>
            </a:r>
          </a:p>
        </p:txBody>
      </p:sp>
      <p:sp>
        <p:nvSpPr>
          <p:cNvPr id="34819" name="Rectangle 3"/>
          <p:cNvSpPr>
            <a:spLocks noGrp="1" noChangeArrowheads="1"/>
          </p:cNvSpPr>
          <p:nvPr>
            <p:ph type="body" idx="1"/>
          </p:nvPr>
        </p:nvSpPr>
        <p:spPr>
          <a:xfrm>
            <a:off x="457200" y="1066800"/>
            <a:ext cx="8229600" cy="5410200"/>
          </a:xfrm>
        </p:spPr>
        <p:txBody>
          <a:bodyPr/>
          <a:lstStyle/>
          <a:p>
            <a:pPr marL="533400" indent="-533400" eaLnBrk="1" hangingPunct="1">
              <a:lnSpc>
                <a:spcPct val="80000"/>
              </a:lnSpc>
            </a:pPr>
            <a:r>
              <a:rPr lang="en-US" sz="3200" smtClean="0"/>
              <a:t>Ms. L. is admitted to the hospital in labor. Vaginal examination reveals that she is 8 cm dilated. At this point in her labor, which of the following statements would the nurse expect her to make?</a:t>
            </a:r>
          </a:p>
          <a:p>
            <a:pPr marL="533400" indent="-533400" eaLnBrk="1" hangingPunct="1">
              <a:lnSpc>
                <a:spcPct val="80000"/>
              </a:lnSpc>
            </a:pPr>
            <a:endParaRPr lang="en-US" sz="3200" smtClean="0"/>
          </a:p>
          <a:p>
            <a:pPr marL="533400" indent="-533400" eaLnBrk="1" hangingPunct="1">
              <a:lnSpc>
                <a:spcPct val="80000"/>
              </a:lnSpc>
              <a:buFont typeface="Wingdings" pitchFamily="2" charset="2"/>
              <a:buNone/>
            </a:pPr>
            <a:r>
              <a:rPr lang="en-US" sz="3200" smtClean="0"/>
              <a:t>A) I can't decide what to name my baby.</a:t>
            </a:r>
          </a:p>
          <a:p>
            <a:pPr marL="533400" indent="-533400" eaLnBrk="1" hangingPunct="1">
              <a:lnSpc>
                <a:spcPct val="80000"/>
              </a:lnSpc>
              <a:buFont typeface="Wingdings" pitchFamily="2" charset="2"/>
              <a:buNone/>
            </a:pPr>
            <a:r>
              <a:rPr lang="en-US" sz="3200" smtClean="0"/>
              <a:t>B) It feels good to push with each contraction.</a:t>
            </a:r>
          </a:p>
          <a:p>
            <a:pPr marL="533400" indent="-533400" eaLnBrk="1" hangingPunct="1">
              <a:lnSpc>
                <a:spcPct val="80000"/>
              </a:lnSpc>
              <a:buFont typeface="Wingdings" pitchFamily="2" charset="2"/>
              <a:buNone/>
            </a:pPr>
            <a:r>
              <a:rPr lang="en-US" sz="3200" smtClean="0"/>
              <a:t>C) This isn't as bad as I expected.</a:t>
            </a:r>
          </a:p>
          <a:p>
            <a:pPr marL="533400" indent="-533400" eaLnBrk="1" hangingPunct="1">
              <a:lnSpc>
                <a:spcPct val="80000"/>
              </a:lnSpc>
              <a:buFont typeface="Wingdings" pitchFamily="2" charset="2"/>
              <a:buNone/>
            </a:pPr>
            <a:r>
              <a:rPr lang="en-US" sz="3200" smtClean="0"/>
              <a:t>D) Take your hand off my stomach when I have a contraction.</a:t>
            </a:r>
          </a:p>
        </p:txBody>
      </p:sp>
      <p:sp>
        <p:nvSpPr>
          <p:cNvPr id="34820" name="Date Placeholder 5"/>
          <p:cNvSpPr>
            <a:spLocks noGrp="1"/>
          </p:cNvSpPr>
          <p:nvPr>
            <p:ph type="dt" sz="quarter" idx="10"/>
          </p:nvPr>
        </p:nvSpPr>
        <p:spPr>
          <a:noFill/>
        </p:spPr>
        <p:txBody>
          <a:bodyPr/>
          <a:lstStyle/>
          <a:p>
            <a:fld id="{5098942F-34E6-4A9A-8F9C-7221ED09D1C5}" type="datetime1">
              <a:rPr lang="en-US" altLang="en-US" smtClean="0"/>
              <a:t>10/1/2013</a:t>
            </a:fld>
            <a:endParaRPr lang="en-US" altLang="en-US"/>
          </a:p>
        </p:txBody>
      </p:sp>
      <p:sp>
        <p:nvSpPr>
          <p:cNvPr id="34821" name="Slide Number Placeholder 6"/>
          <p:cNvSpPr>
            <a:spLocks noGrp="1"/>
          </p:cNvSpPr>
          <p:nvPr>
            <p:ph type="sldNum" sz="quarter" idx="12"/>
          </p:nvPr>
        </p:nvSpPr>
        <p:spPr>
          <a:noFill/>
        </p:spPr>
        <p:txBody>
          <a:bodyPr/>
          <a:lstStyle/>
          <a:p>
            <a:fld id="{86D59215-4B95-468A-BB1C-42344CEB677F}" type="slidenum">
              <a:rPr lang="en-US" altLang="en-US"/>
              <a:pPr/>
              <a:t>32</a:t>
            </a:fld>
            <a:endParaRPr lang="en-US" altLang="en-US"/>
          </a:p>
        </p:txBody>
      </p:sp>
      <p:sp>
        <p:nvSpPr>
          <p:cNvPr id="3482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22238"/>
            <a:ext cx="7543800" cy="792162"/>
          </a:xfrm>
        </p:spPr>
        <p:txBody>
          <a:bodyPr/>
          <a:lstStyle/>
          <a:p>
            <a:pPr eaLnBrk="1" hangingPunct="1"/>
            <a:r>
              <a:rPr lang="en-US" smtClean="0"/>
              <a:t>Answer is D</a:t>
            </a:r>
          </a:p>
        </p:txBody>
      </p:sp>
      <p:sp>
        <p:nvSpPr>
          <p:cNvPr id="35843" name="Rectangle 3"/>
          <p:cNvSpPr>
            <a:spLocks noGrp="1" noChangeArrowheads="1"/>
          </p:cNvSpPr>
          <p:nvPr>
            <p:ph type="body" idx="1"/>
          </p:nvPr>
        </p:nvSpPr>
        <p:spPr>
          <a:xfrm>
            <a:off x="457200" y="1066800"/>
            <a:ext cx="8305800" cy="5486400"/>
          </a:xfrm>
        </p:spPr>
        <p:txBody>
          <a:bodyPr/>
          <a:lstStyle/>
          <a:p>
            <a:pPr eaLnBrk="1" hangingPunct="1"/>
            <a:r>
              <a:rPr lang="en-US" sz="2600" smtClean="0"/>
              <a:t>At 8 cm dilated the client is in the transition stage of her labor. </a:t>
            </a:r>
          </a:p>
          <a:p>
            <a:pPr eaLnBrk="1" hangingPunct="1"/>
            <a:r>
              <a:rPr lang="en-US" sz="2600" smtClean="0"/>
              <a:t>Many women experience hyperesthesia of the skin at this time and would not want to be touched during a contraction. </a:t>
            </a:r>
          </a:p>
          <a:p>
            <a:pPr eaLnBrk="1" hangingPunct="1"/>
            <a:r>
              <a:rPr lang="en-US" sz="2600" smtClean="0"/>
              <a:t>Transition is the most difficult stage of labor. </a:t>
            </a:r>
          </a:p>
          <a:p>
            <a:pPr eaLnBrk="1" hangingPunct="1"/>
            <a:r>
              <a:rPr lang="en-US" sz="2600" smtClean="0"/>
              <a:t>The client would not be trying to decide what to name the baby at this time. </a:t>
            </a:r>
          </a:p>
          <a:p>
            <a:pPr eaLnBrk="1" hangingPunct="1"/>
            <a:r>
              <a:rPr lang="en-US" sz="2600" smtClean="0"/>
              <a:t>The client would not be instructed to push until the cervix is fully dilated.</a:t>
            </a:r>
          </a:p>
          <a:p>
            <a:pPr eaLnBrk="1" hangingPunct="1">
              <a:buFont typeface="Wingdings" pitchFamily="2" charset="2"/>
              <a:buNone/>
            </a:pPr>
            <a:endParaRPr lang="en-US" sz="2600" smtClean="0"/>
          </a:p>
        </p:txBody>
      </p:sp>
      <p:sp>
        <p:nvSpPr>
          <p:cNvPr id="35844" name="Date Placeholder 5"/>
          <p:cNvSpPr>
            <a:spLocks noGrp="1"/>
          </p:cNvSpPr>
          <p:nvPr>
            <p:ph type="dt" sz="quarter" idx="10"/>
          </p:nvPr>
        </p:nvSpPr>
        <p:spPr>
          <a:noFill/>
        </p:spPr>
        <p:txBody>
          <a:bodyPr/>
          <a:lstStyle/>
          <a:p>
            <a:fld id="{1A6D1508-B7D8-437D-BE23-17F51F1A065E}" type="datetime1">
              <a:rPr lang="en-US" altLang="en-US" smtClean="0"/>
              <a:t>10/1/2013</a:t>
            </a:fld>
            <a:endParaRPr lang="en-US" altLang="en-US"/>
          </a:p>
        </p:txBody>
      </p:sp>
      <p:sp>
        <p:nvSpPr>
          <p:cNvPr id="35845" name="Slide Number Placeholder 6"/>
          <p:cNvSpPr>
            <a:spLocks noGrp="1"/>
          </p:cNvSpPr>
          <p:nvPr>
            <p:ph type="sldNum" sz="quarter" idx="12"/>
          </p:nvPr>
        </p:nvSpPr>
        <p:spPr>
          <a:noFill/>
        </p:spPr>
        <p:txBody>
          <a:bodyPr/>
          <a:lstStyle/>
          <a:p>
            <a:fld id="{36A99A80-33CB-48D4-B882-D8C0F0A91F68}" type="slidenum">
              <a:rPr lang="en-US" altLang="en-US"/>
              <a:pPr/>
              <a:t>33</a:t>
            </a:fld>
            <a:endParaRPr lang="en-US" altLang="en-US"/>
          </a:p>
        </p:txBody>
      </p:sp>
      <p:sp>
        <p:nvSpPr>
          <p:cNvPr id="3584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57200" y="122238"/>
            <a:ext cx="7543800" cy="563562"/>
          </a:xfrm>
        </p:spPr>
        <p:txBody>
          <a:bodyPr/>
          <a:lstStyle/>
          <a:p>
            <a:pPr eaLnBrk="1" hangingPunct="1"/>
            <a:r>
              <a:rPr lang="en-US" sz="3500" smtClean="0"/>
              <a:t>2</a:t>
            </a:r>
            <a:r>
              <a:rPr lang="en-US" sz="3500" baseline="30000" smtClean="0"/>
              <a:t>nd</a:t>
            </a:r>
            <a:r>
              <a:rPr lang="en-US" sz="3500" smtClean="0"/>
              <a:t> Stage: Birth of the Baby</a:t>
            </a:r>
          </a:p>
        </p:txBody>
      </p:sp>
      <p:sp>
        <p:nvSpPr>
          <p:cNvPr id="36867" name="Rectangle 5"/>
          <p:cNvSpPr>
            <a:spLocks noGrp="1" noChangeArrowheads="1"/>
          </p:cNvSpPr>
          <p:nvPr>
            <p:ph type="body" sz="half" idx="1"/>
          </p:nvPr>
        </p:nvSpPr>
        <p:spPr>
          <a:xfrm>
            <a:off x="228600" y="838200"/>
            <a:ext cx="4495800" cy="5791200"/>
          </a:xfrm>
        </p:spPr>
        <p:txBody>
          <a:bodyPr/>
          <a:lstStyle/>
          <a:p>
            <a:pPr eaLnBrk="1" hangingPunct="1"/>
            <a:r>
              <a:rPr lang="en-US" sz="2200" smtClean="0"/>
              <a:t>Begins when cervical dilatation is complete and ends with birth of the baby.</a:t>
            </a:r>
          </a:p>
          <a:p>
            <a:pPr eaLnBrk="1" hangingPunct="1"/>
            <a:r>
              <a:rPr lang="en-US" sz="2200" smtClean="0"/>
              <a:t>Impending Signs:</a:t>
            </a:r>
          </a:p>
          <a:p>
            <a:pPr eaLnBrk="1" hangingPunct="1"/>
            <a:r>
              <a:rPr lang="en-US" sz="2200" smtClean="0"/>
              <a:t>Bulging of the perineum. </a:t>
            </a:r>
          </a:p>
          <a:p>
            <a:pPr eaLnBrk="1" hangingPunct="1"/>
            <a:r>
              <a:rPr lang="en-US" sz="2200" smtClean="0"/>
              <a:t>Dilatation of the anal orifice. </a:t>
            </a:r>
          </a:p>
          <a:p>
            <a:pPr eaLnBrk="1" hangingPunct="1"/>
            <a:r>
              <a:rPr lang="en-US" sz="2200" smtClean="0"/>
              <a:t>Nausea, Irritability and uncooperativeness. </a:t>
            </a:r>
          </a:p>
          <a:p>
            <a:pPr eaLnBrk="1" hangingPunct="1"/>
            <a:r>
              <a:rPr lang="en-US" sz="2200" smtClean="0"/>
              <a:t>Complaints of severe discomfort. </a:t>
            </a:r>
          </a:p>
          <a:p>
            <a:pPr eaLnBrk="1" hangingPunct="1"/>
            <a:r>
              <a:rPr lang="en-US" sz="2200" smtClean="0"/>
              <a:t>Dilatation and effacement – complete - patient is instructed to push with each contraction to bring the presenting part down into the pelvis </a:t>
            </a:r>
          </a:p>
        </p:txBody>
      </p:sp>
      <p:sp>
        <p:nvSpPr>
          <p:cNvPr id="36868" name="Rectangle 6"/>
          <p:cNvSpPr>
            <a:spLocks noGrp="1" noChangeArrowheads="1"/>
          </p:cNvSpPr>
          <p:nvPr>
            <p:ph sz="half" idx="2"/>
          </p:nvPr>
        </p:nvSpPr>
        <p:spPr>
          <a:xfrm>
            <a:off x="5029200" y="1719263"/>
            <a:ext cx="3810000" cy="4411662"/>
          </a:xfrm>
        </p:spPr>
        <p:txBody>
          <a:bodyPr/>
          <a:lstStyle/>
          <a:p>
            <a:pPr eaLnBrk="1" hangingPunct="1"/>
            <a:endParaRPr lang="en-US" sz="2200" smtClean="0"/>
          </a:p>
        </p:txBody>
      </p:sp>
      <p:pic>
        <p:nvPicPr>
          <p:cNvPr id="36869" name="Picture 8" descr="birthing1"/>
          <p:cNvPicPr>
            <a:picLocks noChangeAspect="1" noChangeArrowheads="1"/>
          </p:cNvPicPr>
          <p:nvPr/>
        </p:nvPicPr>
        <p:blipFill>
          <a:blip r:embed="rId2"/>
          <a:srcRect/>
          <a:stretch>
            <a:fillRect/>
          </a:stretch>
        </p:blipFill>
        <p:spPr bwMode="auto">
          <a:xfrm>
            <a:off x="5029200" y="2286000"/>
            <a:ext cx="3886200" cy="3421063"/>
          </a:xfrm>
          <a:prstGeom prst="rect">
            <a:avLst/>
          </a:prstGeom>
          <a:noFill/>
          <a:ln w="9525">
            <a:noFill/>
            <a:miter lim="800000"/>
            <a:headEnd/>
            <a:tailEnd/>
          </a:ln>
        </p:spPr>
      </p:pic>
      <p:sp>
        <p:nvSpPr>
          <p:cNvPr id="36870" name="Date Placeholder 7"/>
          <p:cNvSpPr>
            <a:spLocks noGrp="1"/>
          </p:cNvSpPr>
          <p:nvPr>
            <p:ph type="dt" sz="quarter" idx="10"/>
          </p:nvPr>
        </p:nvSpPr>
        <p:spPr>
          <a:noFill/>
        </p:spPr>
        <p:txBody>
          <a:bodyPr/>
          <a:lstStyle/>
          <a:p>
            <a:fld id="{15BCD50E-4920-4CB4-B97C-5863EDBF29B7}" type="datetime1">
              <a:rPr lang="en-US" altLang="en-US" smtClean="0"/>
              <a:t>10/1/2013</a:t>
            </a:fld>
            <a:endParaRPr lang="en-US" altLang="en-US"/>
          </a:p>
        </p:txBody>
      </p:sp>
      <p:sp>
        <p:nvSpPr>
          <p:cNvPr id="36871" name="Slide Number Placeholder 8"/>
          <p:cNvSpPr>
            <a:spLocks noGrp="1"/>
          </p:cNvSpPr>
          <p:nvPr>
            <p:ph type="sldNum" sz="quarter" idx="12"/>
          </p:nvPr>
        </p:nvSpPr>
        <p:spPr>
          <a:noFill/>
        </p:spPr>
        <p:txBody>
          <a:bodyPr/>
          <a:lstStyle/>
          <a:p>
            <a:fld id="{D438CF0B-75E7-4834-B038-C82116D73A28}" type="slidenum">
              <a:rPr lang="en-US" altLang="en-US"/>
              <a:pPr/>
              <a:t>34</a:t>
            </a:fld>
            <a:endParaRPr lang="en-US" altLang="en-US"/>
          </a:p>
        </p:txBody>
      </p:sp>
      <p:sp>
        <p:nvSpPr>
          <p:cNvPr id="36872"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Second stage of labor</a:t>
            </a:r>
          </a:p>
        </p:txBody>
      </p:sp>
      <p:sp>
        <p:nvSpPr>
          <p:cNvPr id="37891" name="Rectangle 3"/>
          <p:cNvSpPr>
            <a:spLocks noGrp="1" noChangeArrowheads="1"/>
          </p:cNvSpPr>
          <p:nvPr>
            <p:ph type="body" idx="1"/>
          </p:nvPr>
        </p:nvSpPr>
        <p:spPr/>
        <p:txBody>
          <a:bodyPr/>
          <a:lstStyle/>
          <a:p>
            <a:pPr eaLnBrk="1" hangingPunct="1"/>
            <a:r>
              <a:rPr lang="en-US" smtClean="0"/>
              <a:t>Patient to rest between contractions</a:t>
            </a:r>
          </a:p>
          <a:p>
            <a:pPr eaLnBrk="1" hangingPunct="1"/>
            <a:r>
              <a:rPr lang="en-US" smtClean="0"/>
              <a:t>Push with contractions</a:t>
            </a:r>
          </a:p>
          <a:p>
            <a:pPr eaLnBrk="1" hangingPunct="1"/>
            <a:r>
              <a:rPr lang="en-US" smtClean="0"/>
              <a:t>One person should coach. </a:t>
            </a:r>
          </a:p>
          <a:p>
            <a:pPr eaLnBrk="1" hangingPunct="1"/>
            <a:r>
              <a:rPr lang="en-US" smtClean="0"/>
              <a:t>Verbal encouragement and physical contact help reassure and encourage the patient. </a:t>
            </a:r>
          </a:p>
          <a:p>
            <a:pPr eaLnBrk="1" hangingPunct="1"/>
            <a:r>
              <a:rPr lang="en-US" smtClean="0"/>
              <a:t>Monitor the patient's BP and the FHR every 5 minutes and after each contraction. </a:t>
            </a:r>
          </a:p>
        </p:txBody>
      </p:sp>
      <p:sp>
        <p:nvSpPr>
          <p:cNvPr id="37892" name="Date Placeholder 5"/>
          <p:cNvSpPr>
            <a:spLocks noGrp="1"/>
          </p:cNvSpPr>
          <p:nvPr>
            <p:ph type="dt" sz="quarter" idx="10"/>
          </p:nvPr>
        </p:nvSpPr>
        <p:spPr>
          <a:noFill/>
        </p:spPr>
        <p:txBody>
          <a:bodyPr/>
          <a:lstStyle/>
          <a:p>
            <a:fld id="{A578E505-121D-4D17-B7FF-D0BFFCCE4D01}" type="datetime1">
              <a:rPr lang="en-US" altLang="en-US" smtClean="0"/>
              <a:t>10/1/2013</a:t>
            </a:fld>
            <a:endParaRPr lang="en-US" altLang="en-US"/>
          </a:p>
        </p:txBody>
      </p:sp>
      <p:sp>
        <p:nvSpPr>
          <p:cNvPr id="37893" name="Slide Number Placeholder 6"/>
          <p:cNvSpPr>
            <a:spLocks noGrp="1"/>
          </p:cNvSpPr>
          <p:nvPr>
            <p:ph type="sldNum" sz="quarter" idx="12"/>
          </p:nvPr>
        </p:nvSpPr>
        <p:spPr>
          <a:noFill/>
        </p:spPr>
        <p:txBody>
          <a:bodyPr/>
          <a:lstStyle/>
          <a:p>
            <a:fld id="{D1746B07-888E-45D7-86C7-B967DF91DE20}" type="slidenum">
              <a:rPr lang="en-US" altLang="en-US"/>
              <a:pPr/>
              <a:t>35</a:t>
            </a:fld>
            <a:endParaRPr lang="en-US" altLang="en-US"/>
          </a:p>
        </p:txBody>
      </p:sp>
      <p:sp>
        <p:nvSpPr>
          <p:cNvPr id="3789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7543800" cy="609600"/>
          </a:xfrm>
        </p:spPr>
        <p:txBody>
          <a:bodyPr/>
          <a:lstStyle/>
          <a:p>
            <a:pPr eaLnBrk="1" hangingPunct="1"/>
            <a:r>
              <a:rPr lang="en-US" sz="3500" smtClean="0"/>
              <a:t>Third Stage of Labor</a:t>
            </a:r>
          </a:p>
        </p:txBody>
      </p:sp>
      <p:sp>
        <p:nvSpPr>
          <p:cNvPr id="38915" name="Rectangle 3"/>
          <p:cNvSpPr>
            <a:spLocks noGrp="1" noChangeArrowheads="1"/>
          </p:cNvSpPr>
          <p:nvPr>
            <p:ph type="body" idx="1"/>
          </p:nvPr>
        </p:nvSpPr>
        <p:spPr>
          <a:xfrm>
            <a:off x="304800" y="1066800"/>
            <a:ext cx="8458200" cy="5410200"/>
          </a:xfrm>
        </p:spPr>
        <p:txBody>
          <a:bodyPr/>
          <a:lstStyle/>
          <a:p>
            <a:pPr eaLnBrk="1" hangingPunct="1">
              <a:lnSpc>
                <a:spcPct val="90000"/>
              </a:lnSpc>
            </a:pPr>
            <a:r>
              <a:rPr lang="en-US" smtClean="0"/>
              <a:t>The period from birth of the baby through delivery of the placenta. </a:t>
            </a:r>
          </a:p>
          <a:p>
            <a:pPr eaLnBrk="1" hangingPunct="1">
              <a:lnSpc>
                <a:spcPct val="90000"/>
              </a:lnSpc>
            </a:pPr>
            <a:r>
              <a:rPr lang="en-US" smtClean="0"/>
              <a:t>Dangerous time because of the possibility of hemorrhaging. </a:t>
            </a:r>
          </a:p>
          <a:p>
            <a:pPr eaLnBrk="1" hangingPunct="1">
              <a:lnSpc>
                <a:spcPct val="90000"/>
              </a:lnSpc>
            </a:pPr>
            <a:r>
              <a:rPr lang="en-US" smtClean="0"/>
              <a:t>Signs of the placental separation </a:t>
            </a:r>
          </a:p>
          <a:p>
            <a:pPr eaLnBrk="1" hangingPunct="1">
              <a:lnSpc>
                <a:spcPct val="90000"/>
              </a:lnSpc>
            </a:pPr>
            <a:r>
              <a:rPr lang="en-US" smtClean="0"/>
              <a:t>a. The uterus becomes globular in shape and 	firmer. </a:t>
            </a:r>
          </a:p>
          <a:p>
            <a:pPr eaLnBrk="1" hangingPunct="1">
              <a:lnSpc>
                <a:spcPct val="90000"/>
              </a:lnSpc>
            </a:pPr>
            <a:r>
              <a:rPr lang="en-US" smtClean="0"/>
              <a:t>b. The uterus rises in the abdomen. </a:t>
            </a:r>
          </a:p>
          <a:p>
            <a:pPr eaLnBrk="1" hangingPunct="1">
              <a:lnSpc>
                <a:spcPct val="90000"/>
              </a:lnSpc>
            </a:pPr>
            <a:r>
              <a:rPr lang="en-US" smtClean="0"/>
              <a:t>c. The umbilical cord descends three inches or 	more further out of the vagina. </a:t>
            </a:r>
          </a:p>
          <a:p>
            <a:pPr eaLnBrk="1" hangingPunct="1">
              <a:lnSpc>
                <a:spcPct val="90000"/>
              </a:lnSpc>
            </a:pPr>
            <a:r>
              <a:rPr lang="en-US" smtClean="0"/>
              <a:t>d. Sudden gush of blood. </a:t>
            </a:r>
          </a:p>
        </p:txBody>
      </p:sp>
      <p:sp>
        <p:nvSpPr>
          <p:cNvPr id="38916" name="Date Placeholder 5"/>
          <p:cNvSpPr>
            <a:spLocks noGrp="1"/>
          </p:cNvSpPr>
          <p:nvPr>
            <p:ph type="dt" sz="quarter" idx="10"/>
          </p:nvPr>
        </p:nvSpPr>
        <p:spPr>
          <a:noFill/>
        </p:spPr>
        <p:txBody>
          <a:bodyPr/>
          <a:lstStyle/>
          <a:p>
            <a:fld id="{589242A5-A2FF-4168-9BB5-4C8B3DCBD586}" type="datetime1">
              <a:rPr lang="en-US" altLang="en-US" smtClean="0"/>
              <a:t>10/1/2013</a:t>
            </a:fld>
            <a:endParaRPr lang="en-US" altLang="en-US"/>
          </a:p>
        </p:txBody>
      </p:sp>
      <p:sp>
        <p:nvSpPr>
          <p:cNvPr id="38917" name="Slide Number Placeholder 6"/>
          <p:cNvSpPr>
            <a:spLocks noGrp="1"/>
          </p:cNvSpPr>
          <p:nvPr>
            <p:ph type="sldNum" sz="quarter" idx="12"/>
          </p:nvPr>
        </p:nvSpPr>
        <p:spPr>
          <a:noFill/>
        </p:spPr>
        <p:txBody>
          <a:bodyPr/>
          <a:lstStyle/>
          <a:p>
            <a:fld id="{6BCB81EF-4E92-4D52-B5F2-9424C74CCFC2}" type="slidenum">
              <a:rPr lang="en-US" altLang="en-US"/>
              <a:pPr/>
              <a:t>36</a:t>
            </a:fld>
            <a:endParaRPr lang="en-US" altLang="en-US"/>
          </a:p>
        </p:txBody>
      </p:sp>
      <p:sp>
        <p:nvSpPr>
          <p:cNvPr id="38918"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Nursing Care 3</a:t>
            </a:r>
            <a:r>
              <a:rPr lang="en-US" baseline="30000" smtClean="0"/>
              <a:t>rd</a:t>
            </a:r>
            <a:r>
              <a:rPr lang="en-US" smtClean="0"/>
              <a:t> stage</a:t>
            </a:r>
          </a:p>
        </p:txBody>
      </p:sp>
      <p:sp>
        <p:nvSpPr>
          <p:cNvPr id="39939" name="Rectangle 3"/>
          <p:cNvSpPr>
            <a:spLocks noGrp="1" noChangeArrowheads="1"/>
          </p:cNvSpPr>
          <p:nvPr>
            <p:ph type="body" idx="1"/>
          </p:nvPr>
        </p:nvSpPr>
        <p:spPr>
          <a:xfrm>
            <a:off x="457200" y="1719263"/>
            <a:ext cx="8229600" cy="4605337"/>
          </a:xfrm>
        </p:spPr>
        <p:txBody>
          <a:bodyPr/>
          <a:lstStyle/>
          <a:p>
            <a:pPr eaLnBrk="1" hangingPunct="1"/>
            <a:r>
              <a:rPr lang="en-US" smtClean="0"/>
              <a:t>Following delivery of the placenta:</a:t>
            </a:r>
          </a:p>
          <a:p>
            <a:pPr eaLnBrk="1" hangingPunct="1"/>
            <a:r>
              <a:rPr lang="en-US" smtClean="0"/>
              <a:t>Observation of the fundus. </a:t>
            </a:r>
          </a:p>
          <a:p>
            <a:pPr eaLnBrk="1" hangingPunct="1"/>
            <a:r>
              <a:rPr lang="en-US" smtClean="0"/>
              <a:t>Retention of the tissues in the uterus can lead to uterine atony and cause hemorrhage. </a:t>
            </a:r>
          </a:p>
          <a:p>
            <a:pPr eaLnBrk="1" hangingPunct="1"/>
            <a:r>
              <a:rPr lang="en-US" smtClean="0"/>
              <a:t>Massaging the fundus gently will ensure that it remains contracted. </a:t>
            </a:r>
          </a:p>
          <a:p>
            <a:pPr eaLnBrk="1" hangingPunct="1"/>
            <a:r>
              <a:rPr lang="en-US" smtClean="0"/>
              <a:t>Allow the mother to bond with the infant. Show the infant to the mother and allow her to hold the infant </a:t>
            </a:r>
          </a:p>
        </p:txBody>
      </p:sp>
      <p:sp>
        <p:nvSpPr>
          <p:cNvPr id="39940" name="Date Placeholder 5"/>
          <p:cNvSpPr>
            <a:spLocks noGrp="1"/>
          </p:cNvSpPr>
          <p:nvPr>
            <p:ph type="dt" sz="quarter" idx="10"/>
          </p:nvPr>
        </p:nvSpPr>
        <p:spPr>
          <a:noFill/>
        </p:spPr>
        <p:txBody>
          <a:bodyPr/>
          <a:lstStyle/>
          <a:p>
            <a:fld id="{1596AAEF-415D-4270-BC59-454B98AE2F3E}" type="datetime1">
              <a:rPr lang="en-US" altLang="en-US" smtClean="0"/>
              <a:t>10/1/2013</a:t>
            </a:fld>
            <a:endParaRPr lang="en-US" altLang="en-US"/>
          </a:p>
        </p:txBody>
      </p:sp>
      <p:sp>
        <p:nvSpPr>
          <p:cNvPr id="39941" name="Slide Number Placeholder 6"/>
          <p:cNvSpPr>
            <a:spLocks noGrp="1"/>
          </p:cNvSpPr>
          <p:nvPr>
            <p:ph type="sldNum" sz="quarter" idx="12"/>
          </p:nvPr>
        </p:nvSpPr>
        <p:spPr>
          <a:noFill/>
        </p:spPr>
        <p:txBody>
          <a:bodyPr/>
          <a:lstStyle/>
          <a:p>
            <a:fld id="{2F0A2E4B-8F31-4860-A0D0-03971C5F44B1}" type="slidenum">
              <a:rPr lang="en-US" altLang="en-US"/>
              <a:pPr/>
              <a:t>37</a:t>
            </a:fld>
            <a:endParaRPr lang="en-US" altLang="en-US"/>
          </a:p>
        </p:txBody>
      </p:sp>
      <p:sp>
        <p:nvSpPr>
          <p:cNvPr id="3994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22238"/>
            <a:ext cx="7543800" cy="563562"/>
          </a:xfrm>
        </p:spPr>
        <p:txBody>
          <a:bodyPr/>
          <a:lstStyle/>
          <a:p>
            <a:pPr eaLnBrk="1" hangingPunct="1"/>
            <a:r>
              <a:rPr lang="en-US" sz="3500" smtClean="0"/>
              <a:t>4</a:t>
            </a:r>
            <a:r>
              <a:rPr lang="en-US" sz="3500" baseline="30000" smtClean="0"/>
              <a:t>th</a:t>
            </a:r>
            <a:r>
              <a:rPr lang="en-US" sz="3500" smtClean="0"/>
              <a:t> stage</a:t>
            </a:r>
          </a:p>
        </p:txBody>
      </p:sp>
      <p:sp>
        <p:nvSpPr>
          <p:cNvPr id="40963" name="Rectangle 3"/>
          <p:cNvSpPr>
            <a:spLocks noGrp="1" noChangeArrowheads="1"/>
          </p:cNvSpPr>
          <p:nvPr>
            <p:ph type="body" idx="1"/>
          </p:nvPr>
        </p:nvSpPr>
        <p:spPr>
          <a:xfrm>
            <a:off x="457200" y="1143000"/>
            <a:ext cx="8229600" cy="5334000"/>
          </a:xfrm>
        </p:spPr>
        <p:txBody>
          <a:bodyPr/>
          <a:lstStyle/>
          <a:p>
            <a:pPr eaLnBrk="1" hangingPunct="1"/>
            <a:r>
              <a:rPr lang="en-US" smtClean="0"/>
              <a:t>Period from the delivery of the placenta until the uterus remains firm on its own. </a:t>
            </a:r>
          </a:p>
          <a:p>
            <a:pPr eaLnBrk="1" hangingPunct="1"/>
            <a:r>
              <a:rPr lang="en-US" smtClean="0"/>
              <a:t>Uterus makes its initial readjustment to the non-pregnant state. </a:t>
            </a:r>
          </a:p>
          <a:p>
            <a:pPr eaLnBrk="1" hangingPunct="1"/>
            <a:r>
              <a:rPr lang="en-US" u="sng" smtClean="0"/>
              <a:t>The primary goal is to prevent hemorrhage from the uterine atony and the cervical or vaginal lacerations. </a:t>
            </a:r>
          </a:p>
          <a:p>
            <a:pPr eaLnBrk="1" hangingPunct="1"/>
            <a:r>
              <a:rPr lang="en-US" smtClean="0"/>
              <a:t>Atony is the lack of normal muscle tone. Uterine atony is failure of the uterus to contract. </a:t>
            </a:r>
          </a:p>
        </p:txBody>
      </p:sp>
      <p:sp>
        <p:nvSpPr>
          <p:cNvPr id="40964" name="Date Placeholder 5"/>
          <p:cNvSpPr>
            <a:spLocks noGrp="1"/>
          </p:cNvSpPr>
          <p:nvPr>
            <p:ph type="dt" sz="quarter" idx="10"/>
          </p:nvPr>
        </p:nvSpPr>
        <p:spPr>
          <a:noFill/>
        </p:spPr>
        <p:txBody>
          <a:bodyPr/>
          <a:lstStyle/>
          <a:p>
            <a:fld id="{30CB3383-FBEC-4A64-91B8-3533998AED82}" type="datetime1">
              <a:rPr lang="en-US" altLang="en-US" smtClean="0"/>
              <a:t>10/1/2013</a:t>
            </a:fld>
            <a:endParaRPr lang="en-US" altLang="en-US"/>
          </a:p>
        </p:txBody>
      </p:sp>
      <p:sp>
        <p:nvSpPr>
          <p:cNvPr id="40965" name="Slide Number Placeholder 6"/>
          <p:cNvSpPr>
            <a:spLocks noGrp="1"/>
          </p:cNvSpPr>
          <p:nvPr>
            <p:ph type="sldNum" sz="quarter" idx="12"/>
          </p:nvPr>
        </p:nvSpPr>
        <p:spPr>
          <a:noFill/>
        </p:spPr>
        <p:txBody>
          <a:bodyPr/>
          <a:lstStyle/>
          <a:p>
            <a:fld id="{53E44209-FDE8-4272-BC62-F90B18F4DC05}" type="slidenum">
              <a:rPr lang="en-US" altLang="en-US"/>
              <a:pPr/>
              <a:t>38</a:t>
            </a:fld>
            <a:endParaRPr lang="en-US" altLang="en-US"/>
          </a:p>
        </p:txBody>
      </p:sp>
      <p:sp>
        <p:nvSpPr>
          <p:cNvPr id="4096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Nursing care 4</a:t>
            </a:r>
            <a:r>
              <a:rPr lang="en-US" baseline="30000" smtClean="0"/>
              <a:t>th</a:t>
            </a:r>
            <a:r>
              <a:rPr lang="en-US" smtClean="0"/>
              <a:t> stage</a:t>
            </a:r>
          </a:p>
        </p:txBody>
      </p:sp>
      <p:sp>
        <p:nvSpPr>
          <p:cNvPr id="41987" name="Rectangle 3"/>
          <p:cNvSpPr>
            <a:spLocks noGrp="1" noChangeArrowheads="1"/>
          </p:cNvSpPr>
          <p:nvPr>
            <p:ph type="body" idx="1"/>
          </p:nvPr>
        </p:nvSpPr>
        <p:spPr>
          <a:xfrm>
            <a:off x="457200" y="1719263"/>
            <a:ext cx="8229600" cy="4757737"/>
          </a:xfrm>
        </p:spPr>
        <p:txBody>
          <a:bodyPr/>
          <a:lstStyle/>
          <a:p>
            <a:pPr eaLnBrk="1" hangingPunct="1"/>
            <a:r>
              <a:rPr lang="en-US" dirty="0" smtClean="0"/>
              <a:t>An ice pack may be applied to the perineum to reduce swelling from episiotomy especially </a:t>
            </a:r>
          </a:p>
          <a:p>
            <a:pPr eaLnBrk="1" hangingPunct="1"/>
            <a:r>
              <a:rPr lang="en-US" dirty="0" smtClean="0"/>
              <a:t>Vital signs</a:t>
            </a:r>
          </a:p>
          <a:p>
            <a:pPr eaLnBrk="1" hangingPunct="1"/>
            <a:r>
              <a:rPr lang="en-US" dirty="0" smtClean="0"/>
              <a:t>Evaluated the fundal height and firmness</a:t>
            </a:r>
          </a:p>
          <a:p>
            <a:pPr eaLnBrk="1" hangingPunct="1"/>
            <a:r>
              <a:rPr lang="en-US" dirty="0" smtClean="0"/>
              <a:t>Evaluated the lochia. </a:t>
            </a:r>
          </a:p>
          <a:p>
            <a:pPr eaLnBrk="1" hangingPunct="1"/>
            <a:r>
              <a:rPr lang="en-US" dirty="0" smtClean="0"/>
              <a:t>Suction and oxygen in case patient becomes </a:t>
            </a:r>
            <a:r>
              <a:rPr lang="en-US" dirty="0" err="1" smtClean="0"/>
              <a:t>eclamptic</a:t>
            </a:r>
            <a:r>
              <a:rPr lang="en-US" dirty="0" smtClean="0"/>
              <a:t>. </a:t>
            </a:r>
          </a:p>
        </p:txBody>
      </p:sp>
      <p:sp>
        <p:nvSpPr>
          <p:cNvPr id="41988" name="Date Placeholder 5"/>
          <p:cNvSpPr>
            <a:spLocks noGrp="1"/>
          </p:cNvSpPr>
          <p:nvPr>
            <p:ph type="dt" sz="quarter" idx="10"/>
          </p:nvPr>
        </p:nvSpPr>
        <p:spPr>
          <a:noFill/>
        </p:spPr>
        <p:txBody>
          <a:bodyPr/>
          <a:lstStyle/>
          <a:p>
            <a:fld id="{52DC8F0D-3193-4276-95B0-F8693970081B}" type="datetime1">
              <a:rPr lang="en-US" altLang="en-US" smtClean="0"/>
              <a:t>10/1/2013</a:t>
            </a:fld>
            <a:endParaRPr lang="en-US" altLang="en-US"/>
          </a:p>
        </p:txBody>
      </p:sp>
      <p:sp>
        <p:nvSpPr>
          <p:cNvPr id="41989" name="Slide Number Placeholder 6"/>
          <p:cNvSpPr>
            <a:spLocks noGrp="1"/>
          </p:cNvSpPr>
          <p:nvPr>
            <p:ph type="sldNum" sz="quarter" idx="12"/>
          </p:nvPr>
        </p:nvSpPr>
        <p:spPr>
          <a:noFill/>
        </p:spPr>
        <p:txBody>
          <a:bodyPr/>
          <a:lstStyle/>
          <a:p>
            <a:fld id="{52E8DD3D-AE78-48A7-BE8C-28DE44A3D8C2}" type="slidenum">
              <a:rPr lang="en-US" altLang="en-US"/>
              <a:pPr/>
              <a:t>39</a:t>
            </a:fld>
            <a:endParaRPr lang="en-US" altLang="en-US"/>
          </a:p>
        </p:txBody>
      </p:sp>
      <p:sp>
        <p:nvSpPr>
          <p:cNvPr id="41990"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2238"/>
            <a:ext cx="8153400" cy="1249362"/>
          </a:xfrm>
        </p:spPr>
        <p:txBody>
          <a:bodyPr/>
          <a:lstStyle/>
          <a:p>
            <a:pPr eaLnBrk="1" hangingPunct="1"/>
            <a:r>
              <a:rPr lang="en-US" sz="2800" smtClean="0"/>
              <a:t>FACTORS THAT MAY EXTEND OR INFLUENCE THE DURATION OF LABOR - 4 Ps</a:t>
            </a:r>
            <a:r>
              <a:rPr lang="en-US" sz="3500" smtClean="0"/>
              <a:t> </a:t>
            </a:r>
          </a:p>
        </p:txBody>
      </p:sp>
      <p:sp>
        <p:nvSpPr>
          <p:cNvPr id="6147" name="Rectangle 3"/>
          <p:cNvSpPr>
            <a:spLocks noGrp="1" noChangeArrowheads="1"/>
          </p:cNvSpPr>
          <p:nvPr>
            <p:ph type="body" idx="1"/>
          </p:nvPr>
        </p:nvSpPr>
        <p:spPr>
          <a:xfrm>
            <a:off x="381000" y="1447800"/>
            <a:ext cx="8458200" cy="5029200"/>
          </a:xfrm>
        </p:spPr>
        <p:txBody>
          <a:bodyPr/>
          <a:lstStyle/>
          <a:p>
            <a:pPr eaLnBrk="1" hangingPunct="1">
              <a:lnSpc>
                <a:spcPct val="90000"/>
              </a:lnSpc>
            </a:pPr>
            <a:r>
              <a:rPr lang="en-US" sz="2600" b="1" u="sng" smtClean="0">
                <a:latin typeface="Times New Roman" pitchFamily="18" charset="0"/>
              </a:rPr>
              <a:t>Passage</a:t>
            </a:r>
            <a:r>
              <a:rPr lang="en-US" sz="2600" b="1" smtClean="0">
                <a:latin typeface="Times New Roman" pitchFamily="18" charset="0"/>
              </a:rPr>
              <a:t>: </a:t>
            </a:r>
            <a:r>
              <a:rPr lang="en-US" sz="2600" smtClean="0">
                <a:latin typeface="Times New Roman" pitchFamily="18" charset="0"/>
              </a:rPr>
              <a:t>Birth Passage: size and morphology of true pelvis, uterus, cervix, vagina, and perineum. Parity of woman. </a:t>
            </a:r>
          </a:p>
          <a:p>
            <a:pPr eaLnBrk="1" hangingPunct="1">
              <a:lnSpc>
                <a:spcPct val="90000"/>
              </a:lnSpc>
            </a:pPr>
            <a:r>
              <a:rPr lang="en-US" sz="2600" smtClean="0">
                <a:latin typeface="Times New Roman" pitchFamily="18" charset="0"/>
              </a:rPr>
              <a:t>The True Pelvis is primarily important when a vaginal delivery is expected.</a:t>
            </a:r>
          </a:p>
          <a:p>
            <a:pPr eaLnBrk="1" hangingPunct="1">
              <a:lnSpc>
                <a:spcPct val="90000"/>
              </a:lnSpc>
            </a:pPr>
            <a:r>
              <a:rPr lang="en-US" sz="2600" b="1" u="sng" smtClean="0">
                <a:latin typeface="Times New Roman" pitchFamily="18" charset="0"/>
              </a:rPr>
              <a:t>Passenger</a:t>
            </a:r>
            <a:r>
              <a:rPr lang="en-US" sz="2600" b="1" smtClean="0">
                <a:latin typeface="Times New Roman" pitchFamily="18" charset="0"/>
              </a:rPr>
              <a:t>:</a:t>
            </a:r>
            <a:r>
              <a:rPr lang="en-US" sz="2600" smtClean="0">
                <a:latin typeface="Times New Roman" pitchFamily="18" charset="0"/>
              </a:rPr>
              <a:t> Presentation of the fetus “part of the fetus that enters the pelvis first” (breech, transverse). Size of the fetus, moldability of the fetal skull. </a:t>
            </a:r>
          </a:p>
          <a:p>
            <a:pPr eaLnBrk="1" hangingPunct="1">
              <a:lnSpc>
                <a:spcPct val="90000"/>
              </a:lnSpc>
            </a:pPr>
            <a:r>
              <a:rPr lang="en-US" sz="2600" b="1" u="sng" smtClean="0">
                <a:latin typeface="Times New Roman" pitchFamily="18" charset="0"/>
              </a:rPr>
              <a:t>Powers</a:t>
            </a:r>
            <a:r>
              <a:rPr lang="en-US" sz="2600" b="1" smtClean="0">
                <a:latin typeface="Times New Roman" pitchFamily="18" charset="0"/>
              </a:rPr>
              <a:t>:</a:t>
            </a:r>
            <a:r>
              <a:rPr lang="en-US" sz="2600" smtClean="0">
                <a:latin typeface="Times New Roman" pitchFamily="18" charset="0"/>
              </a:rPr>
              <a:t> Quality, force and frequency of uterine contractions </a:t>
            </a:r>
          </a:p>
          <a:p>
            <a:pPr eaLnBrk="1" hangingPunct="1">
              <a:lnSpc>
                <a:spcPct val="90000"/>
              </a:lnSpc>
            </a:pPr>
            <a:r>
              <a:rPr lang="en-US" sz="2600" b="1" u="sng" smtClean="0">
                <a:latin typeface="Times New Roman" pitchFamily="18" charset="0"/>
              </a:rPr>
              <a:t>Psyche</a:t>
            </a:r>
            <a:r>
              <a:rPr lang="en-US" sz="2600" smtClean="0">
                <a:latin typeface="Times New Roman" pitchFamily="18" charset="0"/>
              </a:rPr>
              <a:t>: mother’s attitude toward labor and her preparation for labor. Culture, Anxiety/Fear</a:t>
            </a:r>
          </a:p>
        </p:txBody>
      </p:sp>
      <p:sp>
        <p:nvSpPr>
          <p:cNvPr id="6148" name="Date Placeholder 5"/>
          <p:cNvSpPr>
            <a:spLocks noGrp="1"/>
          </p:cNvSpPr>
          <p:nvPr>
            <p:ph type="dt" sz="quarter" idx="10"/>
          </p:nvPr>
        </p:nvSpPr>
        <p:spPr>
          <a:noFill/>
        </p:spPr>
        <p:txBody>
          <a:bodyPr/>
          <a:lstStyle/>
          <a:p>
            <a:fld id="{D82EB2C5-EB63-4A67-AF08-0F606B1D39C9}" type="datetime1">
              <a:rPr lang="en-US" altLang="en-US" smtClean="0"/>
              <a:t>10/1/2013</a:t>
            </a:fld>
            <a:endParaRPr lang="en-US" altLang="en-US"/>
          </a:p>
        </p:txBody>
      </p:sp>
      <p:sp>
        <p:nvSpPr>
          <p:cNvPr id="6149" name="Slide Number Placeholder 6"/>
          <p:cNvSpPr>
            <a:spLocks noGrp="1"/>
          </p:cNvSpPr>
          <p:nvPr>
            <p:ph type="sldNum" sz="quarter" idx="12"/>
          </p:nvPr>
        </p:nvSpPr>
        <p:spPr>
          <a:noFill/>
        </p:spPr>
        <p:txBody>
          <a:bodyPr/>
          <a:lstStyle/>
          <a:p>
            <a:fld id="{D601A5DE-C3C6-420C-A330-99D828EEC4FD}" type="slidenum">
              <a:rPr lang="en-US" altLang="en-US"/>
              <a:pPr/>
              <a:t>4</a:t>
            </a:fld>
            <a:endParaRPr lang="en-US" altLang="en-US"/>
          </a:p>
        </p:txBody>
      </p:sp>
      <p:sp>
        <p:nvSpPr>
          <p:cNvPr id="6150"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57200"/>
            <a:ext cx="7543800" cy="960438"/>
          </a:xfrm>
        </p:spPr>
        <p:txBody>
          <a:bodyPr/>
          <a:lstStyle/>
          <a:p>
            <a:pPr eaLnBrk="1" hangingPunct="1"/>
            <a:r>
              <a:rPr lang="en-US" b="0" smtClean="0"/>
              <a:t>Fourth Stage of Labor</a:t>
            </a:r>
          </a:p>
        </p:txBody>
      </p:sp>
      <p:sp>
        <p:nvSpPr>
          <p:cNvPr id="43011" name="Rectangle 3"/>
          <p:cNvSpPr>
            <a:spLocks noGrp="1" noChangeArrowheads="1"/>
          </p:cNvSpPr>
          <p:nvPr>
            <p:ph type="body" idx="1"/>
          </p:nvPr>
        </p:nvSpPr>
        <p:spPr>
          <a:xfrm>
            <a:off x="457200" y="1719263"/>
            <a:ext cx="8229600" cy="4681537"/>
          </a:xfrm>
        </p:spPr>
        <p:txBody>
          <a:bodyPr/>
          <a:lstStyle/>
          <a:p>
            <a:pPr eaLnBrk="1" hangingPunct="1"/>
            <a:r>
              <a:rPr lang="en-US" smtClean="0"/>
              <a:t>Referred as the Recovery Stage</a:t>
            </a:r>
          </a:p>
          <a:p>
            <a:pPr eaLnBrk="1" hangingPunct="1"/>
            <a:r>
              <a:rPr lang="en-US" smtClean="0"/>
              <a:t>First 4 hours after the birth.</a:t>
            </a:r>
          </a:p>
          <a:p>
            <a:pPr eaLnBrk="1" hangingPunct="1"/>
            <a:r>
              <a:rPr lang="en-US" smtClean="0"/>
              <a:t>Blood loss is usually between 250 mL and 500 mL.</a:t>
            </a:r>
          </a:p>
          <a:p>
            <a:pPr eaLnBrk="1" hangingPunct="1"/>
            <a:r>
              <a:rPr lang="en-US" smtClean="0"/>
              <a:t>Uterus should remain contracted to control bleeding, positioned in the midline of the abdomen, level with the umbilicus.</a:t>
            </a:r>
          </a:p>
          <a:p>
            <a:pPr eaLnBrk="1" hangingPunct="1"/>
            <a:r>
              <a:rPr lang="en-US" smtClean="0"/>
              <a:t>Mother may experience shaking chills.</a:t>
            </a:r>
          </a:p>
        </p:txBody>
      </p:sp>
      <p:sp>
        <p:nvSpPr>
          <p:cNvPr id="43012" name="Date Placeholder 5"/>
          <p:cNvSpPr>
            <a:spLocks noGrp="1"/>
          </p:cNvSpPr>
          <p:nvPr>
            <p:ph type="dt" sz="quarter" idx="10"/>
          </p:nvPr>
        </p:nvSpPr>
        <p:spPr>
          <a:noFill/>
        </p:spPr>
        <p:txBody>
          <a:bodyPr/>
          <a:lstStyle/>
          <a:p>
            <a:fld id="{3D866183-3BC3-4360-8ABA-FB749FE8DE23}" type="datetime1">
              <a:rPr lang="en-US" altLang="en-US" smtClean="0"/>
              <a:t>10/1/2013</a:t>
            </a:fld>
            <a:endParaRPr lang="en-US" altLang="en-US"/>
          </a:p>
        </p:txBody>
      </p:sp>
      <p:sp>
        <p:nvSpPr>
          <p:cNvPr id="43013" name="Slide Number Placeholder 6"/>
          <p:cNvSpPr>
            <a:spLocks noGrp="1"/>
          </p:cNvSpPr>
          <p:nvPr>
            <p:ph type="sldNum" sz="quarter" idx="12"/>
          </p:nvPr>
        </p:nvSpPr>
        <p:spPr>
          <a:noFill/>
        </p:spPr>
        <p:txBody>
          <a:bodyPr/>
          <a:lstStyle/>
          <a:p>
            <a:fld id="{B3D564A7-0589-4759-AC03-366984A698B6}" type="slidenum">
              <a:rPr lang="en-US" altLang="en-US"/>
              <a:pPr/>
              <a:t>40</a:t>
            </a:fld>
            <a:endParaRPr lang="en-US" altLang="en-US"/>
          </a:p>
        </p:txBody>
      </p:sp>
      <p:sp>
        <p:nvSpPr>
          <p:cNvPr id="4301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7543800" cy="609600"/>
          </a:xfrm>
        </p:spPr>
        <p:txBody>
          <a:bodyPr/>
          <a:lstStyle/>
          <a:p>
            <a:pPr eaLnBrk="1" hangingPunct="1"/>
            <a:r>
              <a:rPr lang="en-US" sz="3500" smtClean="0"/>
              <a:t>Assessing the Fundus</a:t>
            </a:r>
          </a:p>
        </p:txBody>
      </p:sp>
      <p:sp>
        <p:nvSpPr>
          <p:cNvPr id="44035" name="Rectangle 3"/>
          <p:cNvSpPr>
            <a:spLocks noGrp="1" noChangeArrowheads="1"/>
          </p:cNvSpPr>
          <p:nvPr>
            <p:ph type="body" idx="1"/>
          </p:nvPr>
        </p:nvSpPr>
        <p:spPr>
          <a:xfrm>
            <a:off x="304800" y="1066800"/>
            <a:ext cx="8610600" cy="5562600"/>
          </a:xfrm>
        </p:spPr>
        <p:txBody>
          <a:bodyPr/>
          <a:lstStyle/>
          <a:p>
            <a:pPr eaLnBrk="1" hangingPunct="1"/>
            <a:r>
              <a:rPr lang="en-US" sz="2600" smtClean="0"/>
              <a:t>Massage the fundus every 15 minutes during the first hour, every 30 minutes during the next hour, and then, every hour until the patient is ready for transfer. </a:t>
            </a:r>
          </a:p>
          <a:p>
            <a:pPr eaLnBrk="1" hangingPunct="1"/>
            <a:r>
              <a:rPr lang="en-US" sz="2600" smtClean="0"/>
              <a:t>Evaluate from the umbilicus using fingerbreadths. </a:t>
            </a:r>
          </a:p>
          <a:p>
            <a:pPr eaLnBrk="1" hangingPunct="1"/>
            <a:r>
              <a:rPr lang="en-US" sz="2600" smtClean="0"/>
              <a:t>This is recorded as two fingers below the umbilicus (U/2), one finger above the umbilicus (1/U), and so forth. </a:t>
            </a:r>
          </a:p>
          <a:p>
            <a:pPr eaLnBrk="1" hangingPunct="1"/>
            <a:r>
              <a:rPr lang="en-US" sz="2600" smtClean="0"/>
              <a:t>The fundus should remain in the midline.</a:t>
            </a:r>
          </a:p>
          <a:p>
            <a:pPr eaLnBrk="1" hangingPunct="1"/>
            <a:r>
              <a:rPr lang="en-US" sz="2600" smtClean="0"/>
              <a:t>If it deviates from the middle, identify this and evaluate for distended bladder. </a:t>
            </a:r>
          </a:p>
          <a:p>
            <a:pPr eaLnBrk="1" hangingPunct="1"/>
            <a:r>
              <a:rPr lang="en-US" sz="2600" smtClean="0"/>
              <a:t>A boggy uterus many indicate uterine atony or retained placental fragments.</a:t>
            </a:r>
          </a:p>
        </p:txBody>
      </p:sp>
      <p:sp>
        <p:nvSpPr>
          <p:cNvPr id="44036" name="Date Placeholder 5"/>
          <p:cNvSpPr>
            <a:spLocks noGrp="1"/>
          </p:cNvSpPr>
          <p:nvPr>
            <p:ph type="dt" sz="quarter" idx="10"/>
          </p:nvPr>
        </p:nvSpPr>
        <p:spPr>
          <a:noFill/>
        </p:spPr>
        <p:txBody>
          <a:bodyPr/>
          <a:lstStyle/>
          <a:p>
            <a:fld id="{4134C445-8477-43A5-94F2-C11EB0BEA446}" type="datetime1">
              <a:rPr lang="en-US" altLang="en-US" smtClean="0"/>
              <a:t>10/1/2013</a:t>
            </a:fld>
            <a:endParaRPr lang="en-US" altLang="en-US"/>
          </a:p>
        </p:txBody>
      </p:sp>
      <p:sp>
        <p:nvSpPr>
          <p:cNvPr id="44037" name="Slide Number Placeholder 6"/>
          <p:cNvSpPr>
            <a:spLocks noGrp="1"/>
          </p:cNvSpPr>
          <p:nvPr>
            <p:ph type="sldNum" sz="quarter" idx="12"/>
          </p:nvPr>
        </p:nvSpPr>
        <p:spPr>
          <a:noFill/>
        </p:spPr>
        <p:txBody>
          <a:bodyPr/>
          <a:lstStyle/>
          <a:p>
            <a:fld id="{79EE2A1E-CD62-41D3-9329-8744EB00E597}" type="slidenum">
              <a:rPr lang="en-US" altLang="en-US"/>
              <a:pPr/>
              <a:t>41</a:t>
            </a:fld>
            <a:endParaRPr lang="en-US" altLang="en-US"/>
          </a:p>
        </p:txBody>
      </p:sp>
      <p:sp>
        <p:nvSpPr>
          <p:cNvPr id="44038"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7543800" cy="655638"/>
          </a:xfrm>
        </p:spPr>
        <p:txBody>
          <a:bodyPr/>
          <a:lstStyle/>
          <a:p>
            <a:pPr eaLnBrk="1" hangingPunct="1"/>
            <a:r>
              <a:rPr lang="en-US" sz="3500" smtClean="0"/>
              <a:t>Assess Lochia</a:t>
            </a:r>
          </a:p>
        </p:txBody>
      </p:sp>
      <p:sp>
        <p:nvSpPr>
          <p:cNvPr id="45059" name="Rectangle 3"/>
          <p:cNvSpPr>
            <a:spLocks noGrp="1" noChangeArrowheads="1"/>
          </p:cNvSpPr>
          <p:nvPr>
            <p:ph type="body" idx="1"/>
          </p:nvPr>
        </p:nvSpPr>
        <p:spPr>
          <a:xfrm>
            <a:off x="457200" y="990600"/>
            <a:ext cx="8229600" cy="5410200"/>
          </a:xfrm>
        </p:spPr>
        <p:txBody>
          <a:bodyPr/>
          <a:lstStyle/>
          <a:p>
            <a:pPr eaLnBrk="1" hangingPunct="1">
              <a:lnSpc>
                <a:spcPct val="90000"/>
              </a:lnSpc>
            </a:pPr>
            <a:r>
              <a:rPr lang="en-US" sz="2500" smtClean="0"/>
              <a:t>Lochia is the maternal discharge of blood, mucus and tissue from the uterus. </a:t>
            </a:r>
          </a:p>
          <a:p>
            <a:pPr eaLnBrk="1" hangingPunct="1">
              <a:lnSpc>
                <a:spcPct val="90000"/>
              </a:lnSpc>
            </a:pPr>
            <a:r>
              <a:rPr lang="en-US" sz="2500" smtClean="0"/>
              <a:t>May last for several weeks after birth. </a:t>
            </a:r>
          </a:p>
          <a:p>
            <a:pPr eaLnBrk="1" hangingPunct="1">
              <a:lnSpc>
                <a:spcPct val="90000"/>
              </a:lnSpc>
            </a:pPr>
            <a:r>
              <a:rPr lang="en-US" sz="2500" smtClean="0"/>
              <a:t>Record the number of pads soaked with lochia during recovery </a:t>
            </a:r>
          </a:p>
          <a:p>
            <a:pPr eaLnBrk="1" hangingPunct="1">
              <a:lnSpc>
                <a:spcPct val="90000"/>
              </a:lnSpc>
            </a:pPr>
            <a:r>
              <a:rPr lang="en-US" sz="2500" smtClean="0"/>
              <a:t>Observe for constant trickle of bright red lochia. This may indicate lacerations. </a:t>
            </a:r>
          </a:p>
          <a:p>
            <a:pPr eaLnBrk="1" hangingPunct="1">
              <a:lnSpc>
                <a:spcPct val="90000"/>
              </a:lnSpc>
            </a:pPr>
            <a:r>
              <a:rPr lang="en-US" sz="2500" smtClean="0"/>
              <a:t>Identify lochia amounts as small, moderate, or heavy (large)</a:t>
            </a:r>
          </a:p>
          <a:p>
            <a:pPr eaLnBrk="1" hangingPunct="1">
              <a:lnSpc>
                <a:spcPct val="90000"/>
              </a:lnSpc>
            </a:pPr>
            <a:r>
              <a:rPr lang="en-US" sz="2500" smtClean="0"/>
              <a:t>Document lochia flow when the fundus is massaged. </a:t>
            </a:r>
          </a:p>
          <a:p>
            <a:pPr eaLnBrk="1" hangingPunct="1">
              <a:lnSpc>
                <a:spcPct val="90000"/>
              </a:lnSpc>
            </a:pPr>
            <a:r>
              <a:rPr lang="en-US" sz="2500" smtClean="0"/>
              <a:t>Every fifteen (15) minutes times one hour. </a:t>
            </a:r>
          </a:p>
          <a:p>
            <a:pPr eaLnBrk="1" hangingPunct="1">
              <a:lnSpc>
                <a:spcPct val="90000"/>
              </a:lnSpc>
            </a:pPr>
            <a:r>
              <a:rPr lang="en-US" sz="2500" smtClean="0"/>
              <a:t>Every thirty (30) minutes times one hour. </a:t>
            </a:r>
          </a:p>
          <a:p>
            <a:pPr eaLnBrk="1" hangingPunct="1">
              <a:lnSpc>
                <a:spcPct val="90000"/>
              </a:lnSpc>
            </a:pPr>
            <a:r>
              <a:rPr lang="en-US" sz="2500" smtClean="0"/>
              <a:t>Every hour until ready for transfer. </a:t>
            </a:r>
          </a:p>
        </p:txBody>
      </p:sp>
      <p:sp>
        <p:nvSpPr>
          <p:cNvPr id="45060" name="Date Placeholder 5"/>
          <p:cNvSpPr>
            <a:spLocks noGrp="1"/>
          </p:cNvSpPr>
          <p:nvPr>
            <p:ph type="dt" sz="quarter" idx="10"/>
          </p:nvPr>
        </p:nvSpPr>
        <p:spPr>
          <a:noFill/>
        </p:spPr>
        <p:txBody>
          <a:bodyPr/>
          <a:lstStyle/>
          <a:p>
            <a:fld id="{3A060F49-82CE-4087-AC0F-A66BA178B62C}" type="datetime1">
              <a:rPr lang="en-US" altLang="en-US" smtClean="0"/>
              <a:t>10/1/2013</a:t>
            </a:fld>
            <a:endParaRPr lang="en-US" altLang="en-US"/>
          </a:p>
        </p:txBody>
      </p:sp>
      <p:sp>
        <p:nvSpPr>
          <p:cNvPr id="45061" name="Slide Number Placeholder 6"/>
          <p:cNvSpPr>
            <a:spLocks noGrp="1"/>
          </p:cNvSpPr>
          <p:nvPr>
            <p:ph type="sldNum" sz="quarter" idx="12"/>
          </p:nvPr>
        </p:nvSpPr>
        <p:spPr>
          <a:noFill/>
        </p:spPr>
        <p:txBody>
          <a:bodyPr/>
          <a:lstStyle/>
          <a:p>
            <a:fld id="{772301E2-2A67-4FA8-982A-497096BE972A}" type="slidenum">
              <a:rPr lang="en-US" altLang="en-US"/>
              <a:pPr/>
              <a:t>42</a:t>
            </a:fld>
            <a:endParaRPr lang="en-US" altLang="en-US"/>
          </a:p>
        </p:txBody>
      </p:sp>
      <p:sp>
        <p:nvSpPr>
          <p:cNvPr id="4506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50838"/>
            <a:ext cx="7543800" cy="411162"/>
          </a:xfrm>
        </p:spPr>
        <p:txBody>
          <a:bodyPr/>
          <a:lstStyle/>
          <a:p>
            <a:pPr eaLnBrk="1" hangingPunct="1"/>
            <a:r>
              <a:rPr lang="en-US" sz="3500" smtClean="0"/>
              <a:t>Vital Signs</a:t>
            </a:r>
          </a:p>
        </p:txBody>
      </p:sp>
      <p:sp>
        <p:nvSpPr>
          <p:cNvPr id="46083" name="Rectangle 3"/>
          <p:cNvSpPr>
            <a:spLocks noGrp="1" noChangeArrowheads="1"/>
          </p:cNvSpPr>
          <p:nvPr>
            <p:ph type="body" idx="1"/>
          </p:nvPr>
        </p:nvSpPr>
        <p:spPr>
          <a:xfrm>
            <a:off x="457200" y="990600"/>
            <a:ext cx="8229600" cy="5334000"/>
          </a:xfrm>
        </p:spPr>
        <p:txBody>
          <a:bodyPr/>
          <a:lstStyle/>
          <a:p>
            <a:pPr eaLnBrk="1" hangingPunct="1"/>
            <a:r>
              <a:rPr lang="en-US" sz="2600" smtClean="0"/>
              <a:t>Take BP, P, and R every 15 minutes for an hour, then every 30 minutes for an hour, and then every hour.</a:t>
            </a:r>
          </a:p>
          <a:p>
            <a:pPr eaLnBrk="1" hangingPunct="1"/>
            <a:r>
              <a:rPr lang="en-US" sz="2600" smtClean="0"/>
              <a:t>Temperature every hour. </a:t>
            </a:r>
          </a:p>
          <a:p>
            <a:pPr eaLnBrk="1" hangingPunct="1"/>
            <a:r>
              <a:rPr lang="en-US" sz="2600" smtClean="0"/>
              <a:t>Observe for uterine atony or hemorrhage. </a:t>
            </a:r>
          </a:p>
          <a:p>
            <a:pPr eaLnBrk="1" hangingPunct="1"/>
            <a:r>
              <a:rPr lang="en-US" sz="2600" smtClean="0"/>
              <a:t>Observe for any untoward effects from anesthesia. </a:t>
            </a:r>
          </a:p>
          <a:p>
            <a:pPr eaLnBrk="1" hangingPunct="1"/>
            <a:r>
              <a:rPr lang="en-US" sz="2600" smtClean="0"/>
              <a:t>Allow the patient time to rest. </a:t>
            </a:r>
          </a:p>
          <a:p>
            <a:pPr eaLnBrk="1" hangingPunct="1"/>
            <a:r>
              <a:rPr lang="en-US" sz="2600" smtClean="0"/>
              <a:t>Encourage the patient to drink fluids. </a:t>
            </a:r>
          </a:p>
          <a:p>
            <a:pPr eaLnBrk="1" hangingPunct="1"/>
            <a:r>
              <a:rPr lang="en-US" sz="2600" smtClean="0"/>
              <a:t>Observe patient's urinary bladder for distention.. </a:t>
            </a:r>
          </a:p>
          <a:p>
            <a:pPr eaLnBrk="1" hangingPunct="1"/>
            <a:r>
              <a:rPr lang="en-US" sz="2600" smtClean="0"/>
              <a:t>Characteristics of a full bladder. </a:t>
            </a:r>
          </a:p>
          <a:p>
            <a:pPr eaLnBrk="1" hangingPunct="1"/>
            <a:r>
              <a:rPr lang="en-US" sz="2600" smtClean="0"/>
              <a:t>Bulging of the lower abdomen.</a:t>
            </a:r>
          </a:p>
        </p:txBody>
      </p:sp>
      <p:sp>
        <p:nvSpPr>
          <p:cNvPr id="46084" name="Date Placeholder 5"/>
          <p:cNvSpPr>
            <a:spLocks noGrp="1"/>
          </p:cNvSpPr>
          <p:nvPr>
            <p:ph type="dt" sz="quarter" idx="10"/>
          </p:nvPr>
        </p:nvSpPr>
        <p:spPr>
          <a:noFill/>
        </p:spPr>
        <p:txBody>
          <a:bodyPr/>
          <a:lstStyle/>
          <a:p>
            <a:fld id="{CE4B01E3-6930-4541-B8DB-124F1860F92B}" type="datetime1">
              <a:rPr lang="en-US" altLang="en-US" smtClean="0"/>
              <a:t>10/1/2013</a:t>
            </a:fld>
            <a:endParaRPr lang="en-US" altLang="en-US"/>
          </a:p>
        </p:txBody>
      </p:sp>
      <p:sp>
        <p:nvSpPr>
          <p:cNvPr id="46085" name="Slide Number Placeholder 6"/>
          <p:cNvSpPr>
            <a:spLocks noGrp="1"/>
          </p:cNvSpPr>
          <p:nvPr>
            <p:ph type="sldNum" sz="quarter" idx="12"/>
          </p:nvPr>
        </p:nvSpPr>
        <p:spPr>
          <a:noFill/>
        </p:spPr>
        <p:txBody>
          <a:bodyPr/>
          <a:lstStyle/>
          <a:p>
            <a:fld id="{D61D1EE6-CB78-4E08-9A75-BB536188E772}" type="slidenum">
              <a:rPr lang="en-US" altLang="en-US"/>
              <a:pPr/>
              <a:t>43</a:t>
            </a:fld>
            <a:endParaRPr lang="en-US" altLang="en-US"/>
          </a:p>
        </p:txBody>
      </p:sp>
      <p:sp>
        <p:nvSpPr>
          <p:cNvPr id="4608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a:xfrm>
            <a:off x="457200" y="122238"/>
            <a:ext cx="8077200" cy="715962"/>
          </a:xfrm>
        </p:spPr>
        <p:txBody>
          <a:bodyPr/>
          <a:lstStyle/>
          <a:p>
            <a:pPr eaLnBrk="1" hangingPunct="1"/>
            <a:r>
              <a:rPr lang="en-US" sz="3500" smtClean="0"/>
              <a:t>Nursing Assessment/intervention</a:t>
            </a:r>
          </a:p>
        </p:txBody>
      </p:sp>
      <p:sp>
        <p:nvSpPr>
          <p:cNvPr id="47107" name="Rectangle 3"/>
          <p:cNvSpPr>
            <a:spLocks noGrp="1" noChangeArrowheads="1"/>
          </p:cNvSpPr>
          <p:nvPr>
            <p:ph type="body" idx="1"/>
          </p:nvPr>
        </p:nvSpPr>
        <p:spPr>
          <a:xfrm>
            <a:off x="304800" y="1066800"/>
            <a:ext cx="8534400" cy="5562600"/>
          </a:xfrm>
        </p:spPr>
        <p:txBody>
          <a:bodyPr/>
          <a:lstStyle/>
          <a:p>
            <a:pPr eaLnBrk="1" hangingPunct="1"/>
            <a:r>
              <a:rPr lang="en-US" sz="2500" smtClean="0"/>
              <a:t>Spongy feeling mass between the fundus and the pubis. </a:t>
            </a:r>
          </a:p>
          <a:p>
            <a:pPr eaLnBrk="1" hangingPunct="1"/>
            <a:r>
              <a:rPr lang="en-US" sz="2500" smtClean="0"/>
              <a:t>Displaced uterus from the midline, usually to the right. </a:t>
            </a:r>
          </a:p>
          <a:p>
            <a:pPr eaLnBrk="1" hangingPunct="1"/>
            <a:r>
              <a:rPr lang="en-US" sz="2500" smtClean="0"/>
              <a:t>Increased lochia flow. </a:t>
            </a:r>
          </a:p>
          <a:p>
            <a:pPr eaLnBrk="1" hangingPunct="1"/>
            <a:r>
              <a:rPr lang="en-US" sz="2500" smtClean="0"/>
              <a:t>Full bladders may actually cause postpartum hemorrhage because it prevents the uterus from contracting appropriately </a:t>
            </a:r>
          </a:p>
          <a:p>
            <a:pPr eaLnBrk="1" hangingPunct="1"/>
            <a:r>
              <a:rPr lang="en-US" sz="2500" smtClean="0"/>
              <a:t>Urine output less than 300cc on initial void after delivery may suggest urinary retention. </a:t>
            </a:r>
          </a:p>
          <a:p>
            <a:pPr eaLnBrk="1" hangingPunct="1"/>
            <a:r>
              <a:rPr lang="en-US" sz="2500" smtClean="0"/>
              <a:t>Evaluate the perineal area for signs of developing edema and/or hematoma. </a:t>
            </a:r>
          </a:p>
          <a:p>
            <a:pPr eaLnBrk="1" hangingPunct="1"/>
            <a:r>
              <a:rPr lang="en-US" sz="2500" smtClean="0"/>
              <a:t>Apply an ice pack to the perineum as soon as possible to decrease the amount of developing edema. </a:t>
            </a:r>
          </a:p>
        </p:txBody>
      </p:sp>
      <p:sp>
        <p:nvSpPr>
          <p:cNvPr id="47108" name="Date Placeholder 5"/>
          <p:cNvSpPr>
            <a:spLocks noGrp="1"/>
          </p:cNvSpPr>
          <p:nvPr>
            <p:ph type="dt" sz="quarter" idx="10"/>
          </p:nvPr>
        </p:nvSpPr>
        <p:spPr>
          <a:noFill/>
        </p:spPr>
        <p:txBody>
          <a:bodyPr/>
          <a:lstStyle/>
          <a:p>
            <a:fld id="{D9221372-A197-468A-8DA4-5E0546A68F05}" type="datetime1">
              <a:rPr lang="en-US" altLang="en-US" smtClean="0"/>
              <a:t>10/1/2013</a:t>
            </a:fld>
            <a:endParaRPr lang="en-US" altLang="en-US"/>
          </a:p>
        </p:txBody>
      </p:sp>
      <p:sp>
        <p:nvSpPr>
          <p:cNvPr id="47109" name="Slide Number Placeholder 6"/>
          <p:cNvSpPr>
            <a:spLocks noGrp="1"/>
          </p:cNvSpPr>
          <p:nvPr>
            <p:ph type="sldNum" sz="quarter" idx="12"/>
          </p:nvPr>
        </p:nvSpPr>
        <p:spPr>
          <a:noFill/>
        </p:spPr>
        <p:txBody>
          <a:bodyPr/>
          <a:lstStyle/>
          <a:p>
            <a:fld id="{639458A7-2DFD-4416-A419-8277D7AA878E}" type="slidenum">
              <a:rPr lang="en-US" altLang="en-US"/>
              <a:pPr/>
              <a:t>44</a:t>
            </a:fld>
            <a:endParaRPr lang="en-US" altLang="en-US"/>
          </a:p>
        </p:txBody>
      </p:sp>
      <p:sp>
        <p:nvSpPr>
          <p:cNvPr id="47110"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457200"/>
            <a:ext cx="8458200" cy="503238"/>
          </a:xfrm>
        </p:spPr>
        <p:txBody>
          <a:bodyPr/>
          <a:lstStyle/>
          <a:p>
            <a:pPr eaLnBrk="1" hangingPunct="1"/>
            <a:r>
              <a:rPr lang="en-US" sz="3500" smtClean="0"/>
              <a:t>Nursing Assessment Intervention</a:t>
            </a:r>
          </a:p>
        </p:txBody>
      </p:sp>
      <p:sp>
        <p:nvSpPr>
          <p:cNvPr id="48131" name="Rectangle 3"/>
          <p:cNvSpPr>
            <a:spLocks noGrp="1" noChangeArrowheads="1"/>
          </p:cNvSpPr>
          <p:nvPr>
            <p:ph type="body" idx="1"/>
          </p:nvPr>
        </p:nvSpPr>
        <p:spPr/>
        <p:txBody>
          <a:bodyPr/>
          <a:lstStyle/>
          <a:p>
            <a:pPr eaLnBrk="1" hangingPunct="1">
              <a:lnSpc>
                <a:spcPct val="90000"/>
              </a:lnSpc>
            </a:pPr>
            <a:r>
              <a:rPr lang="en-US" sz="2600" smtClean="0"/>
              <a:t>Vaginal or cervical lacerations. </a:t>
            </a:r>
          </a:p>
          <a:p>
            <a:pPr eaLnBrk="1" hangingPunct="1">
              <a:lnSpc>
                <a:spcPct val="90000"/>
              </a:lnSpc>
            </a:pPr>
            <a:r>
              <a:rPr lang="en-US" sz="2600" smtClean="0"/>
              <a:t>Retained placental fragments. </a:t>
            </a:r>
          </a:p>
          <a:p>
            <a:pPr eaLnBrk="1" hangingPunct="1">
              <a:lnSpc>
                <a:spcPct val="90000"/>
              </a:lnSpc>
            </a:pPr>
            <a:r>
              <a:rPr lang="en-US" sz="2600" smtClean="0"/>
              <a:t>Bladder distention. </a:t>
            </a:r>
          </a:p>
          <a:p>
            <a:pPr eaLnBrk="1" hangingPunct="1">
              <a:lnSpc>
                <a:spcPct val="90000"/>
              </a:lnSpc>
            </a:pPr>
            <a:r>
              <a:rPr lang="en-US" sz="2600" smtClean="0"/>
              <a:t>Severe hematoma in vagina or surrounding perineum. </a:t>
            </a:r>
          </a:p>
          <a:p>
            <a:pPr eaLnBrk="1" hangingPunct="1">
              <a:lnSpc>
                <a:spcPct val="90000"/>
              </a:lnSpc>
            </a:pPr>
            <a:r>
              <a:rPr lang="en-US" sz="2600" smtClean="0"/>
              <a:t>Assess for ambulatory stability. </a:t>
            </a:r>
          </a:p>
          <a:p>
            <a:pPr eaLnBrk="1" hangingPunct="1">
              <a:lnSpc>
                <a:spcPct val="90000"/>
              </a:lnSpc>
            </a:pPr>
            <a:r>
              <a:rPr lang="en-US" sz="2600" smtClean="0"/>
              <a:t>The patient should be accompanied on the first ambulation and observed for stability. </a:t>
            </a:r>
          </a:p>
          <a:p>
            <a:pPr eaLnBrk="1" hangingPunct="1">
              <a:lnSpc>
                <a:spcPct val="90000"/>
              </a:lnSpc>
            </a:pPr>
            <a:r>
              <a:rPr lang="en-US" sz="2600" smtClean="0"/>
              <a:t>The patient should be closely monitored while in the bathroom to prevent injury if fainting does occur. </a:t>
            </a:r>
          </a:p>
        </p:txBody>
      </p:sp>
      <p:sp>
        <p:nvSpPr>
          <p:cNvPr id="48132" name="Date Placeholder 5"/>
          <p:cNvSpPr>
            <a:spLocks noGrp="1"/>
          </p:cNvSpPr>
          <p:nvPr>
            <p:ph type="dt" sz="quarter" idx="10"/>
          </p:nvPr>
        </p:nvSpPr>
        <p:spPr>
          <a:noFill/>
        </p:spPr>
        <p:txBody>
          <a:bodyPr/>
          <a:lstStyle/>
          <a:p>
            <a:fld id="{D579FB7B-C305-43F7-BFF3-07C0D1ADFE49}" type="datetime1">
              <a:rPr lang="en-US" altLang="en-US" smtClean="0"/>
              <a:t>10/1/2013</a:t>
            </a:fld>
            <a:endParaRPr lang="en-US" altLang="en-US"/>
          </a:p>
        </p:txBody>
      </p:sp>
      <p:sp>
        <p:nvSpPr>
          <p:cNvPr id="48133" name="Slide Number Placeholder 6"/>
          <p:cNvSpPr>
            <a:spLocks noGrp="1"/>
          </p:cNvSpPr>
          <p:nvPr>
            <p:ph type="sldNum" sz="quarter" idx="12"/>
          </p:nvPr>
        </p:nvSpPr>
        <p:spPr>
          <a:noFill/>
        </p:spPr>
        <p:txBody>
          <a:bodyPr/>
          <a:lstStyle/>
          <a:p>
            <a:fld id="{4F6F210F-DD9B-4D4D-AEF6-EBC0179451C6}" type="slidenum">
              <a:rPr lang="en-US" altLang="en-US"/>
              <a:pPr/>
              <a:t>45</a:t>
            </a:fld>
            <a:endParaRPr lang="en-US" altLang="en-US"/>
          </a:p>
        </p:txBody>
      </p:sp>
      <p:sp>
        <p:nvSpPr>
          <p:cNvPr id="4813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22238"/>
            <a:ext cx="7543800" cy="715962"/>
          </a:xfrm>
        </p:spPr>
        <p:txBody>
          <a:bodyPr/>
          <a:lstStyle/>
          <a:p>
            <a:pPr eaLnBrk="1" hangingPunct="1"/>
            <a:r>
              <a:rPr lang="en-US" sz="3500" smtClean="0"/>
              <a:t>NURSING DIAGNOSES</a:t>
            </a:r>
          </a:p>
        </p:txBody>
      </p:sp>
      <p:sp>
        <p:nvSpPr>
          <p:cNvPr id="49155" name="Rectangle 3"/>
          <p:cNvSpPr>
            <a:spLocks noGrp="1" noChangeArrowheads="1"/>
          </p:cNvSpPr>
          <p:nvPr>
            <p:ph type="body" sz="half" idx="1"/>
          </p:nvPr>
        </p:nvSpPr>
        <p:spPr>
          <a:xfrm>
            <a:off x="304800" y="1066800"/>
            <a:ext cx="3962400" cy="5486400"/>
          </a:xfrm>
          <a:noFill/>
        </p:spPr>
        <p:txBody>
          <a:bodyPr/>
          <a:lstStyle/>
          <a:p>
            <a:pPr eaLnBrk="1" hangingPunct="1">
              <a:lnSpc>
                <a:spcPct val="90000"/>
              </a:lnSpc>
            </a:pPr>
            <a:r>
              <a:rPr lang="en-US" sz="3200" smtClean="0"/>
              <a:t>Impaired verbal communication</a:t>
            </a:r>
          </a:p>
          <a:p>
            <a:pPr eaLnBrk="1" hangingPunct="1">
              <a:lnSpc>
                <a:spcPct val="90000"/>
              </a:lnSpc>
            </a:pPr>
            <a:r>
              <a:rPr lang="en-US" sz="3200" smtClean="0"/>
              <a:t>Pain</a:t>
            </a:r>
          </a:p>
          <a:p>
            <a:pPr eaLnBrk="1" hangingPunct="1">
              <a:lnSpc>
                <a:spcPct val="90000"/>
              </a:lnSpc>
            </a:pPr>
            <a:r>
              <a:rPr lang="en-US" sz="3200" smtClean="0"/>
              <a:t>Fatigue</a:t>
            </a:r>
          </a:p>
          <a:p>
            <a:pPr eaLnBrk="1" hangingPunct="1">
              <a:lnSpc>
                <a:spcPct val="90000"/>
              </a:lnSpc>
            </a:pPr>
            <a:r>
              <a:rPr lang="en-US" sz="3200" smtClean="0"/>
              <a:t>Anxiety</a:t>
            </a:r>
          </a:p>
          <a:p>
            <a:pPr eaLnBrk="1" hangingPunct="1">
              <a:lnSpc>
                <a:spcPct val="90000"/>
              </a:lnSpc>
            </a:pPr>
            <a:r>
              <a:rPr lang="en-US" sz="3200" smtClean="0"/>
              <a:t>Fear</a:t>
            </a:r>
          </a:p>
          <a:p>
            <a:pPr eaLnBrk="1" hangingPunct="1">
              <a:lnSpc>
                <a:spcPct val="90000"/>
              </a:lnSpc>
            </a:pPr>
            <a:r>
              <a:rPr lang="en-US" sz="3200" smtClean="0"/>
              <a:t>Deficient knowledge</a:t>
            </a:r>
          </a:p>
          <a:p>
            <a:pPr eaLnBrk="1" hangingPunct="1">
              <a:lnSpc>
                <a:spcPct val="90000"/>
              </a:lnSpc>
            </a:pPr>
            <a:r>
              <a:rPr lang="en-US" sz="3200" smtClean="0"/>
              <a:t>Risk for infection</a:t>
            </a:r>
          </a:p>
          <a:p>
            <a:pPr eaLnBrk="1" hangingPunct="1">
              <a:lnSpc>
                <a:spcPct val="90000"/>
              </a:lnSpc>
            </a:pPr>
            <a:r>
              <a:rPr lang="en-US" sz="3200" smtClean="0"/>
              <a:t>Risk for Injury</a:t>
            </a:r>
          </a:p>
        </p:txBody>
      </p:sp>
      <p:sp>
        <p:nvSpPr>
          <p:cNvPr id="49156" name="Rectangle 4"/>
          <p:cNvSpPr>
            <a:spLocks noGrp="1" noChangeArrowheads="1"/>
          </p:cNvSpPr>
          <p:nvPr>
            <p:ph type="body" sz="half" idx="2"/>
          </p:nvPr>
        </p:nvSpPr>
        <p:spPr>
          <a:xfrm>
            <a:off x="4267200" y="1066800"/>
            <a:ext cx="4648200" cy="5410200"/>
          </a:xfrm>
        </p:spPr>
        <p:txBody>
          <a:bodyPr/>
          <a:lstStyle/>
          <a:p>
            <a:pPr eaLnBrk="1" hangingPunct="1"/>
            <a:r>
              <a:rPr lang="en-US" smtClean="0"/>
              <a:t>Risk for deficient fluid volume</a:t>
            </a:r>
          </a:p>
          <a:p>
            <a:pPr eaLnBrk="1" hangingPunct="1"/>
            <a:r>
              <a:rPr lang="en-US" smtClean="0"/>
              <a:t>Impaired urinary elimination</a:t>
            </a:r>
          </a:p>
          <a:p>
            <a:pPr eaLnBrk="1" hangingPunct="1"/>
            <a:r>
              <a:rPr lang="en-US" smtClean="0"/>
              <a:t>Impaired (fetal) gas exchange</a:t>
            </a:r>
          </a:p>
          <a:p>
            <a:pPr eaLnBrk="1" hangingPunct="1"/>
            <a:r>
              <a:rPr lang="en-US" smtClean="0"/>
              <a:t>Altered tissue perfusion (maternal)</a:t>
            </a:r>
          </a:p>
          <a:p>
            <a:pPr eaLnBrk="1" hangingPunct="1"/>
            <a:r>
              <a:rPr lang="en-US" smtClean="0"/>
              <a:t>Impaired physical mobility</a:t>
            </a:r>
          </a:p>
          <a:p>
            <a:pPr eaLnBrk="1" hangingPunct="1"/>
            <a:r>
              <a:rPr lang="en-US" smtClean="0"/>
              <a:t>Ineffective coping</a:t>
            </a:r>
          </a:p>
        </p:txBody>
      </p:sp>
      <p:sp>
        <p:nvSpPr>
          <p:cNvPr id="49157" name="Date Placeholder 6"/>
          <p:cNvSpPr>
            <a:spLocks noGrp="1"/>
          </p:cNvSpPr>
          <p:nvPr>
            <p:ph type="dt" sz="quarter" idx="10"/>
          </p:nvPr>
        </p:nvSpPr>
        <p:spPr>
          <a:noFill/>
        </p:spPr>
        <p:txBody>
          <a:bodyPr/>
          <a:lstStyle/>
          <a:p>
            <a:fld id="{DEC89404-FF19-4E4A-A02E-D7F3B141A66E}" type="datetime1">
              <a:rPr lang="en-US" altLang="en-US" smtClean="0"/>
              <a:t>10/1/2013</a:t>
            </a:fld>
            <a:endParaRPr lang="en-US" altLang="en-US"/>
          </a:p>
        </p:txBody>
      </p:sp>
      <p:sp>
        <p:nvSpPr>
          <p:cNvPr id="49158" name="Slide Number Placeholder 7"/>
          <p:cNvSpPr>
            <a:spLocks noGrp="1"/>
          </p:cNvSpPr>
          <p:nvPr>
            <p:ph type="sldNum" sz="quarter" idx="12"/>
          </p:nvPr>
        </p:nvSpPr>
        <p:spPr>
          <a:noFill/>
        </p:spPr>
        <p:txBody>
          <a:bodyPr/>
          <a:lstStyle/>
          <a:p>
            <a:fld id="{F53D9E41-4D2E-4EDA-86CF-EA261A5F5F69}" type="slidenum">
              <a:rPr lang="en-US" altLang="en-US"/>
              <a:pPr/>
              <a:t>46</a:t>
            </a:fld>
            <a:endParaRPr lang="en-US" altLang="en-US"/>
          </a:p>
        </p:txBody>
      </p:sp>
      <p:sp>
        <p:nvSpPr>
          <p:cNvPr id="49159" name="Footer Placeholder 8"/>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500" smtClean="0"/>
              <a:t>PLANNING/OUTCOME IDENTIFICATION</a:t>
            </a:r>
          </a:p>
        </p:txBody>
      </p:sp>
      <p:sp>
        <p:nvSpPr>
          <p:cNvPr id="50179" name="Rectangle 3"/>
          <p:cNvSpPr>
            <a:spLocks noGrp="1" noChangeArrowheads="1"/>
          </p:cNvSpPr>
          <p:nvPr>
            <p:ph type="body" idx="1"/>
          </p:nvPr>
        </p:nvSpPr>
        <p:spPr>
          <a:xfrm>
            <a:off x="533400" y="1752600"/>
            <a:ext cx="7696200" cy="4724400"/>
          </a:xfrm>
          <a:noFill/>
        </p:spPr>
        <p:txBody>
          <a:bodyPr/>
          <a:lstStyle/>
          <a:p>
            <a:pPr eaLnBrk="1" hangingPunct="1">
              <a:buFont typeface="Wingdings" pitchFamily="2" charset="2"/>
              <a:buNone/>
            </a:pPr>
            <a:r>
              <a:rPr lang="en-US" smtClean="0"/>
              <a:t>Client: </a:t>
            </a:r>
          </a:p>
          <a:p>
            <a:pPr eaLnBrk="1" hangingPunct="1"/>
            <a:r>
              <a:rPr lang="en-US" smtClean="0"/>
              <a:t>Shows progress through labor.</a:t>
            </a:r>
          </a:p>
          <a:p>
            <a:pPr eaLnBrk="1" hangingPunct="1"/>
            <a:r>
              <a:rPr lang="en-US" smtClean="0"/>
              <a:t>Expresses satisfaction with assistance.</a:t>
            </a:r>
          </a:p>
          <a:p>
            <a:pPr eaLnBrk="1" hangingPunct="1"/>
            <a:r>
              <a:rPr lang="en-US" smtClean="0"/>
              <a:t>Maintains adequate hydration.</a:t>
            </a:r>
          </a:p>
          <a:p>
            <a:pPr eaLnBrk="1" hangingPunct="1"/>
            <a:r>
              <a:rPr lang="en-US" smtClean="0"/>
              <a:t>Voids at least every 2 hours.</a:t>
            </a:r>
          </a:p>
          <a:p>
            <a:pPr eaLnBrk="1" hangingPunct="1"/>
            <a:r>
              <a:rPr lang="en-US" smtClean="0"/>
              <a:t>Actively participates in labor process.</a:t>
            </a:r>
          </a:p>
          <a:p>
            <a:pPr eaLnBrk="1" hangingPunct="1"/>
            <a:r>
              <a:rPr lang="en-US" smtClean="0"/>
              <a:t>Does not experience any injury.</a:t>
            </a:r>
          </a:p>
        </p:txBody>
      </p:sp>
      <p:sp>
        <p:nvSpPr>
          <p:cNvPr id="50180" name="Date Placeholder 5"/>
          <p:cNvSpPr>
            <a:spLocks noGrp="1"/>
          </p:cNvSpPr>
          <p:nvPr>
            <p:ph type="dt" sz="quarter" idx="10"/>
          </p:nvPr>
        </p:nvSpPr>
        <p:spPr>
          <a:noFill/>
        </p:spPr>
        <p:txBody>
          <a:bodyPr/>
          <a:lstStyle/>
          <a:p>
            <a:fld id="{10DD8D50-B663-471A-9313-A61AC0023B35}" type="datetime1">
              <a:rPr lang="en-US" altLang="en-US" smtClean="0"/>
              <a:t>10/1/2013</a:t>
            </a:fld>
            <a:endParaRPr lang="en-US" altLang="en-US"/>
          </a:p>
        </p:txBody>
      </p:sp>
      <p:sp>
        <p:nvSpPr>
          <p:cNvPr id="50181" name="Slide Number Placeholder 6"/>
          <p:cNvSpPr>
            <a:spLocks noGrp="1"/>
          </p:cNvSpPr>
          <p:nvPr>
            <p:ph type="sldNum" sz="quarter" idx="12"/>
          </p:nvPr>
        </p:nvSpPr>
        <p:spPr>
          <a:noFill/>
        </p:spPr>
        <p:txBody>
          <a:bodyPr/>
          <a:lstStyle/>
          <a:p>
            <a:fld id="{31CD7132-809B-401C-8D16-A0D6A57D85CD}" type="slidenum">
              <a:rPr lang="en-US" altLang="en-US"/>
              <a:pPr/>
              <a:t>47</a:t>
            </a:fld>
            <a:endParaRPr lang="en-US" altLang="en-US"/>
          </a:p>
        </p:txBody>
      </p:sp>
      <p:sp>
        <p:nvSpPr>
          <p:cNvPr id="5018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22238"/>
            <a:ext cx="7543800" cy="792162"/>
          </a:xfrm>
        </p:spPr>
        <p:txBody>
          <a:bodyPr/>
          <a:lstStyle/>
          <a:p>
            <a:pPr eaLnBrk="1" hangingPunct="1"/>
            <a:r>
              <a:rPr lang="en-US" sz="3500" smtClean="0"/>
              <a:t>NURSING INTERVENTIONS</a:t>
            </a:r>
          </a:p>
        </p:txBody>
      </p:sp>
      <p:sp>
        <p:nvSpPr>
          <p:cNvPr id="51203" name="Rectangle 3"/>
          <p:cNvSpPr>
            <a:spLocks noGrp="1" noChangeArrowheads="1"/>
          </p:cNvSpPr>
          <p:nvPr>
            <p:ph type="body" idx="1"/>
          </p:nvPr>
        </p:nvSpPr>
        <p:spPr>
          <a:xfrm>
            <a:off x="457200" y="1066800"/>
            <a:ext cx="8229600" cy="5410200"/>
          </a:xfrm>
          <a:noFill/>
        </p:spPr>
        <p:txBody>
          <a:bodyPr/>
          <a:lstStyle/>
          <a:p>
            <a:pPr eaLnBrk="1" hangingPunct="1"/>
            <a:r>
              <a:rPr lang="en-US" sz="2600" smtClean="0"/>
              <a:t>Assessment, timing contractions, and listening to FHR regularly</a:t>
            </a:r>
          </a:p>
          <a:p>
            <a:pPr eaLnBrk="1" hangingPunct="1"/>
            <a:r>
              <a:rPr lang="en-US" sz="2600" smtClean="0"/>
              <a:t>Comfort measures</a:t>
            </a:r>
          </a:p>
          <a:p>
            <a:pPr eaLnBrk="1" hangingPunct="1"/>
            <a:r>
              <a:rPr lang="en-US" sz="2600" smtClean="0"/>
              <a:t>Hygiene measures</a:t>
            </a:r>
          </a:p>
          <a:p>
            <a:pPr eaLnBrk="1" hangingPunct="1"/>
            <a:r>
              <a:rPr lang="en-US" sz="2600" smtClean="0"/>
              <a:t>Ambulation and position</a:t>
            </a:r>
          </a:p>
          <a:p>
            <a:pPr eaLnBrk="1" hangingPunct="1"/>
            <a:r>
              <a:rPr lang="en-US" sz="2600" smtClean="0"/>
              <a:t>Food and fluid intake</a:t>
            </a:r>
          </a:p>
          <a:p>
            <a:pPr eaLnBrk="1" hangingPunct="1"/>
            <a:r>
              <a:rPr lang="en-US" sz="2600" smtClean="0"/>
              <a:t>Elimination</a:t>
            </a:r>
          </a:p>
          <a:p>
            <a:pPr eaLnBrk="1" hangingPunct="1"/>
            <a:r>
              <a:rPr lang="en-US" sz="2600" smtClean="0"/>
              <a:t>Provide adequate oxygenation of mother and fetus.</a:t>
            </a:r>
          </a:p>
          <a:p>
            <a:pPr eaLnBrk="1" hangingPunct="1"/>
            <a:r>
              <a:rPr lang="en-US" sz="2600" smtClean="0"/>
              <a:t>Provide a focus of attention.</a:t>
            </a:r>
          </a:p>
          <a:p>
            <a:pPr eaLnBrk="1" hangingPunct="1"/>
            <a:r>
              <a:rPr lang="en-US" sz="2600" smtClean="0"/>
              <a:t>Decrease pain and anxiety.</a:t>
            </a:r>
          </a:p>
          <a:p>
            <a:pPr eaLnBrk="1" hangingPunct="1"/>
            <a:r>
              <a:rPr lang="en-US" sz="2600" smtClean="0"/>
              <a:t>Increase mental and physical relaxation.</a:t>
            </a:r>
          </a:p>
        </p:txBody>
      </p:sp>
      <p:sp>
        <p:nvSpPr>
          <p:cNvPr id="51204" name="Date Placeholder 5"/>
          <p:cNvSpPr>
            <a:spLocks noGrp="1"/>
          </p:cNvSpPr>
          <p:nvPr>
            <p:ph type="dt" sz="quarter" idx="10"/>
          </p:nvPr>
        </p:nvSpPr>
        <p:spPr>
          <a:noFill/>
        </p:spPr>
        <p:txBody>
          <a:bodyPr/>
          <a:lstStyle/>
          <a:p>
            <a:fld id="{BC72557F-F03F-43E2-ABD7-F877EE0C9BB2}" type="datetime1">
              <a:rPr lang="en-US" altLang="en-US" smtClean="0"/>
              <a:t>10/1/2013</a:t>
            </a:fld>
            <a:endParaRPr lang="en-US" altLang="en-US"/>
          </a:p>
        </p:txBody>
      </p:sp>
      <p:sp>
        <p:nvSpPr>
          <p:cNvPr id="51205" name="Slide Number Placeholder 6"/>
          <p:cNvSpPr>
            <a:spLocks noGrp="1"/>
          </p:cNvSpPr>
          <p:nvPr>
            <p:ph type="sldNum" sz="quarter" idx="12"/>
          </p:nvPr>
        </p:nvSpPr>
        <p:spPr>
          <a:noFill/>
        </p:spPr>
        <p:txBody>
          <a:bodyPr/>
          <a:lstStyle/>
          <a:p>
            <a:fld id="{5D791FEE-86C8-41BA-A3BA-365EC5A511C0}" type="slidenum">
              <a:rPr lang="en-US" altLang="en-US"/>
              <a:pPr/>
              <a:t>48</a:t>
            </a:fld>
            <a:endParaRPr lang="en-US" altLang="en-US"/>
          </a:p>
        </p:txBody>
      </p:sp>
      <p:sp>
        <p:nvSpPr>
          <p:cNvPr id="5120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122238"/>
            <a:ext cx="7543800" cy="487362"/>
          </a:xfrm>
        </p:spPr>
        <p:txBody>
          <a:bodyPr/>
          <a:lstStyle/>
          <a:p>
            <a:pPr algn="r" eaLnBrk="1" hangingPunct="1"/>
            <a:r>
              <a:rPr lang="en-US" sz="2800" smtClean="0"/>
              <a:t>UMBILICAL PROLAPSE CORD</a:t>
            </a:r>
          </a:p>
        </p:txBody>
      </p:sp>
      <p:sp>
        <p:nvSpPr>
          <p:cNvPr id="52227" name="Rectangle 5"/>
          <p:cNvSpPr>
            <a:spLocks noGrp="1" noChangeArrowheads="1"/>
          </p:cNvSpPr>
          <p:nvPr>
            <p:ph type="body" sz="half" idx="1"/>
          </p:nvPr>
        </p:nvSpPr>
        <p:spPr>
          <a:xfrm>
            <a:off x="228600" y="685800"/>
            <a:ext cx="5257800" cy="5943600"/>
          </a:xfrm>
        </p:spPr>
        <p:txBody>
          <a:bodyPr/>
          <a:lstStyle/>
          <a:p>
            <a:pPr marL="419100" indent="-419100" eaLnBrk="1" hangingPunct="1">
              <a:buFont typeface="Wingdings" pitchFamily="2" charset="2"/>
              <a:buAutoNum type="arabicPeriod"/>
            </a:pPr>
            <a:r>
              <a:rPr lang="en-US" sz="2000" smtClean="0">
                <a:latin typeface="Times New Roman" pitchFamily="18" charset="0"/>
              </a:rPr>
              <a:t>Cord is compressed by the fetus and not visible externally. </a:t>
            </a:r>
          </a:p>
          <a:p>
            <a:pPr marL="419100" indent="-419100" eaLnBrk="1" hangingPunct="1">
              <a:buFont typeface="Wingdings" pitchFamily="2" charset="2"/>
              <a:buAutoNum type="arabicPeriod"/>
            </a:pPr>
            <a:r>
              <a:rPr lang="en-US" sz="2000" smtClean="0">
                <a:latin typeface="Times New Roman" pitchFamily="18" charset="0"/>
              </a:rPr>
              <a:t>Cord may not be visual but lt in the vaginal canal. </a:t>
            </a:r>
          </a:p>
          <a:p>
            <a:pPr marL="419100" indent="-419100" eaLnBrk="1" hangingPunct="1">
              <a:buFont typeface="Wingdings" pitchFamily="2" charset="2"/>
              <a:buAutoNum type="arabicPeriod"/>
            </a:pPr>
            <a:r>
              <a:rPr lang="en-US" sz="2000" smtClean="0">
                <a:latin typeface="Times New Roman" pitchFamily="18" charset="0"/>
              </a:rPr>
              <a:t>Cord is protruding from the vagina. </a:t>
            </a:r>
          </a:p>
          <a:p>
            <a:pPr marL="419100" indent="-419100" eaLnBrk="1" hangingPunct="1"/>
            <a:r>
              <a:rPr lang="en-US" sz="2000" b="1" u="sng" smtClean="0">
                <a:latin typeface="Times New Roman" pitchFamily="18" charset="0"/>
              </a:rPr>
              <a:t>Goal is prevention of fetal anoxia. </a:t>
            </a:r>
          </a:p>
          <a:p>
            <a:pPr marL="419100" indent="-419100" eaLnBrk="1" hangingPunct="1"/>
            <a:r>
              <a:rPr lang="en-US" sz="2000" smtClean="0">
                <a:latin typeface="Times New Roman" pitchFamily="18" charset="0"/>
              </a:rPr>
              <a:t>Management includes positioning the mother on the left side in trendelenberg or in a knee-chest position and administering 100% oxygen. </a:t>
            </a:r>
          </a:p>
          <a:p>
            <a:pPr marL="419100" indent="-419100" eaLnBrk="1" hangingPunct="1"/>
            <a:r>
              <a:rPr lang="en-US" sz="2000" smtClean="0">
                <a:latin typeface="Times New Roman" pitchFamily="18" charset="0"/>
              </a:rPr>
              <a:t>If the cord is exposed, cover it with saline moistened sterile gauze. STAT C-section is performed.</a:t>
            </a:r>
          </a:p>
          <a:p>
            <a:pPr marL="419100" indent="-419100" eaLnBrk="1" hangingPunct="1"/>
            <a:r>
              <a:rPr lang="en-US" sz="2000" b="1" smtClean="0">
                <a:latin typeface="Times New Roman" pitchFamily="18" charset="0"/>
              </a:rPr>
              <a:t>Insert 2 fingers into the vagina with sterile gloves, and put pressure on the presenting part to relieve the compression of the cord.</a:t>
            </a:r>
          </a:p>
        </p:txBody>
      </p:sp>
      <p:sp>
        <p:nvSpPr>
          <p:cNvPr id="52228" name="Rectangle 6"/>
          <p:cNvSpPr>
            <a:spLocks noGrp="1" noChangeArrowheads="1"/>
          </p:cNvSpPr>
          <p:nvPr>
            <p:ph sz="half" idx="2"/>
          </p:nvPr>
        </p:nvSpPr>
        <p:spPr>
          <a:xfrm>
            <a:off x="5715000" y="1066800"/>
            <a:ext cx="3200400" cy="4911725"/>
          </a:xfrm>
        </p:spPr>
        <p:txBody>
          <a:bodyPr/>
          <a:lstStyle/>
          <a:p>
            <a:pPr eaLnBrk="1" hangingPunct="1"/>
            <a:endParaRPr lang="en-US" sz="2000" smtClean="0"/>
          </a:p>
        </p:txBody>
      </p:sp>
      <p:pic>
        <p:nvPicPr>
          <p:cNvPr id="52229" name="Picture 8" descr="Prolapsed Umbilical cord"/>
          <p:cNvPicPr>
            <a:picLocks noChangeAspect="1" noChangeArrowheads="1"/>
          </p:cNvPicPr>
          <p:nvPr/>
        </p:nvPicPr>
        <p:blipFill>
          <a:blip r:embed="rId2"/>
          <a:srcRect/>
          <a:stretch>
            <a:fillRect/>
          </a:stretch>
        </p:blipFill>
        <p:spPr bwMode="auto">
          <a:xfrm>
            <a:off x="5867400" y="1143000"/>
            <a:ext cx="2819400" cy="2914650"/>
          </a:xfrm>
          <a:prstGeom prst="rect">
            <a:avLst/>
          </a:prstGeom>
          <a:noFill/>
          <a:ln w="9525">
            <a:noFill/>
            <a:miter lim="800000"/>
            <a:headEnd/>
            <a:tailEnd/>
          </a:ln>
        </p:spPr>
      </p:pic>
      <p:sp>
        <p:nvSpPr>
          <p:cNvPr id="52230" name="Date Placeholder 7"/>
          <p:cNvSpPr>
            <a:spLocks noGrp="1"/>
          </p:cNvSpPr>
          <p:nvPr>
            <p:ph type="dt" sz="quarter" idx="10"/>
          </p:nvPr>
        </p:nvSpPr>
        <p:spPr>
          <a:noFill/>
        </p:spPr>
        <p:txBody>
          <a:bodyPr/>
          <a:lstStyle/>
          <a:p>
            <a:fld id="{DB44870C-2755-4B33-9D09-CBA470C5B0AC}" type="datetime1">
              <a:rPr lang="en-US" altLang="en-US" smtClean="0"/>
              <a:t>10/1/2013</a:t>
            </a:fld>
            <a:endParaRPr lang="en-US" altLang="en-US"/>
          </a:p>
        </p:txBody>
      </p:sp>
      <p:sp>
        <p:nvSpPr>
          <p:cNvPr id="52231" name="Slide Number Placeholder 8"/>
          <p:cNvSpPr>
            <a:spLocks noGrp="1"/>
          </p:cNvSpPr>
          <p:nvPr>
            <p:ph type="sldNum" sz="quarter" idx="12"/>
          </p:nvPr>
        </p:nvSpPr>
        <p:spPr>
          <a:noFill/>
        </p:spPr>
        <p:txBody>
          <a:bodyPr/>
          <a:lstStyle/>
          <a:p>
            <a:fld id="{20BE87F0-40B5-4680-A81A-D67C07195F6D}" type="slidenum">
              <a:rPr lang="en-US" altLang="en-US"/>
              <a:pPr/>
              <a:t>49</a:t>
            </a:fld>
            <a:endParaRPr lang="en-US" altLang="en-US"/>
          </a:p>
        </p:txBody>
      </p:sp>
      <p:sp>
        <p:nvSpPr>
          <p:cNvPr id="52232"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7543800" cy="1036638"/>
          </a:xfrm>
        </p:spPr>
        <p:txBody>
          <a:bodyPr/>
          <a:lstStyle/>
          <a:p>
            <a:pPr eaLnBrk="1" hangingPunct="1"/>
            <a:r>
              <a:rPr lang="en-US" smtClean="0"/>
              <a:t>SIGNS OF IMPENDING LABOR</a:t>
            </a:r>
          </a:p>
        </p:txBody>
      </p:sp>
      <p:sp>
        <p:nvSpPr>
          <p:cNvPr id="7171" name="Rectangle 3"/>
          <p:cNvSpPr>
            <a:spLocks noGrp="1" noChangeArrowheads="1"/>
          </p:cNvSpPr>
          <p:nvPr>
            <p:ph type="body" idx="1"/>
          </p:nvPr>
        </p:nvSpPr>
        <p:spPr>
          <a:xfrm>
            <a:off x="457200" y="1719263"/>
            <a:ext cx="8229600" cy="4605337"/>
          </a:xfrm>
        </p:spPr>
        <p:txBody>
          <a:bodyPr/>
          <a:lstStyle/>
          <a:p>
            <a:pPr eaLnBrk="1" hangingPunct="1"/>
            <a:r>
              <a:rPr lang="en-US" smtClean="0"/>
              <a:t>Lightening</a:t>
            </a:r>
          </a:p>
          <a:p>
            <a:pPr eaLnBrk="1" hangingPunct="1"/>
            <a:r>
              <a:rPr lang="en-US" smtClean="0"/>
              <a:t>Braxton Hicks contractions</a:t>
            </a:r>
          </a:p>
          <a:p>
            <a:pPr eaLnBrk="1" hangingPunct="1"/>
            <a:r>
              <a:rPr lang="en-US" smtClean="0"/>
              <a:t>Cervical changes: Effacement</a:t>
            </a:r>
          </a:p>
          <a:p>
            <a:pPr eaLnBrk="1" hangingPunct="1"/>
            <a:r>
              <a:rPr lang="en-US" smtClean="0"/>
              <a:t>Bloody show: labor 24-48 hrs</a:t>
            </a:r>
          </a:p>
          <a:p>
            <a:pPr eaLnBrk="1" hangingPunct="1"/>
            <a:r>
              <a:rPr lang="en-US" smtClean="0"/>
              <a:t>Rupture of membranes (ROM)</a:t>
            </a:r>
          </a:p>
          <a:p>
            <a:pPr eaLnBrk="1" hangingPunct="1"/>
            <a:r>
              <a:rPr lang="en-US" smtClean="0"/>
              <a:t>GI disturbance: N/V, diarrhea, weight loss</a:t>
            </a:r>
          </a:p>
          <a:p>
            <a:pPr eaLnBrk="1" hangingPunct="1"/>
            <a:r>
              <a:rPr lang="en-US" smtClean="0"/>
              <a:t>Sudden burst of energy (nesting)</a:t>
            </a:r>
          </a:p>
          <a:p>
            <a:pPr eaLnBrk="1" hangingPunct="1"/>
            <a:endParaRPr lang="en-US" smtClean="0"/>
          </a:p>
        </p:txBody>
      </p:sp>
      <p:sp>
        <p:nvSpPr>
          <p:cNvPr id="7172" name="Date Placeholder 5"/>
          <p:cNvSpPr>
            <a:spLocks noGrp="1"/>
          </p:cNvSpPr>
          <p:nvPr>
            <p:ph type="dt" sz="quarter" idx="10"/>
          </p:nvPr>
        </p:nvSpPr>
        <p:spPr>
          <a:noFill/>
        </p:spPr>
        <p:txBody>
          <a:bodyPr/>
          <a:lstStyle/>
          <a:p>
            <a:fld id="{38E2ECC6-388A-42E4-AEEF-22648BE29798}" type="datetime1">
              <a:rPr lang="en-US" altLang="en-US" smtClean="0"/>
              <a:t>10/1/2013</a:t>
            </a:fld>
            <a:endParaRPr lang="en-US" altLang="en-US"/>
          </a:p>
        </p:txBody>
      </p:sp>
      <p:sp>
        <p:nvSpPr>
          <p:cNvPr id="7173" name="Slide Number Placeholder 6"/>
          <p:cNvSpPr>
            <a:spLocks noGrp="1"/>
          </p:cNvSpPr>
          <p:nvPr>
            <p:ph type="sldNum" sz="quarter" idx="12"/>
          </p:nvPr>
        </p:nvSpPr>
        <p:spPr>
          <a:noFill/>
        </p:spPr>
        <p:txBody>
          <a:bodyPr/>
          <a:lstStyle/>
          <a:p>
            <a:fld id="{0477B756-319D-4A95-BFE4-212A9DDE8147}" type="slidenum">
              <a:rPr lang="en-US" altLang="en-US"/>
              <a:pPr/>
              <a:t>5</a:t>
            </a:fld>
            <a:endParaRPr lang="en-US" altLang="en-US"/>
          </a:p>
        </p:txBody>
      </p:sp>
      <p:sp>
        <p:nvSpPr>
          <p:cNvPr id="717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22238"/>
            <a:ext cx="7543800" cy="715962"/>
          </a:xfrm>
        </p:spPr>
        <p:txBody>
          <a:bodyPr/>
          <a:lstStyle/>
          <a:p>
            <a:pPr eaLnBrk="1" hangingPunct="1"/>
            <a:r>
              <a:rPr lang="en-US" sz="3500" smtClean="0"/>
              <a:t>AUGMENTATION OF LABOR</a:t>
            </a:r>
          </a:p>
        </p:txBody>
      </p:sp>
      <p:sp>
        <p:nvSpPr>
          <p:cNvPr id="53251" name="Rectangle 3"/>
          <p:cNvSpPr>
            <a:spLocks noGrp="1" noChangeArrowheads="1"/>
          </p:cNvSpPr>
          <p:nvPr>
            <p:ph type="body" idx="1"/>
          </p:nvPr>
        </p:nvSpPr>
        <p:spPr>
          <a:xfrm>
            <a:off x="912813" y="2009775"/>
            <a:ext cx="8110537" cy="4191000"/>
          </a:xfrm>
          <a:noFill/>
        </p:spPr>
        <p:txBody>
          <a:bodyPr/>
          <a:lstStyle/>
          <a:p>
            <a:pPr eaLnBrk="1" hangingPunct="1"/>
            <a:r>
              <a:rPr lang="en-US" smtClean="0"/>
              <a:t>augmentation–stimulation of contractions after spontaneously beginning, but with unsatisfactory progress.</a:t>
            </a:r>
          </a:p>
        </p:txBody>
      </p:sp>
      <p:sp>
        <p:nvSpPr>
          <p:cNvPr id="53252" name="Date Placeholder 5"/>
          <p:cNvSpPr>
            <a:spLocks noGrp="1"/>
          </p:cNvSpPr>
          <p:nvPr>
            <p:ph type="dt" sz="quarter" idx="10"/>
          </p:nvPr>
        </p:nvSpPr>
        <p:spPr>
          <a:noFill/>
        </p:spPr>
        <p:txBody>
          <a:bodyPr/>
          <a:lstStyle/>
          <a:p>
            <a:fld id="{A9B9A731-1496-4C38-9E7E-79F80A4BC897}" type="datetime1">
              <a:rPr lang="en-US" altLang="en-US" smtClean="0"/>
              <a:t>10/1/2013</a:t>
            </a:fld>
            <a:endParaRPr lang="en-US" altLang="en-US"/>
          </a:p>
        </p:txBody>
      </p:sp>
      <p:sp>
        <p:nvSpPr>
          <p:cNvPr id="53253" name="Slide Number Placeholder 6"/>
          <p:cNvSpPr>
            <a:spLocks noGrp="1"/>
          </p:cNvSpPr>
          <p:nvPr>
            <p:ph type="sldNum" sz="quarter" idx="12"/>
          </p:nvPr>
        </p:nvSpPr>
        <p:spPr>
          <a:noFill/>
        </p:spPr>
        <p:txBody>
          <a:bodyPr/>
          <a:lstStyle/>
          <a:p>
            <a:fld id="{BA51E52D-9244-4347-84C0-CB9D6FB2E490}" type="slidenum">
              <a:rPr lang="en-US" altLang="en-US"/>
              <a:pPr/>
              <a:t>50</a:t>
            </a:fld>
            <a:endParaRPr lang="en-US" altLang="en-US"/>
          </a:p>
        </p:txBody>
      </p:sp>
      <p:sp>
        <p:nvSpPr>
          <p:cNvPr id="5325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to augment </a:t>
            </a:r>
            <a:r>
              <a:rPr lang="en-US" dirty="0" err="1" smtClean="0"/>
              <a:t>labour</a:t>
            </a:r>
            <a:r>
              <a:rPr lang="en-US" dirty="0" smtClean="0"/>
              <a:t>?</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201A2BCF-CDBE-450D-8CEC-232443906B6F}" type="datetime1">
              <a:rPr lang="en-US" altLang="en-US" smtClean="0"/>
              <a:t>10/1/2013</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Nirmala Priyadarshanie (B.Sc.N)special</a:t>
            </a:r>
            <a:endParaRPr lang="en-US" altLang="en-US"/>
          </a:p>
        </p:txBody>
      </p:sp>
      <p:sp>
        <p:nvSpPr>
          <p:cNvPr id="6" name="Slide Number Placeholder 5"/>
          <p:cNvSpPr>
            <a:spLocks noGrp="1"/>
          </p:cNvSpPr>
          <p:nvPr>
            <p:ph type="sldNum" sz="quarter" idx="12"/>
          </p:nvPr>
        </p:nvSpPr>
        <p:spPr/>
        <p:txBody>
          <a:bodyPr/>
          <a:lstStyle/>
          <a:p>
            <a:pPr>
              <a:defRPr/>
            </a:pPr>
            <a:fld id="{26C22095-C83B-4587-BE1F-52997130B398}" type="slidenum">
              <a:rPr lang="en-US" altLang="en-US" smtClean="0"/>
              <a:pPr>
                <a:defRPr/>
              </a:pPr>
              <a:t>51</a:t>
            </a:fld>
            <a:endParaRPr lang="en-US" altLang="en-US"/>
          </a:p>
        </p:txBody>
      </p:sp>
    </p:spTree>
    <p:extLst>
      <p:ext uri="{BB962C8B-B14F-4D97-AF65-F5344CB8AC3E}">
        <p14:creationId xmlns:p14="http://schemas.microsoft.com/office/powerpoint/2010/main" val="1884761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7543800" cy="427038"/>
          </a:xfrm>
        </p:spPr>
        <p:txBody>
          <a:bodyPr/>
          <a:lstStyle/>
          <a:p>
            <a:pPr eaLnBrk="1" hangingPunct="1"/>
            <a:r>
              <a:rPr lang="en-US" sz="3500" smtClean="0"/>
              <a:t>Induction of Labor</a:t>
            </a:r>
          </a:p>
        </p:txBody>
      </p:sp>
      <p:sp>
        <p:nvSpPr>
          <p:cNvPr id="54275" name="Rectangle 6"/>
          <p:cNvSpPr>
            <a:spLocks noGrp="1" noChangeArrowheads="1"/>
          </p:cNvSpPr>
          <p:nvPr>
            <p:ph type="body" sz="half" idx="1"/>
          </p:nvPr>
        </p:nvSpPr>
        <p:spPr>
          <a:xfrm>
            <a:off x="304800" y="762000"/>
            <a:ext cx="8610600" cy="1295400"/>
          </a:xfrm>
        </p:spPr>
        <p:txBody>
          <a:bodyPr/>
          <a:lstStyle/>
          <a:p>
            <a:pPr eaLnBrk="1" hangingPunct="1"/>
            <a:r>
              <a:rPr lang="en-US" sz="3200" smtClean="0"/>
              <a:t>Induction–stimulation of uterine contractions before they begin spontaneously.</a:t>
            </a:r>
          </a:p>
        </p:txBody>
      </p:sp>
      <p:sp>
        <p:nvSpPr>
          <p:cNvPr id="54276" name="Rectangle 7"/>
          <p:cNvSpPr>
            <a:spLocks noGrp="1" noChangeArrowheads="1"/>
          </p:cNvSpPr>
          <p:nvPr>
            <p:ph sz="half" idx="2"/>
          </p:nvPr>
        </p:nvSpPr>
        <p:spPr>
          <a:xfrm>
            <a:off x="457200" y="2438400"/>
            <a:ext cx="8229600" cy="4114800"/>
          </a:xfrm>
        </p:spPr>
        <p:txBody>
          <a:bodyPr/>
          <a:lstStyle/>
          <a:p>
            <a:pPr eaLnBrk="1" hangingPunct="1"/>
            <a:endParaRPr lang="en-US" sz="2600" smtClean="0"/>
          </a:p>
        </p:txBody>
      </p:sp>
      <p:pic>
        <p:nvPicPr>
          <p:cNvPr id="54277" name="Picture 5" descr="InducCart"/>
          <p:cNvPicPr>
            <a:picLocks noChangeAspect="1" noChangeArrowheads="1"/>
          </p:cNvPicPr>
          <p:nvPr/>
        </p:nvPicPr>
        <p:blipFill>
          <a:blip r:embed="rId2"/>
          <a:srcRect/>
          <a:stretch>
            <a:fillRect/>
          </a:stretch>
        </p:blipFill>
        <p:spPr bwMode="auto">
          <a:xfrm>
            <a:off x="304800" y="2349500"/>
            <a:ext cx="8610600" cy="3973513"/>
          </a:xfrm>
          <a:prstGeom prst="rect">
            <a:avLst/>
          </a:prstGeom>
          <a:noFill/>
          <a:ln w="9525">
            <a:noFill/>
            <a:miter lim="800000"/>
            <a:headEnd/>
            <a:tailEnd/>
          </a:ln>
        </p:spPr>
      </p:pic>
      <p:sp>
        <p:nvSpPr>
          <p:cNvPr id="54278" name="Date Placeholder 7"/>
          <p:cNvSpPr>
            <a:spLocks noGrp="1"/>
          </p:cNvSpPr>
          <p:nvPr>
            <p:ph type="dt" sz="quarter" idx="10"/>
          </p:nvPr>
        </p:nvSpPr>
        <p:spPr>
          <a:noFill/>
        </p:spPr>
        <p:txBody>
          <a:bodyPr/>
          <a:lstStyle/>
          <a:p>
            <a:fld id="{6D83D6A1-3189-477A-B4FA-8F103D9A6FF9}" type="datetime1">
              <a:rPr lang="en-US" altLang="en-US" smtClean="0"/>
              <a:t>10/1/2013</a:t>
            </a:fld>
            <a:endParaRPr lang="en-US" altLang="en-US"/>
          </a:p>
        </p:txBody>
      </p:sp>
      <p:sp>
        <p:nvSpPr>
          <p:cNvPr id="54279" name="Slide Number Placeholder 8"/>
          <p:cNvSpPr>
            <a:spLocks noGrp="1"/>
          </p:cNvSpPr>
          <p:nvPr>
            <p:ph type="sldNum" sz="quarter" idx="12"/>
          </p:nvPr>
        </p:nvSpPr>
        <p:spPr>
          <a:noFill/>
        </p:spPr>
        <p:txBody>
          <a:bodyPr/>
          <a:lstStyle/>
          <a:p>
            <a:fld id="{6154B5E8-35F5-42BE-9AE6-25795A0423C9}" type="slidenum">
              <a:rPr lang="en-US" altLang="en-US"/>
              <a:pPr/>
              <a:t>52</a:t>
            </a:fld>
            <a:endParaRPr lang="en-US" altLang="en-US"/>
          </a:p>
        </p:txBody>
      </p:sp>
      <p:sp>
        <p:nvSpPr>
          <p:cNvPr id="54280"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22238"/>
            <a:ext cx="7543800" cy="715962"/>
          </a:xfrm>
        </p:spPr>
        <p:txBody>
          <a:bodyPr/>
          <a:lstStyle/>
          <a:p>
            <a:pPr eaLnBrk="1" hangingPunct="1"/>
            <a:r>
              <a:rPr lang="en-US" smtClean="0"/>
              <a:t>Induction of Labor</a:t>
            </a:r>
          </a:p>
        </p:txBody>
      </p:sp>
      <p:sp>
        <p:nvSpPr>
          <p:cNvPr id="55299" name="Rectangle 3"/>
          <p:cNvSpPr>
            <a:spLocks noGrp="1" noChangeArrowheads="1"/>
          </p:cNvSpPr>
          <p:nvPr>
            <p:ph type="body" idx="1"/>
          </p:nvPr>
        </p:nvSpPr>
        <p:spPr>
          <a:xfrm>
            <a:off x="304800" y="990600"/>
            <a:ext cx="8686800" cy="5638800"/>
          </a:xfrm>
        </p:spPr>
        <p:txBody>
          <a:bodyPr/>
          <a:lstStyle/>
          <a:p>
            <a:pPr marL="400050" indent="-400050" eaLnBrk="1" hangingPunct="1">
              <a:lnSpc>
                <a:spcPct val="90000"/>
              </a:lnSpc>
              <a:buFont typeface="Wingdings" pitchFamily="2" charset="2"/>
              <a:buNone/>
            </a:pPr>
            <a:r>
              <a:rPr lang="en-US" sz="3200" dirty="0" smtClean="0">
                <a:latin typeface="Times New Roman" pitchFamily="18" charset="0"/>
              </a:rPr>
              <a:t>Some common reasons for induction include: </a:t>
            </a:r>
          </a:p>
          <a:p>
            <a:pPr marL="400050" indent="-400050" eaLnBrk="1" hangingPunct="1">
              <a:lnSpc>
                <a:spcPct val="90000"/>
              </a:lnSpc>
            </a:pPr>
            <a:r>
              <a:rPr lang="en-US" sz="3200" dirty="0" smtClean="0">
                <a:latin typeface="Times New Roman" pitchFamily="18" charset="0"/>
              </a:rPr>
              <a:t>Mother and/or fetus are at risk: </a:t>
            </a:r>
          </a:p>
          <a:p>
            <a:pPr marL="400050" indent="-400050" eaLnBrk="1" hangingPunct="1">
              <a:lnSpc>
                <a:spcPct val="90000"/>
              </a:lnSpc>
            </a:pPr>
            <a:r>
              <a:rPr lang="en-US" sz="3200" dirty="0" smtClean="0">
                <a:latin typeface="Times New Roman" pitchFamily="18" charset="0"/>
              </a:rPr>
              <a:t>The mother has preeclampsia, </a:t>
            </a:r>
            <a:r>
              <a:rPr lang="en-US" sz="3200" dirty="0" err="1" smtClean="0">
                <a:latin typeface="Times New Roman" pitchFamily="18" charset="0"/>
              </a:rPr>
              <a:t>eclampsia</a:t>
            </a:r>
            <a:r>
              <a:rPr lang="en-US" sz="3200" dirty="0" smtClean="0">
                <a:latin typeface="Times New Roman" pitchFamily="18" charset="0"/>
              </a:rPr>
              <a:t>, or chronic hypertension </a:t>
            </a:r>
          </a:p>
          <a:p>
            <a:pPr marL="400050" indent="-400050" eaLnBrk="1" hangingPunct="1">
              <a:lnSpc>
                <a:spcPct val="90000"/>
              </a:lnSpc>
            </a:pPr>
            <a:r>
              <a:rPr lang="en-US" sz="3200" dirty="0" smtClean="0">
                <a:latin typeface="Times New Roman" pitchFamily="18" charset="0"/>
              </a:rPr>
              <a:t>IUGR </a:t>
            </a:r>
          </a:p>
          <a:p>
            <a:pPr marL="400050" indent="-400050" eaLnBrk="1" hangingPunct="1">
              <a:lnSpc>
                <a:spcPct val="90000"/>
              </a:lnSpc>
            </a:pPr>
            <a:r>
              <a:rPr lang="en-US" sz="3200" dirty="0" smtClean="0">
                <a:latin typeface="Times New Roman" pitchFamily="18" charset="0"/>
              </a:rPr>
              <a:t>ROM without spontaneous onset of labor</a:t>
            </a:r>
          </a:p>
          <a:p>
            <a:pPr marL="400050" indent="-400050" eaLnBrk="1" hangingPunct="1">
              <a:lnSpc>
                <a:spcPct val="90000"/>
              </a:lnSpc>
              <a:buFont typeface="Calibri" pitchFamily="34" charset="0"/>
              <a:buChar char="•"/>
            </a:pPr>
            <a:r>
              <a:rPr lang="en-US" sz="3200" dirty="0" err="1" smtClean="0">
                <a:latin typeface="Times New Roman" pitchFamily="18" charset="0"/>
              </a:rPr>
              <a:t>Nonreassuring</a:t>
            </a:r>
            <a:r>
              <a:rPr lang="en-US" sz="3200" dirty="0" smtClean="0">
                <a:latin typeface="Times New Roman" pitchFamily="18" charset="0"/>
              </a:rPr>
              <a:t> fetal status</a:t>
            </a:r>
          </a:p>
          <a:p>
            <a:pPr marL="400050" indent="-400050" eaLnBrk="1" hangingPunct="1">
              <a:lnSpc>
                <a:spcPct val="90000"/>
              </a:lnSpc>
              <a:buFont typeface="Calibri" pitchFamily="34" charset="0"/>
              <a:buChar char="•"/>
            </a:pPr>
            <a:r>
              <a:rPr lang="en-US" sz="3200" dirty="0" err="1" smtClean="0">
                <a:latin typeface="Times New Roman" pitchFamily="18" charset="0"/>
              </a:rPr>
              <a:t>Postterm</a:t>
            </a:r>
            <a:r>
              <a:rPr lang="en-US" sz="3200" dirty="0" smtClean="0">
                <a:latin typeface="Times New Roman" pitchFamily="18" charset="0"/>
              </a:rPr>
              <a:t> gestation</a:t>
            </a:r>
          </a:p>
          <a:p>
            <a:pPr marL="400050" indent="-400050" eaLnBrk="1" hangingPunct="1">
              <a:lnSpc>
                <a:spcPct val="90000"/>
              </a:lnSpc>
              <a:buFont typeface="Calibri" pitchFamily="34" charset="0"/>
              <a:buChar char="•"/>
            </a:pPr>
            <a:r>
              <a:rPr lang="en-US" sz="3200" dirty="0" smtClean="0">
                <a:latin typeface="Times New Roman" pitchFamily="18" charset="0"/>
              </a:rPr>
              <a:t>Elective induction for the convenience of mother or the practitioner </a:t>
            </a:r>
            <a:r>
              <a:rPr lang="en-US" sz="3200" b="1" u="sng" dirty="0" smtClean="0">
                <a:latin typeface="Times New Roman" pitchFamily="18" charset="0"/>
              </a:rPr>
              <a:t>is not </a:t>
            </a:r>
            <a:r>
              <a:rPr lang="en-US" sz="3200" dirty="0" smtClean="0">
                <a:latin typeface="Times New Roman" pitchFamily="18" charset="0"/>
              </a:rPr>
              <a:t>recommended.</a:t>
            </a:r>
          </a:p>
        </p:txBody>
      </p:sp>
      <p:sp>
        <p:nvSpPr>
          <p:cNvPr id="55300" name="Date Placeholder 5"/>
          <p:cNvSpPr>
            <a:spLocks noGrp="1"/>
          </p:cNvSpPr>
          <p:nvPr>
            <p:ph type="dt" sz="quarter" idx="10"/>
          </p:nvPr>
        </p:nvSpPr>
        <p:spPr>
          <a:noFill/>
        </p:spPr>
        <p:txBody>
          <a:bodyPr/>
          <a:lstStyle/>
          <a:p>
            <a:fld id="{C36D32A7-327E-4950-A9DA-75A17D5F13AB}" type="datetime1">
              <a:rPr lang="en-US" altLang="en-US" smtClean="0"/>
              <a:t>10/1/2013</a:t>
            </a:fld>
            <a:endParaRPr lang="en-US" altLang="en-US"/>
          </a:p>
        </p:txBody>
      </p:sp>
      <p:sp>
        <p:nvSpPr>
          <p:cNvPr id="55301" name="Slide Number Placeholder 6"/>
          <p:cNvSpPr>
            <a:spLocks noGrp="1"/>
          </p:cNvSpPr>
          <p:nvPr>
            <p:ph type="sldNum" sz="quarter" idx="12"/>
          </p:nvPr>
        </p:nvSpPr>
        <p:spPr>
          <a:noFill/>
        </p:spPr>
        <p:txBody>
          <a:bodyPr/>
          <a:lstStyle/>
          <a:p>
            <a:fld id="{F888FD0B-74EE-477A-AC38-EBBB809D6F3A}" type="slidenum">
              <a:rPr lang="en-US" altLang="en-US"/>
              <a:pPr/>
              <a:t>53</a:t>
            </a:fld>
            <a:endParaRPr lang="en-US" altLang="en-US"/>
          </a:p>
        </p:txBody>
      </p:sp>
      <p:sp>
        <p:nvSpPr>
          <p:cNvPr id="5530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22238"/>
            <a:ext cx="7543800" cy="715962"/>
          </a:xfrm>
        </p:spPr>
        <p:txBody>
          <a:bodyPr/>
          <a:lstStyle/>
          <a:p>
            <a:pPr eaLnBrk="1" hangingPunct="1"/>
            <a:r>
              <a:rPr lang="en-US" smtClean="0"/>
              <a:t>Induction</a:t>
            </a:r>
          </a:p>
        </p:txBody>
      </p:sp>
      <p:sp>
        <p:nvSpPr>
          <p:cNvPr id="56323" name="Rectangle 3"/>
          <p:cNvSpPr>
            <a:spLocks noGrp="1" noChangeArrowheads="1"/>
          </p:cNvSpPr>
          <p:nvPr>
            <p:ph type="body" idx="1"/>
          </p:nvPr>
        </p:nvSpPr>
        <p:spPr>
          <a:xfrm>
            <a:off x="457200" y="914400"/>
            <a:ext cx="8229600" cy="5562600"/>
          </a:xfrm>
        </p:spPr>
        <p:txBody>
          <a:bodyPr/>
          <a:lstStyle/>
          <a:p>
            <a:pPr eaLnBrk="1" hangingPunct="1"/>
            <a:r>
              <a:rPr lang="en-US" smtClean="0"/>
              <a:t>Some common techniques of induction include: </a:t>
            </a:r>
          </a:p>
          <a:p>
            <a:pPr eaLnBrk="1" hangingPunct="1"/>
            <a:r>
              <a:rPr lang="en-US" smtClean="0"/>
              <a:t>rupturing (artificially) the amniotic sac membranes.</a:t>
            </a:r>
          </a:p>
          <a:p>
            <a:pPr eaLnBrk="1" hangingPunct="1"/>
            <a:r>
              <a:rPr lang="en-US" smtClean="0"/>
              <a:t>Inserting vaginal suppositories that contain prostaglandin hormone to stimulate contractions. </a:t>
            </a:r>
          </a:p>
          <a:p>
            <a:pPr eaLnBrk="1" hangingPunct="1"/>
            <a:r>
              <a:rPr lang="en-US" smtClean="0"/>
              <a:t>Administering an intravenous infusion of oxytocin (a hormone produced by the pituitary gland that stimulates contractions)</a:t>
            </a:r>
          </a:p>
        </p:txBody>
      </p:sp>
      <p:sp>
        <p:nvSpPr>
          <p:cNvPr id="56324" name="Date Placeholder 5"/>
          <p:cNvSpPr>
            <a:spLocks noGrp="1"/>
          </p:cNvSpPr>
          <p:nvPr>
            <p:ph type="dt" sz="quarter" idx="10"/>
          </p:nvPr>
        </p:nvSpPr>
        <p:spPr>
          <a:noFill/>
        </p:spPr>
        <p:txBody>
          <a:bodyPr/>
          <a:lstStyle/>
          <a:p>
            <a:fld id="{62B64CA0-F2F1-471D-95BE-4B811C4266FA}" type="datetime1">
              <a:rPr lang="en-US" altLang="en-US" smtClean="0"/>
              <a:t>10/1/2013</a:t>
            </a:fld>
            <a:endParaRPr lang="en-US" altLang="en-US"/>
          </a:p>
        </p:txBody>
      </p:sp>
      <p:sp>
        <p:nvSpPr>
          <p:cNvPr id="56325" name="Slide Number Placeholder 6"/>
          <p:cNvSpPr>
            <a:spLocks noGrp="1"/>
          </p:cNvSpPr>
          <p:nvPr>
            <p:ph type="sldNum" sz="quarter" idx="12"/>
          </p:nvPr>
        </p:nvSpPr>
        <p:spPr>
          <a:noFill/>
        </p:spPr>
        <p:txBody>
          <a:bodyPr/>
          <a:lstStyle/>
          <a:p>
            <a:fld id="{36DC087D-3B68-467E-AB5F-A3892F250140}" type="slidenum">
              <a:rPr lang="en-US" altLang="en-US"/>
              <a:pPr/>
              <a:t>54</a:t>
            </a:fld>
            <a:endParaRPr lang="en-US" altLang="en-US"/>
          </a:p>
        </p:txBody>
      </p:sp>
      <p:sp>
        <p:nvSpPr>
          <p:cNvPr id="5632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nchor="ctr"/>
          <a:lstStyle/>
          <a:p>
            <a:pPr eaLnBrk="1" hangingPunct="1"/>
            <a:r>
              <a:rPr lang="en-US" sz="3500" b="0" smtClean="0"/>
              <a:t>Oxytocin contraindications</a:t>
            </a:r>
            <a:br>
              <a:rPr lang="en-US" sz="3500" b="0" smtClean="0"/>
            </a:br>
            <a:endParaRPr lang="en-US" sz="3500" b="0" smtClean="0"/>
          </a:p>
        </p:txBody>
      </p:sp>
      <p:sp>
        <p:nvSpPr>
          <p:cNvPr id="3" name="Content Placeholder 2"/>
          <p:cNvSpPr>
            <a:spLocks noGrp="1"/>
          </p:cNvSpPr>
          <p:nvPr>
            <p:ph idx="4294967295"/>
          </p:nvPr>
        </p:nvSpPr>
        <p:spPr>
          <a:xfrm>
            <a:off x="457200" y="1719263"/>
            <a:ext cx="8229600" cy="4605337"/>
          </a:xfrm>
        </p:spPr>
        <p:txBody>
          <a:bodyPr/>
          <a:lstStyle/>
          <a:p>
            <a:pPr marL="514350" indent="-514350" eaLnBrk="1" hangingPunct="1">
              <a:buFont typeface="Calibri" pitchFamily="34" charset="0"/>
              <a:buAutoNum type="arabicParenR"/>
            </a:pPr>
            <a:r>
              <a:rPr lang="en-US" smtClean="0"/>
              <a:t>abnormal fetal presentations</a:t>
            </a:r>
          </a:p>
          <a:p>
            <a:pPr marL="514350" indent="-514350" eaLnBrk="1" hangingPunct="1">
              <a:buFont typeface="Calibri" pitchFamily="34" charset="0"/>
              <a:buAutoNum type="arabicParenR"/>
            </a:pPr>
            <a:r>
              <a:rPr lang="en-US" smtClean="0"/>
              <a:t>marked uterine over distension</a:t>
            </a:r>
          </a:p>
          <a:p>
            <a:pPr marL="514350" indent="-514350" eaLnBrk="1" hangingPunct="1">
              <a:buFont typeface="Calibri" pitchFamily="34" charset="0"/>
              <a:buAutoNum type="arabicParenR"/>
            </a:pPr>
            <a:r>
              <a:rPr lang="en-US" smtClean="0"/>
              <a:t>Six or more previous pregnancies</a:t>
            </a:r>
          </a:p>
          <a:p>
            <a:pPr marL="514350" indent="-514350" eaLnBrk="1" hangingPunct="1">
              <a:buFont typeface="Calibri" pitchFamily="34" charset="0"/>
              <a:buAutoNum type="arabicParenR"/>
            </a:pPr>
            <a:r>
              <a:rPr lang="en-US" smtClean="0"/>
              <a:t>Previous uterine scar and a live fetus</a:t>
            </a:r>
          </a:p>
          <a:p>
            <a:pPr marL="514350" indent="-514350" eaLnBrk="1" hangingPunct="1">
              <a:buFont typeface="Calibri" pitchFamily="34" charset="0"/>
              <a:buAutoNum type="arabicParenR"/>
            </a:pPr>
            <a:r>
              <a:rPr lang="en-US" smtClean="0"/>
              <a:t>CPD</a:t>
            </a:r>
          </a:p>
        </p:txBody>
      </p:sp>
      <p:sp>
        <p:nvSpPr>
          <p:cNvPr id="57348" name="Date Placeholder 5"/>
          <p:cNvSpPr>
            <a:spLocks noGrp="1"/>
          </p:cNvSpPr>
          <p:nvPr>
            <p:ph type="dt" sz="quarter" idx="10"/>
          </p:nvPr>
        </p:nvSpPr>
        <p:spPr>
          <a:noFill/>
        </p:spPr>
        <p:txBody>
          <a:bodyPr/>
          <a:lstStyle/>
          <a:p>
            <a:fld id="{9AA870F8-48D3-4BC3-AB5E-BB7147CC5C19}" type="datetime1">
              <a:rPr lang="en-US" altLang="en-US" smtClean="0"/>
              <a:t>10/1/2013</a:t>
            </a:fld>
            <a:endParaRPr lang="en-US" altLang="en-US"/>
          </a:p>
        </p:txBody>
      </p:sp>
      <p:sp>
        <p:nvSpPr>
          <p:cNvPr id="57349" name="Slide Number Placeholder 6"/>
          <p:cNvSpPr>
            <a:spLocks noGrp="1"/>
          </p:cNvSpPr>
          <p:nvPr>
            <p:ph type="sldNum" sz="quarter" idx="12"/>
          </p:nvPr>
        </p:nvSpPr>
        <p:spPr>
          <a:noFill/>
        </p:spPr>
        <p:txBody>
          <a:bodyPr/>
          <a:lstStyle/>
          <a:p>
            <a:fld id="{EA64DC02-D9C6-45AF-97D2-017E493249A8}" type="slidenum">
              <a:rPr lang="en-US" altLang="en-US"/>
              <a:pPr/>
              <a:t>55</a:t>
            </a:fld>
            <a:endParaRPr lang="en-US" altLang="en-US"/>
          </a:p>
        </p:txBody>
      </p:sp>
      <p:sp>
        <p:nvSpPr>
          <p:cNvPr id="57350"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nchor="ctr"/>
          <a:lstStyle/>
          <a:p>
            <a:pPr eaLnBrk="1" hangingPunct="1"/>
            <a:r>
              <a:rPr lang="en-US" smtClean="0"/>
              <a:t>Induction contraindications</a:t>
            </a:r>
          </a:p>
        </p:txBody>
      </p:sp>
      <p:sp>
        <p:nvSpPr>
          <p:cNvPr id="3" name="Content Placeholder 2"/>
          <p:cNvSpPr>
            <a:spLocks noGrp="1"/>
          </p:cNvSpPr>
          <p:nvPr>
            <p:ph idx="4294967295"/>
          </p:nvPr>
        </p:nvSpPr>
        <p:spPr/>
        <p:txBody>
          <a:bodyPr/>
          <a:lstStyle/>
          <a:p>
            <a:pPr marL="514350" indent="-514350" eaLnBrk="1" hangingPunct="1">
              <a:buFont typeface="Calibri" pitchFamily="34" charset="0"/>
              <a:buChar char="•"/>
            </a:pPr>
            <a:r>
              <a:rPr lang="en-US" smtClean="0"/>
              <a:t>Uterine surgery</a:t>
            </a:r>
          </a:p>
          <a:p>
            <a:pPr marL="514350" indent="-514350" eaLnBrk="1" hangingPunct="1">
              <a:buFont typeface="Calibri" pitchFamily="34" charset="0"/>
              <a:buChar char="•"/>
            </a:pPr>
            <a:r>
              <a:rPr lang="en-US" smtClean="0"/>
              <a:t>Placenta previa</a:t>
            </a:r>
          </a:p>
          <a:p>
            <a:pPr marL="514350" indent="-514350" eaLnBrk="1" hangingPunct="1">
              <a:buFont typeface="Calibri" pitchFamily="34" charset="0"/>
              <a:buChar char="•"/>
            </a:pPr>
            <a:r>
              <a:rPr lang="en-US" smtClean="0"/>
              <a:t>Macrosomia, hydrocephalus</a:t>
            </a:r>
          </a:p>
          <a:p>
            <a:pPr marL="514350" indent="-514350" eaLnBrk="1" hangingPunct="1">
              <a:buFont typeface="Calibri" pitchFamily="34" charset="0"/>
              <a:buChar char="•"/>
            </a:pPr>
            <a:r>
              <a:rPr lang="en-US" smtClean="0"/>
              <a:t>Mal presentations</a:t>
            </a:r>
          </a:p>
          <a:p>
            <a:pPr marL="514350" indent="-514350" eaLnBrk="1" hangingPunct="1">
              <a:buFont typeface="Calibri" pitchFamily="34" charset="0"/>
              <a:buChar char="•"/>
            </a:pPr>
            <a:r>
              <a:rPr lang="en-US" smtClean="0"/>
              <a:t>Non reassuring fetal status</a:t>
            </a:r>
          </a:p>
          <a:p>
            <a:pPr marL="514350" indent="-514350" eaLnBrk="1" hangingPunct="1">
              <a:buFont typeface="Calibri" pitchFamily="34" charset="0"/>
              <a:buChar char="•"/>
            </a:pPr>
            <a:r>
              <a:rPr lang="en-US" smtClean="0"/>
              <a:t>Cephalo Pelvic Disproportion </a:t>
            </a:r>
          </a:p>
          <a:p>
            <a:pPr marL="514350" indent="-514350" eaLnBrk="1" hangingPunct="1">
              <a:buFont typeface="Calibri" pitchFamily="34" charset="0"/>
              <a:buChar char="•"/>
            </a:pPr>
            <a:r>
              <a:rPr lang="en-US" smtClean="0"/>
              <a:t>Maternal active genital herpes</a:t>
            </a:r>
          </a:p>
        </p:txBody>
      </p:sp>
      <p:sp>
        <p:nvSpPr>
          <p:cNvPr id="58372" name="Date Placeholder 5"/>
          <p:cNvSpPr>
            <a:spLocks noGrp="1"/>
          </p:cNvSpPr>
          <p:nvPr>
            <p:ph type="dt" sz="quarter" idx="10"/>
          </p:nvPr>
        </p:nvSpPr>
        <p:spPr>
          <a:noFill/>
        </p:spPr>
        <p:txBody>
          <a:bodyPr/>
          <a:lstStyle/>
          <a:p>
            <a:fld id="{752A97B9-CA14-47A5-965B-DEE93C632A41}" type="datetime1">
              <a:rPr lang="en-US" altLang="en-US" smtClean="0"/>
              <a:t>10/1/2013</a:t>
            </a:fld>
            <a:endParaRPr lang="en-US" altLang="en-US"/>
          </a:p>
        </p:txBody>
      </p:sp>
      <p:sp>
        <p:nvSpPr>
          <p:cNvPr id="58373" name="Slide Number Placeholder 6"/>
          <p:cNvSpPr>
            <a:spLocks noGrp="1"/>
          </p:cNvSpPr>
          <p:nvPr>
            <p:ph type="sldNum" sz="quarter" idx="12"/>
          </p:nvPr>
        </p:nvSpPr>
        <p:spPr>
          <a:noFill/>
        </p:spPr>
        <p:txBody>
          <a:bodyPr/>
          <a:lstStyle/>
          <a:p>
            <a:fld id="{4CCE3CE5-FF28-47A5-B49A-1E941520569F}" type="slidenum">
              <a:rPr lang="en-US" altLang="en-US"/>
              <a:pPr/>
              <a:t>56</a:t>
            </a:fld>
            <a:endParaRPr lang="en-US" altLang="en-US"/>
          </a:p>
        </p:txBody>
      </p:sp>
      <p:sp>
        <p:nvSpPr>
          <p:cNvPr id="5837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title"/>
          </p:nvPr>
        </p:nvSpPr>
        <p:spPr>
          <a:xfrm>
            <a:off x="457200" y="350838"/>
            <a:ext cx="7543800" cy="411162"/>
          </a:xfrm>
        </p:spPr>
        <p:txBody>
          <a:bodyPr/>
          <a:lstStyle/>
          <a:p>
            <a:pPr eaLnBrk="1" hangingPunct="1"/>
            <a:r>
              <a:rPr lang="en-US" sz="3500" smtClean="0"/>
              <a:t>Amniotomy </a:t>
            </a:r>
          </a:p>
        </p:txBody>
      </p:sp>
      <p:sp>
        <p:nvSpPr>
          <p:cNvPr id="59395" name="Rectangle 7"/>
          <p:cNvSpPr>
            <a:spLocks noGrp="1" noChangeArrowheads="1"/>
          </p:cNvSpPr>
          <p:nvPr>
            <p:ph type="body" sz="half" idx="1"/>
          </p:nvPr>
        </p:nvSpPr>
        <p:spPr>
          <a:xfrm>
            <a:off x="152400" y="914400"/>
            <a:ext cx="4953000" cy="5715000"/>
          </a:xfrm>
        </p:spPr>
        <p:txBody>
          <a:bodyPr/>
          <a:lstStyle/>
          <a:p>
            <a:pPr eaLnBrk="1" hangingPunct="1"/>
            <a:r>
              <a:rPr lang="en-US" sz="2800" smtClean="0">
                <a:latin typeface="Times New Roman" pitchFamily="18" charset="0"/>
              </a:rPr>
              <a:t>Artificial rupture of membranes performed at or beyond 3 cm dilation. </a:t>
            </a:r>
          </a:p>
          <a:p>
            <a:pPr eaLnBrk="1" hangingPunct="1"/>
            <a:r>
              <a:rPr lang="en-US" sz="2800" smtClean="0">
                <a:latin typeface="Times New Roman" pitchFamily="18" charset="0"/>
              </a:rPr>
              <a:t>The technique involves perforation of the fetal membranes with a sterile plastic instrument (amnihook). </a:t>
            </a:r>
          </a:p>
          <a:p>
            <a:pPr eaLnBrk="1" hangingPunct="1"/>
            <a:r>
              <a:rPr lang="en-US" sz="2800" u="sng" smtClean="0">
                <a:latin typeface="Times New Roman" pitchFamily="18" charset="0"/>
              </a:rPr>
              <a:t>May cause changes in the FHR  ( accelerations or bradycardia).</a:t>
            </a:r>
          </a:p>
          <a:p>
            <a:pPr eaLnBrk="1" hangingPunct="1"/>
            <a:r>
              <a:rPr lang="en-US" sz="2800" smtClean="0">
                <a:latin typeface="Times New Roman" pitchFamily="18" charset="0"/>
              </a:rPr>
              <a:t>Normal amniotic fluid is straw-colored and odorless.</a:t>
            </a:r>
          </a:p>
        </p:txBody>
      </p:sp>
      <p:sp>
        <p:nvSpPr>
          <p:cNvPr id="59396" name="Rectangle 8"/>
          <p:cNvSpPr>
            <a:spLocks noGrp="1" noChangeArrowheads="1"/>
          </p:cNvSpPr>
          <p:nvPr>
            <p:ph sz="half" idx="2"/>
          </p:nvPr>
        </p:nvSpPr>
        <p:spPr>
          <a:xfrm>
            <a:off x="5334000" y="1600200"/>
            <a:ext cx="3352800" cy="4411663"/>
          </a:xfrm>
        </p:spPr>
        <p:txBody>
          <a:bodyPr/>
          <a:lstStyle/>
          <a:p>
            <a:pPr eaLnBrk="1" hangingPunct="1"/>
            <a:endParaRPr lang="en-US" sz="2600" smtClean="0"/>
          </a:p>
        </p:txBody>
      </p:sp>
      <p:pic>
        <p:nvPicPr>
          <p:cNvPr id="59397" name="Picture 5" descr="amniohookclose"/>
          <p:cNvPicPr>
            <a:picLocks noChangeAspect="1" noChangeArrowheads="1"/>
          </p:cNvPicPr>
          <p:nvPr/>
        </p:nvPicPr>
        <p:blipFill>
          <a:blip r:embed="rId2"/>
          <a:srcRect/>
          <a:stretch>
            <a:fillRect/>
          </a:stretch>
        </p:blipFill>
        <p:spPr bwMode="auto">
          <a:xfrm>
            <a:off x="5410200" y="1919288"/>
            <a:ext cx="3429000" cy="2892425"/>
          </a:xfrm>
          <a:prstGeom prst="rect">
            <a:avLst/>
          </a:prstGeom>
          <a:noFill/>
          <a:ln w="9525">
            <a:noFill/>
            <a:miter lim="800000"/>
            <a:headEnd/>
            <a:tailEnd/>
          </a:ln>
        </p:spPr>
      </p:pic>
      <p:sp>
        <p:nvSpPr>
          <p:cNvPr id="59398" name="Date Placeholder 7"/>
          <p:cNvSpPr>
            <a:spLocks noGrp="1"/>
          </p:cNvSpPr>
          <p:nvPr>
            <p:ph type="dt" sz="quarter" idx="10"/>
          </p:nvPr>
        </p:nvSpPr>
        <p:spPr>
          <a:noFill/>
        </p:spPr>
        <p:txBody>
          <a:bodyPr/>
          <a:lstStyle/>
          <a:p>
            <a:fld id="{432B9594-817F-499E-8526-60AAE905A408}" type="datetime1">
              <a:rPr lang="en-US" altLang="en-US" smtClean="0"/>
              <a:t>10/1/2013</a:t>
            </a:fld>
            <a:endParaRPr lang="en-US" altLang="en-US"/>
          </a:p>
        </p:txBody>
      </p:sp>
      <p:sp>
        <p:nvSpPr>
          <p:cNvPr id="59399" name="Slide Number Placeholder 8"/>
          <p:cNvSpPr>
            <a:spLocks noGrp="1"/>
          </p:cNvSpPr>
          <p:nvPr>
            <p:ph type="sldNum" sz="quarter" idx="12"/>
          </p:nvPr>
        </p:nvSpPr>
        <p:spPr>
          <a:noFill/>
        </p:spPr>
        <p:txBody>
          <a:bodyPr/>
          <a:lstStyle/>
          <a:p>
            <a:fld id="{C4890DB6-1E14-4260-93C0-FFEEB2758DB9}" type="slidenum">
              <a:rPr lang="en-US" altLang="en-US"/>
              <a:pPr/>
              <a:t>57</a:t>
            </a:fld>
            <a:endParaRPr lang="en-US" altLang="en-US"/>
          </a:p>
        </p:txBody>
      </p:sp>
      <p:sp>
        <p:nvSpPr>
          <p:cNvPr id="59400"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22238"/>
            <a:ext cx="7543800" cy="2316162"/>
          </a:xfrm>
        </p:spPr>
        <p:txBody>
          <a:bodyPr/>
          <a:lstStyle/>
          <a:p>
            <a:pPr eaLnBrk="1" hangingPunct="1"/>
            <a:r>
              <a:rPr lang="en-US" sz="2800" smtClean="0"/>
              <a:t>A gravida III para 0 is admitted to the labor and delivery unit. The doctor performs an amniotomy. Which observation would the nurse be expected to make after the amniotomy?</a:t>
            </a:r>
          </a:p>
        </p:txBody>
      </p:sp>
      <p:sp>
        <p:nvSpPr>
          <p:cNvPr id="60419" name="Rectangle 3"/>
          <p:cNvSpPr>
            <a:spLocks noGrp="1" noChangeArrowheads="1"/>
          </p:cNvSpPr>
          <p:nvPr>
            <p:ph type="body" idx="1"/>
          </p:nvPr>
        </p:nvSpPr>
        <p:spPr>
          <a:xfrm>
            <a:off x="609600" y="2819400"/>
            <a:ext cx="8229600" cy="3581400"/>
          </a:xfrm>
        </p:spPr>
        <p:txBody>
          <a:bodyPr/>
          <a:lstStyle/>
          <a:p>
            <a:pPr marL="571500" indent="-571500" eaLnBrk="1" hangingPunct="1">
              <a:lnSpc>
                <a:spcPct val="90000"/>
              </a:lnSpc>
              <a:buClr>
                <a:schemeClr val="tx1"/>
              </a:buClr>
              <a:buFontTx/>
              <a:buAutoNum type="alphaUcPeriod"/>
            </a:pPr>
            <a:r>
              <a:rPr lang="en-US" sz="3200" smtClean="0"/>
              <a:t>FETAL HEART TONES 160BPM</a:t>
            </a:r>
          </a:p>
          <a:p>
            <a:pPr marL="571500" indent="-571500" eaLnBrk="1" hangingPunct="1">
              <a:lnSpc>
                <a:spcPct val="90000"/>
              </a:lnSpc>
              <a:buClr>
                <a:schemeClr val="tx1"/>
              </a:buClr>
              <a:buFontTx/>
              <a:buAutoNum type="alphaUcPeriod"/>
            </a:pPr>
            <a:r>
              <a:rPr lang="en-US" sz="3200" smtClean="0"/>
              <a:t>A MODERATE AMOUNT OF STRAW-COLORED FLUID</a:t>
            </a:r>
          </a:p>
          <a:p>
            <a:pPr marL="571500" indent="-571500" eaLnBrk="1" hangingPunct="1">
              <a:lnSpc>
                <a:spcPct val="90000"/>
              </a:lnSpc>
              <a:buClr>
                <a:schemeClr val="tx1"/>
              </a:buClr>
              <a:buFontTx/>
              <a:buAutoNum type="alphaUcPeriod"/>
            </a:pPr>
            <a:r>
              <a:rPr lang="en-US" sz="3200" smtClean="0"/>
              <a:t>A SMALL AMOUNT OF GREENISH FLUID</a:t>
            </a:r>
          </a:p>
          <a:p>
            <a:pPr marL="571500" indent="-571500" eaLnBrk="1" hangingPunct="1">
              <a:lnSpc>
                <a:spcPct val="90000"/>
              </a:lnSpc>
              <a:buClr>
                <a:schemeClr val="tx1"/>
              </a:buClr>
              <a:buFontTx/>
              <a:buAutoNum type="alphaUcPeriod"/>
            </a:pPr>
            <a:r>
              <a:rPr lang="en-US" sz="3200" smtClean="0"/>
              <a:t>A SMALL SEGMENT OF THE UMBILICAL CORD</a:t>
            </a:r>
            <a:endParaRPr lang="en-US" smtClean="0"/>
          </a:p>
        </p:txBody>
      </p:sp>
      <p:sp>
        <p:nvSpPr>
          <p:cNvPr id="60420" name="Date Placeholder 5"/>
          <p:cNvSpPr>
            <a:spLocks noGrp="1"/>
          </p:cNvSpPr>
          <p:nvPr>
            <p:ph type="dt" sz="quarter" idx="10"/>
          </p:nvPr>
        </p:nvSpPr>
        <p:spPr>
          <a:noFill/>
        </p:spPr>
        <p:txBody>
          <a:bodyPr/>
          <a:lstStyle/>
          <a:p>
            <a:fld id="{F5577D1E-7FB4-4DF4-8EEC-EADE780DDB5F}" type="datetime1">
              <a:rPr lang="en-US" altLang="en-US" smtClean="0"/>
              <a:t>10/1/2013</a:t>
            </a:fld>
            <a:endParaRPr lang="en-US" altLang="en-US"/>
          </a:p>
        </p:txBody>
      </p:sp>
      <p:sp>
        <p:nvSpPr>
          <p:cNvPr id="60421" name="Slide Number Placeholder 6"/>
          <p:cNvSpPr>
            <a:spLocks noGrp="1"/>
          </p:cNvSpPr>
          <p:nvPr>
            <p:ph type="sldNum" sz="quarter" idx="12"/>
          </p:nvPr>
        </p:nvSpPr>
        <p:spPr>
          <a:noFill/>
        </p:spPr>
        <p:txBody>
          <a:bodyPr/>
          <a:lstStyle/>
          <a:p>
            <a:fld id="{551AA0A9-DD28-4BA2-9FDD-904DCF883D74}" type="slidenum">
              <a:rPr lang="en-US" altLang="en-US"/>
              <a:pPr/>
              <a:t>58</a:t>
            </a:fld>
            <a:endParaRPr lang="en-US" altLang="en-US"/>
          </a:p>
        </p:txBody>
      </p:sp>
      <p:sp>
        <p:nvSpPr>
          <p:cNvPr id="6042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98438"/>
            <a:ext cx="7543800" cy="792162"/>
          </a:xfrm>
        </p:spPr>
        <p:txBody>
          <a:bodyPr/>
          <a:lstStyle/>
          <a:p>
            <a:pPr eaLnBrk="1" hangingPunct="1"/>
            <a:r>
              <a:rPr lang="en-US" smtClean="0"/>
              <a:t>Answer is B</a:t>
            </a:r>
          </a:p>
        </p:txBody>
      </p:sp>
      <p:sp>
        <p:nvSpPr>
          <p:cNvPr id="61443" name="Rectangle 3"/>
          <p:cNvSpPr>
            <a:spLocks noGrp="1" noChangeArrowheads="1"/>
          </p:cNvSpPr>
          <p:nvPr>
            <p:ph type="body" idx="1"/>
          </p:nvPr>
        </p:nvSpPr>
        <p:spPr>
          <a:xfrm>
            <a:off x="457200" y="1219200"/>
            <a:ext cx="8229600" cy="5257800"/>
          </a:xfrm>
        </p:spPr>
        <p:txBody>
          <a:bodyPr/>
          <a:lstStyle/>
          <a:p>
            <a:pPr eaLnBrk="1" hangingPunct="1"/>
            <a:r>
              <a:rPr lang="en-US" sz="3600" smtClean="0">
                <a:latin typeface="Times New Roman" pitchFamily="18" charset="0"/>
              </a:rPr>
              <a:t>An amniotomy is an artificial rupture of membranes and normal amniotic fluid is straw-colored and odorless. </a:t>
            </a:r>
          </a:p>
          <a:p>
            <a:pPr eaLnBrk="1" hangingPunct="1"/>
            <a:r>
              <a:rPr lang="en-US" sz="3600" smtClean="0">
                <a:latin typeface="Times New Roman" pitchFamily="18" charset="0"/>
              </a:rPr>
              <a:t>FHTs 160 indicate tachycardia, and greenish fluid is indicative of meconium.</a:t>
            </a:r>
          </a:p>
          <a:p>
            <a:pPr eaLnBrk="1" hangingPunct="1"/>
            <a:r>
              <a:rPr lang="en-US" sz="3600" smtClean="0">
                <a:latin typeface="Times New Roman" pitchFamily="18" charset="0"/>
              </a:rPr>
              <a:t>If the nurse notes the umbilical cord, the client is experiencing a prolapsed cord, so answer D is incorrect and would need to be reported immediately.</a:t>
            </a:r>
            <a:endParaRPr lang="en-US" smtClean="0"/>
          </a:p>
        </p:txBody>
      </p:sp>
      <p:sp>
        <p:nvSpPr>
          <p:cNvPr id="61444" name="Date Placeholder 5"/>
          <p:cNvSpPr>
            <a:spLocks noGrp="1"/>
          </p:cNvSpPr>
          <p:nvPr>
            <p:ph type="dt" sz="quarter" idx="10"/>
          </p:nvPr>
        </p:nvSpPr>
        <p:spPr>
          <a:noFill/>
        </p:spPr>
        <p:txBody>
          <a:bodyPr/>
          <a:lstStyle/>
          <a:p>
            <a:fld id="{57453076-3812-4DCB-BAB3-E336E4F78DDD}" type="datetime1">
              <a:rPr lang="en-US" altLang="en-US" smtClean="0"/>
              <a:t>10/1/2013</a:t>
            </a:fld>
            <a:endParaRPr lang="en-US" altLang="en-US"/>
          </a:p>
        </p:txBody>
      </p:sp>
      <p:sp>
        <p:nvSpPr>
          <p:cNvPr id="61445" name="Slide Number Placeholder 6"/>
          <p:cNvSpPr>
            <a:spLocks noGrp="1"/>
          </p:cNvSpPr>
          <p:nvPr>
            <p:ph type="sldNum" sz="quarter" idx="12"/>
          </p:nvPr>
        </p:nvSpPr>
        <p:spPr>
          <a:noFill/>
        </p:spPr>
        <p:txBody>
          <a:bodyPr/>
          <a:lstStyle/>
          <a:p>
            <a:fld id="{C3774593-9DE2-4E7B-9BAF-F1D1D1BFA674}" type="slidenum">
              <a:rPr lang="en-US" altLang="en-US"/>
              <a:pPr/>
              <a:t>59</a:t>
            </a:fld>
            <a:endParaRPr lang="en-US" altLang="en-US"/>
          </a:p>
        </p:txBody>
      </p:sp>
      <p:sp>
        <p:nvSpPr>
          <p:cNvPr id="6144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152400"/>
            <a:ext cx="8001000" cy="533400"/>
          </a:xfrm>
        </p:spPr>
        <p:txBody>
          <a:bodyPr/>
          <a:lstStyle/>
          <a:p>
            <a:pPr eaLnBrk="1" hangingPunct="1"/>
            <a:r>
              <a:rPr lang="en-US" sz="2400" smtClean="0"/>
              <a:t>MATERNAL SYSTEMIC RESPONSES TO LABOR</a:t>
            </a:r>
          </a:p>
        </p:txBody>
      </p:sp>
      <p:sp>
        <p:nvSpPr>
          <p:cNvPr id="8195" name="Rectangle 3"/>
          <p:cNvSpPr>
            <a:spLocks noGrp="1" noChangeArrowheads="1"/>
          </p:cNvSpPr>
          <p:nvPr>
            <p:ph type="body" idx="1"/>
          </p:nvPr>
        </p:nvSpPr>
        <p:spPr>
          <a:xfrm>
            <a:off x="228600" y="914400"/>
            <a:ext cx="8686800" cy="5715000"/>
          </a:xfrm>
        </p:spPr>
        <p:txBody>
          <a:bodyPr/>
          <a:lstStyle/>
          <a:p>
            <a:pPr eaLnBrk="1" hangingPunct="1">
              <a:lnSpc>
                <a:spcPct val="90000"/>
              </a:lnSpc>
            </a:pPr>
            <a:r>
              <a:rPr lang="en-US" sz="2400" smtClean="0"/>
              <a:t>CV system–cardiac output increases.</a:t>
            </a:r>
          </a:p>
          <a:p>
            <a:pPr eaLnBrk="1" hangingPunct="1">
              <a:lnSpc>
                <a:spcPct val="90000"/>
              </a:lnSpc>
            </a:pPr>
            <a:r>
              <a:rPr lang="en-US" sz="2400" smtClean="0"/>
              <a:t>Respiratory system–oxygen consumption during labor equals moderate to strenuous exercise.</a:t>
            </a:r>
          </a:p>
          <a:p>
            <a:pPr eaLnBrk="1" hangingPunct="1">
              <a:lnSpc>
                <a:spcPct val="90000"/>
              </a:lnSpc>
            </a:pPr>
            <a:r>
              <a:rPr lang="en-US" sz="2400" smtClean="0"/>
              <a:t>Renal system–with engagement, bladder pushed forward and upward.</a:t>
            </a:r>
          </a:p>
          <a:p>
            <a:pPr eaLnBrk="1" hangingPunct="1">
              <a:lnSpc>
                <a:spcPct val="90000"/>
              </a:lnSpc>
            </a:pPr>
            <a:r>
              <a:rPr lang="en-US" sz="2400" smtClean="0"/>
              <a:t>GI system–peristalsis and absorption decrease.</a:t>
            </a:r>
          </a:p>
          <a:p>
            <a:pPr eaLnBrk="1" hangingPunct="1">
              <a:lnSpc>
                <a:spcPct val="90000"/>
              </a:lnSpc>
            </a:pPr>
            <a:r>
              <a:rPr lang="en-US" sz="2400" smtClean="0"/>
              <a:t>Fluid and Electrolyte balance–body temperature increases and client perspires profusely.</a:t>
            </a:r>
          </a:p>
          <a:p>
            <a:pPr eaLnBrk="1" hangingPunct="1">
              <a:lnSpc>
                <a:spcPct val="90000"/>
              </a:lnSpc>
            </a:pPr>
            <a:r>
              <a:rPr lang="en-US" sz="2400" smtClean="0"/>
              <a:t>Immune system–white blood count increases</a:t>
            </a:r>
          </a:p>
          <a:p>
            <a:pPr eaLnBrk="1" hangingPunct="1">
              <a:lnSpc>
                <a:spcPct val="90000"/>
              </a:lnSpc>
            </a:pPr>
            <a:r>
              <a:rPr lang="en-US" sz="2400" smtClean="0"/>
              <a:t>Integumentary system–vagina and perineum have great ability to stretch.</a:t>
            </a:r>
          </a:p>
          <a:p>
            <a:pPr eaLnBrk="1" hangingPunct="1">
              <a:lnSpc>
                <a:spcPct val="90000"/>
              </a:lnSpc>
            </a:pPr>
            <a:r>
              <a:rPr lang="en-US" sz="2400" smtClean="0"/>
              <a:t>Musculoskeletal system–relaxation of pelvic joints, may result in backache.</a:t>
            </a:r>
          </a:p>
          <a:p>
            <a:pPr eaLnBrk="1" hangingPunct="1">
              <a:lnSpc>
                <a:spcPct val="90000"/>
              </a:lnSpc>
            </a:pPr>
            <a:r>
              <a:rPr lang="en-US" sz="2400" smtClean="0"/>
              <a:t>Neurological system–endorphins increase pain threshold, sedative effect. Pains of labor individual, subjective</a:t>
            </a:r>
          </a:p>
          <a:p>
            <a:pPr eaLnBrk="1" hangingPunct="1">
              <a:lnSpc>
                <a:spcPct val="90000"/>
              </a:lnSpc>
            </a:pPr>
            <a:endParaRPr lang="en-US" sz="2400" smtClean="0"/>
          </a:p>
        </p:txBody>
      </p:sp>
      <p:sp>
        <p:nvSpPr>
          <p:cNvPr id="8196" name="Date Placeholder 5"/>
          <p:cNvSpPr>
            <a:spLocks noGrp="1"/>
          </p:cNvSpPr>
          <p:nvPr>
            <p:ph type="dt" sz="quarter" idx="10"/>
          </p:nvPr>
        </p:nvSpPr>
        <p:spPr>
          <a:noFill/>
        </p:spPr>
        <p:txBody>
          <a:bodyPr/>
          <a:lstStyle/>
          <a:p>
            <a:fld id="{7D38DA47-A2D5-4C37-B834-58747F7F13D0}" type="datetime1">
              <a:rPr lang="en-US" altLang="en-US" smtClean="0"/>
              <a:t>10/1/2013</a:t>
            </a:fld>
            <a:endParaRPr lang="en-US" altLang="en-US"/>
          </a:p>
        </p:txBody>
      </p:sp>
      <p:sp>
        <p:nvSpPr>
          <p:cNvPr id="8197" name="Slide Number Placeholder 6"/>
          <p:cNvSpPr>
            <a:spLocks noGrp="1"/>
          </p:cNvSpPr>
          <p:nvPr>
            <p:ph type="sldNum" sz="quarter" idx="12"/>
          </p:nvPr>
        </p:nvSpPr>
        <p:spPr>
          <a:noFill/>
        </p:spPr>
        <p:txBody>
          <a:bodyPr/>
          <a:lstStyle/>
          <a:p>
            <a:fld id="{25FA7A67-4377-4F05-8C85-7C2C0BC04755}" type="slidenum">
              <a:rPr lang="en-US" altLang="en-US"/>
              <a:pPr/>
              <a:t>6</a:t>
            </a:fld>
            <a:endParaRPr lang="en-US" altLang="en-US"/>
          </a:p>
        </p:txBody>
      </p:sp>
      <p:sp>
        <p:nvSpPr>
          <p:cNvPr id="8198"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22238"/>
            <a:ext cx="7543800" cy="715962"/>
          </a:xfrm>
        </p:spPr>
        <p:txBody>
          <a:bodyPr/>
          <a:lstStyle/>
          <a:p>
            <a:pPr eaLnBrk="1" hangingPunct="1"/>
            <a:r>
              <a:rPr lang="en-US" sz="3500" smtClean="0"/>
              <a:t>CESAREAN BIRTH</a:t>
            </a:r>
          </a:p>
        </p:txBody>
      </p:sp>
      <p:sp>
        <p:nvSpPr>
          <p:cNvPr id="62467" name="Rectangle 3"/>
          <p:cNvSpPr>
            <a:spLocks noGrp="1" noChangeArrowheads="1"/>
          </p:cNvSpPr>
          <p:nvPr>
            <p:ph type="body" sz="half" idx="1"/>
          </p:nvPr>
        </p:nvSpPr>
        <p:spPr>
          <a:xfrm>
            <a:off x="457200" y="990600"/>
            <a:ext cx="4038600" cy="5410200"/>
          </a:xfrm>
          <a:noFill/>
        </p:spPr>
        <p:txBody>
          <a:bodyPr/>
          <a:lstStyle/>
          <a:p>
            <a:pPr eaLnBrk="1" hangingPunct="1"/>
            <a:r>
              <a:rPr lang="en-US" sz="2600" smtClean="0"/>
              <a:t>Birth of an infant through an incision in the abdomen and uterus.</a:t>
            </a:r>
          </a:p>
          <a:p>
            <a:pPr eaLnBrk="1" hangingPunct="1"/>
            <a:r>
              <a:rPr lang="en-US" sz="2600" smtClean="0"/>
              <a:t>Scheduled or </a:t>
            </a:r>
            <a:r>
              <a:rPr lang="en-US" sz="2600" b="1" u="sng" smtClean="0"/>
              <a:t>unscheduled.</a:t>
            </a:r>
          </a:p>
          <a:p>
            <a:pPr eaLnBrk="1" hangingPunct="1"/>
            <a:r>
              <a:rPr lang="en-US" sz="2600" smtClean="0"/>
              <a:t>When C/Section is unscheduled: the nurse needs to review with the client events before the C/Section to ensure the client understands what happened</a:t>
            </a:r>
          </a:p>
        </p:txBody>
      </p:sp>
      <p:sp>
        <p:nvSpPr>
          <p:cNvPr id="62468" name="Rectangle 4"/>
          <p:cNvSpPr>
            <a:spLocks noGrp="1" noChangeArrowheads="1"/>
          </p:cNvSpPr>
          <p:nvPr>
            <p:ph sz="half" idx="2"/>
          </p:nvPr>
        </p:nvSpPr>
        <p:spPr/>
        <p:txBody>
          <a:bodyPr/>
          <a:lstStyle/>
          <a:p>
            <a:pPr eaLnBrk="1" hangingPunct="1"/>
            <a:endParaRPr lang="en-US" sz="2600" smtClean="0"/>
          </a:p>
        </p:txBody>
      </p:sp>
      <p:pic>
        <p:nvPicPr>
          <p:cNvPr id="62469" name="Picture 6" descr="Cesarean Section"/>
          <p:cNvPicPr>
            <a:picLocks noChangeAspect="1" noChangeArrowheads="1"/>
          </p:cNvPicPr>
          <p:nvPr/>
        </p:nvPicPr>
        <p:blipFill>
          <a:blip r:embed="rId2"/>
          <a:srcRect/>
          <a:stretch>
            <a:fillRect/>
          </a:stretch>
        </p:blipFill>
        <p:spPr bwMode="auto">
          <a:xfrm>
            <a:off x="4800600" y="1981200"/>
            <a:ext cx="3810000" cy="3048000"/>
          </a:xfrm>
          <a:prstGeom prst="rect">
            <a:avLst/>
          </a:prstGeom>
          <a:noFill/>
          <a:ln w="9525">
            <a:noFill/>
            <a:miter lim="800000"/>
            <a:headEnd/>
            <a:tailEnd/>
          </a:ln>
        </p:spPr>
      </p:pic>
      <p:sp>
        <p:nvSpPr>
          <p:cNvPr id="62470" name="Date Placeholder 7"/>
          <p:cNvSpPr>
            <a:spLocks noGrp="1"/>
          </p:cNvSpPr>
          <p:nvPr>
            <p:ph type="dt" sz="quarter" idx="10"/>
          </p:nvPr>
        </p:nvSpPr>
        <p:spPr>
          <a:noFill/>
        </p:spPr>
        <p:txBody>
          <a:bodyPr/>
          <a:lstStyle/>
          <a:p>
            <a:fld id="{896388EA-2A74-4C43-892E-9E6756E6927A}" type="datetime1">
              <a:rPr lang="en-US" altLang="en-US" smtClean="0"/>
              <a:t>10/1/2013</a:t>
            </a:fld>
            <a:endParaRPr lang="en-US" altLang="en-US"/>
          </a:p>
        </p:txBody>
      </p:sp>
      <p:sp>
        <p:nvSpPr>
          <p:cNvPr id="62471" name="Slide Number Placeholder 8"/>
          <p:cNvSpPr>
            <a:spLocks noGrp="1"/>
          </p:cNvSpPr>
          <p:nvPr>
            <p:ph type="sldNum" sz="quarter" idx="12"/>
          </p:nvPr>
        </p:nvSpPr>
        <p:spPr>
          <a:noFill/>
        </p:spPr>
        <p:txBody>
          <a:bodyPr/>
          <a:lstStyle/>
          <a:p>
            <a:fld id="{2D8643D1-2254-4181-BCF5-F55EE94F6F5A}" type="slidenum">
              <a:rPr lang="en-US" altLang="en-US"/>
              <a:pPr/>
              <a:t>60</a:t>
            </a:fld>
            <a:endParaRPr lang="en-US" altLang="en-US"/>
          </a:p>
        </p:txBody>
      </p:sp>
      <p:sp>
        <p:nvSpPr>
          <p:cNvPr id="62472"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457200" y="122238"/>
            <a:ext cx="7543800" cy="1020762"/>
          </a:xfrm>
        </p:spPr>
        <p:txBody>
          <a:bodyPr anchor="ctr"/>
          <a:lstStyle/>
          <a:p>
            <a:pPr eaLnBrk="1" hangingPunct="1"/>
            <a:r>
              <a:rPr lang="en-US" b="0" smtClean="0"/>
              <a:t>Breech Presentation Incidence</a:t>
            </a:r>
          </a:p>
        </p:txBody>
      </p:sp>
      <p:sp>
        <p:nvSpPr>
          <p:cNvPr id="63491" name="Rectangle 6"/>
          <p:cNvSpPr>
            <a:spLocks noGrp="1" noChangeArrowheads="1"/>
          </p:cNvSpPr>
          <p:nvPr>
            <p:ph type="body" idx="1"/>
          </p:nvPr>
        </p:nvSpPr>
        <p:spPr>
          <a:xfrm>
            <a:off x="457200" y="1219200"/>
            <a:ext cx="8229600" cy="5257800"/>
          </a:xfrm>
        </p:spPr>
        <p:txBody>
          <a:bodyPr/>
          <a:lstStyle/>
          <a:p>
            <a:pPr marL="571500" indent="-571500" eaLnBrk="1" hangingPunct="1"/>
            <a:r>
              <a:rPr lang="en-US" smtClean="0"/>
              <a:t>Breech presentation occurs in 3-4% of all deliveries. </a:t>
            </a:r>
          </a:p>
          <a:p>
            <a:pPr marL="571500" indent="-571500" eaLnBrk="1" hangingPunct="1"/>
            <a:r>
              <a:rPr lang="en-US" smtClean="0"/>
              <a:t>25% of births prior to 28 weeks' gestation </a:t>
            </a:r>
          </a:p>
          <a:p>
            <a:pPr marL="571500" indent="-571500" eaLnBrk="1" hangingPunct="1"/>
            <a:r>
              <a:rPr lang="en-US" smtClean="0"/>
              <a:t>7% of births at 32 weeks' gestation </a:t>
            </a:r>
          </a:p>
          <a:p>
            <a:pPr marL="571500" indent="-571500" eaLnBrk="1" hangingPunct="1">
              <a:buFont typeface="Calibri" pitchFamily="34" charset="0"/>
              <a:buChar char="•"/>
            </a:pPr>
            <a:r>
              <a:rPr lang="en-US" smtClean="0"/>
              <a:t>Fetus to AF ratio (prematurity, polyhydramnios) </a:t>
            </a:r>
          </a:p>
          <a:p>
            <a:pPr marL="571500" indent="-571500" eaLnBrk="1" hangingPunct="1">
              <a:buFont typeface="Calibri" pitchFamily="34" charset="0"/>
              <a:buChar char="•"/>
            </a:pPr>
            <a:r>
              <a:rPr lang="en-US" smtClean="0"/>
              <a:t>Intrauterine space (uterine malformations or fibroids, placenta previa, multiple gestation)</a:t>
            </a:r>
          </a:p>
          <a:p>
            <a:pPr marL="571500" indent="-571500" eaLnBrk="1" hangingPunct="1">
              <a:buFont typeface="Calibri" pitchFamily="34" charset="0"/>
              <a:buChar char="•"/>
            </a:pPr>
            <a:r>
              <a:rPr lang="en-US" smtClean="0"/>
              <a:t>Fetal abnormalities (CNS malformations, neck masses, aneuploidy</a:t>
            </a:r>
          </a:p>
        </p:txBody>
      </p:sp>
      <p:sp>
        <p:nvSpPr>
          <p:cNvPr id="63492" name="Date Placeholder 5"/>
          <p:cNvSpPr>
            <a:spLocks noGrp="1"/>
          </p:cNvSpPr>
          <p:nvPr>
            <p:ph type="dt" sz="quarter" idx="10"/>
          </p:nvPr>
        </p:nvSpPr>
        <p:spPr>
          <a:noFill/>
        </p:spPr>
        <p:txBody>
          <a:bodyPr/>
          <a:lstStyle/>
          <a:p>
            <a:fld id="{A6EC457C-FDA4-4025-B9B7-B343682568D2}" type="datetime1">
              <a:rPr lang="en-US" altLang="en-US" smtClean="0"/>
              <a:t>10/1/2013</a:t>
            </a:fld>
            <a:endParaRPr lang="en-US" altLang="en-US"/>
          </a:p>
        </p:txBody>
      </p:sp>
      <p:sp>
        <p:nvSpPr>
          <p:cNvPr id="63493" name="Slide Number Placeholder 6"/>
          <p:cNvSpPr>
            <a:spLocks noGrp="1"/>
          </p:cNvSpPr>
          <p:nvPr>
            <p:ph type="sldNum" sz="quarter" idx="12"/>
          </p:nvPr>
        </p:nvSpPr>
        <p:spPr>
          <a:noFill/>
        </p:spPr>
        <p:txBody>
          <a:bodyPr/>
          <a:lstStyle/>
          <a:p>
            <a:fld id="{B563526C-2F6C-4DB9-8DD2-9A520F7E51D4}" type="slidenum">
              <a:rPr lang="en-US" altLang="en-US"/>
              <a:pPr/>
              <a:t>61</a:t>
            </a:fld>
            <a:endParaRPr lang="en-US" altLang="en-US"/>
          </a:p>
        </p:txBody>
      </p:sp>
      <p:sp>
        <p:nvSpPr>
          <p:cNvPr id="6349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22238"/>
            <a:ext cx="7543800" cy="792162"/>
          </a:xfrm>
        </p:spPr>
        <p:txBody>
          <a:bodyPr anchor="ctr"/>
          <a:lstStyle/>
          <a:p>
            <a:pPr eaLnBrk="1" hangingPunct="1"/>
            <a:r>
              <a:rPr lang="en-US" b="0" smtClean="0"/>
              <a:t>Types</a:t>
            </a:r>
          </a:p>
        </p:txBody>
      </p:sp>
      <p:sp>
        <p:nvSpPr>
          <p:cNvPr id="64515" name="Rectangle 6"/>
          <p:cNvSpPr>
            <a:spLocks noGrp="1" noChangeArrowheads="1"/>
          </p:cNvSpPr>
          <p:nvPr>
            <p:ph type="body" sz="half" idx="1"/>
          </p:nvPr>
        </p:nvSpPr>
        <p:spPr>
          <a:xfrm>
            <a:off x="228600" y="1143000"/>
            <a:ext cx="3886200" cy="5410200"/>
          </a:xfrm>
        </p:spPr>
        <p:txBody>
          <a:bodyPr/>
          <a:lstStyle/>
          <a:p>
            <a:pPr eaLnBrk="1" hangingPunct="1"/>
            <a:r>
              <a:rPr lang="en-US" sz="2600" smtClean="0"/>
              <a:t>Complete breech - Hips flexed, knees flexed (cannonball position) </a:t>
            </a:r>
          </a:p>
          <a:p>
            <a:pPr eaLnBrk="1" hangingPunct="1"/>
            <a:r>
              <a:rPr lang="en-US" sz="2600" smtClean="0"/>
              <a:t>Footling or incomplete  - One or both hips extended, foot presenting</a:t>
            </a:r>
          </a:p>
          <a:p>
            <a:pPr eaLnBrk="1" hangingPunct="1"/>
            <a:r>
              <a:rPr lang="en-US" sz="2600" smtClean="0"/>
              <a:t>Frank breech - Hips flexed, knees extended (pike position) </a:t>
            </a:r>
          </a:p>
        </p:txBody>
      </p:sp>
      <p:sp>
        <p:nvSpPr>
          <p:cNvPr id="3" name="Content Placeholder 2"/>
          <p:cNvSpPr>
            <a:spLocks noGrp="1"/>
          </p:cNvSpPr>
          <p:nvPr>
            <p:ph sz="half" idx="2"/>
          </p:nvPr>
        </p:nvSpPr>
        <p:spPr>
          <a:xfrm>
            <a:off x="4267200" y="1719263"/>
            <a:ext cx="4419600" cy="4411662"/>
          </a:xfrm>
        </p:spPr>
        <p:txBody>
          <a:bodyPr/>
          <a:lstStyle/>
          <a:p>
            <a:pPr eaLnBrk="1" hangingPunct="1">
              <a:buFont typeface="Wingdings" pitchFamily="2" charset="2"/>
              <a:buNone/>
            </a:pPr>
            <a:endParaRPr lang="en-US" sz="2600" smtClean="0"/>
          </a:p>
        </p:txBody>
      </p:sp>
      <p:pic>
        <p:nvPicPr>
          <p:cNvPr id="64517" name="Picture 8" descr="19158"/>
          <p:cNvPicPr>
            <a:picLocks noChangeAspect="1" noChangeArrowheads="1"/>
          </p:cNvPicPr>
          <p:nvPr/>
        </p:nvPicPr>
        <p:blipFill>
          <a:blip r:embed="rId2"/>
          <a:srcRect/>
          <a:stretch>
            <a:fillRect/>
          </a:stretch>
        </p:blipFill>
        <p:spPr bwMode="auto">
          <a:xfrm>
            <a:off x="4267200" y="1920875"/>
            <a:ext cx="4267200" cy="3717925"/>
          </a:xfrm>
          <a:prstGeom prst="rect">
            <a:avLst/>
          </a:prstGeom>
          <a:noFill/>
          <a:ln w="9525">
            <a:noFill/>
            <a:miter lim="800000"/>
            <a:headEnd/>
            <a:tailEnd/>
          </a:ln>
        </p:spPr>
      </p:pic>
      <p:sp>
        <p:nvSpPr>
          <p:cNvPr id="64518" name="Date Placeholder 7"/>
          <p:cNvSpPr>
            <a:spLocks noGrp="1"/>
          </p:cNvSpPr>
          <p:nvPr>
            <p:ph type="dt" sz="quarter" idx="10"/>
          </p:nvPr>
        </p:nvSpPr>
        <p:spPr>
          <a:noFill/>
        </p:spPr>
        <p:txBody>
          <a:bodyPr/>
          <a:lstStyle/>
          <a:p>
            <a:fld id="{AAF624EC-6F03-43CD-9657-22A8FF301859}" type="datetime1">
              <a:rPr lang="en-US" altLang="en-US" smtClean="0"/>
              <a:t>10/1/2013</a:t>
            </a:fld>
            <a:endParaRPr lang="en-US" altLang="en-US"/>
          </a:p>
        </p:txBody>
      </p:sp>
      <p:sp>
        <p:nvSpPr>
          <p:cNvPr id="64519" name="Slide Number Placeholder 8"/>
          <p:cNvSpPr>
            <a:spLocks noGrp="1"/>
          </p:cNvSpPr>
          <p:nvPr>
            <p:ph type="sldNum" sz="quarter" idx="12"/>
          </p:nvPr>
        </p:nvSpPr>
        <p:spPr>
          <a:noFill/>
        </p:spPr>
        <p:txBody>
          <a:bodyPr/>
          <a:lstStyle/>
          <a:p>
            <a:fld id="{8F754405-875C-406F-841A-ABF1DAB840DB}" type="slidenum">
              <a:rPr lang="en-US" altLang="en-US"/>
              <a:pPr/>
              <a:t>62</a:t>
            </a:fld>
            <a:endParaRPr lang="en-US" altLang="en-US"/>
          </a:p>
        </p:txBody>
      </p:sp>
      <p:sp>
        <p:nvSpPr>
          <p:cNvPr id="64520"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457200" y="152400"/>
            <a:ext cx="7696200" cy="2133600"/>
          </a:xfrm>
        </p:spPr>
        <p:txBody>
          <a:bodyPr/>
          <a:lstStyle/>
          <a:p>
            <a:pPr eaLnBrk="1" hangingPunct="1"/>
            <a:r>
              <a:rPr lang="en-US" sz="3200" b="0" smtClean="0">
                <a:latin typeface="Times New Roman" pitchFamily="18" charset="0"/>
              </a:rPr>
              <a:t>The term for a breech presentation in which the fetal hips and thighs are flexed and the buttocks presents toward the maternal pelvis is:</a:t>
            </a:r>
          </a:p>
        </p:txBody>
      </p:sp>
      <p:sp>
        <p:nvSpPr>
          <p:cNvPr id="330755" name="Rectangle 3"/>
          <p:cNvSpPr>
            <a:spLocks noGrp="1" noChangeArrowheads="1"/>
          </p:cNvSpPr>
          <p:nvPr>
            <p:ph type="body" idx="1"/>
          </p:nvPr>
        </p:nvSpPr>
        <p:spPr>
          <a:xfrm>
            <a:off x="457200" y="2590800"/>
            <a:ext cx="8229600" cy="3733800"/>
          </a:xfrm>
        </p:spPr>
        <p:txBody>
          <a:bodyPr/>
          <a:lstStyle/>
          <a:p>
            <a:pPr marL="571500" indent="-571500" eaLnBrk="1" hangingPunct="1">
              <a:lnSpc>
                <a:spcPct val="90000"/>
              </a:lnSpc>
              <a:buFont typeface="Wingdings" pitchFamily="2" charset="2"/>
              <a:buAutoNum type="arabicPeriod"/>
            </a:pPr>
            <a:r>
              <a:rPr lang="en-US" smtClean="0"/>
              <a:t>Frank breech</a:t>
            </a:r>
          </a:p>
          <a:p>
            <a:pPr marL="571500" indent="-571500" eaLnBrk="1" hangingPunct="1">
              <a:lnSpc>
                <a:spcPct val="90000"/>
              </a:lnSpc>
              <a:buFont typeface="Wingdings" pitchFamily="2" charset="2"/>
              <a:buAutoNum type="arabicPeriod"/>
            </a:pPr>
            <a:r>
              <a:rPr lang="en-US" smtClean="0"/>
              <a:t>Complete breech</a:t>
            </a:r>
          </a:p>
          <a:p>
            <a:pPr marL="571500" indent="-571500" eaLnBrk="1" hangingPunct="1">
              <a:lnSpc>
                <a:spcPct val="90000"/>
              </a:lnSpc>
              <a:buFont typeface="Wingdings" pitchFamily="2" charset="2"/>
              <a:buAutoNum type="arabicPeriod"/>
            </a:pPr>
            <a:r>
              <a:rPr lang="en-US" smtClean="0"/>
              <a:t>Footling breech</a:t>
            </a:r>
          </a:p>
          <a:p>
            <a:pPr marL="571500" indent="-571500" eaLnBrk="1" hangingPunct="1">
              <a:lnSpc>
                <a:spcPct val="90000"/>
              </a:lnSpc>
              <a:buFont typeface="Wingdings" pitchFamily="2" charset="2"/>
              <a:buAutoNum type="arabicPeriod"/>
            </a:pPr>
            <a:r>
              <a:rPr lang="en-US" smtClean="0"/>
              <a:t>Kneeling breech</a:t>
            </a:r>
          </a:p>
          <a:p>
            <a:pPr marL="571500" indent="-571500" eaLnBrk="1" hangingPunct="1">
              <a:lnSpc>
                <a:spcPct val="90000"/>
              </a:lnSpc>
              <a:buFont typeface="Wingdings" pitchFamily="2" charset="2"/>
              <a:buAutoNum type="arabicPeriod"/>
            </a:pPr>
            <a:endParaRPr lang="en-US" smtClean="0"/>
          </a:p>
          <a:p>
            <a:pPr marL="571500" indent="-571500" eaLnBrk="1" hangingPunct="1">
              <a:lnSpc>
                <a:spcPct val="90000"/>
              </a:lnSpc>
              <a:buFont typeface="Wingdings" pitchFamily="2" charset="2"/>
              <a:buAutoNum type="arabicPeriod"/>
            </a:pPr>
            <a:endParaRPr lang="en-US" smtClean="0"/>
          </a:p>
          <a:p>
            <a:pPr marL="571500" indent="-571500" eaLnBrk="1" hangingPunct="1">
              <a:lnSpc>
                <a:spcPct val="90000"/>
              </a:lnSpc>
              <a:buFont typeface="Wingdings" pitchFamily="2" charset="2"/>
              <a:buNone/>
            </a:pPr>
            <a:r>
              <a:rPr lang="en-US" smtClean="0"/>
              <a:t>Answer is Frank Breech</a:t>
            </a:r>
          </a:p>
        </p:txBody>
      </p:sp>
      <p:sp>
        <p:nvSpPr>
          <p:cNvPr id="65540" name="Date Placeholder 5"/>
          <p:cNvSpPr>
            <a:spLocks noGrp="1"/>
          </p:cNvSpPr>
          <p:nvPr>
            <p:ph type="dt" sz="quarter" idx="10"/>
          </p:nvPr>
        </p:nvSpPr>
        <p:spPr>
          <a:noFill/>
        </p:spPr>
        <p:txBody>
          <a:bodyPr/>
          <a:lstStyle/>
          <a:p>
            <a:fld id="{C0FA8401-FE8C-436E-87A3-9F1D3DD767AD}" type="datetime1">
              <a:rPr lang="en-US" altLang="en-US" smtClean="0"/>
              <a:t>10/1/2013</a:t>
            </a:fld>
            <a:endParaRPr lang="en-US" altLang="en-US"/>
          </a:p>
        </p:txBody>
      </p:sp>
      <p:sp>
        <p:nvSpPr>
          <p:cNvPr id="65541" name="Slide Number Placeholder 6"/>
          <p:cNvSpPr>
            <a:spLocks noGrp="1"/>
          </p:cNvSpPr>
          <p:nvPr>
            <p:ph type="sldNum" sz="quarter" idx="12"/>
          </p:nvPr>
        </p:nvSpPr>
        <p:spPr>
          <a:noFill/>
        </p:spPr>
        <p:txBody>
          <a:bodyPr/>
          <a:lstStyle/>
          <a:p>
            <a:fld id="{D19EBC9C-52AC-4842-9B00-9111F6A25C74}" type="slidenum">
              <a:rPr lang="en-US" altLang="en-US"/>
              <a:pPr/>
              <a:t>63</a:t>
            </a:fld>
            <a:endParaRPr lang="en-US" altLang="en-US"/>
          </a:p>
        </p:txBody>
      </p:sp>
      <p:sp>
        <p:nvSpPr>
          <p:cNvPr id="6554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fade">
                                      <p:cBhvr>
                                        <p:cTn id="7" dur="2000"/>
                                        <p:tgtEl>
                                          <p:spTgt spid="330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0755">
                                            <p:txEl>
                                              <p:pRg st="0" end="0"/>
                                            </p:txEl>
                                          </p:spTgt>
                                        </p:tgtEl>
                                        <p:attrNameLst>
                                          <p:attrName>style.visibility</p:attrName>
                                        </p:attrNameLst>
                                      </p:cBhvr>
                                      <p:to>
                                        <p:strVal val="visible"/>
                                      </p:to>
                                    </p:set>
                                    <p:animEffect transition="in" filter="wipe(left)">
                                      <p:cBhvr>
                                        <p:cTn id="12" dur="500"/>
                                        <p:tgtEl>
                                          <p:spTgt spid="3307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0755">
                                            <p:txEl>
                                              <p:pRg st="1" end="1"/>
                                            </p:txEl>
                                          </p:spTgt>
                                        </p:tgtEl>
                                        <p:attrNameLst>
                                          <p:attrName>style.visibility</p:attrName>
                                        </p:attrNameLst>
                                      </p:cBhvr>
                                      <p:to>
                                        <p:strVal val="visible"/>
                                      </p:to>
                                    </p:set>
                                    <p:animEffect transition="in" filter="wipe(left)">
                                      <p:cBhvr>
                                        <p:cTn id="17" dur="500"/>
                                        <p:tgtEl>
                                          <p:spTgt spid="3307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0755">
                                            <p:txEl>
                                              <p:pRg st="2" end="2"/>
                                            </p:txEl>
                                          </p:spTgt>
                                        </p:tgtEl>
                                        <p:attrNameLst>
                                          <p:attrName>style.visibility</p:attrName>
                                        </p:attrNameLst>
                                      </p:cBhvr>
                                      <p:to>
                                        <p:strVal val="visible"/>
                                      </p:to>
                                    </p:set>
                                    <p:animEffect transition="in" filter="wipe(left)">
                                      <p:cBhvr>
                                        <p:cTn id="22" dur="500"/>
                                        <p:tgtEl>
                                          <p:spTgt spid="3307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0755">
                                            <p:txEl>
                                              <p:pRg st="3" end="3"/>
                                            </p:txEl>
                                          </p:spTgt>
                                        </p:tgtEl>
                                        <p:attrNameLst>
                                          <p:attrName>style.visibility</p:attrName>
                                        </p:attrNameLst>
                                      </p:cBhvr>
                                      <p:to>
                                        <p:strVal val="visible"/>
                                      </p:to>
                                    </p:set>
                                    <p:animEffect transition="in" filter="wipe(left)">
                                      <p:cBhvr>
                                        <p:cTn id="27" dur="500"/>
                                        <p:tgtEl>
                                          <p:spTgt spid="3307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0755">
                                            <p:txEl>
                                              <p:pRg st="6" end="6"/>
                                            </p:txEl>
                                          </p:spTgt>
                                        </p:tgtEl>
                                        <p:attrNameLst>
                                          <p:attrName>style.visibility</p:attrName>
                                        </p:attrNameLst>
                                      </p:cBhvr>
                                      <p:to>
                                        <p:strVal val="visible"/>
                                      </p:to>
                                    </p:set>
                                    <p:animEffect transition="in" filter="wipe(left)">
                                      <p:cBhvr>
                                        <p:cTn id="32" dur="500"/>
                                        <p:tgtEl>
                                          <p:spTgt spid="330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p:bldP spid="33075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22238"/>
            <a:ext cx="7543800" cy="639762"/>
          </a:xfrm>
        </p:spPr>
        <p:txBody>
          <a:bodyPr/>
          <a:lstStyle/>
          <a:p>
            <a:pPr eaLnBrk="1" hangingPunct="1"/>
            <a:r>
              <a:rPr lang="en-US" sz="3500" smtClean="0"/>
              <a:t>FORCEPS-ASSISTED BIRTH</a:t>
            </a:r>
          </a:p>
        </p:txBody>
      </p:sp>
      <p:sp>
        <p:nvSpPr>
          <p:cNvPr id="66563" name="Rectangle 3"/>
          <p:cNvSpPr>
            <a:spLocks noGrp="1" noChangeArrowheads="1"/>
          </p:cNvSpPr>
          <p:nvPr>
            <p:ph type="body" sz="half" idx="1"/>
          </p:nvPr>
        </p:nvSpPr>
        <p:spPr>
          <a:xfrm>
            <a:off x="228600" y="914400"/>
            <a:ext cx="3810000" cy="5715000"/>
          </a:xfrm>
          <a:noFill/>
        </p:spPr>
        <p:txBody>
          <a:bodyPr/>
          <a:lstStyle/>
          <a:p>
            <a:pPr eaLnBrk="1" hangingPunct="1"/>
            <a:r>
              <a:rPr lang="en-US" sz="2600" smtClean="0"/>
              <a:t>Forceps are metal instruments used on fetal head to assist in delivery.</a:t>
            </a:r>
          </a:p>
          <a:p>
            <a:pPr eaLnBrk="1" hangingPunct="1"/>
            <a:r>
              <a:rPr lang="en-US" sz="2600" smtClean="0"/>
              <a:t>Cervix must be completely dilated and membranes must be ruptured.</a:t>
            </a:r>
          </a:p>
          <a:p>
            <a:pPr eaLnBrk="1" hangingPunct="1"/>
            <a:r>
              <a:rPr lang="en-US" sz="2600" smtClean="0"/>
              <a:t>Position and station of fetal head must be known.</a:t>
            </a:r>
          </a:p>
          <a:p>
            <a:pPr eaLnBrk="1" hangingPunct="1"/>
            <a:r>
              <a:rPr lang="en-US" sz="2600" smtClean="0"/>
              <a:t>Newborn possible facial bruising, edema.</a:t>
            </a:r>
          </a:p>
        </p:txBody>
      </p:sp>
      <p:sp>
        <p:nvSpPr>
          <p:cNvPr id="66564" name="Rectangle 4"/>
          <p:cNvSpPr>
            <a:spLocks noGrp="1" noChangeArrowheads="1"/>
          </p:cNvSpPr>
          <p:nvPr>
            <p:ph sz="half" idx="2"/>
          </p:nvPr>
        </p:nvSpPr>
        <p:spPr>
          <a:xfrm>
            <a:off x="4648200" y="1066800"/>
            <a:ext cx="4038600" cy="5064125"/>
          </a:xfrm>
        </p:spPr>
        <p:txBody>
          <a:bodyPr/>
          <a:lstStyle/>
          <a:p>
            <a:pPr eaLnBrk="1" hangingPunct="1"/>
            <a:endParaRPr lang="en-US" sz="2600" smtClean="0"/>
          </a:p>
        </p:txBody>
      </p:sp>
      <p:pic>
        <p:nvPicPr>
          <p:cNvPr id="66565" name="Picture 8" descr="fig65l~1"/>
          <p:cNvPicPr>
            <a:picLocks noChangeAspect="1" noChangeArrowheads="1"/>
          </p:cNvPicPr>
          <p:nvPr/>
        </p:nvPicPr>
        <p:blipFill>
          <a:blip r:embed="rId2"/>
          <a:srcRect/>
          <a:stretch>
            <a:fillRect/>
          </a:stretch>
        </p:blipFill>
        <p:spPr bwMode="auto">
          <a:xfrm>
            <a:off x="4648200" y="1143000"/>
            <a:ext cx="4048125" cy="2552700"/>
          </a:xfrm>
          <a:prstGeom prst="rect">
            <a:avLst/>
          </a:prstGeom>
          <a:noFill/>
          <a:ln w="9525">
            <a:noFill/>
            <a:miter lim="800000"/>
            <a:headEnd/>
            <a:tailEnd/>
          </a:ln>
        </p:spPr>
      </p:pic>
      <p:pic>
        <p:nvPicPr>
          <p:cNvPr id="66566" name="Picture 10" descr="Vacuum and forceps delivery"/>
          <p:cNvPicPr>
            <a:picLocks noChangeAspect="1" noChangeArrowheads="1"/>
          </p:cNvPicPr>
          <p:nvPr/>
        </p:nvPicPr>
        <p:blipFill>
          <a:blip r:embed="rId3"/>
          <a:srcRect/>
          <a:stretch>
            <a:fillRect/>
          </a:stretch>
        </p:blipFill>
        <p:spPr bwMode="auto">
          <a:xfrm>
            <a:off x="4724400" y="3733800"/>
            <a:ext cx="3810000" cy="2552700"/>
          </a:xfrm>
          <a:prstGeom prst="rect">
            <a:avLst/>
          </a:prstGeom>
          <a:noFill/>
          <a:ln w="9525">
            <a:noFill/>
            <a:miter lim="800000"/>
            <a:headEnd/>
            <a:tailEnd/>
          </a:ln>
        </p:spPr>
      </p:pic>
      <p:sp>
        <p:nvSpPr>
          <p:cNvPr id="66567" name="Date Placeholder 8"/>
          <p:cNvSpPr>
            <a:spLocks noGrp="1"/>
          </p:cNvSpPr>
          <p:nvPr>
            <p:ph type="dt" sz="quarter" idx="10"/>
          </p:nvPr>
        </p:nvSpPr>
        <p:spPr>
          <a:noFill/>
        </p:spPr>
        <p:txBody>
          <a:bodyPr/>
          <a:lstStyle/>
          <a:p>
            <a:fld id="{B162A191-D55D-41F6-8DEA-142CD61DF4FF}" type="datetime1">
              <a:rPr lang="en-US" altLang="en-US" smtClean="0"/>
              <a:t>10/1/2013</a:t>
            </a:fld>
            <a:endParaRPr lang="en-US" altLang="en-US"/>
          </a:p>
        </p:txBody>
      </p:sp>
      <p:sp>
        <p:nvSpPr>
          <p:cNvPr id="66568" name="Slide Number Placeholder 9"/>
          <p:cNvSpPr>
            <a:spLocks noGrp="1"/>
          </p:cNvSpPr>
          <p:nvPr>
            <p:ph type="sldNum" sz="quarter" idx="12"/>
          </p:nvPr>
        </p:nvSpPr>
        <p:spPr>
          <a:noFill/>
        </p:spPr>
        <p:txBody>
          <a:bodyPr/>
          <a:lstStyle/>
          <a:p>
            <a:fld id="{A4E1A364-7655-4B35-BA95-7A34670CC850}" type="slidenum">
              <a:rPr lang="en-US" altLang="en-US"/>
              <a:pPr/>
              <a:t>64</a:t>
            </a:fld>
            <a:endParaRPr lang="en-US" altLang="en-US"/>
          </a:p>
        </p:txBody>
      </p:sp>
      <p:sp>
        <p:nvSpPr>
          <p:cNvPr id="66569" name="Footer Placeholder 10"/>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152400"/>
            <a:ext cx="7543800" cy="762000"/>
          </a:xfrm>
        </p:spPr>
        <p:txBody>
          <a:bodyPr/>
          <a:lstStyle/>
          <a:p>
            <a:pPr eaLnBrk="1" hangingPunct="1"/>
            <a:r>
              <a:rPr lang="en-US" sz="3500" smtClean="0"/>
              <a:t>VACUUM-ASSISTED BIRTH</a:t>
            </a:r>
          </a:p>
        </p:txBody>
      </p:sp>
      <p:sp>
        <p:nvSpPr>
          <p:cNvPr id="67587" name="Rectangle 3"/>
          <p:cNvSpPr>
            <a:spLocks noGrp="1" noChangeArrowheads="1"/>
          </p:cNvSpPr>
          <p:nvPr>
            <p:ph type="body" sz="half" idx="1"/>
          </p:nvPr>
        </p:nvSpPr>
        <p:spPr>
          <a:xfrm>
            <a:off x="304800" y="1219200"/>
            <a:ext cx="4191000" cy="5334000"/>
          </a:xfrm>
          <a:noFill/>
        </p:spPr>
        <p:txBody>
          <a:bodyPr/>
          <a:lstStyle/>
          <a:p>
            <a:pPr eaLnBrk="1" hangingPunct="1"/>
            <a:r>
              <a:rPr lang="en-US" sz="2600" smtClean="0"/>
              <a:t>Indications are same as for forceps-assisted birth.</a:t>
            </a:r>
          </a:p>
          <a:p>
            <a:pPr eaLnBrk="1" hangingPunct="1"/>
            <a:r>
              <a:rPr lang="en-US" sz="2600" smtClean="0"/>
              <a:t>Maternal risks include vaginal and rectal lacerations.</a:t>
            </a:r>
          </a:p>
          <a:p>
            <a:pPr eaLnBrk="1" hangingPunct="1"/>
            <a:r>
              <a:rPr lang="en-US" sz="2600" smtClean="0"/>
              <a:t>Fetal risks: cephalhematoma, brachial plexus palsy, retinal and intracranial hemorrhage.</a:t>
            </a:r>
          </a:p>
        </p:txBody>
      </p:sp>
      <p:sp>
        <p:nvSpPr>
          <p:cNvPr id="67588" name="Rectangle 4"/>
          <p:cNvSpPr>
            <a:spLocks noGrp="1" noChangeArrowheads="1"/>
          </p:cNvSpPr>
          <p:nvPr>
            <p:ph sz="half" idx="2"/>
          </p:nvPr>
        </p:nvSpPr>
        <p:spPr>
          <a:xfrm>
            <a:off x="4724400" y="1719263"/>
            <a:ext cx="4191000" cy="4910137"/>
          </a:xfrm>
        </p:spPr>
        <p:txBody>
          <a:bodyPr/>
          <a:lstStyle/>
          <a:p>
            <a:pPr eaLnBrk="1" hangingPunct="1"/>
            <a:endParaRPr lang="en-US" sz="2200" smtClean="0"/>
          </a:p>
        </p:txBody>
      </p:sp>
      <p:pic>
        <p:nvPicPr>
          <p:cNvPr id="67589" name="Picture 6" descr="Assisted Delivery: Vaccum Extrator">
            <a:hlinkClick r:id="rId2"/>
          </p:cNvPr>
          <p:cNvPicPr>
            <a:picLocks noChangeAspect="1" noChangeArrowheads="1"/>
          </p:cNvPicPr>
          <p:nvPr/>
        </p:nvPicPr>
        <p:blipFill>
          <a:blip r:embed="rId3"/>
          <a:srcRect/>
          <a:stretch>
            <a:fillRect/>
          </a:stretch>
        </p:blipFill>
        <p:spPr bwMode="auto">
          <a:xfrm>
            <a:off x="4953000" y="2514600"/>
            <a:ext cx="3810000" cy="3257550"/>
          </a:xfrm>
          <a:prstGeom prst="rect">
            <a:avLst/>
          </a:prstGeom>
          <a:noFill/>
          <a:ln w="9525">
            <a:noFill/>
            <a:miter lim="800000"/>
            <a:headEnd/>
            <a:tailEnd/>
          </a:ln>
        </p:spPr>
      </p:pic>
      <p:sp>
        <p:nvSpPr>
          <p:cNvPr id="67590" name="Date Placeholder 7"/>
          <p:cNvSpPr>
            <a:spLocks noGrp="1"/>
          </p:cNvSpPr>
          <p:nvPr>
            <p:ph type="dt" sz="quarter" idx="10"/>
          </p:nvPr>
        </p:nvSpPr>
        <p:spPr>
          <a:noFill/>
        </p:spPr>
        <p:txBody>
          <a:bodyPr/>
          <a:lstStyle/>
          <a:p>
            <a:fld id="{6E3F85F9-9823-4978-9955-2A36D8D6D0CF}" type="datetime1">
              <a:rPr lang="en-US" altLang="en-US" smtClean="0"/>
              <a:t>10/1/2013</a:t>
            </a:fld>
            <a:endParaRPr lang="en-US" altLang="en-US"/>
          </a:p>
        </p:txBody>
      </p:sp>
      <p:sp>
        <p:nvSpPr>
          <p:cNvPr id="67591" name="Slide Number Placeholder 8"/>
          <p:cNvSpPr>
            <a:spLocks noGrp="1"/>
          </p:cNvSpPr>
          <p:nvPr>
            <p:ph type="sldNum" sz="quarter" idx="12"/>
          </p:nvPr>
        </p:nvSpPr>
        <p:spPr>
          <a:noFill/>
        </p:spPr>
        <p:txBody>
          <a:bodyPr/>
          <a:lstStyle/>
          <a:p>
            <a:fld id="{F9BD6700-9D0F-44D5-BC82-382D192EDD39}" type="slidenum">
              <a:rPr lang="en-US" altLang="en-US"/>
              <a:pPr/>
              <a:t>65</a:t>
            </a:fld>
            <a:endParaRPr lang="en-US" altLang="en-US"/>
          </a:p>
        </p:txBody>
      </p:sp>
      <p:sp>
        <p:nvSpPr>
          <p:cNvPr id="67592" name="Footer Placeholder 9"/>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Indication for forceps or vacuum delivery</a:t>
            </a:r>
          </a:p>
        </p:txBody>
      </p:sp>
      <p:sp>
        <p:nvSpPr>
          <p:cNvPr id="68611" name="Rectangle 4"/>
          <p:cNvSpPr>
            <a:spLocks noGrp="1" noChangeArrowheads="1"/>
          </p:cNvSpPr>
          <p:nvPr>
            <p:ph type="body" sz="half" idx="1"/>
          </p:nvPr>
        </p:nvSpPr>
        <p:spPr>
          <a:xfrm>
            <a:off x="457200" y="1719263"/>
            <a:ext cx="4038600" cy="4605337"/>
          </a:xfrm>
        </p:spPr>
        <p:txBody>
          <a:bodyPr/>
          <a:lstStyle/>
          <a:p>
            <a:pPr eaLnBrk="1" hangingPunct="1"/>
            <a:r>
              <a:rPr lang="en-US" sz="2600" u="sng" smtClean="0"/>
              <a:t>Maternal:</a:t>
            </a:r>
          </a:p>
          <a:p>
            <a:pPr eaLnBrk="1" hangingPunct="1"/>
            <a:r>
              <a:rPr lang="en-US" sz="2600" smtClean="0"/>
              <a:t>Heart/Lung disease</a:t>
            </a:r>
          </a:p>
          <a:p>
            <a:pPr eaLnBrk="1" hangingPunct="1"/>
            <a:r>
              <a:rPr lang="en-US" sz="2600" smtClean="0"/>
              <a:t>Intrapartum infection</a:t>
            </a:r>
          </a:p>
          <a:p>
            <a:pPr eaLnBrk="1" hangingPunct="1"/>
            <a:r>
              <a:rPr lang="en-US" sz="2600" smtClean="0"/>
              <a:t>Exhaustion </a:t>
            </a:r>
          </a:p>
          <a:p>
            <a:pPr eaLnBrk="1" hangingPunct="1"/>
            <a:r>
              <a:rPr lang="en-US" sz="2600" smtClean="0"/>
              <a:t>Prolonged 2</a:t>
            </a:r>
            <a:r>
              <a:rPr lang="en-US" sz="2600" baseline="30000" smtClean="0"/>
              <a:t>nd</a:t>
            </a:r>
            <a:r>
              <a:rPr lang="en-US" sz="2600" smtClean="0"/>
              <a:t> stage labor</a:t>
            </a:r>
          </a:p>
          <a:p>
            <a:pPr eaLnBrk="1" hangingPunct="1"/>
            <a:endParaRPr lang="en-US" sz="2600" smtClean="0"/>
          </a:p>
          <a:p>
            <a:pPr eaLnBrk="1" hangingPunct="1"/>
            <a:endParaRPr lang="en-US" sz="2600" smtClean="0"/>
          </a:p>
          <a:p>
            <a:pPr eaLnBrk="1" hangingPunct="1"/>
            <a:endParaRPr lang="en-US" sz="2600" smtClean="0"/>
          </a:p>
        </p:txBody>
      </p:sp>
      <p:sp>
        <p:nvSpPr>
          <p:cNvPr id="68612" name="Rectangle 5"/>
          <p:cNvSpPr>
            <a:spLocks noGrp="1" noChangeArrowheads="1"/>
          </p:cNvSpPr>
          <p:nvPr>
            <p:ph type="body" sz="half" idx="2"/>
          </p:nvPr>
        </p:nvSpPr>
        <p:spPr/>
        <p:txBody>
          <a:bodyPr/>
          <a:lstStyle/>
          <a:p>
            <a:pPr eaLnBrk="1" hangingPunct="1"/>
            <a:r>
              <a:rPr lang="en-US" sz="2600" u="sng" smtClean="0"/>
              <a:t>Fetal:</a:t>
            </a:r>
          </a:p>
          <a:p>
            <a:pPr eaLnBrk="1" hangingPunct="1"/>
            <a:r>
              <a:rPr lang="en-US" sz="2600" smtClean="0"/>
              <a:t>Cord Prolapse</a:t>
            </a:r>
          </a:p>
          <a:p>
            <a:pPr eaLnBrk="1" hangingPunct="1"/>
            <a:r>
              <a:rPr lang="en-US" sz="2600" smtClean="0"/>
              <a:t>Abruptio placenta</a:t>
            </a:r>
          </a:p>
          <a:p>
            <a:pPr eaLnBrk="1" hangingPunct="1"/>
            <a:r>
              <a:rPr lang="en-US" sz="2600" smtClean="0"/>
              <a:t>Non-reassuring FHR</a:t>
            </a:r>
          </a:p>
          <a:p>
            <a:pPr eaLnBrk="1" hangingPunct="1"/>
            <a:endParaRPr lang="en-US" sz="2600" smtClean="0"/>
          </a:p>
          <a:p>
            <a:pPr eaLnBrk="1" hangingPunct="1"/>
            <a:endParaRPr lang="en-US" sz="2600" smtClean="0"/>
          </a:p>
        </p:txBody>
      </p:sp>
      <p:sp>
        <p:nvSpPr>
          <p:cNvPr id="68613" name="Date Placeholder 6"/>
          <p:cNvSpPr>
            <a:spLocks noGrp="1"/>
          </p:cNvSpPr>
          <p:nvPr>
            <p:ph type="dt" sz="quarter" idx="10"/>
          </p:nvPr>
        </p:nvSpPr>
        <p:spPr>
          <a:noFill/>
        </p:spPr>
        <p:txBody>
          <a:bodyPr/>
          <a:lstStyle/>
          <a:p>
            <a:fld id="{C6058F8B-E1DB-4BF3-A699-194549283BE6}" type="datetime1">
              <a:rPr lang="en-US" altLang="en-US" smtClean="0"/>
              <a:t>10/1/2013</a:t>
            </a:fld>
            <a:endParaRPr lang="en-US" altLang="en-US"/>
          </a:p>
        </p:txBody>
      </p:sp>
      <p:sp>
        <p:nvSpPr>
          <p:cNvPr id="68614" name="Slide Number Placeholder 7"/>
          <p:cNvSpPr>
            <a:spLocks noGrp="1"/>
          </p:cNvSpPr>
          <p:nvPr>
            <p:ph type="sldNum" sz="quarter" idx="12"/>
          </p:nvPr>
        </p:nvSpPr>
        <p:spPr>
          <a:noFill/>
        </p:spPr>
        <p:txBody>
          <a:bodyPr/>
          <a:lstStyle/>
          <a:p>
            <a:fld id="{D993F838-C45A-485C-86F2-362BC13D488E}" type="slidenum">
              <a:rPr lang="en-US" altLang="en-US"/>
              <a:pPr/>
              <a:t>66</a:t>
            </a:fld>
            <a:endParaRPr lang="en-US" altLang="en-US"/>
          </a:p>
        </p:txBody>
      </p:sp>
      <p:sp>
        <p:nvSpPr>
          <p:cNvPr id="68615" name="Footer Placeholder 8"/>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nchor="ctr"/>
          <a:lstStyle/>
          <a:p>
            <a:pPr eaLnBrk="1" hangingPunct="1"/>
            <a:r>
              <a:rPr lang="en-US" b="0" smtClean="0"/>
              <a:t>Classification of forceps or vacuum</a:t>
            </a:r>
          </a:p>
        </p:txBody>
      </p:sp>
      <p:sp>
        <p:nvSpPr>
          <p:cNvPr id="69635" name="Content Placeholder 2"/>
          <p:cNvSpPr>
            <a:spLocks noGrp="1"/>
          </p:cNvSpPr>
          <p:nvPr>
            <p:ph idx="4294967295"/>
          </p:nvPr>
        </p:nvSpPr>
        <p:spPr/>
        <p:txBody>
          <a:bodyPr/>
          <a:lstStyle/>
          <a:p>
            <a:pPr eaLnBrk="1" hangingPunct="1"/>
            <a:r>
              <a:rPr lang="en-US" smtClean="0"/>
              <a:t>Outlet: scalp is visible at the introitus without separating the labia</a:t>
            </a:r>
          </a:p>
          <a:p>
            <a:pPr eaLnBrk="1" hangingPunct="1"/>
            <a:r>
              <a:rPr lang="en-US" smtClean="0"/>
              <a:t>Low: leading point of fetal skull is at station=&gt;+2cm and not on the pelvic floor</a:t>
            </a:r>
          </a:p>
          <a:p>
            <a:pPr eaLnBrk="1" hangingPunct="1"/>
            <a:r>
              <a:rPr lang="en-US" smtClean="0"/>
              <a:t>Mid forceps: station above +2cm but head is </a:t>
            </a:r>
          </a:p>
          <a:p>
            <a:pPr eaLnBrk="1" hangingPunct="1">
              <a:buFont typeface="Wingdings" pitchFamily="2" charset="2"/>
              <a:buNone/>
            </a:pPr>
            <a:r>
              <a:rPr lang="en-US" smtClean="0"/>
              <a:t>	engaged.</a:t>
            </a:r>
          </a:p>
        </p:txBody>
      </p:sp>
      <p:sp>
        <p:nvSpPr>
          <p:cNvPr id="69636" name="Date Placeholder 5"/>
          <p:cNvSpPr>
            <a:spLocks noGrp="1"/>
          </p:cNvSpPr>
          <p:nvPr>
            <p:ph type="dt" sz="quarter" idx="10"/>
          </p:nvPr>
        </p:nvSpPr>
        <p:spPr>
          <a:noFill/>
        </p:spPr>
        <p:txBody>
          <a:bodyPr/>
          <a:lstStyle/>
          <a:p>
            <a:fld id="{270F4658-9066-43BA-AE5B-53BDC8A20AFE}" type="datetime1">
              <a:rPr lang="en-US" altLang="en-US" smtClean="0"/>
              <a:t>10/1/2013</a:t>
            </a:fld>
            <a:endParaRPr lang="en-US" altLang="en-US"/>
          </a:p>
        </p:txBody>
      </p:sp>
      <p:sp>
        <p:nvSpPr>
          <p:cNvPr id="69637" name="Slide Number Placeholder 6"/>
          <p:cNvSpPr>
            <a:spLocks noGrp="1"/>
          </p:cNvSpPr>
          <p:nvPr>
            <p:ph type="sldNum" sz="quarter" idx="12"/>
          </p:nvPr>
        </p:nvSpPr>
        <p:spPr>
          <a:noFill/>
        </p:spPr>
        <p:txBody>
          <a:bodyPr/>
          <a:lstStyle/>
          <a:p>
            <a:fld id="{376F6BD2-1B80-4DF4-BE30-C0E833FEB728}" type="slidenum">
              <a:rPr lang="en-US" altLang="en-US"/>
              <a:pPr/>
              <a:t>67</a:t>
            </a:fld>
            <a:endParaRPr lang="en-US" altLang="en-US"/>
          </a:p>
        </p:txBody>
      </p:sp>
      <p:sp>
        <p:nvSpPr>
          <p:cNvPr id="69638"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457200" y="122238"/>
            <a:ext cx="7543800" cy="1020762"/>
          </a:xfrm>
        </p:spPr>
        <p:txBody>
          <a:bodyPr anchor="ctr"/>
          <a:lstStyle/>
          <a:p>
            <a:pPr eaLnBrk="1" hangingPunct="1"/>
            <a:r>
              <a:rPr lang="en-US" sz="3500" b="0" smtClean="0"/>
              <a:t> Contraindication for vacuum &amp; forceps delivery</a:t>
            </a:r>
          </a:p>
        </p:txBody>
      </p:sp>
      <p:sp>
        <p:nvSpPr>
          <p:cNvPr id="3" name="Content Placeholder 2"/>
          <p:cNvSpPr>
            <a:spLocks noGrp="1"/>
          </p:cNvSpPr>
          <p:nvPr>
            <p:ph idx="4294967295"/>
          </p:nvPr>
        </p:nvSpPr>
        <p:spPr>
          <a:xfrm>
            <a:off x="457200" y="1752600"/>
            <a:ext cx="8229600" cy="4373563"/>
          </a:xfrm>
        </p:spPr>
        <p:txBody>
          <a:bodyPr/>
          <a:lstStyle/>
          <a:p>
            <a:pPr marL="514350" indent="-514350" eaLnBrk="1" hangingPunct="1">
              <a:buFont typeface="Calibri" pitchFamily="34" charset="0"/>
              <a:buChar char="•"/>
            </a:pPr>
            <a:r>
              <a:rPr lang="en-US" dirty="0" err="1" smtClean="0"/>
              <a:t>Nonvertex</a:t>
            </a:r>
            <a:r>
              <a:rPr lang="en-US" dirty="0" smtClean="0"/>
              <a:t> presentations</a:t>
            </a:r>
          </a:p>
          <a:p>
            <a:pPr marL="514350" indent="-514350" eaLnBrk="1" hangingPunct="1">
              <a:buFont typeface="Calibri" pitchFamily="34" charset="0"/>
              <a:buChar char="•"/>
            </a:pPr>
            <a:r>
              <a:rPr lang="en-US" dirty="0" smtClean="0"/>
              <a:t>Extreme prematurity</a:t>
            </a:r>
          </a:p>
          <a:p>
            <a:pPr marL="514350" indent="-514350" eaLnBrk="1" hangingPunct="1">
              <a:buFont typeface="Calibri" pitchFamily="34" charset="0"/>
              <a:buChar char="•"/>
            </a:pPr>
            <a:r>
              <a:rPr lang="en-US" dirty="0" smtClean="0"/>
              <a:t>known </a:t>
            </a:r>
            <a:r>
              <a:rPr lang="en-US" dirty="0" err="1" smtClean="0"/>
              <a:t>macrosomia</a:t>
            </a:r>
            <a:endParaRPr lang="en-US" dirty="0" smtClean="0"/>
          </a:p>
          <a:p>
            <a:pPr marL="514350" indent="-514350" eaLnBrk="1" hangingPunct="1">
              <a:buFont typeface="Calibri" pitchFamily="34" charset="0"/>
              <a:buChar char="•"/>
            </a:pPr>
            <a:r>
              <a:rPr lang="en-US" dirty="0" smtClean="0"/>
              <a:t>Above zero stations</a:t>
            </a:r>
          </a:p>
        </p:txBody>
      </p:sp>
      <p:sp>
        <p:nvSpPr>
          <p:cNvPr id="70660" name="Date Placeholder 5"/>
          <p:cNvSpPr>
            <a:spLocks noGrp="1"/>
          </p:cNvSpPr>
          <p:nvPr>
            <p:ph type="dt" sz="quarter" idx="10"/>
          </p:nvPr>
        </p:nvSpPr>
        <p:spPr>
          <a:noFill/>
        </p:spPr>
        <p:txBody>
          <a:bodyPr/>
          <a:lstStyle/>
          <a:p>
            <a:fld id="{38D97177-B707-4B3A-B1F0-7822FE728463}" type="datetime1">
              <a:rPr lang="en-US" altLang="en-US" smtClean="0"/>
              <a:t>10/1/2013</a:t>
            </a:fld>
            <a:endParaRPr lang="en-US" altLang="en-US"/>
          </a:p>
        </p:txBody>
      </p:sp>
      <p:sp>
        <p:nvSpPr>
          <p:cNvPr id="70661" name="Slide Number Placeholder 6"/>
          <p:cNvSpPr>
            <a:spLocks noGrp="1"/>
          </p:cNvSpPr>
          <p:nvPr>
            <p:ph type="sldNum" sz="quarter" idx="12"/>
          </p:nvPr>
        </p:nvSpPr>
        <p:spPr>
          <a:noFill/>
        </p:spPr>
        <p:txBody>
          <a:bodyPr/>
          <a:lstStyle/>
          <a:p>
            <a:fld id="{4C32572B-A808-4039-80F1-550E8EE368D8}" type="slidenum">
              <a:rPr lang="en-US" altLang="en-US"/>
              <a:pPr/>
              <a:t>68</a:t>
            </a:fld>
            <a:endParaRPr lang="en-US" altLang="en-US"/>
          </a:p>
        </p:txBody>
      </p:sp>
      <p:sp>
        <p:nvSpPr>
          <p:cNvPr id="7066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22238"/>
            <a:ext cx="7543800" cy="715962"/>
          </a:xfrm>
        </p:spPr>
        <p:txBody>
          <a:bodyPr/>
          <a:lstStyle/>
          <a:p>
            <a:pPr eaLnBrk="1" hangingPunct="1"/>
            <a:r>
              <a:rPr lang="en-US" smtClean="0"/>
              <a:t>Forceps Complications</a:t>
            </a:r>
          </a:p>
        </p:txBody>
      </p:sp>
      <p:sp>
        <p:nvSpPr>
          <p:cNvPr id="71683" name="Rectangle 3"/>
          <p:cNvSpPr>
            <a:spLocks noGrp="1" noChangeArrowheads="1"/>
          </p:cNvSpPr>
          <p:nvPr>
            <p:ph type="body" sz="half" idx="1"/>
          </p:nvPr>
        </p:nvSpPr>
        <p:spPr>
          <a:xfrm>
            <a:off x="228600" y="1066800"/>
            <a:ext cx="4267200" cy="5257800"/>
          </a:xfrm>
        </p:spPr>
        <p:txBody>
          <a:bodyPr/>
          <a:lstStyle/>
          <a:p>
            <a:pPr eaLnBrk="1" hangingPunct="1"/>
            <a:r>
              <a:rPr lang="en-US" sz="2500" smtClean="0">
                <a:latin typeface="Times New Roman" pitchFamily="18" charset="0"/>
              </a:rPr>
              <a:t>FETAL COMPLICATIONS:</a:t>
            </a:r>
          </a:p>
          <a:p>
            <a:pPr eaLnBrk="1" hangingPunct="1">
              <a:buFont typeface="Wingdings" pitchFamily="2" charset="2"/>
              <a:buNone/>
            </a:pPr>
            <a:r>
              <a:rPr lang="en-US" sz="2500" smtClean="0">
                <a:latin typeface="Times New Roman" pitchFamily="18" charset="0"/>
              </a:rPr>
              <a:t> </a:t>
            </a:r>
          </a:p>
          <a:p>
            <a:pPr eaLnBrk="1" hangingPunct="1"/>
            <a:r>
              <a:rPr lang="en-US" sz="2500" smtClean="0">
                <a:latin typeface="Times New Roman" pitchFamily="18" charset="0"/>
              </a:rPr>
              <a:t>Injury to facial nerves requires observation. </a:t>
            </a:r>
          </a:p>
          <a:p>
            <a:pPr eaLnBrk="1" hangingPunct="1"/>
            <a:r>
              <a:rPr lang="en-US" sz="2500" smtClean="0">
                <a:latin typeface="Times New Roman" pitchFamily="18" charset="0"/>
              </a:rPr>
              <a:t>Injury may be  self-limiting. </a:t>
            </a:r>
          </a:p>
          <a:p>
            <a:pPr eaLnBrk="1" hangingPunct="1"/>
            <a:r>
              <a:rPr lang="en-US" sz="2500" smtClean="0">
                <a:latin typeface="Times New Roman" pitchFamily="18" charset="0"/>
              </a:rPr>
              <a:t>Lacerations of the face and scalp may occur. </a:t>
            </a:r>
          </a:p>
          <a:p>
            <a:pPr eaLnBrk="1" hangingPunct="1"/>
            <a:r>
              <a:rPr lang="en-US" sz="2500" smtClean="0">
                <a:latin typeface="Times New Roman" pitchFamily="18" charset="0"/>
              </a:rPr>
              <a:t>Clean and examine lacerations to determine if sutures are necessary. </a:t>
            </a:r>
          </a:p>
          <a:p>
            <a:pPr eaLnBrk="1" hangingPunct="1"/>
            <a:r>
              <a:rPr lang="en-US" sz="2500" smtClean="0">
                <a:latin typeface="Times New Roman" pitchFamily="18" charset="0"/>
              </a:rPr>
              <a:t>Fractures of the face and skull require observation</a:t>
            </a:r>
            <a:r>
              <a:rPr lang="en-US" sz="2500" b="1" smtClean="0"/>
              <a:t>. </a:t>
            </a:r>
            <a:endParaRPr lang="en-US" sz="2500" smtClean="0"/>
          </a:p>
        </p:txBody>
      </p:sp>
      <p:sp>
        <p:nvSpPr>
          <p:cNvPr id="71684" name="Rectangle 4"/>
          <p:cNvSpPr>
            <a:spLocks noGrp="1" noChangeArrowheads="1"/>
          </p:cNvSpPr>
          <p:nvPr>
            <p:ph type="body" sz="half" idx="2"/>
          </p:nvPr>
        </p:nvSpPr>
        <p:spPr>
          <a:xfrm>
            <a:off x="4648200" y="1066800"/>
            <a:ext cx="4038600" cy="5257800"/>
          </a:xfrm>
        </p:spPr>
        <p:txBody>
          <a:bodyPr/>
          <a:lstStyle/>
          <a:p>
            <a:pPr eaLnBrk="1" hangingPunct="1"/>
            <a:r>
              <a:rPr lang="en-US" sz="2500" smtClean="0">
                <a:latin typeface="Times New Roman" pitchFamily="18" charset="0"/>
              </a:rPr>
              <a:t>MATERNAL COMPLICATIONS:</a:t>
            </a:r>
          </a:p>
          <a:p>
            <a:pPr eaLnBrk="1" hangingPunct="1">
              <a:buFont typeface="Wingdings" pitchFamily="2" charset="2"/>
              <a:buNone/>
            </a:pPr>
            <a:r>
              <a:rPr lang="en-US" sz="2500" smtClean="0">
                <a:latin typeface="Times New Roman" pitchFamily="18" charset="0"/>
              </a:rPr>
              <a:t> </a:t>
            </a:r>
          </a:p>
          <a:p>
            <a:pPr eaLnBrk="1" hangingPunct="1"/>
            <a:r>
              <a:rPr lang="en-US" sz="2500" smtClean="0">
                <a:latin typeface="Times New Roman" pitchFamily="18" charset="0"/>
              </a:rPr>
              <a:t>Tears of the genital tract may occur. Examine the woman carefully and repair any tears to the cervix or vagina or repair episiotomy</a:t>
            </a:r>
          </a:p>
          <a:p>
            <a:pPr eaLnBrk="1" hangingPunct="1"/>
            <a:r>
              <a:rPr lang="en-US" sz="2500" smtClean="0">
                <a:latin typeface="Times New Roman" pitchFamily="18" charset="0"/>
              </a:rPr>
              <a:t>Uterine Rupture</a:t>
            </a:r>
            <a:endParaRPr lang="en-US" sz="2600" smtClean="0">
              <a:latin typeface="Times New Roman" pitchFamily="18" charset="0"/>
            </a:endParaRPr>
          </a:p>
        </p:txBody>
      </p:sp>
      <p:sp>
        <p:nvSpPr>
          <p:cNvPr id="71685" name="Date Placeholder 6"/>
          <p:cNvSpPr>
            <a:spLocks noGrp="1"/>
          </p:cNvSpPr>
          <p:nvPr>
            <p:ph type="dt" sz="quarter" idx="10"/>
          </p:nvPr>
        </p:nvSpPr>
        <p:spPr>
          <a:noFill/>
        </p:spPr>
        <p:txBody>
          <a:bodyPr/>
          <a:lstStyle/>
          <a:p>
            <a:fld id="{5C38B42C-817A-41B8-AD54-F8E45FC5DF98}" type="datetime1">
              <a:rPr lang="en-US" altLang="en-US" smtClean="0"/>
              <a:t>10/1/2013</a:t>
            </a:fld>
            <a:endParaRPr lang="en-US" altLang="en-US"/>
          </a:p>
        </p:txBody>
      </p:sp>
      <p:sp>
        <p:nvSpPr>
          <p:cNvPr id="71686" name="Slide Number Placeholder 7"/>
          <p:cNvSpPr>
            <a:spLocks noGrp="1"/>
          </p:cNvSpPr>
          <p:nvPr>
            <p:ph type="sldNum" sz="quarter" idx="12"/>
          </p:nvPr>
        </p:nvSpPr>
        <p:spPr>
          <a:noFill/>
        </p:spPr>
        <p:txBody>
          <a:bodyPr/>
          <a:lstStyle/>
          <a:p>
            <a:fld id="{1615DFE3-597D-41AB-8C79-F7BA11E8513A}" type="slidenum">
              <a:rPr lang="en-US" altLang="en-US"/>
              <a:pPr/>
              <a:t>69</a:t>
            </a:fld>
            <a:endParaRPr lang="en-US" altLang="en-US"/>
          </a:p>
        </p:txBody>
      </p:sp>
      <p:sp>
        <p:nvSpPr>
          <p:cNvPr id="71687" name="Footer Placeholder 8"/>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True Labor</a:t>
            </a:r>
          </a:p>
        </p:txBody>
      </p:sp>
      <p:sp>
        <p:nvSpPr>
          <p:cNvPr id="9219" name="Rectangle 3"/>
          <p:cNvSpPr>
            <a:spLocks noGrp="1" noChangeArrowheads="1"/>
          </p:cNvSpPr>
          <p:nvPr>
            <p:ph type="body" idx="1"/>
          </p:nvPr>
        </p:nvSpPr>
        <p:spPr>
          <a:xfrm>
            <a:off x="457200" y="1719263"/>
            <a:ext cx="8229600" cy="4605337"/>
          </a:xfrm>
        </p:spPr>
        <p:txBody>
          <a:bodyPr/>
          <a:lstStyle/>
          <a:p>
            <a:pPr eaLnBrk="1" hangingPunct="1"/>
            <a:r>
              <a:rPr lang="en-US" smtClean="0"/>
              <a:t>Contractions produce progressive dilatation and enfacement of the cervix. </a:t>
            </a:r>
          </a:p>
          <a:p>
            <a:pPr eaLnBrk="1" hangingPunct="1"/>
            <a:r>
              <a:rPr lang="en-US" smtClean="0"/>
              <a:t>Occur regularly and increase in frequency, duration, and intensity. </a:t>
            </a:r>
          </a:p>
          <a:p>
            <a:pPr eaLnBrk="1" hangingPunct="1"/>
            <a:r>
              <a:rPr lang="en-US" smtClean="0"/>
              <a:t>The discomfort of true labor contractions usually starts in the back and radiates around to the abdomen </a:t>
            </a:r>
          </a:p>
          <a:p>
            <a:pPr eaLnBrk="1" hangingPunct="1"/>
            <a:r>
              <a:rPr lang="en-US" smtClean="0"/>
              <a:t>Not relieved by walking. </a:t>
            </a:r>
          </a:p>
        </p:txBody>
      </p:sp>
      <p:sp>
        <p:nvSpPr>
          <p:cNvPr id="9220" name="Date Placeholder 5"/>
          <p:cNvSpPr>
            <a:spLocks noGrp="1"/>
          </p:cNvSpPr>
          <p:nvPr>
            <p:ph type="dt" sz="quarter" idx="10"/>
          </p:nvPr>
        </p:nvSpPr>
        <p:spPr>
          <a:noFill/>
        </p:spPr>
        <p:txBody>
          <a:bodyPr/>
          <a:lstStyle/>
          <a:p>
            <a:fld id="{1AA40E3E-9925-4A00-85A1-78EC75123309}" type="datetime1">
              <a:rPr lang="en-US" altLang="en-US" smtClean="0"/>
              <a:t>10/1/2013</a:t>
            </a:fld>
            <a:endParaRPr lang="en-US" altLang="en-US"/>
          </a:p>
        </p:txBody>
      </p:sp>
      <p:sp>
        <p:nvSpPr>
          <p:cNvPr id="9221" name="Slide Number Placeholder 6"/>
          <p:cNvSpPr>
            <a:spLocks noGrp="1"/>
          </p:cNvSpPr>
          <p:nvPr>
            <p:ph type="sldNum" sz="quarter" idx="12"/>
          </p:nvPr>
        </p:nvSpPr>
        <p:spPr>
          <a:noFill/>
        </p:spPr>
        <p:txBody>
          <a:bodyPr/>
          <a:lstStyle/>
          <a:p>
            <a:fld id="{088BE8BC-26CD-44B5-B917-5A6B6A965DDE}" type="slidenum">
              <a:rPr lang="en-US" altLang="en-US"/>
              <a:pPr/>
              <a:t>7</a:t>
            </a:fld>
            <a:endParaRPr lang="en-US" altLang="en-US"/>
          </a:p>
        </p:txBody>
      </p:sp>
      <p:sp>
        <p:nvSpPr>
          <p:cNvPr id="922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9"/>
          <p:cNvSpPr>
            <a:spLocks noGrp="1" noChangeArrowheads="1"/>
          </p:cNvSpPr>
          <p:nvPr>
            <p:ph type="title"/>
          </p:nvPr>
        </p:nvSpPr>
        <p:spPr>
          <a:xfrm>
            <a:off x="457200" y="122238"/>
            <a:ext cx="7543800" cy="792162"/>
          </a:xfrm>
        </p:spPr>
        <p:txBody>
          <a:bodyPr/>
          <a:lstStyle/>
          <a:p>
            <a:pPr eaLnBrk="1" hangingPunct="1"/>
            <a:r>
              <a:rPr lang="en-US" sz="3500" smtClean="0"/>
              <a:t>FORECEPS DELIVERY TRAUMA</a:t>
            </a:r>
          </a:p>
        </p:txBody>
      </p:sp>
      <p:sp>
        <p:nvSpPr>
          <p:cNvPr id="72707" name="Rectangle 10"/>
          <p:cNvSpPr>
            <a:spLocks noGrp="1" noChangeArrowheads="1"/>
          </p:cNvSpPr>
          <p:nvPr>
            <p:ph idx="1"/>
          </p:nvPr>
        </p:nvSpPr>
        <p:spPr/>
        <p:txBody>
          <a:bodyPr/>
          <a:lstStyle/>
          <a:p>
            <a:pPr eaLnBrk="1" hangingPunct="1"/>
            <a:endParaRPr lang="en-US" smtClean="0"/>
          </a:p>
        </p:txBody>
      </p:sp>
      <p:pic>
        <p:nvPicPr>
          <p:cNvPr id="72708" name="Picture 8" descr="Insert Picture here"/>
          <p:cNvPicPr>
            <a:picLocks noChangeAspect="1" noChangeArrowheads="1"/>
          </p:cNvPicPr>
          <p:nvPr/>
        </p:nvPicPr>
        <p:blipFill>
          <a:blip r:embed="rId2"/>
          <a:srcRect/>
          <a:stretch>
            <a:fillRect/>
          </a:stretch>
        </p:blipFill>
        <p:spPr bwMode="auto">
          <a:xfrm>
            <a:off x="536575" y="895350"/>
            <a:ext cx="7464425" cy="5978525"/>
          </a:xfrm>
          <a:prstGeom prst="rect">
            <a:avLst/>
          </a:prstGeom>
          <a:noFill/>
          <a:ln w="9525">
            <a:noFill/>
            <a:miter lim="800000"/>
            <a:headEnd/>
            <a:tailEnd/>
          </a:ln>
        </p:spPr>
      </p:pic>
      <p:sp>
        <p:nvSpPr>
          <p:cNvPr id="72709" name="Date Placeholder 6"/>
          <p:cNvSpPr>
            <a:spLocks noGrp="1"/>
          </p:cNvSpPr>
          <p:nvPr>
            <p:ph type="dt" sz="quarter" idx="10"/>
          </p:nvPr>
        </p:nvSpPr>
        <p:spPr>
          <a:noFill/>
        </p:spPr>
        <p:txBody>
          <a:bodyPr/>
          <a:lstStyle/>
          <a:p>
            <a:fld id="{7246D0F3-63E0-437D-9F97-26BF6E7691B2}" type="datetime1">
              <a:rPr lang="en-US" altLang="en-US" smtClean="0"/>
              <a:t>10/1/2013</a:t>
            </a:fld>
            <a:endParaRPr lang="en-US" altLang="en-US"/>
          </a:p>
        </p:txBody>
      </p:sp>
      <p:sp>
        <p:nvSpPr>
          <p:cNvPr id="72710" name="Slide Number Placeholder 7"/>
          <p:cNvSpPr>
            <a:spLocks noGrp="1"/>
          </p:cNvSpPr>
          <p:nvPr>
            <p:ph type="sldNum" sz="quarter" idx="12"/>
          </p:nvPr>
        </p:nvSpPr>
        <p:spPr>
          <a:noFill/>
        </p:spPr>
        <p:txBody>
          <a:bodyPr/>
          <a:lstStyle/>
          <a:p>
            <a:fld id="{AB98A668-AC7B-4085-A75C-2061BAD04C71}" type="slidenum">
              <a:rPr lang="en-US" altLang="en-US"/>
              <a:pPr/>
              <a:t>70</a:t>
            </a:fld>
            <a:endParaRPr lang="en-US" altLang="en-US"/>
          </a:p>
        </p:txBody>
      </p:sp>
      <p:sp>
        <p:nvSpPr>
          <p:cNvPr id="72711" name="Footer Placeholder 8"/>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7543800" cy="579438"/>
          </a:xfrm>
        </p:spPr>
        <p:txBody>
          <a:bodyPr/>
          <a:lstStyle/>
          <a:p>
            <a:pPr eaLnBrk="1" hangingPunct="1"/>
            <a:r>
              <a:rPr lang="en-US" sz="3200" smtClean="0"/>
              <a:t>What is Intrauterine Resuscitation?</a:t>
            </a:r>
          </a:p>
        </p:txBody>
      </p:sp>
      <p:sp>
        <p:nvSpPr>
          <p:cNvPr id="73731" name="Rectangle 3"/>
          <p:cNvSpPr>
            <a:spLocks noGrp="1" noChangeArrowheads="1"/>
          </p:cNvSpPr>
          <p:nvPr>
            <p:ph type="body" idx="1"/>
          </p:nvPr>
        </p:nvSpPr>
        <p:spPr>
          <a:xfrm>
            <a:off x="457200" y="1295400"/>
            <a:ext cx="8458200" cy="5181600"/>
          </a:xfrm>
        </p:spPr>
        <p:txBody>
          <a:bodyPr/>
          <a:lstStyle/>
          <a:p>
            <a:pPr eaLnBrk="1" hangingPunct="1"/>
            <a:r>
              <a:rPr lang="en-US" smtClean="0"/>
              <a:t>Interventions to attempt to change the relationship of the uterus, placenta, cord, and fetus to improve placental and fetal oxygenation. </a:t>
            </a:r>
          </a:p>
          <a:p>
            <a:pPr eaLnBrk="1" hangingPunct="1"/>
            <a:r>
              <a:rPr lang="en-US" smtClean="0"/>
              <a:t>These are designed to overcome uteroplacental insufficiency or to decrease cord compromise. </a:t>
            </a:r>
          </a:p>
          <a:p>
            <a:pPr eaLnBrk="1" hangingPunct="1"/>
            <a:endParaRPr lang="en-US" smtClean="0"/>
          </a:p>
        </p:txBody>
      </p:sp>
      <p:sp>
        <p:nvSpPr>
          <p:cNvPr id="73732" name="Date Placeholder 5"/>
          <p:cNvSpPr>
            <a:spLocks noGrp="1"/>
          </p:cNvSpPr>
          <p:nvPr>
            <p:ph type="dt" sz="quarter" idx="10"/>
          </p:nvPr>
        </p:nvSpPr>
        <p:spPr>
          <a:noFill/>
        </p:spPr>
        <p:txBody>
          <a:bodyPr/>
          <a:lstStyle/>
          <a:p>
            <a:fld id="{7AF9E330-66F1-4A23-B176-B7A493C9AFFD}" type="datetime1">
              <a:rPr lang="en-US" altLang="en-US" smtClean="0"/>
              <a:t>10/1/2013</a:t>
            </a:fld>
            <a:endParaRPr lang="en-US" altLang="en-US"/>
          </a:p>
        </p:txBody>
      </p:sp>
      <p:sp>
        <p:nvSpPr>
          <p:cNvPr id="73733" name="Slide Number Placeholder 6"/>
          <p:cNvSpPr>
            <a:spLocks noGrp="1"/>
          </p:cNvSpPr>
          <p:nvPr>
            <p:ph type="sldNum" sz="quarter" idx="12"/>
          </p:nvPr>
        </p:nvSpPr>
        <p:spPr>
          <a:noFill/>
        </p:spPr>
        <p:txBody>
          <a:bodyPr/>
          <a:lstStyle/>
          <a:p>
            <a:fld id="{0FC8BABD-9A41-4F4D-9BC4-C0E9FA0C5AF8}" type="slidenum">
              <a:rPr lang="en-US" altLang="en-US"/>
              <a:pPr/>
              <a:t>71</a:t>
            </a:fld>
            <a:endParaRPr lang="en-US" altLang="en-US"/>
          </a:p>
        </p:txBody>
      </p:sp>
      <p:sp>
        <p:nvSpPr>
          <p:cNvPr id="7373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22238"/>
            <a:ext cx="7543800" cy="563562"/>
          </a:xfrm>
        </p:spPr>
        <p:txBody>
          <a:bodyPr/>
          <a:lstStyle/>
          <a:p>
            <a:pPr eaLnBrk="1" hangingPunct="1"/>
            <a:r>
              <a:rPr lang="en-US" sz="3500" smtClean="0"/>
              <a:t>Intrauterine Resuscitation </a:t>
            </a:r>
          </a:p>
        </p:txBody>
      </p:sp>
      <p:sp>
        <p:nvSpPr>
          <p:cNvPr id="74755" name="Rectangle 3"/>
          <p:cNvSpPr>
            <a:spLocks noGrp="1" noChangeArrowheads="1"/>
          </p:cNvSpPr>
          <p:nvPr>
            <p:ph type="body" idx="1"/>
          </p:nvPr>
        </p:nvSpPr>
        <p:spPr>
          <a:xfrm>
            <a:off x="381000" y="1066800"/>
            <a:ext cx="8534400" cy="5486400"/>
          </a:xfrm>
        </p:spPr>
        <p:txBody>
          <a:bodyPr/>
          <a:lstStyle/>
          <a:p>
            <a:pPr marL="495300" indent="-495300" eaLnBrk="1" hangingPunct="1"/>
            <a:r>
              <a:rPr lang="en-US" smtClean="0">
                <a:latin typeface="Times New Roman" pitchFamily="18" charset="0"/>
              </a:rPr>
              <a:t>Positioning the mother to left side lying recumbent or knee-chest to improve blood flow to the uterus </a:t>
            </a:r>
          </a:p>
          <a:p>
            <a:pPr marL="495300" indent="-495300" eaLnBrk="1" hangingPunct="1"/>
            <a:r>
              <a:rPr lang="en-US" smtClean="0">
                <a:latin typeface="Times New Roman" pitchFamily="18" charset="0"/>
              </a:rPr>
              <a:t>Repositioning the mother to alleviate cord compression </a:t>
            </a:r>
          </a:p>
          <a:p>
            <a:pPr marL="495300" indent="-495300" eaLnBrk="1" hangingPunct="1"/>
            <a:r>
              <a:rPr lang="en-US" smtClean="0">
                <a:latin typeface="Times New Roman" pitchFamily="18" charset="0"/>
              </a:rPr>
              <a:t>Increasing IV fluids to enhance maternal blood flow volume </a:t>
            </a:r>
          </a:p>
          <a:p>
            <a:pPr marL="495300" indent="-495300" eaLnBrk="1" hangingPunct="1"/>
            <a:r>
              <a:rPr lang="en-US" smtClean="0">
                <a:latin typeface="Times New Roman" pitchFamily="18" charset="0"/>
              </a:rPr>
              <a:t>Administering oxygen to the mother in an effort to promote oxygen flow across the placental membrane </a:t>
            </a:r>
          </a:p>
        </p:txBody>
      </p:sp>
      <p:sp>
        <p:nvSpPr>
          <p:cNvPr id="74756" name="Date Placeholder 5"/>
          <p:cNvSpPr>
            <a:spLocks noGrp="1"/>
          </p:cNvSpPr>
          <p:nvPr>
            <p:ph type="dt" sz="quarter" idx="10"/>
          </p:nvPr>
        </p:nvSpPr>
        <p:spPr>
          <a:noFill/>
        </p:spPr>
        <p:txBody>
          <a:bodyPr/>
          <a:lstStyle/>
          <a:p>
            <a:fld id="{FCA0FAA9-4C9E-407C-B7DB-E358D8E284C7}" type="datetime1">
              <a:rPr lang="en-US" altLang="en-US" smtClean="0"/>
              <a:t>10/1/2013</a:t>
            </a:fld>
            <a:endParaRPr lang="en-US" altLang="en-US"/>
          </a:p>
        </p:txBody>
      </p:sp>
      <p:sp>
        <p:nvSpPr>
          <p:cNvPr id="74757" name="Slide Number Placeholder 6"/>
          <p:cNvSpPr>
            <a:spLocks noGrp="1"/>
          </p:cNvSpPr>
          <p:nvPr>
            <p:ph type="sldNum" sz="quarter" idx="12"/>
          </p:nvPr>
        </p:nvSpPr>
        <p:spPr>
          <a:noFill/>
        </p:spPr>
        <p:txBody>
          <a:bodyPr/>
          <a:lstStyle/>
          <a:p>
            <a:fld id="{5EC08D42-A51A-4640-A1A9-3C355DBF3779}" type="slidenum">
              <a:rPr lang="en-US" altLang="en-US"/>
              <a:pPr/>
              <a:t>72</a:t>
            </a:fld>
            <a:endParaRPr lang="en-US" altLang="en-US"/>
          </a:p>
        </p:txBody>
      </p:sp>
      <p:sp>
        <p:nvSpPr>
          <p:cNvPr id="74758"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28600"/>
            <a:ext cx="7543800" cy="1371600"/>
          </a:xfrm>
        </p:spPr>
        <p:txBody>
          <a:bodyPr/>
          <a:lstStyle/>
          <a:p>
            <a:pPr eaLnBrk="1" hangingPunct="1"/>
            <a:r>
              <a:rPr lang="en-US" sz="3200" smtClean="0"/>
              <a:t>Which of the following is NOT one of the four stages of labor and delivery? </a:t>
            </a:r>
          </a:p>
        </p:txBody>
      </p:sp>
      <p:sp>
        <p:nvSpPr>
          <p:cNvPr id="75779" name="Rectangle 3"/>
          <p:cNvSpPr>
            <a:spLocks noGrp="1" noChangeArrowheads="1"/>
          </p:cNvSpPr>
          <p:nvPr>
            <p:ph type="body" idx="1"/>
          </p:nvPr>
        </p:nvSpPr>
        <p:spPr>
          <a:xfrm>
            <a:off x="152400" y="2057400"/>
            <a:ext cx="8763000" cy="4419600"/>
          </a:xfrm>
        </p:spPr>
        <p:txBody>
          <a:bodyPr/>
          <a:lstStyle/>
          <a:p>
            <a:pPr eaLnBrk="1" hangingPunct="1"/>
            <a:r>
              <a:rPr lang="en-US" sz="3600" smtClean="0"/>
              <a:t>A: onset of labor through complete 	dilation of the cervix </a:t>
            </a:r>
            <a:br>
              <a:rPr lang="en-US" sz="3600" smtClean="0"/>
            </a:br>
            <a:r>
              <a:rPr lang="en-US" sz="3600" smtClean="0"/>
              <a:t>B: cervical dilation through the delivery 	of the placenta </a:t>
            </a:r>
            <a:br>
              <a:rPr lang="en-US" sz="3600" smtClean="0"/>
            </a:br>
            <a:r>
              <a:rPr lang="en-US" sz="3600" smtClean="0"/>
              <a:t>C: placenta delivery through complete 	stabilization of the mother </a:t>
            </a:r>
            <a:br>
              <a:rPr lang="en-US" sz="3600" smtClean="0"/>
            </a:br>
            <a:r>
              <a:rPr lang="en-US" sz="3600" smtClean="0"/>
              <a:t>D: birth through the delivery of the 	placenta</a:t>
            </a:r>
          </a:p>
        </p:txBody>
      </p:sp>
      <p:sp>
        <p:nvSpPr>
          <p:cNvPr id="75780" name="Date Placeholder 5"/>
          <p:cNvSpPr>
            <a:spLocks noGrp="1"/>
          </p:cNvSpPr>
          <p:nvPr>
            <p:ph type="dt" sz="quarter" idx="10"/>
          </p:nvPr>
        </p:nvSpPr>
        <p:spPr>
          <a:noFill/>
        </p:spPr>
        <p:txBody>
          <a:bodyPr/>
          <a:lstStyle/>
          <a:p>
            <a:fld id="{92D96212-2C0F-439B-8092-72440235036B}" type="datetime1">
              <a:rPr lang="en-US" altLang="en-US" smtClean="0"/>
              <a:t>10/1/2013</a:t>
            </a:fld>
            <a:endParaRPr lang="en-US" altLang="en-US"/>
          </a:p>
        </p:txBody>
      </p:sp>
      <p:sp>
        <p:nvSpPr>
          <p:cNvPr id="75781" name="Slide Number Placeholder 6"/>
          <p:cNvSpPr>
            <a:spLocks noGrp="1"/>
          </p:cNvSpPr>
          <p:nvPr>
            <p:ph type="sldNum" sz="quarter" idx="12"/>
          </p:nvPr>
        </p:nvSpPr>
        <p:spPr>
          <a:noFill/>
        </p:spPr>
        <p:txBody>
          <a:bodyPr/>
          <a:lstStyle/>
          <a:p>
            <a:fld id="{8B4AE51B-DC0F-4F1B-B2C7-CBEB612B9915}" type="slidenum">
              <a:rPr lang="en-US" altLang="en-US"/>
              <a:pPr/>
              <a:t>73</a:t>
            </a:fld>
            <a:endParaRPr lang="en-US" altLang="en-US"/>
          </a:p>
        </p:txBody>
      </p:sp>
      <p:sp>
        <p:nvSpPr>
          <p:cNvPr id="75782"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Answer is B </a:t>
            </a:r>
          </a:p>
        </p:txBody>
      </p:sp>
      <p:sp>
        <p:nvSpPr>
          <p:cNvPr id="76803" name="Rectangle 3"/>
          <p:cNvSpPr>
            <a:spLocks noGrp="1" noChangeArrowheads="1"/>
          </p:cNvSpPr>
          <p:nvPr>
            <p:ph type="body" idx="1"/>
          </p:nvPr>
        </p:nvSpPr>
        <p:spPr/>
        <p:txBody>
          <a:bodyPr/>
          <a:lstStyle/>
          <a:p>
            <a:pPr eaLnBrk="1" hangingPunct="1"/>
            <a:r>
              <a:rPr lang="en-US" smtClean="0"/>
              <a:t>The correct answer combines two of the four stages of labor and delivery. </a:t>
            </a:r>
          </a:p>
        </p:txBody>
      </p:sp>
      <p:sp>
        <p:nvSpPr>
          <p:cNvPr id="76804" name="Date Placeholder 5"/>
          <p:cNvSpPr>
            <a:spLocks noGrp="1"/>
          </p:cNvSpPr>
          <p:nvPr>
            <p:ph type="dt" sz="quarter" idx="10"/>
          </p:nvPr>
        </p:nvSpPr>
        <p:spPr>
          <a:noFill/>
        </p:spPr>
        <p:txBody>
          <a:bodyPr/>
          <a:lstStyle/>
          <a:p>
            <a:fld id="{BCD82B42-5D21-4EAF-9AD7-D3EE560C0C23}" type="datetime1">
              <a:rPr lang="en-US" altLang="en-US" smtClean="0"/>
              <a:t>10/1/2013</a:t>
            </a:fld>
            <a:endParaRPr lang="en-US" altLang="en-US"/>
          </a:p>
        </p:txBody>
      </p:sp>
      <p:sp>
        <p:nvSpPr>
          <p:cNvPr id="76805" name="Slide Number Placeholder 6"/>
          <p:cNvSpPr>
            <a:spLocks noGrp="1"/>
          </p:cNvSpPr>
          <p:nvPr>
            <p:ph type="sldNum" sz="quarter" idx="12"/>
          </p:nvPr>
        </p:nvSpPr>
        <p:spPr>
          <a:noFill/>
        </p:spPr>
        <p:txBody>
          <a:bodyPr/>
          <a:lstStyle/>
          <a:p>
            <a:fld id="{316C7920-B1A6-44C3-A036-E4593A2306E9}" type="slidenum">
              <a:rPr lang="en-US" altLang="en-US"/>
              <a:pPr/>
              <a:t>74</a:t>
            </a:fld>
            <a:endParaRPr lang="en-US" altLang="en-US"/>
          </a:p>
        </p:txBody>
      </p:sp>
      <p:sp>
        <p:nvSpPr>
          <p:cNvPr id="7680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7543800" cy="1905000"/>
          </a:xfrm>
        </p:spPr>
        <p:txBody>
          <a:bodyPr/>
          <a:lstStyle/>
          <a:p>
            <a:pPr eaLnBrk="1" hangingPunct="1"/>
            <a:r>
              <a:rPr lang="en-US" sz="2800" smtClean="0"/>
              <a:t>A client telephones the ER stating that she thinks that she is in labor. The nurse should tell the client that labor has probably begun when:</a:t>
            </a:r>
          </a:p>
        </p:txBody>
      </p:sp>
      <p:sp>
        <p:nvSpPr>
          <p:cNvPr id="77827" name="Rectangle 3"/>
          <p:cNvSpPr>
            <a:spLocks noGrp="1" noChangeArrowheads="1"/>
          </p:cNvSpPr>
          <p:nvPr>
            <p:ph type="body" idx="1"/>
          </p:nvPr>
        </p:nvSpPr>
        <p:spPr>
          <a:xfrm>
            <a:off x="457200" y="2667000"/>
            <a:ext cx="8229600" cy="3463925"/>
          </a:xfrm>
        </p:spPr>
        <p:txBody>
          <a:bodyPr/>
          <a:lstStyle/>
          <a:p>
            <a:pPr marL="457200" indent="-457200" eaLnBrk="1" hangingPunct="1">
              <a:lnSpc>
                <a:spcPct val="90000"/>
              </a:lnSpc>
              <a:buClr>
                <a:schemeClr val="tx1"/>
              </a:buClr>
              <a:buFontTx/>
              <a:buAutoNum type="alphaUcPeriod"/>
            </a:pPr>
            <a:r>
              <a:rPr lang="en-US" sz="2800" smtClean="0"/>
              <a:t>HER CONTRACTIONS ARE 2 MINUTES APART.</a:t>
            </a:r>
          </a:p>
          <a:p>
            <a:pPr marL="457200" indent="-457200" eaLnBrk="1" hangingPunct="1">
              <a:lnSpc>
                <a:spcPct val="90000"/>
              </a:lnSpc>
              <a:buClr>
                <a:schemeClr val="tx1"/>
              </a:buClr>
              <a:buFontTx/>
              <a:buAutoNum type="alphaUcPeriod"/>
            </a:pPr>
            <a:r>
              <a:rPr lang="en-US" sz="2800" smtClean="0"/>
              <a:t>SHE HAS BACK PAIN AND A BLOODY DISCHARGE.</a:t>
            </a:r>
          </a:p>
          <a:p>
            <a:pPr marL="457200" indent="-457200" eaLnBrk="1" hangingPunct="1">
              <a:lnSpc>
                <a:spcPct val="90000"/>
              </a:lnSpc>
              <a:buClr>
                <a:schemeClr val="tx1"/>
              </a:buClr>
              <a:buFontTx/>
              <a:buAutoNum type="alphaUcPeriod"/>
            </a:pPr>
            <a:r>
              <a:rPr lang="en-US" sz="2800" smtClean="0"/>
              <a:t>SHE EXPERIENCES ABDOMINAL PAIN AND FREQUENT URINATION.</a:t>
            </a:r>
          </a:p>
          <a:p>
            <a:pPr marL="457200" indent="-457200" eaLnBrk="1" hangingPunct="1">
              <a:lnSpc>
                <a:spcPct val="90000"/>
              </a:lnSpc>
              <a:buClr>
                <a:schemeClr val="tx1"/>
              </a:buClr>
              <a:buFontTx/>
              <a:buAutoNum type="alphaUcPeriod"/>
            </a:pPr>
            <a:r>
              <a:rPr lang="en-US" sz="2800" smtClean="0"/>
              <a:t>HER CONTRACTIONS ARE 5 MINUTES APART.</a:t>
            </a:r>
          </a:p>
        </p:txBody>
      </p:sp>
      <p:sp>
        <p:nvSpPr>
          <p:cNvPr id="77828" name="Date Placeholder 5"/>
          <p:cNvSpPr>
            <a:spLocks noGrp="1"/>
          </p:cNvSpPr>
          <p:nvPr>
            <p:ph type="dt" sz="quarter" idx="10"/>
          </p:nvPr>
        </p:nvSpPr>
        <p:spPr>
          <a:noFill/>
        </p:spPr>
        <p:txBody>
          <a:bodyPr/>
          <a:lstStyle/>
          <a:p>
            <a:fld id="{11385B43-1E3F-4B2E-924D-91B7248AFFFF}" type="datetime1">
              <a:rPr lang="en-US" altLang="en-US" smtClean="0"/>
              <a:t>10/1/2013</a:t>
            </a:fld>
            <a:endParaRPr lang="en-US" altLang="en-US"/>
          </a:p>
        </p:txBody>
      </p:sp>
      <p:sp>
        <p:nvSpPr>
          <p:cNvPr id="77829" name="Slide Number Placeholder 6"/>
          <p:cNvSpPr>
            <a:spLocks noGrp="1"/>
          </p:cNvSpPr>
          <p:nvPr>
            <p:ph type="sldNum" sz="quarter" idx="12"/>
          </p:nvPr>
        </p:nvSpPr>
        <p:spPr>
          <a:noFill/>
        </p:spPr>
        <p:txBody>
          <a:bodyPr/>
          <a:lstStyle/>
          <a:p>
            <a:fld id="{54F331E8-6494-4BAD-A9C2-2952B8554DF0}" type="slidenum">
              <a:rPr lang="en-US" altLang="en-US"/>
              <a:pPr/>
              <a:t>75</a:t>
            </a:fld>
            <a:endParaRPr lang="en-US" altLang="en-US"/>
          </a:p>
        </p:txBody>
      </p:sp>
      <p:sp>
        <p:nvSpPr>
          <p:cNvPr id="77830"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7543800" cy="487362"/>
          </a:xfrm>
        </p:spPr>
        <p:txBody>
          <a:bodyPr/>
          <a:lstStyle/>
          <a:p>
            <a:pPr eaLnBrk="1" hangingPunct="1"/>
            <a:r>
              <a:rPr lang="en-US" sz="3500" smtClean="0"/>
              <a:t>Answer is D</a:t>
            </a:r>
          </a:p>
        </p:txBody>
      </p:sp>
      <p:sp>
        <p:nvSpPr>
          <p:cNvPr id="78851" name="Rectangle 3"/>
          <p:cNvSpPr>
            <a:spLocks noGrp="1" noChangeArrowheads="1"/>
          </p:cNvSpPr>
          <p:nvPr>
            <p:ph type="body" idx="1"/>
          </p:nvPr>
        </p:nvSpPr>
        <p:spPr/>
        <p:txBody>
          <a:bodyPr/>
          <a:lstStyle/>
          <a:p>
            <a:pPr eaLnBrk="1" hangingPunct="1">
              <a:lnSpc>
                <a:spcPct val="90000"/>
              </a:lnSpc>
            </a:pPr>
            <a:r>
              <a:rPr lang="en-US" sz="3200" smtClean="0">
                <a:latin typeface="Times New Roman" pitchFamily="18" charset="0"/>
              </a:rPr>
              <a:t>The client should be advised to come to the labor and delivery unit when the contractions are every 5 minutes and consistent. </a:t>
            </a:r>
          </a:p>
          <a:p>
            <a:pPr eaLnBrk="1" hangingPunct="1">
              <a:lnSpc>
                <a:spcPct val="90000"/>
              </a:lnSpc>
            </a:pPr>
            <a:r>
              <a:rPr lang="en-US" sz="3200" smtClean="0">
                <a:latin typeface="Times New Roman" pitchFamily="18" charset="0"/>
              </a:rPr>
              <a:t>She should also be told to report to the hospital if she experiences rupture of membranes or extreme bleeding. </a:t>
            </a:r>
          </a:p>
          <a:p>
            <a:pPr eaLnBrk="1" hangingPunct="1">
              <a:lnSpc>
                <a:spcPct val="90000"/>
              </a:lnSpc>
            </a:pPr>
            <a:r>
              <a:rPr lang="en-US" sz="3200" smtClean="0">
                <a:latin typeface="Times New Roman" pitchFamily="18" charset="0"/>
              </a:rPr>
              <a:t>She should not wait until the contractions are every 2 minutes or until she has bloody discharge.</a:t>
            </a:r>
          </a:p>
        </p:txBody>
      </p:sp>
      <p:sp>
        <p:nvSpPr>
          <p:cNvPr id="78852" name="Date Placeholder 5"/>
          <p:cNvSpPr>
            <a:spLocks noGrp="1"/>
          </p:cNvSpPr>
          <p:nvPr>
            <p:ph type="dt" sz="quarter" idx="10"/>
          </p:nvPr>
        </p:nvSpPr>
        <p:spPr>
          <a:noFill/>
        </p:spPr>
        <p:txBody>
          <a:bodyPr/>
          <a:lstStyle/>
          <a:p>
            <a:fld id="{13EEAABF-E224-44CA-B31E-C9D1DC37DAEB}" type="datetime1">
              <a:rPr lang="en-US" altLang="en-US" smtClean="0"/>
              <a:t>10/1/2013</a:t>
            </a:fld>
            <a:endParaRPr lang="en-US" altLang="en-US"/>
          </a:p>
        </p:txBody>
      </p:sp>
      <p:sp>
        <p:nvSpPr>
          <p:cNvPr id="78853" name="Slide Number Placeholder 6"/>
          <p:cNvSpPr>
            <a:spLocks noGrp="1"/>
          </p:cNvSpPr>
          <p:nvPr>
            <p:ph type="sldNum" sz="quarter" idx="12"/>
          </p:nvPr>
        </p:nvSpPr>
        <p:spPr>
          <a:noFill/>
        </p:spPr>
        <p:txBody>
          <a:bodyPr/>
          <a:lstStyle/>
          <a:p>
            <a:fld id="{4F02C0CE-A220-4906-9C1E-28A37081EF7E}" type="slidenum">
              <a:rPr lang="en-US" altLang="en-US"/>
              <a:pPr/>
              <a:t>76</a:t>
            </a:fld>
            <a:endParaRPr lang="en-US" altLang="en-US"/>
          </a:p>
        </p:txBody>
      </p:sp>
      <p:sp>
        <p:nvSpPr>
          <p:cNvPr id="78854"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False Labor</a:t>
            </a:r>
          </a:p>
        </p:txBody>
      </p:sp>
      <p:sp>
        <p:nvSpPr>
          <p:cNvPr id="10243" name="Rectangle 3"/>
          <p:cNvSpPr>
            <a:spLocks noGrp="1" noChangeArrowheads="1"/>
          </p:cNvSpPr>
          <p:nvPr>
            <p:ph type="body" idx="1"/>
          </p:nvPr>
        </p:nvSpPr>
        <p:spPr/>
        <p:txBody>
          <a:bodyPr/>
          <a:lstStyle/>
          <a:p>
            <a:pPr eaLnBrk="1" hangingPunct="1"/>
            <a:r>
              <a:rPr lang="en-US" smtClean="0"/>
              <a:t>Braxton Hicks contractions. </a:t>
            </a:r>
          </a:p>
          <a:p>
            <a:pPr eaLnBrk="1" hangingPunct="1"/>
            <a:r>
              <a:rPr lang="en-US" smtClean="0"/>
              <a:t>They do not produce progressive cervical effacement and dilatation. </a:t>
            </a:r>
          </a:p>
          <a:p>
            <a:pPr eaLnBrk="1" hangingPunct="1"/>
            <a:r>
              <a:rPr lang="en-US" smtClean="0"/>
              <a:t>They are irregular and do not increase in frequency, duration, and intensity. </a:t>
            </a:r>
          </a:p>
          <a:p>
            <a:pPr eaLnBrk="1" hangingPunct="1"/>
            <a:r>
              <a:rPr lang="en-US" smtClean="0"/>
              <a:t>Discomfort is located chiefly in the lower abdomen and groin area. </a:t>
            </a:r>
          </a:p>
          <a:p>
            <a:pPr eaLnBrk="1" hangingPunct="1"/>
            <a:r>
              <a:rPr lang="en-US" smtClean="0"/>
              <a:t>Walking often offers relief. </a:t>
            </a:r>
          </a:p>
        </p:txBody>
      </p:sp>
      <p:sp>
        <p:nvSpPr>
          <p:cNvPr id="10244" name="Date Placeholder 5"/>
          <p:cNvSpPr>
            <a:spLocks noGrp="1"/>
          </p:cNvSpPr>
          <p:nvPr>
            <p:ph type="dt" sz="quarter" idx="10"/>
          </p:nvPr>
        </p:nvSpPr>
        <p:spPr>
          <a:noFill/>
        </p:spPr>
        <p:txBody>
          <a:bodyPr/>
          <a:lstStyle/>
          <a:p>
            <a:fld id="{B91430A4-0B95-4C50-816B-93F437986697}" type="datetime1">
              <a:rPr lang="en-US" altLang="en-US" smtClean="0"/>
              <a:t>10/1/2013</a:t>
            </a:fld>
            <a:endParaRPr lang="en-US" altLang="en-US"/>
          </a:p>
        </p:txBody>
      </p:sp>
      <p:sp>
        <p:nvSpPr>
          <p:cNvPr id="10245" name="Slide Number Placeholder 6"/>
          <p:cNvSpPr>
            <a:spLocks noGrp="1"/>
          </p:cNvSpPr>
          <p:nvPr>
            <p:ph type="sldNum" sz="quarter" idx="12"/>
          </p:nvPr>
        </p:nvSpPr>
        <p:spPr>
          <a:noFill/>
        </p:spPr>
        <p:txBody>
          <a:bodyPr/>
          <a:lstStyle/>
          <a:p>
            <a:fld id="{056637A7-3C25-442F-8130-0F3B7AE0E9D4}" type="slidenum">
              <a:rPr lang="en-US" altLang="en-US"/>
              <a:pPr/>
              <a:t>8</a:t>
            </a:fld>
            <a:endParaRPr lang="en-US" altLang="en-US"/>
          </a:p>
        </p:txBody>
      </p:sp>
      <p:sp>
        <p:nvSpPr>
          <p:cNvPr id="10246" name="Footer Placeholder 7"/>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p:nvPr>
        </p:nvSpPr>
        <p:spPr>
          <a:xfrm>
            <a:off x="457200" y="274638"/>
            <a:ext cx="7543800" cy="563562"/>
          </a:xfrm>
        </p:spPr>
        <p:txBody>
          <a:bodyPr/>
          <a:lstStyle/>
          <a:p>
            <a:pPr algn="ctr" eaLnBrk="1" hangingPunct="1"/>
            <a:r>
              <a:rPr lang="en-US" sz="2800" b="0" smtClean="0"/>
              <a:t>True Labor vs False Labor</a:t>
            </a:r>
          </a:p>
        </p:txBody>
      </p:sp>
      <p:sp>
        <p:nvSpPr>
          <p:cNvPr id="11267" name="Rectangle 8"/>
          <p:cNvSpPr>
            <a:spLocks noGrp="1" noChangeArrowheads="1"/>
          </p:cNvSpPr>
          <p:nvPr>
            <p:ph type="body" idx="1"/>
          </p:nvPr>
        </p:nvSpPr>
        <p:spPr>
          <a:xfrm>
            <a:off x="457200" y="1066800"/>
            <a:ext cx="8229600" cy="5334000"/>
          </a:xfrm>
        </p:spPr>
        <p:txBody>
          <a:bodyPr/>
          <a:lstStyle/>
          <a:p>
            <a:pPr eaLnBrk="1" hangingPunct="1">
              <a:buFont typeface="Wingdings" pitchFamily="2" charset="2"/>
              <a:buNone/>
            </a:pPr>
            <a:r>
              <a:rPr lang="en-US" smtClean="0"/>
              <a:t>.</a:t>
            </a:r>
          </a:p>
        </p:txBody>
      </p:sp>
      <p:graphicFrame>
        <p:nvGraphicFramePr>
          <p:cNvPr id="8341" name="Group 149"/>
          <p:cNvGraphicFramePr>
            <a:graphicFrameLocks noGrp="1"/>
          </p:cNvGraphicFramePr>
          <p:nvPr/>
        </p:nvGraphicFramePr>
        <p:xfrm>
          <a:off x="381000" y="1066800"/>
          <a:ext cx="8382000" cy="5562601"/>
        </p:xfrm>
        <a:graphic>
          <a:graphicData uri="http://schemas.openxmlformats.org/drawingml/2006/table">
            <a:tbl>
              <a:tblPr/>
              <a:tblGrid>
                <a:gridCol w="2794000"/>
                <a:gridCol w="2794000"/>
                <a:gridCol w="2794000"/>
              </a:tblGrid>
              <a:tr h="711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Factor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True labor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False labor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27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Contractions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Progressive dilation &amp;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effacement of the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cervix. Regular and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increase in frequency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Duration &amp; Intensity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No progressive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dilatation &amp; effacement.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Irregular. No increase 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frequency, duration,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intensity.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Show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Cervix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Becomes effaced and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dilates progressively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Uneffaced and closed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Fetal movement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No significant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May intensify for a short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period or it may remain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 the same. </a:t>
                      </a: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4" name="Date Placeholder 31"/>
          <p:cNvSpPr>
            <a:spLocks noGrp="1"/>
          </p:cNvSpPr>
          <p:nvPr>
            <p:ph type="dt" sz="quarter" idx="10"/>
          </p:nvPr>
        </p:nvSpPr>
        <p:spPr>
          <a:noFill/>
        </p:spPr>
        <p:txBody>
          <a:bodyPr/>
          <a:lstStyle/>
          <a:p>
            <a:fld id="{7CC2FA58-8E4F-4CEB-8E57-DD4770E83153}" type="datetime1">
              <a:rPr lang="en-US" altLang="en-US" smtClean="0"/>
              <a:t>10/1/2013</a:t>
            </a:fld>
            <a:endParaRPr lang="en-US" altLang="en-US"/>
          </a:p>
        </p:txBody>
      </p:sp>
      <p:sp>
        <p:nvSpPr>
          <p:cNvPr id="11295" name="Slide Number Placeholder 32"/>
          <p:cNvSpPr>
            <a:spLocks noGrp="1"/>
          </p:cNvSpPr>
          <p:nvPr>
            <p:ph type="sldNum" sz="quarter" idx="12"/>
          </p:nvPr>
        </p:nvSpPr>
        <p:spPr>
          <a:noFill/>
        </p:spPr>
        <p:txBody>
          <a:bodyPr/>
          <a:lstStyle/>
          <a:p>
            <a:fld id="{9480D33C-8516-4DE7-9A0C-84D7F19AE23A}" type="slidenum">
              <a:rPr lang="en-US" altLang="en-US"/>
              <a:pPr/>
              <a:t>9</a:t>
            </a:fld>
            <a:endParaRPr lang="en-US" altLang="en-US"/>
          </a:p>
        </p:txBody>
      </p:sp>
      <p:sp>
        <p:nvSpPr>
          <p:cNvPr id="11296" name="Footer Placeholder 33"/>
          <p:cNvSpPr>
            <a:spLocks noGrp="1"/>
          </p:cNvSpPr>
          <p:nvPr>
            <p:ph type="ftr" sz="quarter" idx="11"/>
          </p:nvPr>
        </p:nvSpPr>
        <p:spPr>
          <a:noFill/>
        </p:spPr>
        <p:txBody>
          <a:bodyPr/>
          <a:lstStyle/>
          <a:p>
            <a:r>
              <a:rPr lang="en-US" altLang="en-US" smtClean="0"/>
              <a:t>Nirmala Priyadarshanie (B.Sc.N)special</a:t>
            </a: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1626</TotalTime>
  <Words>4301</Words>
  <Application>Microsoft Office PowerPoint</Application>
  <PresentationFormat>On-screen Show (4:3)</PresentationFormat>
  <Paragraphs>719</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Network</vt:lpstr>
      <vt:lpstr>Labor &amp; Delivery</vt:lpstr>
      <vt:lpstr>What is Labor?</vt:lpstr>
      <vt:lpstr>What causes Labor?</vt:lpstr>
      <vt:lpstr>FACTORS THAT MAY EXTEND OR INFLUENCE THE DURATION OF LABOR - 4 Ps </vt:lpstr>
      <vt:lpstr>SIGNS OF IMPENDING LABOR</vt:lpstr>
      <vt:lpstr>MATERNAL SYSTEMIC RESPONSES TO LABOR</vt:lpstr>
      <vt:lpstr>True Labor</vt:lpstr>
      <vt:lpstr>False Labor</vt:lpstr>
      <vt:lpstr>True Labor vs False Labor</vt:lpstr>
      <vt:lpstr>PowerPoint Presentation</vt:lpstr>
      <vt:lpstr>Fetal Descent Stations</vt:lpstr>
      <vt:lpstr>Passenger </vt:lpstr>
      <vt:lpstr>PowerPoint Presentation</vt:lpstr>
      <vt:lpstr>The POWERS: Uterine Contractions</vt:lpstr>
      <vt:lpstr>Characteristics of Contractions</vt:lpstr>
      <vt:lpstr>Assessment of Contractions</vt:lpstr>
      <vt:lpstr>Monitor Vital Signs</vt:lpstr>
      <vt:lpstr>Nursing interventions </vt:lpstr>
      <vt:lpstr>Positioning During Labor</vt:lpstr>
      <vt:lpstr>Pain Medication</vt:lpstr>
      <vt:lpstr>The client has elected to have epidural anesthesia to relieve labor pain. If the client experiences hypotension, the nurse would:</vt:lpstr>
      <vt:lpstr>Answer is D</vt:lpstr>
      <vt:lpstr>Stages of Labor</vt:lpstr>
      <vt:lpstr>Cervical Effacement and Dilatation</vt:lpstr>
      <vt:lpstr>A client is admitted to the labor and delivery unit. The nurse performs a vaginal exam and determines that the client's cervix is 5cm dilated with 75% effacement. Based on the nurse's assessment the client is in which phase of labor?</vt:lpstr>
      <vt:lpstr>1st Stage of Labor: dilatation and effacement</vt:lpstr>
      <vt:lpstr>Latent Phase</vt:lpstr>
      <vt:lpstr>Active Phase </vt:lpstr>
      <vt:lpstr>Transition Phase</vt:lpstr>
      <vt:lpstr>CHARACTERISTICS OF  THE TRANSITION PHASE</vt:lpstr>
      <vt:lpstr>NURSING CARE DURING THE FIRST STAGE OF LABOR </vt:lpstr>
      <vt:lpstr>Question </vt:lpstr>
      <vt:lpstr>Answer is D</vt:lpstr>
      <vt:lpstr>2nd Stage: Birth of the Baby</vt:lpstr>
      <vt:lpstr>Second stage of labor</vt:lpstr>
      <vt:lpstr>Third Stage of Labor</vt:lpstr>
      <vt:lpstr>Nursing Care 3rd stage</vt:lpstr>
      <vt:lpstr>4th stage</vt:lpstr>
      <vt:lpstr>Nursing care 4th stage</vt:lpstr>
      <vt:lpstr>Fourth Stage of Labor</vt:lpstr>
      <vt:lpstr>Assessing the Fundus</vt:lpstr>
      <vt:lpstr>Assess Lochia</vt:lpstr>
      <vt:lpstr>Vital Signs</vt:lpstr>
      <vt:lpstr>Nursing Assessment/intervention</vt:lpstr>
      <vt:lpstr>Nursing Assessment Intervention</vt:lpstr>
      <vt:lpstr>NURSING DIAGNOSES</vt:lpstr>
      <vt:lpstr>PLANNING/OUTCOME IDENTIFICATION</vt:lpstr>
      <vt:lpstr>NURSING INTERVENTIONS</vt:lpstr>
      <vt:lpstr>UMBILICAL PROLAPSE CORD</vt:lpstr>
      <vt:lpstr>AUGMENTATION OF LABOR</vt:lpstr>
      <vt:lpstr>Methods to augment labour?</vt:lpstr>
      <vt:lpstr>Induction of Labor</vt:lpstr>
      <vt:lpstr>Induction of Labor</vt:lpstr>
      <vt:lpstr>Induction</vt:lpstr>
      <vt:lpstr>Oxytocin contraindications </vt:lpstr>
      <vt:lpstr>Induction contraindications</vt:lpstr>
      <vt:lpstr>Amniotomy </vt:lpstr>
      <vt:lpstr>A gravida III para 0 is admitted to the labor and delivery unit. The doctor performs an amniotomy. Which observation would the nurse be expected to make after the amniotomy?</vt:lpstr>
      <vt:lpstr>Answer is B</vt:lpstr>
      <vt:lpstr>CESAREAN BIRTH</vt:lpstr>
      <vt:lpstr>Breech Presentation Incidence</vt:lpstr>
      <vt:lpstr>Types</vt:lpstr>
      <vt:lpstr>The term for a breech presentation in which the fetal hips and thighs are flexed and the buttocks presents toward the maternal pelvis is:</vt:lpstr>
      <vt:lpstr>FORCEPS-ASSISTED BIRTH</vt:lpstr>
      <vt:lpstr>VACUUM-ASSISTED BIRTH</vt:lpstr>
      <vt:lpstr>Indication for forceps or vacuum delivery</vt:lpstr>
      <vt:lpstr>Classification of forceps or vacuum</vt:lpstr>
      <vt:lpstr> Contraindication for vacuum &amp; forceps delivery</vt:lpstr>
      <vt:lpstr>Forceps Complications</vt:lpstr>
      <vt:lpstr>FORECEPS DELIVERY TRAUMA</vt:lpstr>
      <vt:lpstr>What is Intrauterine Resuscitation?</vt:lpstr>
      <vt:lpstr>Intrauterine Resuscitation </vt:lpstr>
      <vt:lpstr>Which of the following is NOT one of the four stages of labor and delivery? </vt:lpstr>
      <vt:lpstr>Answer is B </vt:lpstr>
      <vt:lpstr>A client telephones the ER stating that she thinks that she is in labor. The nurse should tell the client that labor has probably begun when:</vt:lpstr>
      <vt:lpstr>Answer is D</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&amp; Delivery</dc:title>
  <dc:creator>Ana Corona</dc:creator>
  <cp:lastModifiedBy>Toshiba</cp:lastModifiedBy>
  <cp:revision>358</cp:revision>
  <dcterms:created xsi:type="dcterms:W3CDTF">2009-02-14T02:28:07Z</dcterms:created>
  <dcterms:modified xsi:type="dcterms:W3CDTF">2013-10-01T05:31:56Z</dcterms:modified>
</cp:coreProperties>
</file>