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7" r:id="rId2"/>
    <p:sldId id="315" r:id="rId3"/>
    <p:sldId id="258" r:id="rId4"/>
    <p:sldId id="259" r:id="rId5"/>
    <p:sldId id="260" r:id="rId6"/>
    <p:sldId id="261" r:id="rId7"/>
    <p:sldId id="262" r:id="rId8"/>
    <p:sldId id="263" r:id="rId9"/>
    <p:sldId id="311" r:id="rId10"/>
    <p:sldId id="318" r:id="rId11"/>
    <p:sldId id="282" r:id="rId12"/>
    <p:sldId id="305" r:id="rId13"/>
    <p:sldId id="306" r:id="rId14"/>
    <p:sldId id="319" r:id="rId15"/>
    <p:sldId id="320" r:id="rId16"/>
    <p:sldId id="321" r:id="rId17"/>
    <p:sldId id="322" r:id="rId18"/>
    <p:sldId id="323" r:id="rId19"/>
    <p:sldId id="324" r:id="rId20"/>
    <p:sldId id="283" r:id="rId21"/>
    <p:sldId id="284" r:id="rId22"/>
    <p:sldId id="264" r:id="rId23"/>
    <p:sldId id="265" r:id="rId24"/>
    <p:sldId id="266" r:id="rId25"/>
    <p:sldId id="267" r:id="rId26"/>
    <p:sldId id="268" r:id="rId27"/>
    <p:sldId id="269" r:id="rId28"/>
    <p:sldId id="325" r:id="rId29"/>
    <p:sldId id="270" r:id="rId30"/>
    <p:sldId id="307" r:id="rId31"/>
    <p:sldId id="285" r:id="rId32"/>
    <p:sldId id="271" r:id="rId33"/>
    <p:sldId id="274" r:id="rId34"/>
    <p:sldId id="326" r:id="rId35"/>
    <p:sldId id="286" r:id="rId36"/>
    <p:sldId id="287" r:id="rId37"/>
    <p:sldId id="288" r:id="rId38"/>
    <p:sldId id="308" r:id="rId39"/>
    <p:sldId id="272" r:id="rId40"/>
    <p:sldId id="310" r:id="rId41"/>
    <p:sldId id="309" r:id="rId42"/>
    <p:sldId id="312" r:id="rId43"/>
    <p:sldId id="313" r:id="rId44"/>
    <p:sldId id="316" r:id="rId45"/>
    <p:sldId id="275" r:id="rId46"/>
    <p:sldId id="314" r:id="rId47"/>
    <p:sldId id="317" r:id="rId48"/>
    <p:sldId id="327" r:id="rId49"/>
    <p:sldId id="328" r:id="rId50"/>
    <p:sldId id="329" r:id="rId51"/>
    <p:sldId id="330" r:id="rId52"/>
    <p:sldId id="334" r:id="rId53"/>
    <p:sldId id="331" r:id="rId54"/>
    <p:sldId id="332" r:id="rId55"/>
    <p:sldId id="336" r:id="rId56"/>
    <p:sldId id="290" r:id="rId57"/>
    <p:sldId id="289" r:id="rId58"/>
    <p:sldId id="294" r:id="rId59"/>
    <p:sldId id="291" r:id="rId60"/>
    <p:sldId id="292" r:id="rId61"/>
    <p:sldId id="293" r:id="rId62"/>
    <p:sldId id="295" r:id="rId63"/>
    <p:sldId id="296" r:id="rId64"/>
    <p:sldId id="297" r:id="rId65"/>
    <p:sldId id="298" r:id="rId66"/>
    <p:sldId id="299" r:id="rId67"/>
    <p:sldId id="300" r:id="rId68"/>
    <p:sldId id="301" r:id="rId69"/>
    <p:sldId id="302" r:id="rId70"/>
    <p:sldId id="303" r:id="rId71"/>
    <p:sldId id="304"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CB180-3DCD-4440-AD75-6E0C4D3C797C}" type="datetimeFigureOut">
              <a:rPr lang="en-US" smtClean="0"/>
              <a:pPr/>
              <a:t>9/20/2012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D34C45-F596-4BA2-BF18-04313E4A47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E44C3-21C6-4116-929C-9DAEFF5D772C}" type="slidenum">
              <a:rPr lang="ar-SA"/>
              <a:pPr/>
              <a:t>24</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t>Newborn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2255FD-C9DF-4082-952A-6AF9022BD0B7}" type="slidenum">
              <a:rPr lang="ar-SA"/>
              <a:pPr/>
              <a:t>29</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a:t>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F401A60-4A4E-4D10-98F9-AD5BE126D6AA}" type="datetimeFigureOut">
              <a:rPr lang="en-US" smtClean="0"/>
              <a:pPr/>
              <a:t>9/20/2012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B66FCAB-291B-4B5D-A45D-7C5ACFB98C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401A60-4A4E-4D10-98F9-AD5BE126D6AA}" type="datetimeFigureOut">
              <a:rPr lang="en-US" smtClean="0"/>
              <a:pPr/>
              <a:t>9/20/2012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66FCAB-291B-4B5D-A45D-7C5ACFB98C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401A60-4A4E-4D10-98F9-AD5BE126D6AA}" type="datetimeFigureOut">
              <a:rPr lang="en-US" smtClean="0"/>
              <a:pPr/>
              <a:t>9/20/2012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66FCAB-291B-4B5D-A45D-7C5ACFB98C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401A60-4A4E-4D10-98F9-AD5BE126D6AA}" type="datetimeFigureOut">
              <a:rPr lang="en-US" smtClean="0"/>
              <a:pPr/>
              <a:t>9/20/2012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66FCAB-291B-4B5D-A45D-7C5ACFB98CC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F401A60-4A4E-4D10-98F9-AD5BE126D6AA}" type="datetimeFigureOut">
              <a:rPr lang="en-US" smtClean="0"/>
              <a:pPr/>
              <a:t>9/20/2012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66FCAB-291B-4B5D-A45D-7C5ACFB98CC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401A60-4A4E-4D10-98F9-AD5BE126D6AA}" type="datetimeFigureOut">
              <a:rPr lang="en-US" smtClean="0"/>
              <a:pPr/>
              <a:t>9/20/2012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B66FCAB-291B-4B5D-A45D-7C5ACFB98CC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401A60-4A4E-4D10-98F9-AD5BE126D6AA}" type="datetimeFigureOut">
              <a:rPr lang="en-US" smtClean="0"/>
              <a:pPr/>
              <a:t>9/20/2012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B66FCAB-291B-4B5D-A45D-7C5ACFB98CC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F401A60-4A4E-4D10-98F9-AD5BE126D6AA}" type="datetimeFigureOut">
              <a:rPr lang="en-US" smtClean="0"/>
              <a:pPr/>
              <a:t>9/20/2012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B66FCAB-291B-4B5D-A45D-7C5ACFB98CC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F401A60-4A4E-4D10-98F9-AD5BE126D6AA}" type="datetimeFigureOut">
              <a:rPr lang="en-US" smtClean="0"/>
              <a:pPr/>
              <a:t>9/20/2012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B66FCAB-291B-4B5D-A45D-7C5ACFB98C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F401A60-4A4E-4D10-98F9-AD5BE126D6AA}" type="datetimeFigureOut">
              <a:rPr lang="en-US" smtClean="0"/>
              <a:pPr/>
              <a:t>9/20/2012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B66FCAB-291B-4B5D-A45D-7C5ACFB98CC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F401A60-4A4E-4D10-98F9-AD5BE126D6AA}" type="datetimeFigureOut">
              <a:rPr lang="en-US" smtClean="0"/>
              <a:pPr/>
              <a:t>9/20/2012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B66FCAB-291B-4B5D-A45D-7C5ACFB98CC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F401A60-4A4E-4D10-98F9-AD5BE126D6AA}" type="datetimeFigureOut">
              <a:rPr lang="en-US" smtClean="0"/>
              <a:pPr/>
              <a:t>9/20/2012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B66FCAB-291B-4B5D-A45D-7C5ACFB98C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Primitive_reflexes" TargetMode="External"/><Relationship Id="rId2" Type="http://schemas.openxmlformats.org/officeDocument/2006/relationships/hyperlink" Target="http://en.wikipedia.org/wiki/Haptic_perception" TargetMode="External"/><Relationship Id="rId1" Type="http://schemas.openxmlformats.org/officeDocument/2006/relationships/slideLayout" Target="../slideLayouts/slideLayout2.xml"/><Relationship Id="rId5" Type="http://schemas.openxmlformats.org/officeDocument/2006/relationships/hyperlink" Target="http://en.wikipedia.org/wiki/Pain" TargetMode="External"/><Relationship Id="rId4" Type="http://schemas.openxmlformats.org/officeDocument/2006/relationships/hyperlink" Target="http://en.wikipedia.org/wiki/Somatosensory_cortex"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wpclinic.org/image/photos/ovum434x280.jpg"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371600"/>
            <a:ext cx="7772400" cy="1372562"/>
          </a:xfrm>
        </p:spPr>
        <p:txBody>
          <a:bodyPr/>
          <a:lstStyle/>
          <a:p>
            <a:pPr algn="ctr"/>
            <a:r>
              <a:rPr lang="en-US" dirty="0" smtClean="0"/>
              <a:t>Infancy </a:t>
            </a:r>
            <a:endParaRPr lang="en-US" dirty="0"/>
          </a:p>
        </p:txBody>
      </p:sp>
      <p:sp>
        <p:nvSpPr>
          <p:cNvPr id="2051" name="Rectangle 3"/>
          <p:cNvSpPr>
            <a:spLocks noGrp="1" noChangeArrowheads="1"/>
          </p:cNvSpPr>
          <p:nvPr>
            <p:ph type="subTitle" idx="1"/>
          </p:nvPr>
        </p:nvSpPr>
        <p:spPr/>
        <p:txBody>
          <a:bodyPr>
            <a:normAutofit/>
          </a:bodyPr>
          <a:lstStyle/>
          <a:p>
            <a:r>
              <a:rPr lang="en-US" sz="2900" dirty="0" smtClean="0"/>
              <a:t>Physical development</a:t>
            </a:r>
            <a:endParaRPr lang="en-US" sz="2900" dirty="0"/>
          </a:p>
          <a:p>
            <a:r>
              <a:rPr lang="en-US" sz="2900" dirty="0" smtClean="0"/>
              <a:t>Dr Madhuranga Agampody</a:t>
            </a:r>
            <a:endParaRPr lang="en-US" sz="2900" dirty="0"/>
          </a:p>
        </p:txBody>
      </p:sp>
      <p:pic>
        <p:nvPicPr>
          <p:cNvPr id="2052" name="Picture 4" descr="msotw9_temp0"/>
          <p:cNvPicPr>
            <a:picLocks noChangeAspect="1" noChangeArrowheads="1"/>
          </p:cNvPicPr>
          <p:nvPr/>
        </p:nvPicPr>
        <p:blipFill>
          <a:blip r:embed="rId2"/>
          <a:srcRect/>
          <a:stretch>
            <a:fillRect/>
          </a:stretch>
        </p:blipFill>
        <p:spPr bwMode="auto">
          <a:xfrm>
            <a:off x="685800" y="3505200"/>
            <a:ext cx="2374900" cy="287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Narrow" pitchFamily="34" charset="0"/>
              </a:rPr>
              <a:t>Different body systems mature at different rates.</a:t>
            </a:r>
          </a:p>
          <a:p>
            <a:r>
              <a:rPr lang="en-US" dirty="0" smtClean="0">
                <a:latin typeface="Arial Narrow" pitchFamily="34" charset="0"/>
              </a:rPr>
              <a:t>For instance, the nervous system is highly developed during infancy.</a:t>
            </a:r>
          </a:p>
          <a:p>
            <a:endParaRPr lang="en-US" dirty="0"/>
          </a:p>
        </p:txBody>
      </p:sp>
      <p:sp>
        <p:nvSpPr>
          <p:cNvPr id="3" name="Title 2"/>
          <p:cNvSpPr>
            <a:spLocks noGrp="1"/>
          </p:cNvSpPr>
          <p:nvPr>
            <p:ph type="title"/>
          </p:nvPr>
        </p:nvSpPr>
        <p:spPr/>
        <p:txBody>
          <a:bodyPr>
            <a:normAutofit/>
          </a:bodyPr>
          <a:lstStyle/>
          <a:p>
            <a:r>
              <a:rPr lang="en-US" dirty="0" smtClean="0">
                <a:cs typeface="Times New Roman" pitchFamily="18" charset="0"/>
              </a:rPr>
              <a:t>Maturation Rates</a:t>
            </a:r>
          </a:p>
        </p:txBody>
      </p:sp>
      <p:pic>
        <p:nvPicPr>
          <p:cNvPr id="4" name="Picture 2" descr="D:\ch04\Fig04-03.gif"/>
          <p:cNvPicPr>
            <a:picLocks noChangeAspect="1" noChangeArrowheads="1"/>
          </p:cNvPicPr>
          <p:nvPr/>
        </p:nvPicPr>
        <p:blipFill>
          <a:blip r:embed="rId2"/>
          <a:srcRect/>
          <a:stretch>
            <a:fillRect/>
          </a:stretch>
        </p:blipFill>
        <p:spPr bwMode="auto">
          <a:xfrm>
            <a:off x="2133600" y="2590800"/>
            <a:ext cx="6096000" cy="403151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Gross motor - Movement controlled by the large muscles or muscle groups (e.g. legs)</a:t>
            </a:r>
          </a:p>
          <a:p>
            <a:endParaRPr lang="en-US" dirty="0" smtClean="0"/>
          </a:p>
          <a:p>
            <a:r>
              <a:rPr lang="en-US" dirty="0" smtClean="0"/>
              <a:t>Fine motor - Movement controlled by the small muscles or muscle groups (e.g. hands)</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smtClean="0">
                <a:cs typeface="Times New Roman" pitchFamily="18" charset="0"/>
              </a:rPr>
              <a:t>The average newborn weighs between 2.5kg to 3.5kg</a:t>
            </a:r>
          </a:p>
          <a:p>
            <a:pPr>
              <a:lnSpc>
                <a:spcPct val="90000"/>
              </a:lnSpc>
            </a:pPr>
            <a:r>
              <a:rPr lang="en-US" dirty="0" smtClean="0">
                <a:cs typeface="Times New Roman" pitchFamily="18" charset="0"/>
              </a:rPr>
              <a:t>By 5 months, the average infant’s birth weight has doubled</a:t>
            </a:r>
          </a:p>
          <a:p>
            <a:pPr>
              <a:lnSpc>
                <a:spcPct val="90000"/>
              </a:lnSpc>
            </a:pPr>
            <a:r>
              <a:rPr lang="en-US" dirty="0" smtClean="0">
                <a:cs typeface="Times New Roman" pitchFamily="18" charset="0"/>
              </a:rPr>
              <a:t>By the first birthday, the infant’s weight has tripled</a:t>
            </a:r>
          </a:p>
          <a:p>
            <a:pPr>
              <a:lnSpc>
                <a:spcPct val="90000"/>
              </a:lnSpc>
            </a:pPr>
            <a:r>
              <a:rPr lang="en-US" dirty="0" smtClean="0">
                <a:cs typeface="Times New Roman" pitchFamily="18" charset="0"/>
              </a:rPr>
              <a:t>By the end of the second year, the child’s weight has quadrupled since birth </a:t>
            </a:r>
          </a:p>
          <a:p>
            <a:endParaRPr lang="en-US" dirty="0"/>
          </a:p>
        </p:txBody>
      </p:sp>
      <p:sp>
        <p:nvSpPr>
          <p:cNvPr id="3" name="Title 2"/>
          <p:cNvSpPr>
            <a:spLocks noGrp="1"/>
          </p:cNvSpPr>
          <p:nvPr>
            <p:ph type="title"/>
          </p:nvPr>
        </p:nvSpPr>
        <p:spPr/>
        <p:txBody>
          <a:bodyPr/>
          <a:lstStyle/>
          <a:p>
            <a:r>
              <a:rPr lang="en-US" dirty="0" smtClean="0">
                <a:cs typeface="Times New Roman" pitchFamily="18" charset="0"/>
              </a:rPr>
              <a:t>Physical Growth</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8" descr="E:\Ch 05\F05.02.gif"/>
          <p:cNvPicPr>
            <a:picLocks noGrp="1" noChangeAspect="1" noChangeArrowheads="1"/>
          </p:cNvPicPr>
          <p:nvPr>
            <p:ph idx="1"/>
          </p:nvPr>
        </p:nvPicPr>
        <p:blipFill>
          <a:blip r:embed="rId2"/>
          <a:srcRect/>
          <a:stretch>
            <a:fillRect/>
          </a:stretch>
        </p:blipFill>
        <p:spPr bwMode="auto">
          <a:xfrm>
            <a:off x="1619250" y="1496219"/>
            <a:ext cx="5905500" cy="4495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latin typeface="Arial Narrow" pitchFamily="34" charset="0"/>
                <a:cs typeface="Arial" charset="0"/>
              </a:rPr>
              <a:t>The </a:t>
            </a:r>
            <a:r>
              <a:rPr lang="en-US" sz="2400" b="1" i="1" dirty="0" smtClean="0">
                <a:latin typeface="Arial Narrow" pitchFamily="34" charset="0"/>
                <a:cs typeface="Arial" charset="0"/>
              </a:rPr>
              <a:t>nervous system</a:t>
            </a:r>
            <a:r>
              <a:rPr lang="en-US" sz="2400" b="1" dirty="0" smtClean="0">
                <a:latin typeface="Arial Narrow" pitchFamily="34" charset="0"/>
                <a:cs typeface="Arial" charset="0"/>
              </a:rPr>
              <a:t> comprises the brain and the nerves that extend throughout the body</a:t>
            </a:r>
            <a:r>
              <a:rPr lang="en-US" sz="2400" dirty="0" smtClean="0">
                <a:latin typeface="Arial Narrow" pitchFamily="34" charset="0"/>
                <a:cs typeface="Arial" charset="0"/>
              </a:rPr>
              <a:t>. </a:t>
            </a:r>
          </a:p>
          <a:p>
            <a:r>
              <a:rPr lang="en-US" sz="2400" dirty="0" smtClean="0">
                <a:latin typeface="News Gothic MT" pitchFamily="34" charset="0"/>
                <a:cs typeface="Arial" charset="0"/>
              </a:rPr>
              <a:t>Infants are born with between 100 and 200 </a:t>
            </a:r>
            <a:r>
              <a:rPr lang="en-US" sz="2400" u="sng" dirty="0" smtClean="0">
                <a:latin typeface="News Gothic MT" pitchFamily="34" charset="0"/>
                <a:cs typeface="Arial" charset="0"/>
              </a:rPr>
              <a:t>billion</a:t>
            </a:r>
            <a:r>
              <a:rPr lang="en-US" sz="2400" i="1" dirty="0" smtClean="0">
                <a:latin typeface="News Gothic MT" pitchFamily="34" charset="0"/>
                <a:cs typeface="Arial" charset="0"/>
              </a:rPr>
              <a:t> </a:t>
            </a:r>
            <a:r>
              <a:rPr lang="en-US" sz="2400" b="1" dirty="0" smtClean="0">
                <a:latin typeface="News Gothic MT" pitchFamily="34" charset="0"/>
                <a:cs typeface="Arial" charset="0"/>
              </a:rPr>
              <a:t>NEURONS! </a:t>
            </a:r>
          </a:p>
          <a:p>
            <a:r>
              <a:rPr lang="en-US" sz="2400" dirty="0" smtClean="0">
                <a:latin typeface="News Gothic MT" pitchFamily="34" charset="0"/>
                <a:cs typeface="Arial" charset="0"/>
              </a:rPr>
              <a:t>As the infant's experience in the world increases, neurons that do not become interconnected become unnecessary and die off. </a:t>
            </a:r>
          </a:p>
          <a:p>
            <a:r>
              <a:rPr lang="en-US" sz="2400" dirty="0" smtClean="0">
                <a:latin typeface="Arial Narrow" pitchFamily="34" charset="0"/>
                <a:cs typeface="Arial" charset="0"/>
              </a:rPr>
              <a:t/>
            </a:r>
            <a:br>
              <a:rPr lang="en-US" sz="2400" dirty="0" smtClean="0">
                <a:latin typeface="Arial Narrow" pitchFamily="34" charset="0"/>
                <a:cs typeface="Arial" charset="0"/>
              </a:rPr>
            </a:br>
            <a:endParaRPr lang="en-US" dirty="0"/>
          </a:p>
        </p:txBody>
      </p:sp>
      <p:sp>
        <p:nvSpPr>
          <p:cNvPr id="3" name="Title 2"/>
          <p:cNvSpPr>
            <a:spLocks noGrp="1"/>
          </p:cNvSpPr>
          <p:nvPr>
            <p:ph type="title"/>
          </p:nvPr>
        </p:nvSpPr>
        <p:spPr/>
        <p:txBody>
          <a:bodyPr/>
          <a:lstStyle/>
          <a:p>
            <a:endParaRPr lang="en-US" dirty="0"/>
          </a:p>
        </p:txBody>
      </p:sp>
      <p:pic>
        <p:nvPicPr>
          <p:cNvPr id="4" name="Picture 1026" descr="D:\ch04\Fig04-04.gif"/>
          <p:cNvPicPr>
            <a:picLocks noChangeAspect="1" noChangeArrowheads="1"/>
          </p:cNvPicPr>
          <p:nvPr/>
        </p:nvPicPr>
        <p:blipFill>
          <a:blip r:embed="rId2"/>
          <a:srcRect/>
          <a:stretch>
            <a:fillRect/>
          </a:stretch>
        </p:blipFill>
        <p:spPr bwMode="auto">
          <a:xfrm rot="-5400000">
            <a:off x="4943845" y="3602724"/>
            <a:ext cx="2731031" cy="377952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09600" indent="-609600">
              <a:lnSpc>
                <a:spcPct val="90000"/>
              </a:lnSpc>
              <a:buFont typeface="Wingdings" pitchFamily="2" charset="2"/>
              <a:buNone/>
            </a:pPr>
            <a:r>
              <a:rPr lang="en-US" sz="2400" dirty="0" smtClean="0">
                <a:latin typeface="Arial" charset="0"/>
              </a:rPr>
              <a:t>-- Neurons increase in size. </a:t>
            </a:r>
          </a:p>
          <a:p>
            <a:pPr marL="609600" indent="-609600">
              <a:lnSpc>
                <a:spcPct val="90000"/>
              </a:lnSpc>
              <a:buFont typeface="Wingdings" pitchFamily="2" charset="2"/>
              <a:buNone/>
            </a:pPr>
            <a:r>
              <a:rPr lang="en-US" sz="2400" dirty="0" smtClean="0">
                <a:latin typeface="Arial" charset="0"/>
              </a:rPr>
              <a:t>-- Neurons become coated with </a:t>
            </a:r>
            <a:r>
              <a:rPr lang="en-US" sz="2400" b="1" dirty="0" smtClean="0">
                <a:latin typeface="Arial" charset="0"/>
              </a:rPr>
              <a:t>MYELIN,</a:t>
            </a:r>
            <a:r>
              <a:rPr lang="en-US" sz="2400" dirty="0" smtClean="0">
                <a:latin typeface="Arial" charset="0"/>
              </a:rPr>
              <a:t> </a:t>
            </a:r>
            <a:r>
              <a:rPr lang="en-US" sz="2400" i="1" dirty="0" smtClean="0">
                <a:latin typeface="Arial" charset="0"/>
              </a:rPr>
              <a:t>a fatty substance that helps insulate neurons and speeds transmission of nerve impulses.</a:t>
            </a:r>
            <a:r>
              <a:rPr lang="en-US" sz="2400" dirty="0" smtClean="0">
                <a:latin typeface="Arial" charset="0"/>
              </a:rPr>
              <a:t> </a:t>
            </a:r>
          </a:p>
          <a:p>
            <a:pPr marL="609600" indent="-609600">
              <a:lnSpc>
                <a:spcPct val="90000"/>
              </a:lnSpc>
              <a:buFont typeface="Wingdings" pitchFamily="2" charset="2"/>
              <a:buNone/>
            </a:pPr>
            <a:r>
              <a:rPr lang="en-US" sz="2400" dirty="0" smtClean="0">
                <a:latin typeface="Arial" charset="0"/>
              </a:rPr>
              <a:t>-- The brain is made up of neurons, and triples its weight in the first two years of life. </a:t>
            </a:r>
          </a:p>
          <a:p>
            <a:pPr marL="609600" indent="-609600">
              <a:lnSpc>
                <a:spcPct val="90000"/>
              </a:lnSpc>
              <a:buFont typeface="Wingdings" pitchFamily="2" charset="2"/>
              <a:buNone/>
            </a:pPr>
            <a:endParaRPr lang="en-US" sz="2400" dirty="0" smtClean="0">
              <a:latin typeface="Arial" charset="0"/>
            </a:endParaRPr>
          </a:p>
          <a:p>
            <a:pPr marL="609600" indent="-609600">
              <a:lnSpc>
                <a:spcPct val="90000"/>
              </a:lnSpc>
              <a:buNone/>
            </a:pPr>
            <a:r>
              <a:rPr lang="en-US" sz="2400" dirty="0" smtClean="0">
                <a:latin typeface="Arial" charset="0"/>
              </a:rPr>
              <a:t>The infant's brain is 3/4 its adult size by age two</a:t>
            </a:r>
          </a:p>
          <a:p>
            <a:endParaRPr lang="en-US" dirty="0"/>
          </a:p>
        </p:txBody>
      </p:sp>
      <p:sp>
        <p:nvSpPr>
          <p:cNvPr id="3" name="Title 2"/>
          <p:cNvSpPr>
            <a:spLocks noGrp="1"/>
          </p:cNvSpPr>
          <p:nvPr>
            <p:ph type="title"/>
          </p:nvPr>
        </p:nvSpPr>
        <p:spPr/>
        <p:txBody>
          <a:bodyPr/>
          <a:lstStyle/>
          <a:p>
            <a:r>
              <a:rPr lang="en-US" dirty="0" smtClean="0">
                <a:latin typeface="Arial" charset="0"/>
              </a:rPr>
              <a:t>More About Neurons…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descr="image"/>
          <p:cNvPicPr>
            <a:picLocks noChangeAspect="1" noChangeArrowheads="1"/>
          </p:cNvPicPr>
          <p:nvPr/>
        </p:nvPicPr>
        <p:blipFill>
          <a:blip r:embed="rId2"/>
          <a:srcRect/>
          <a:stretch>
            <a:fillRect/>
          </a:stretch>
        </p:blipFill>
        <p:spPr bwMode="auto">
          <a:xfrm>
            <a:off x="-57150" y="-171450"/>
            <a:ext cx="9258300" cy="72009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Narrow" pitchFamily="34" charset="0"/>
              </a:rPr>
              <a:t>As they grow, neurons become arranged by function.</a:t>
            </a:r>
          </a:p>
          <a:p>
            <a:r>
              <a:rPr lang="en-US" dirty="0" smtClean="0">
                <a:latin typeface="Arial Narrow" pitchFamily="34" charset="0"/>
              </a:rPr>
              <a:t>Some move into the </a:t>
            </a:r>
            <a:r>
              <a:rPr lang="en-US" b="1" dirty="0" smtClean="0">
                <a:latin typeface="Arial Narrow" pitchFamily="34" charset="0"/>
              </a:rPr>
              <a:t>CEREBRAL CORTEX</a:t>
            </a:r>
          </a:p>
          <a:p>
            <a:r>
              <a:rPr lang="en-US" dirty="0" smtClean="0">
                <a:latin typeface="Arial Narrow" pitchFamily="34" charset="0"/>
              </a:rPr>
              <a:t>Others move to </a:t>
            </a:r>
            <a:r>
              <a:rPr lang="en-US" i="1" dirty="0" err="1" smtClean="0">
                <a:latin typeface="Arial Narrow" pitchFamily="34" charset="0"/>
              </a:rPr>
              <a:t>subcortical</a:t>
            </a:r>
            <a:r>
              <a:rPr lang="en-US" i="1" dirty="0" smtClean="0">
                <a:latin typeface="Arial Narrow" pitchFamily="34" charset="0"/>
              </a:rPr>
              <a:t> levels,</a:t>
            </a:r>
            <a:r>
              <a:rPr lang="en-US" dirty="0" smtClean="0">
                <a:latin typeface="Arial Narrow" pitchFamily="34" charset="0"/>
              </a:rPr>
              <a:t> which regulate fundamental activities such as breathing and heart rate (and are below the cerebral cortex).</a:t>
            </a:r>
          </a:p>
          <a:p>
            <a:r>
              <a:rPr lang="en-US" b="1" dirty="0" smtClean="0">
                <a:solidFill>
                  <a:srgbClr val="A50021"/>
                </a:solidFill>
              </a:rPr>
              <a:t>Networks of neurons become more complex over the first few years of life.</a:t>
            </a:r>
          </a:p>
          <a:p>
            <a:endParaRPr lang="en-US" b="1" dirty="0" smtClean="0">
              <a:latin typeface="Arial Narrow" pitchFamily="34" charset="0"/>
            </a:endParaRPr>
          </a:p>
          <a:p>
            <a:endParaRPr lang="en-US" dirty="0"/>
          </a:p>
        </p:txBody>
      </p:sp>
      <p:sp>
        <p:nvSpPr>
          <p:cNvPr id="3" name="Title 2"/>
          <p:cNvSpPr>
            <a:spLocks noGrp="1"/>
          </p:cNvSpPr>
          <p:nvPr>
            <p:ph type="title"/>
          </p:nvPr>
        </p:nvSpPr>
        <p:spPr/>
        <p:txBody>
          <a:bodyPr/>
          <a:lstStyle/>
          <a:p>
            <a:r>
              <a:rPr lang="en-US" i="1" dirty="0" smtClean="0">
                <a:latin typeface="Arial" charset="0"/>
              </a:rPr>
              <a:t>More</a:t>
            </a:r>
            <a:r>
              <a:rPr lang="en-US" dirty="0" smtClean="0">
                <a:latin typeface="Arial" charset="0"/>
              </a:rPr>
              <a:t> About Neurons…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Neuron Networks</a:t>
            </a:r>
            <a:endParaRPr lang="en-US" dirty="0"/>
          </a:p>
        </p:txBody>
      </p:sp>
      <p:sp>
        <p:nvSpPr>
          <p:cNvPr id="3" name="Title 2"/>
          <p:cNvSpPr>
            <a:spLocks noGrp="1"/>
          </p:cNvSpPr>
          <p:nvPr>
            <p:ph type="title"/>
          </p:nvPr>
        </p:nvSpPr>
        <p:spPr/>
        <p:txBody>
          <a:bodyPr/>
          <a:lstStyle/>
          <a:p>
            <a:endParaRPr lang="en-US"/>
          </a:p>
        </p:txBody>
      </p:sp>
      <p:pic>
        <p:nvPicPr>
          <p:cNvPr id="4" name="Picture 2050" descr="D:\ch04\Fig04-05.gif"/>
          <p:cNvPicPr>
            <a:picLocks noChangeAspect="1" noChangeArrowheads="1"/>
          </p:cNvPicPr>
          <p:nvPr/>
        </p:nvPicPr>
        <p:blipFill>
          <a:blip r:embed="rId2"/>
          <a:srcRect/>
          <a:stretch>
            <a:fillRect/>
          </a:stretch>
        </p:blipFill>
        <p:spPr bwMode="auto">
          <a:xfrm>
            <a:off x="685800" y="2133600"/>
            <a:ext cx="7467600" cy="39814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latin typeface="Arial Narrow" pitchFamily="34" charset="0"/>
              </a:rPr>
              <a:t>Brain development occurs because of genetic patterns </a:t>
            </a:r>
            <a:r>
              <a:rPr lang="en-US" sz="2400" b="1" i="1" u="sng" dirty="0" smtClean="0">
                <a:latin typeface="Arial Narrow" pitchFamily="34" charset="0"/>
              </a:rPr>
              <a:t>and</a:t>
            </a:r>
            <a:r>
              <a:rPr lang="en-US" sz="2400" b="1" dirty="0" smtClean="0">
                <a:latin typeface="Arial Narrow" pitchFamily="34" charset="0"/>
              </a:rPr>
              <a:t> environmental influences</a:t>
            </a:r>
            <a:r>
              <a:rPr lang="en-US" b="1" dirty="0" smtClean="0"/>
              <a:t>.</a:t>
            </a:r>
          </a:p>
          <a:p>
            <a:r>
              <a:rPr lang="en-US" sz="2400" b="1" dirty="0" smtClean="0">
                <a:solidFill>
                  <a:schemeClr val="accent1"/>
                </a:solidFill>
                <a:latin typeface="Arial" charset="0"/>
                <a:cs typeface="Arial" charset="0"/>
              </a:rPr>
              <a:t>PLASTICITY</a:t>
            </a:r>
            <a:r>
              <a:rPr lang="en-US" sz="2400" dirty="0" smtClean="0">
                <a:solidFill>
                  <a:schemeClr val="accent1"/>
                </a:solidFill>
                <a:latin typeface="Arial" charset="0"/>
                <a:cs typeface="Arial" charset="0"/>
              </a:rPr>
              <a:t> </a:t>
            </a:r>
            <a:r>
              <a:rPr lang="en-US" sz="2400" i="1" dirty="0" smtClean="0">
                <a:latin typeface="Arial" charset="0"/>
                <a:cs typeface="Arial" charset="0"/>
              </a:rPr>
              <a:t>is the degree to which a developing structure (e.g., the brain) </a:t>
            </a:r>
            <a:r>
              <a:rPr lang="en-US" sz="2400" dirty="0" smtClean="0">
                <a:latin typeface="Arial" charset="0"/>
                <a:cs typeface="Arial" charset="0"/>
              </a:rPr>
              <a:t>or behavior</a:t>
            </a:r>
            <a:r>
              <a:rPr lang="en-US" sz="2400" i="1" dirty="0" smtClean="0">
                <a:latin typeface="Arial" charset="0"/>
                <a:cs typeface="Arial" charset="0"/>
              </a:rPr>
              <a:t> is susceptible to experience</a:t>
            </a:r>
          </a:p>
          <a:p>
            <a:r>
              <a:rPr lang="en-US" i="1" dirty="0" smtClean="0">
                <a:latin typeface="Arial" charset="0"/>
                <a:cs typeface="Arial" charset="0"/>
              </a:rPr>
              <a:t>The brain is relatively plastic</a:t>
            </a:r>
          </a:p>
          <a:p>
            <a:r>
              <a:rPr lang="en-US" i="1" dirty="0" smtClean="0">
                <a:latin typeface="Arial" charset="0"/>
                <a:cs typeface="Arial" charset="0"/>
              </a:rPr>
              <a:t>Infants who grow up in severely restricted environments are likely to show differences in brain structure and weight.</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Physical development</a:t>
            </a:r>
          </a:p>
          <a:p>
            <a:r>
              <a:rPr lang="en-US" dirty="0" smtClean="0"/>
              <a:t>Cognitive development</a:t>
            </a:r>
          </a:p>
          <a:p>
            <a:r>
              <a:rPr lang="en-US" dirty="0" smtClean="0"/>
              <a:t>Socioemotional</a:t>
            </a:r>
            <a:r>
              <a:rPr lang="en-US" dirty="0" smtClean="0"/>
              <a:t> development</a:t>
            </a:r>
            <a:endParaRPr lang="en-US" dirty="0"/>
          </a:p>
        </p:txBody>
      </p:sp>
      <p:sp>
        <p:nvSpPr>
          <p:cNvPr id="3" name="Title 2"/>
          <p:cNvSpPr>
            <a:spLocks noGrp="1"/>
          </p:cNvSpPr>
          <p:nvPr>
            <p:ph type="title"/>
          </p:nvPr>
        </p:nvSpPr>
        <p:spPr/>
        <p:txBody>
          <a:bodyPr/>
          <a:lstStyle/>
          <a:p>
            <a:r>
              <a:rPr lang="en-US" dirty="0" smtClean="0"/>
              <a:t>Development of infancy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Reflexes: built-in reactions to stimuli; generally carry survival mechanisms</a:t>
            </a:r>
          </a:p>
          <a:p>
            <a:pPr marL="573088" lvl="1">
              <a:lnSpc>
                <a:spcPct val="80000"/>
              </a:lnSpc>
              <a:spcBef>
                <a:spcPts val="1200"/>
              </a:spcBef>
              <a:buFont typeface="Arial" pitchFamily="34" charset="0"/>
              <a:buChar char="–"/>
              <a:defRPr/>
            </a:pPr>
            <a:r>
              <a:rPr lang="en-US" sz="2700" dirty="0" smtClean="0">
                <a:solidFill>
                  <a:srgbClr val="FF0000"/>
                </a:solidFill>
              </a:rPr>
              <a:t>Rooting Reflex: </a:t>
            </a:r>
            <a:r>
              <a:rPr lang="en-US" sz="2700" dirty="0" smtClean="0"/>
              <a:t>when the infant’s cheek is stroked, the infant will turn its head to the side that was touched</a:t>
            </a:r>
          </a:p>
          <a:p>
            <a:pPr marL="573088" lvl="1">
              <a:lnSpc>
                <a:spcPct val="80000"/>
              </a:lnSpc>
              <a:spcBef>
                <a:spcPts val="1200"/>
              </a:spcBef>
              <a:buFont typeface="Arial" pitchFamily="34" charset="0"/>
              <a:buChar char="–"/>
              <a:defRPr/>
            </a:pPr>
            <a:r>
              <a:rPr lang="en-US" sz="2700" dirty="0" smtClean="0">
                <a:solidFill>
                  <a:srgbClr val="FF0000"/>
                </a:solidFill>
              </a:rPr>
              <a:t>Moro Reflex</a:t>
            </a:r>
            <a:r>
              <a:rPr lang="en-US" sz="2700" dirty="0" smtClean="0"/>
              <a:t>: automatic arching of back and wrapping of arms to center of body when startled</a:t>
            </a:r>
          </a:p>
          <a:p>
            <a:pPr marL="573088" lvl="1">
              <a:lnSpc>
                <a:spcPct val="80000"/>
              </a:lnSpc>
              <a:spcBef>
                <a:spcPts val="1200"/>
              </a:spcBef>
              <a:buFont typeface="Arial" pitchFamily="34" charset="0"/>
              <a:buChar char="–"/>
              <a:defRPr/>
            </a:pPr>
            <a:r>
              <a:rPr lang="en-US" sz="2700" dirty="0" smtClean="0">
                <a:solidFill>
                  <a:srgbClr val="FF0000"/>
                </a:solidFill>
              </a:rPr>
              <a:t>Grasping Reflex</a:t>
            </a:r>
            <a:r>
              <a:rPr lang="en-US" sz="2700" dirty="0" smtClean="0"/>
              <a:t>: infant’s hands close around anything that touches the palms</a:t>
            </a:r>
          </a:p>
          <a:p>
            <a:pPr marL="640080" lvl="1" indent="-246888">
              <a:lnSpc>
                <a:spcPct val="80000"/>
              </a:lnSpc>
              <a:buNone/>
              <a:defRPr/>
            </a:pPr>
            <a:endParaRPr lang="en-US" sz="2700" dirty="0" smtClean="0"/>
          </a:p>
          <a:p>
            <a:pPr marL="274320" indent="-274320">
              <a:lnSpc>
                <a:spcPct val="80000"/>
              </a:lnSpc>
              <a:buClr>
                <a:schemeClr val="accent3"/>
              </a:buClr>
              <a:buNone/>
              <a:defRPr/>
            </a:pPr>
            <a:r>
              <a:rPr lang="en-US" dirty="0" smtClean="0"/>
              <a:t>Primitive reflexes disappear several months after birth ( 4 – 6 months )</a:t>
            </a:r>
          </a:p>
          <a:p>
            <a:endParaRPr lang="en-US" dirty="0"/>
          </a:p>
        </p:txBody>
      </p:sp>
      <p:sp>
        <p:nvSpPr>
          <p:cNvPr id="3" name="Title 2"/>
          <p:cNvSpPr>
            <a:spLocks noGrp="1"/>
          </p:cNvSpPr>
          <p:nvPr>
            <p:ph type="title"/>
          </p:nvPr>
        </p:nvSpPr>
        <p:spPr/>
        <p:txBody>
          <a:bodyPr/>
          <a:lstStyle/>
          <a:p>
            <a:r>
              <a:rPr lang="en-US" dirty="0" smtClean="0"/>
              <a:t>Primitive reflexes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Content Placeholder 16" descr="grasping reflex.jpg"/>
          <p:cNvPicPr>
            <a:picLocks noChangeAspect="1"/>
          </p:cNvPicPr>
          <p:nvPr/>
        </p:nvPicPr>
        <p:blipFill>
          <a:blip r:embed="rId2"/>
          <a:srcRect/>
          <a:stretch>
            <a:fillRect/>
          </a:stretch>
        </p:blipFill>
        <p:spPr>
          <a:xfrm>
            <a:off x="5484088" y="3124200"/>
            <a:ext cx="3402737" cy="3733800"/>
          </a:xfrm>
          <a:prstGeom prst="rect">
            <a:avLst/>
          </a:prstGeom>
        </p:spPr>
      </p:pic>
      <p:pic>
        <p:nvPicPr>
          <p:cNvPr id="5" name="Picture 6"/>
          <p:cNvPicPr>
            <a:picLocks noChangeAspect="1" noChangeArrowheads="1"/>
          </p:cNvPicPr>
          <p:nvPr/>
        </p:nvPicPr>
        <p:blipFill>
          <a:blip r:embed="rId3"/>
          <a:srcRect/>
          <a:stretch>
            <a:fillRect/>
          </a:stretch>
        </p:blipFill>
        <p:spPr bwMode="auto">
          <a:xfrm>
            <a:off x="1717524" y="2819400"/>
            <a:ext cx="3235476" cy="2038350"/>
          </a:xfrm>
          <a:prstGeom prst="rect">
            <a:avLst/>
          </a:prstGeom>
          <a:noFill/>
          <a:ln w="9525">
            <a:noFill/>
            <a:miter lim="800000"/>
            <a:headEnd/>
            <a:tailEnd/>
          </a:ln>
        </p:spPr>
      </p:pic>
      <p:pic>
        <p:nvPicPr>
          <p:cNvPr id="6" name="Picture 7"/>
          <p:cNvPicPr>
            <a:picLocks noChangeAspect="1" noChangeArrowheads="1"/>
          </p:cNvPicPr>
          <p:nvPr/>
        </p:nvPicPr>
        <p:blipFill>
          <a:blip r:embed="rId4"/>
          <a:srcRect/>
          <a:stretch>
            <a:fillRect/>
          </a:stretch>
        </p:blipFill>
        <p:spPr bwMode="auto">
          <a:xfrm>
            <a:off x="1524000" y="381000"/>
            <a:ext cx="4686300"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r>
              <a:rPr lang="en-US" dirty="0"/>
              <a:t>The acquisition of gross motor skill precedes the development of fine motor skills</a:t>
            </a:r>
            <a:r>
              <a:rPr lang="en-US" dirty="0" smtClean="0"/>
              <a:t>.</a:t>
            </a:r>
          </a:p>
          <a:p>
            <a:endParaRPr lang="en-US" dirty="0"/>
          </a:p>
          <a:p>
            <a:r>
              <a:rPr lang="en-US" dirty="0"/>
              <a:t>Both processes occur in a </a:t>
            </a:r>
            <a:r>
              <a:rPr lang="en-US" dirty="0" err="1"/>
              <a:t>cephalocaudal</a:t>
            </a:r>
            <a:r>
              <a:rPr lang="en-US" dirty="0"/>
              <a:t> fashion</a:t>
            </a:r>
          </a:p>
          <a:p>
            <a:pPr lvl="1"/>
            <a:r>
              <a:rPr lang="en-US" dirty="0"/>
              <a:t>Head control preceding arm and hand control</a:t>
            </a:r>
          </a:p>
          <a:p>
            <a:pPr lvl="1"/>
            <a:r>
              <a:rPr lang="en-US" dirty="0"/>
              <a:t>Followed by leg and foot control.</a:t>
            </a:r>
          </a:p>
        </p:txBody>
      </p:sp>
      <p:sp>
        <p:nvSpPr>
          <p:cNvPr id="8194" name="Rectangle 2"/>
          <p:cNvSpPr>
            <a:spLocks noGrp="1" noChangeArrowheads="1"/>
          </p:cNvSpPr>
          <p:nvPr>
            <p:ph type="title"/>
          </p:nvPr>
        </p:nvSpPr>
        <p:spPr/>
        <p:txBody>
          <a:bodyPr/>
          <a:lstStyle/>
          <a:p>
            <a:r>
              <a:rPr lang="en-US"/>
              <a:t>Gross Motor Skills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r>
              <a:rPr lang="en-US"/>
              <a:t>Newborn: barely able to lift head</a:t>
            </a:r>
          </a:p>
          <a:p>
            <a:r>
              <a:rPr lang="en-US"/>
              <a:t>6 months: easily lifts head, chest and upper abdomen and can bear weight on arms</a:t>
            </a:r>
          </a:p>
        </p:txBody>
      </p:sp>
      <p:sp>
        <p:nvSpPr>
          <p:cNvPr id="37890" name="Rectangle 2"/>
          <p:cNvSpPr>
            <a:spLocks noGrp="1" noChangeArrowheads="1"/>
          </p:cNvSpPr>
          <p:nvPr>
            <p:ph type="title"/>
          </p:nvPr>
        </p:nvSpPr>
        <p:spPr/>
        <p:txBody>
          <a:bodyPr/>
          <a:lstStyle/>
          <a:p>
            <a:r>
              <a:rPr lang="en-US"/>
              <a:t>Gross Motor Development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Head Control </a:t>
            </a:r>
          </a:p>
        </p:txBody>
      </p:sp>
      <p:pic>
        <p:nvPicPr>
          <p:cNvPr id="9221" name="Picture 5" descr="msotw9_temp0"/>
          <p:cNvPicPr>
            <a:picLocks noChangeAspect="1" noChangeArrowheads="1"/>
          </p:cNvPicPr>
          <p:nvPr/>
        </p:nvPicPr>
        <p:blipFill>
          <a:blip r:embed="rId3"/>
          <a:srcRect/>
          <a:stretch>
            <a:fillRect/>
          </a:stretch>
        </p:blipFill>
        <p:spPr bwMode="auto">
          <a:xfrm>
            <a:off x="457200" y="1981200"/>
            <a:ext cx="4572000" cy="4191000"/>
          </a:xfrm>
          <a:prstGeom prst="rect">
            <a:avLst/>
          </a:prstGeom>
          <a:noFill/>
          <a:ln w="9525">
            <a:noFill/>
            <a:miter lim="800000"/>
            <a:headEnd/>
            <a:tailEnd/>
          </a:ln>
          <a:effectLst/>
        </p:spPr>
      </p:pic>
      <p:pic>
        <p:nvPicPr>
          <p:cNvPr id="9222" name="Picture 6" descr="msotw9_temp0"/>
          <p:cNvPicPr>
            <a:picLocks noChangeAspect="1" noChangeArrowheads="1"/>
          </p:cNvPicPr>
          <p:nvPr/>
        </p:nvPicPr>
        <p:blipFill>
          <a:blip r:embed="rId4"/>
          <a:srcRect/>
          <a:stretch>
            <a:fillRect/>
          </a:stretch>
        </p:blipFill>
        <p:spPr bwMode="auto">
          <a:xfrm>
            <a:off x="5105400" y="1981200"/>
            <a:ext cx="3886200" cy="4191000"/>
          </a:xfrm>
          <a:prstGeom prst="rect">
            <a:avLst/>
          </a:prstGeom>
          <a:noFill/>
          <a:ln w="9525">
            <a:noFill/>
            <a:miter lim="800000"/>
            <a:headEnd/>
            <a:tailEnd/>
          </a:ln>
          <a:effectLst/>
        </p:spPr>
      </p:pic>
      <p:sp>
        <p:nvSpPr>
          <p:cNvPr id="9223" name="Text Box 7"/>
          <p:cNvSpPr txBox="1">
            <a:spLocks noChangeArrowheads="1"/>
          </p:cNvSpPr>
          <p:nvPr/>
        </p:nvSpPr>
        <p:spPr bwMode="auto">
          <a:xfrm>
            <a:off x="1279525" y="5595938"/>
            <a:ext cx="1387475" cy="457200"/>
          </a:xfrm>
          <a:prstGeom prst="rect">
            <a:avLst/>
          </a:prstGeom>
          <a:noFill/>
          <a:ln w="9525">
            <a:noFill/>
            <a:miter lim="800000"/>
            <a:headEnd/>
            <a:tailEnd/>
          </a:ln>
          <a:effectLst/>
        </p:spPr>
        <p:txBody>
          <a:bodyPr wrap="none">
            <a:spAutoFit/>
          </a:bodyPr>
          <a:lstStyle/>
          <a:p>
            <a:pPr eaLnBrk="1" hangingPunct="1"/>
            <a:r>
              <a:rPr lang="en-US" sz="2400">
                <a:latin typeface="Tahoma" pitchFamily="34" charset="0"/>
              </a:rPr>
              <a:t>Newborn</a:t>
            </a:r>
          </a:p>
        </p:txBody>
      </p:sp>
      <p:sp>
        <p:nvSpPr>
          <p:cNvPr id="9224" name="Text Box 8"/>
          <p:cNvSpPr txBox="1">
            <a:spLocks noChangeArrowheads="1"/>
          </p:cNvSpPr>
          <p:nvPr/>
        </p:nvSpPr>
        <p:spPr bwMode="auto">
          <a:xfrm>
            <a:off x="5622925" y="5672138"/>
            <a:ext cx="2051050" cy="457200"/>
          </a:xfrm>
          <a:prstGeom prst="rect">
            <a:avLst/>
          </a:prstGeom>
          <a:noFill/>
          <a:ln w="9525">
            <a:noFill/>
            <a:miter lim="800000"/>
            <a:headEnd/>
            <a:tailEnd/>
          </a:ln>
          <a:effectLst/>
        </p:spPr>
        <p:txBody>
          <a:bodyPr wrap="none">
            <a:spAutoFit/>
          </a:bodyPr>
          <a:lstStyle/>
          <a:p>
            <a:pPr eaLnBrk="1" hangingPunct="1"/>
            <a:r>
              <a:rPr lang="en-US" sz="2400">
                <a:latin typeface="Tahoma" pitchFamily="34" charset="0"/>
              </a:rPr>
              <a:t>Age 6 months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r>
              <a:rPr lang="en-US"/>
              <a:t>2months old: needs assistance</a:t>
            </a:r>
          </a:p>
          <a:p>
            <a:r>
              <a:rPr lang="en-US"/>
              <a:t>6 months old: can sit alone in the tripod position</a:t>
            </a:r>
          </a:p>
          <a:p>
            <a:r>
              <a:rPr lang="en-US"/>
              <a:t>8 months old: can sit without support and engage in play</a:t>
            </a:r>
          </a:p>
        </p:txBody>
      </p:sp>
      <p:sp>
        <p:nvSpPr>
          <p:cNvPr id="38914" name="Rectangle 2"/>
          <p:cNvSpPr>
            <a:spLocks noGrp="1" noChangeArrowheads="1"/>
          </p:cNvSpPr>
          <p:nvPr>
            <p:ph type="title"/>
          </p:nvPr>
        </p:nvSpPr>
        <p:spPr/>
        <p:txBody>
          <a:bodyPr/>
          <a:lstStyle/>
          <a:p>
            <a:r>
              <a:rPr lang="en-US"/>
              <a:t>Sitting up</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Sitting Up</a:t>
            </a:r>
          </a:p>
        </p:txBody>
      </p:sp>
      <p:pic>
        <p:nvPicPr>
          <p:cNvPr id="14341" name="Picture 5" descr="msotw9_temp0"/>
          <p:cNvPicPr>
            <a:picLocks noChangeAspect="1" noChangeArrowheads="1"/>
          </p:cNvPicPr>
          <p:nvPr/>
        </p:nvPicPr>
        <p:blipFill>
          <a:blip r:embed="rId2"/>
          <a:srcRect/>
          <a:stretch>
            <a:fillRect/>
          </a:stretch>
        </p:blipFill>
        <p:spPr bwMode="auto">
          <a:xfrm>
            <a:off x="609600" y="1981200"/>
            <a:ext cx="3886200" cy="4191000"/>
          </a:xfrm>
          <a:prstGeom prst="rect">
            <a:avLst/>
          </a:prstGeom>
          <a:noFill/>
          <a:ln w="9525">
            <a:noFill/>
            <a:miter lim="800000"/>
            <a:headEnd/>
            <a:tailEnd/>
          </a:ln>
          <a:effectLst/>
        </p:spPr>
      </p:pic>
      <p:pic>
        <p:nvPicPr>
          <p:cNvPr id="14342" name="Picture 6" descr="msotw9_temp0"/>
          <p:cNvPicPr>
            <a:picLocks noChangeAspect="1" noChangeArrowheads="1"/>
          </p:cNvPicPr>
          <p:nvPr/>
        </p:nvPicPr>
        <p:blipFill>
          <a:blip r:embed="rId3"/>
          <a:srcRect/>
          <a:stretch>
            <a:fillRect/>
          </a:stretch>
        </p:blipFill>
        <p:spPr bwMode="auto">
          <a:xfrm>
            <a:off x="5105400" y="1676400"/>
            <a:ext cx="3429000" cy="4724400"/>
          </a:xfrm>
          <a:prstGeom prst="rect">
            <a:avLst/>
          </a:prstGeom>
          <a:noFill/>
          <a:ln w="9525">
            <a:noFill/>
            <a:miter lim="800000"/>
            <a:headEnd/>
            <a:tailEnd/>
          </a:ln>
          <a:effectLst/>
        </p:spPr>
      </p:pic>
      <p:sp>
        <p:nvSpPr>
          <p:cNvPr id="14343" name="Text Box 7"/>
          <p:cNvSpPr txBox="1">
            <a:spLocks noChangeArrowheads="1"/>
          </p:cNvSpPr>
          <p:nvPr/>
        </p:nvSpPr>
        <p:spPr bwMode="auto">
          <a:xfrm>
            <a:off x="1431925" y="5595938"/>
            <a:ext cx="2051050" cy="457200"/>
          </a:xfrm>
          <a:prstGeom prst="rect">
            <a:avLst/>
          </a:prstGeom>
          <a:noFill/>
          <a:ln w="9525">
            <a:noFill/>
            <a:miter lim="800000"/>
            <a:headEnd/>
            <a:tailEnd/>
          </a:ln>
          <a:effectLst/>
        </p:spPr>
        <p:txBody>
          <a:bodyPr wrap="none">
            <a:spAutoFit/>
          </a:bodyPr>
          <a:lstStyle/>
          <a:p>
            <a:pPr eaLnBrk="1" hangingPunct="1"/>
            <a:r>
              <a:rPr lang="en-US" sz="2400">
                <a:latin typeface="Tahoma" pitchFamily="34" charset="0"/>
              </a:rPr>
              <a:t>Age 2 months</a:t>
            </a:r>
          </a:p>
        </p:txBody>
      </p:sp>
      <p:sp>
        <p:nvSpPr>
          <p:cNvPr id="14344" name="Text Box 8"/>
          <p:cNvSpPr txBox="1">
            <a:spLocks noChangeArrowheads="1"/>
          </p:cNvSpPr>
          <p:nvPr/>
        </p:nvSpPr>
        <p:spPr bwMode="auto">
          <a:xfrm>
            <a:off x="5546725" y="5748338"/>
            <a:ext cx="2051050" cy="457200"/>
          </a:xfrm>
          <a:prstGeom prst="rect">
            <a:avLst/>
          </a:prstGeom>
          <a:solidFill>
            <a:schemeClr val="bg1"/>
          </a:solidFill>
          <a:ln w="9525">
            <a:noFill/>
            <a:miter lim="800000"/>
            <a:headEnd/>
            <a:tailEnd/>
          </a:ln>
          <a:effectLst/>
        </p:spPr>
        <p:txBody>
          <a:bodyPr wrap="none">
            <a:spAutoFit/>
          </a:bodyPr>
          <a:lstStyle/>
          <a:p>
            <a:pPr eaLnBrk="1" hangingPunct="1"/>
            <a:r>
              <a:rPr lang="en-US" sz="2400">
                <a:latin typeface="Tahoma" pitchFamily="34" charset="0"/>
              </a:rPr>
              <a:t>Age 8 months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r>
              <a:rPr lang="en-US"/>
              <a:t>9 month old: crawl</a:t>
            </a:r>
          </a:p>
          <a:p>
            <a:r>
              <a:rPr lang="en-US"/>
              <a:t>1 year: stand independently from a crawl position</a:t>
            </a:r>
          </a:p>
          <a:p>
            <a:r>
              <a:rPr lang="en-US"/>
              <a:t>13 month old: walk and toddle quickly</a:t>
            </a:r>
          </a:p>
          <a:p>
            <a:r>
              <a:rPr lang="en-US"/>
              <a:t>15 month old: can run</a:t>
            </a:r>
          </a:p>
          <a:p>
            <a:pPr>
              <a:buFont typeface="Wingdings" pitchFamily="2" charset="2"/>
              <a:buNone/>
            </a:pPr>
            <a:endParaRPr lang="en-US"/>
          </a:p>
        </p:txBody>
      </p:sp>
      <p:sp>
        <p:nvSpPr>
          <p:cNvPr id="39938" name="Rectangle 2"/>
          <p:cNvSpPr>
            <a:spLocks noGrp="1" noChangeArrowheads="1"/>
          </p:cNvSpPr>
          <p:nvPr>
            <p:ph type="title"/>
          </p:nvPr>
        </p:nvSpPr>
        <p:spPr/>
        <p:txBody>
          <a:bodyPr/>
          <a:lstStyle/>
          <a:p>
            <a:r>
              <a:rPr lang="en-US"/>
              <a:t>Ambulation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1026" descr="image"/>
          <p:cNvPicPr>
            <a:picLocks noChangeAspect="1" noChangeArrowheads="1"/>
          </p:cNvPicPr>
          <p:nvPr/>
        </p:nvPicPr>
        <p:blipFill>
          <a:blip r:embed="rId2"/>
          <a:srcRect/>
          <a:stretch>
            <a:fillRect/>
          </a:stretch>
        </p:blipFill>
        <p:spPr bwMode="auto">
          <a:xfrm>
            <a:off x="0" y="0"/>
            <a:ext cx="9258300" cy="72009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Ambulation</a:t>
            </a:r>
          </a:p>
        </p:txBody>
      </p:sp>
      <p:pic>
        <p:nvPicPr>
          <p:cNvPr id="10247" name="Picture 7" descr="msotw9_temp0"/>
          <p:cNvPicPr>
            <a:picLocks noChangeAspect="1" noChangeArrowheads="1"/>
          </p:cNvPicPr>
          <p:nvPr/>
        </p:nvPicPr>
        <p:blipFill>
          <a:blip r:embed="rId3"/>
          <a:srcRect/>
          <a:stretch>
            <a:fillRect/>
          </a:stretch>
        </p:blipFill>
        <p:spPr bwMode="auto">
          <a:xfrm>
            <a:off x="4495800" y="1295400"/>
            <a:ext cx="3200400" cy="4572000"/>
          </a:xfrm>
          <a:prstGeom prst="rect">
            <a:avLst/>
          </a:prstGeom>
          <a:noFill/>
          <a:ln w="9525">
            <a:noFill/>
            <a:miter lim="800000"/>
            <a:headEnd/>
            <a:tailEnd/>
          </a:ln>
          <a:effectLst/>
        </p:spPr>
      </p:pic>
      <p:sp>
        <p:nvSpPr>
          <p:cNvPr id="10249" name="Text Box 9"/>
          <p:cNvSpPr txBox="1">
            <a:spLocks noChangeArrowheads="1"/>
          </p:cNvSpPr>
          <p:nvPr/>
        </p:nvSpPr>
        <p:spPr bwMode="auto">
          <a:xfrm>
            <a:off x="5165725" y="5291138"/>
            <a:ext cx="1973263" cy="457200"/>
          </a:xfrm>
          <a:prstGeom prst="rect">
            <a:avLst/>
          </a:prstGeom>
          <a:solidFill>
            <a:schemeClr val="bg1"/>
          </a:solidFill>
          <a:ln w="9525">
            <a:noFill/>
            <a:miter lim="800000"/>
            <a:headEnd/>
            <a:tailEnd/>
          </a:ln>
          <a:effectLst/>
        </p:spPr>
        <p:txBody>
          <a:bodyPr wrap="none">
            <a:spAutoFit/>
          </a:bodyPr>
          <a:lstStyle/>
          <a:p>
            <a:pPr eaLnBrk="1" hangingPunct="1"/>
            <a:r>
              <a:rPr lang="en-US" sz="2400">
                <a:latin typeface="Tahoma" pitchFamily="34" charset="0"/>
              </a:rPr>
              <a:t>13 month old</a:t>
            </a:r>
          </a:p>
        </p:txBody>
      </p:sp>
      <p:pic>
        <p:nvPicPr>
          <p:cNvPr id="10250" name="Picture 10" descr="msotw9_temp0"/>
          <p:cNvPicPr>
            <a:picLocks noChangeAspect="1" noChangeArrowheads="1"/>
          </p:cNvPicPr>
          <p:nvPr/>
        </p:nvPicPr>
        <p:blipFill>
          <a:blip r:embed="rId4"/>
          <a:srcRect/>
          <a:stretch>
            <a:fillRect/>
          </a:stretch>
        </p:blipFill>
        <p:spPr bwMode="auto">
          <a:xfrm>
            <a:off x="609600" y="2057400"/>
            <a:ext cx="3219450" cy="4495800"/>
          </a:xfrm>
          <a:prstGeom prst="rect">
            <a:avLst/>
          </a:prstGeom>
          <a:noFill/>
          <a:ln w="9525">
            <a:noFill/>
            <a:miter lim="800000"/>
            <a:headEnd/>
            <a:tailEnd/>
          </a:ln>
          <a:effectLst/>
        </p:spPr>
      </p:pic>
      <p:sp>
        <p:nvSpPr>
          <p:cNvPr id="10251" name="Text Box 11"/>
          <p:cNvSpPr txBox="1">
            <a:spLocks noChangeArrowheads="1"/>
          </p:cNvSpPr>
          <p:nvPr/>
        </p:nvSpPr>
        <p:spPr bwMode="auto">
          <a:xfrm>
            <a:off x="1050925" y="5900738"/>
            <a:ext cx="2687638" cy="457200"/>
          </a:xfrm>
          <a:prstGeom prst="rect">
            <a:avLst/>
          </a:prstGeom>
          <a:solidFill>
            <a:schemeClr val="bg1"/>
          </a:solidFill>
          <a:ln w="9525">
            <a:noFill/>
            <a:miter lim="800000"/>
            <a:headEnd/>
            <a:tailEnd/>
          </a:ln>
          <a:effectLst/>
        </p:spPr>
        <p:txBody>
          <a:bodyPr wrap="none">
            <a:spAutoFit/>
          </a:bodyPr>
          <a:lstStyle/>
          <a:p>
            <a:pPr eaLnBrk="1" hangingPunct="1"/>
            <a:r>
              <a:rPr lang="en-US" sz="2400">
                <a:latin typeface="Tahoma" pitchFamily="34" charset="0"/>
              </a:rPr>
              <a:t>Nine to 12-months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sz="half" idx="1"/>
          </p:nvPr>
        </p:nvSpPr>
        <p:spPr/>
        <p:txBody>
          <a:bodyPr/>
          <a:lstStyle/>
          <a:p>
            <a:pPr>
              <a:lnSpc>
                <a:spcPct val="90000"/>
              </a:lnSpc>
            </a:pPr>
            <a:r>
              <a:rPr lang="en-US" sz="2700" dirty="0"/>
              <a:t>Infancy</a:t>
            </a:r>
          </a:p>
          <a:p>
            <a:pPr lvl="1">
              <a:lnSpc>
                <a:spcPct val="90000"/>
              </a:lnSpc>
            </a:pPr>
            <a:r>
              <a:rPr lang="en-US" sz="2200" dirty="0"/>
              <a:t>Neonate</a:t>
            </a:r>
          </a:p>
          <a:p>
            <a:pPr lvl="2">
              <a:lnSpc>
                <a:spcPct val="90000"/>
              </a:lnSpc>
            </a:pPr>
            <a:r>
              <a:rPr lang="en-US" dirty="0"/>
              <a:t>Birth to 1 month</a:t>
            </a:r>
          </a:p>
          <a:p>
            <a:pPr lvl="1">
              <a:lnSpc>
                <a:spcPct val="90000"/>
              </a:lnSpc>
            </a:pPr>
            <a:r>
              <a:rPr lang="en-US" sz="2200" dirty="0"/>
              <a:t>Infancy</a:t>
            </a:r>
          </a:p>
          <a:p>
            <a:pPr lvl="2">
              <a:lnSpc>
                <a:spcPct val="90000"/>
              </a:lnSpc>
            </a:pPr>
            <a:r>
              <a:rPr lang="en-US" dirty="0"/>
              <a:t>1 month to 1 year</a:t>
            </a:r>
          </a:p>
          <a:p>
            <a:pPr>
              <a:lnSpc>
                <a:spcPct val="90000"/>
              </a:lnSpc>
            </a:pPr>
            <a:r>
              <a:rPr lang="en-US" sz="2700" dirty="0"/>
              <a:t>Early Childhood</a:t>
            </a:r>
          </a:p>
          <a:p>
            <a:pPr lvl="1">
              <a:lnSpc>
                <a:spcPct val="90000"/>
              </a:lnSpc>
            </a:pPr>
            <a:r>
              <a:rPr lang="en-US" sz="2200" dirty="0"/>
              <a:t>Toddler</a:t>
            </a:r>
          </a:p>
          <a:p>
            <a:pPr lvl="2">
              <a:lnSpc>
                <a:spcPct val="90000"/>
              </a:lnSpc>
            </a:pPr>
            <a:r>
              <a:rPr lang="en-US" dirty="0"/>
              <a:t>1-3 years</a:t>
            </a:r>
          </a:p>
          <a:p>
            <a:pPr lvl="1">
              <a:lnSpc>
                <a:spcPct val="90000"/>
              </a:lnSpc>
            </a:pPr>
            <a:r>
              <a:rPr lang="en-US" sz="2200" dirty="0"/>
              <a:t>Preschool</a:t>
            </a:r>
          </a:p>
          <a:p>
            <a:pPr lvl="2">
              <a:lnSpc>
                <a:spcPct val="90000"/>
              </a:lnSpc>
            </a:pPr>
            <a:r>
              <a:rPr lang="en-US" dirty="0"/>
              <a:t>3-6 years</a:t>
            </a:r>
          </a:p>
        </p:txBody>
      </p:sp>
      <p:sp>
        <p:nvSpPr>
          <p:cNvPr id="5124" name="Rectangle 4"/>
          <p:cNvSpPr>
            <a:spLocks noGrp="1" noChangeArrowheads="1"/>
          </p:cNvSpPr>
          <p:nvPr>
            <p:ph sz="half" idx="2"/>
          </p:nvPr>
        </p:nvSpPr>
        <p:spPr/>
        <p:txBody>
          <a:bodyPr/>
          <a:lstStyle/>
          <a:p>
            <a:r>
              <a:rPr lang="en-US" sz="2700" dirty="0"/>
              <a:t>Middle Childhood</a:t>
            </a:r>
          </a:p>
          <a:p>
            <a:pPr lvl="1"/>
            <a:r>
              <a:rPr lang="en-US" sz="2200" dirty="0"/>
              <a:t>School age</a:t>
            </a:r>
          </a:p>
          <a:p>
            <a:pPr lvl="1"/>
            <a:r>
              <a:rPr lang="en-US" sz="2200" dirty="0"/>
              <a:t>6 to 12 years</a:t>
            </a:r>
          </a:p>
          <a:p>
            <a:r>
              <a:rPr lang="en-US" sz="2700" dirty="0"/>
              <a:t>Late Childhood</a:t>
            </a:r>
          </a:p>
          <a:p>
            <a:pPr lvl="1"/>
            <a:r>
              <a:rPr lang="en-US" sz="2200" dirty="0"/>
              <a:t>Adolescent</a:t>
            </a:r>
          </a:p>
          <a:p>
            <a:pPr lvl="1"/>
            <a:r>
              <a:rPr lang="en-US" sz="2200" dirty="0"/>
              <a:t>13 years to approximately 18 years</a:t>
            </a:r>
          </a:p>
        </p:txBody>
      </p:sp>
      <p:sp>
        <p:nvSpPr>
          <p:cNvPr id="5122" name="Rectangle 2"/>
          <p:cNvSpPr>
            <a:spLocks noGrp="1" noChangeArrowheads="1"/>
          </p:cNvSpPr>
          <p:nvPr>
            <p:ph type="title"/>
          </p:nvPr>
        </p:nvSpPr>
        <p:spPr/>
        <p:txBody>
          <a:bodyPr>
            <a:normAutofit/>
          </a:bodyPr>
          <a:lstStyle/>
          <a:p>
            <a:r>
              <a:rPr lang="en-US" sz="3600" dirty="0"/>
              <a:t>Stages of Growth and Development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4" descr="E:\Ch 05\F05.08.gif"/>
          <p:cNvPicPr>
            <a:picLocks noGrp="1" noChangeAspect="1" noChangeArrowheads="1"/>
          </p:cNvPicPr>
          <p:nvPr>
            <p:ph idx="1"/>
          </p:nvPr>
        </p:nvPicPr>
        <p:blipFill>
          <a:blip r:embed="rId2"/>
          <a:srcRect/>
          <a:stretch>
            <a:fillRect/>
          </a:stretch>
        </p:blipFill>
        <p:spPr bwMode="auto">
          <a:xfrm>
            <a:off x="1431346" y="0"/>
            <a:ext cx="6341054" cy="6781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5" descr="san70215_0415"/>
          <p:cNvPicPr>
            <a:picLocks noGrp="1" noChangeAspect="1" noChangeArrowheads="1"/>
          </p:cNvPicPr>
          <p:nvPr>
            <p:ph idx="1"/>
          </p:nvPr>
        </p:nvPicPr>
        <p:blipFill>
          <a:blip r:embed="rId2"/>
          <a:srcRect/>
          <a:stretch>
            <a:fillRect/>
          </a:stretch>
        </p:blipFill>
        <p:spPr bwMode="auto">
          <a:xfrm>
            <a:off x="498809" y="1714849"/>
            <a:ext cx="8111791" cy="43811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a:lnSpc>
                <a:spcPct val="90000"/>
              </a:lnSpc>
            </a:pPr>
            <a:r>
              <a:rPr lang="en-US" dirty="0"/>
              <a:t>Newborn has very little control. Objects will be involuntarily grasped and dropped without notice.</a:t>
            </a:r>
          </a:p>
          <a:p>
            <a:pPr>
              <a:lnSpc>
                <a:spcPct val="90000"/>
              </a:lnSpc>
            </a:pPr>
            <a:r>
              <a:rPr lang="en-US" dirty="0"/>
              <a:t>6 month old: </a:t>
            </a:r>
            <a:r>
              <a:rPr lang="en-US" dirty="0" err="1"/>
              <a:t>palmar</a:t>
            </a:r>
            <a:r>
              <a:rPr lang="en-US" dirty="0"/>
              <a:t> grasp – uses entire hand to pick up an object</a:t>
            </a:r>
          </a:p>
          <a:p>
            <a:pPr>
              <a:lnSpc>
                <a:spcPct val="90000"/>
              </a:lnSpc>
            </a:pPr>
            <a:r>
              <a:rPr lang="en-US" dirty="0"/>
              <a:t>9 month old: pincer grasp – can grasp small objects using thumb and </a:t>
            </a:r>
            <a:r>
              <a:rPr lang="en-US" dirty="0" smtClean="0"/>
              <a:t>forefinger</a:t>
            </a:r>
          </a:p>
          <a:p>
            <a:pPr>
              <a:lnSpc>
                <a:spcPct val="90000"/>
              </a:lnSpc>
            </a:pPr>
            <a:r>
              <a:rPr lang="en-US" dirty="0" smtClean="0"/>
              <a:t>Experienced infants look at objects longer, reach for them more, and are more likely to mouth the objects</a:t>
            </a:r>
          </a:p>
          <a:p>
            <a:pPr>
              <a:lnSpc>
                <a:spcPct val="90000"/>
              </a:lnSpc>
            </a:pPr>
            <a:endParaRPr lang="en-US" dirty="0"/>
          </a:p>
        </p:txBody>
      </p:sp>
      <p:sp>
        <p:nvSpPr>
          <p:cNvPr id="40962" name="Rectangle 2"/>
          <p:cNvSpPr>
            <a:spLocks noGrp="1" noChangeArrowheads="1"/>
          </p:cNvSpPr>
          <p:nvPr>
            <p:ph type="title"/>
          </p:nvPr>
        </p:nvSpPr>
        <p:spPr/>
        <p:txBody>
          <a:bodyPr/>
          <a:lstStyle/>
          <a:p>
            <a:r>
              <a:rPr lang="en-US"/>
              <a:t>Fine Motor - Infant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Fine Motor Development</a:t>
            </a:r>
          </a:p>
        </p:txBody>
      </p:sp>
      <p:pic>
        <p:nvPicPr>
          <p:cNvPr id="17411" name="Picture 3" descr="msotw9_temp0"/>
          <p:cNvPicPr>
            <a:picLocks noChangeAspect="1" noChangeArrowheads="1"/>
          </p:cNvPicPr>
          <p:nvPr/>
        </p:nvPicPr>
        <p:blipFill>
          <a:blip r:embed="rId2"/>
          <a:srcRect/>
          <a:stretch>
            <a:fillRect/>
          </a:stretch>
        </p:blipFill>
        <p:spPr bwMode="auto">
          <a:xfrm>
            <a:off x="304800" y="2133600"/>
            <a:ext cx="3505200" cy="2743200"/>
          </a:xfrm>
          <a:prstGeom prst="rect">
            <a:avLst/>
          </a:prstGeom>
          <a:noFill/>
          <a:ln w="9525">
            <a:noFill/>
            <a:miter lim="800000"/>
            <a:headEnd/>
            <a:tailEnd/>
          </a:ln>
          <a:effectLst/>
        </p:spPr>
      </p:pic>
      <p:pic>
        <p:nvPicPr>
          <p:cNvPr id="17412" name="Picture 4" descr="msotw9_temp0"/>
          <p:cNvPicPr>
            <a:picLocks noChangeAspect="1" noChangeArrowheads="1"/>
          </p:cNvPicPr>
          <p:nvPr/>
        </p:nvPicPr>
        <p:blipFill>
          <a:blip r:embed="rId3"/>
          <a:srcRect/>
          <a:stretch>
            <a:fillRect/>
          </a:stretch>
        </p:blipFill>
        <p:spPr bwMode="auto">
          <a:xfrm>
            <a:off x="4800600" y="2133600"/>
            <a:ext cx="3581400" cy="3276600"/>
          </a:xfrm>
          <a:prstGeom prst="rect">
            <a:avLst/>
          </a:prstGeom>
          <a:noFill/>
          <a:ln w="9525">
            <a:noFill/>
            <a:miter lim="800000"/>
            <a:headEnd/>
            <a:tailEnd/>
          </a:ln>
          <a:effectLst/>
        </p:spPr>
      </p:pic>
      <p:sp>
        <p:nvSpPr>
          <p:cNvPr id="17413" name="Text Box 5"/>
          <p:cNvSpPr txBox="1">
            <a:spLocks noChangeArrowheads="1"/>
          </p:cNvSpPr>
          <p:nvPr/>
        </p:nvSpPr>
        <p:spPr bwMode="auto">
          <a:xfrm>
            <a:off x="898525" y="4300538"/>
            <a:ext cx="1838325" cy="457200"/>
          </a:xfrm>
          <a:prstGeom prst="rect">
            <a:avLst/>
          </a:prstGeom>
          <a:solidFill>
            <a:schemeClr val="bg1"/>
          </a:solidFill>
          <a:ln w="9525">
            <a:noFill/>
            <a:miter lim="800000"/>
            <a:headEnd/>
            <a:tailEnd/>
          </a:ln>
          <a:effectLst/>
        </p:spPr>
        <p:txBody>
          <a:bodyPr wrap="none">
            <a:spAutoFit/>
          </a:bodyPr>
          <a:lstStyle/>
          <a:p>
            <a:pPr eaLnBrk="1" hangingPunct="1"/>
            <a:r>
              <a:rPr lang="en-US" sz="2400">
                <a:latin typeface="Tahoma" pitchFamily="34" charset="0"/>
              </a:rPr>
              <a:t>6-month-old</a:t>
            </a:r>
          </a:p>
        </p:txBody>
      </p:sp>
      <p:sp>
        <p:nvSpPr>
          <p:cNvPr id="17414" name="Text Box 6"/>
          <p:cNvSpPr txBox="1">
            <a:spLocks noChangeArrowheads="1"/>
          </p:cNvSpPr>
          <p:nvPr/>
        </p:nvSpPr>
        <p:spPr bwMode="auto">
          <a:xfrm>
            <a:off x="5394325" y="4910138"/>
            <a:ext cx="2005013" cy="457200"/>
          </a:xfrm>
          <a:prstGeom prst="rect">
            <a:avLst/>
          </a:prstGeom>
          <a:solidFill>
            <a:schemeClr val="bg1"/>
          </a:solidFill>
          <a:ln w="9525">
            <a:noFill/>
            <a:miter lim="800000"/>
            <a:headEnd/>
            <a:tailEnd/>
          </a:ln>
          <a:effectLst/>
        </p:spPr>
        <p:txBody>
          <a:bodyPr wrap="none">
            <a:spAutoFit/>
          </a:bodyPr>
          <a:lstStyle/>
          <a:p>
            <a:pPr eaLnBrk="1" hangingPunct="1"/>
            <a:r>
              <a:rPr lang="en-US" sz="2400">
                <a:latin typeface="Tahoma" pitchFamily="34" charset="0"/>
              </a:rPr>
              <a:t>12-month-old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3" descr="image"/>
          <p:cNvPicPr>
            <a:picLocks noChangeAspect="1" noChangeArrowheads="1"/>
          </p:cNvPicPr>
          <p:nvPr/>
        </p:nvPicPr>
        <p:blipFill>
          <a:blip r:embed="rId2"/>
          <a:srcRect/>
          <a:stretch>
            <a:fillRect/>
          </a:stretch>
        </p:blipFill>
        <p:spPr bwMode="auto">
          <a:xfrm>
            <a:off x="0" y="-1295400"/>
            <a:ext cx="9144000" cy="92583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800" y="1481328"/>
            <a:ext cx="3810000" cy="4525963"/>
          </a:xfrm>
        </p:spPr>
        <p:txBody>
          <a:bodyPr>
            <a:normAutofit fontScale="77500" lnSpcReduction="20000"/>
          </a:bodyPr>
          <a:lstStyle/>
          <a:p>
            <a:pPr marL="274320" indent="-274320">
              <a:buClr>
                <a:schemeClr val="accent3"/>
              </a:buClr>
              <a:buFont typeface="Arial" pitchFamily="34" charset="0"/>
              <a:buChar char="•"/>
              <a:defRPr/>
            </a:pPr>
            <a:r>
              <a:rPr lang="en-US" u="sng" dirty="0" smtClean="0">
                <a:latin typeface="Arial" charset="0"/>
                <a:cs typeface="Arial" charset="0"/>
              </a:rPr>
              <a:t>Visual Preference Method:</a:t>
            </a:r>
            <a:r>
              <a:rPr lang="en-US" dirty="0" smtClean="0">
                <a:latin typeface="Arial" charset="0"/>
                <a:cs typeface="Arial" charset="0"/>
              </a:rPr>
              <a:t> infants look at different things for different lengths of time</a:t>
            </a:r>
          </a:p>
          <a:p>
            <a:pPr marL="640080" lvl="1" indent="-246888">
              <a:buFont typeface="Arial" pitchFamily="34" charset="0"/>
              <a:buChar char="–"/>
              <a:defRPr/>
            </a:pPr>
            <a:r>
              <a:rPr lang="en-US" dirty="0" smtClean="0">
                <a:latin typeface="Arial" charset="0"/>
                <a:cs typeface="Arial" charset="0"/>
              </a:rPr>
              <a:t>They look at preferred objects longer</a:t>
            </a:r>
          </a:p>
          <a:p>
            <a:pPr marL="640080" lvl="1" indent="-246888">
              <a:buNone/>
              <a:defRPr/>
            </a:pPr>
            <a:endParaRPr lang="en-US" dirty="0" smtClean="0">
              <a:latin typeface="Arial" charset="0"/>
              <a:cs typeface="Arial" charset="0"/>
            </a:endParaRPr>
          </a:p>
          <a:p>
            <a:pPr marL="274320" indent="-274320">
              <a:buClr>
                <a:schemeClr val="accent3"/>
              </a:buClr>
              <a:buFont typeface="Arial" pitchFamily="34" charset="0"/>
              <a:buChar char="•"/>
              <a:defRPr/>
            </a:pPr>
            <a:r>
              <a:rPr lang="en-US" u="sng" dirty="0" smtClean="0">
                <a:latin typeface="Arial" charset="0"/>
                <a:cs typeface="Arial" charset="0"/>
              </a:rPr>
              <a:t>Habituation:</a:t>
            </a:r>
            <a:r>
              <a:rPr lang="en-US" dirty="0" smtClean="0">
                <a:latin typeface="Arial" charset="0"/>
                <a:cs typeface="Arial" charset="0"/>
              </a:rPr>
              <a:t> decreased responsiveness to a stimulus after repeated presentations</a:t>
            </a:r>
          </a:p>
          <a:p>
            <a:pPr marL="274320" indent="-274320">
              <a:buClr>
                <a:schemeClr val="accent3"/>
              </a:buClr>
              <a:buNone/>
              <a:defRPr/>
            </a:pPr>
            <a:endParaRPr lang="en-US" dirty="0" smtClean="0">
              <a:latin typeface="Arial" charset="0"/>
              <a:cs typeface="Arial" charset="0"/>
            </a:endParaRPr>
          </a:p>
          <a:p>
            <a:pPr marL="274320" indent="-274320">
              <a:buClr>
                <a:schemeClr val="accent3"/>
              </a:buClr>
              <a:buFont typeface="Arial" pitchFamily="34" charset="0"/>
              <a:buChar char="•"/>
              <a:defRPr/>
            </a:pPr>
            <a:r>
              <a:rPr lang="en-US" u="sng" dirty="0" err="1" smtClean="0">
                <a:latin typeface="Arial" charset="0"/>
                <a:cs typeface="Arial" charset="0"/>
              </a:rPr>
              <a:t>Dishabituation</a:t>
            </a:r>
            <a:r>
              <a:rPr lang="en-US" u="sng" dirty="0" smtClean="0">
                <a:latin typeface="Arial" charset="0"/>
                <a:cs typeface="Arial" charset="0"/>
              </a:rPr>
              <a:t>:</a:t>
            </a:r>
            <a:r>
              <a:rPr lang="en-US" dirty="0" smtClean="0">
                <a:latin typeface="Arial" charset="0"/>
                <a:cs typeface="Arial" charset="0"/>
              </a:rPr>
              <a:t> recovery of a habituated response after a change in stimulation</a:t>
            </a:r>
            <a:endParaRPr lang="en-US" u="sng" dirty="0" smtClean="0">
              <a:latin typeface="Arial" charset="0"/>
              <a:cs typeface="Arial" charset="0"/>
            </a:endParaRPr>
          </a:p>
          <a:p>
            <a:endParaRPr lang="en-US" dirty="0"/>
          </a:p>
        </p:txBody>
      </p:sp>
      <p:sp>
        <p:nvSpPr>
          <p:cNvPr id="3" name="Title 2"/>
          <p:cNvSpPr>
            <a:spLocks noGrp="1"/>
          </p:cNvSpPr>
          <p:nvPr>
            <p:ph type="title"/>
          </p:nvPr>
        </p:nvSpPr>
        <p:spPr/>
        <p:txBody>
          <a:bodyPr/>
          <a:lstStyle/>
          <a:p>
            <a:r>
              <a:rPr lang="en-US" dirty="0" smtClean="0"/>
              <a:t>vision</a:t>
            </a:r>
            <a:endParaRPr lang="en-US" dirty="0"/>
          </a:p>
        </p:txBody>
      </p:sp>
      <p:pic>
        <p:nvPicPr>
          <p:cNvPr id="4" name="Picture 8" descr="san3191x_0517"/>
          <p:cNvPicPr>
            <a:picLocks noChangeAspect="1" noChangeArrowheads="1"/>
          </p:cNvPicPr>
          <p:nvPr/>
        </p:nvPicPr>
        <p:blipFill>
          <a:blip r:embed="rId2"/>
          <a:srcRect/>
          <a:stretch>
            <a:fillRect/>
          </a:stretch>
        </p:blipFill>
        <p:spPr>
          <a:xfrm>
            <a:off x="0" y="2667000"/>
            <a:ext cx="4991100" cy="17018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471672"/>
          </a:xfrm>
        </p:spPr>
        <p:txBody>
          <a:bodyPr>
            <a:normAutofit fontScale="92500" lnSpcReduction="10000"/>
          </a:bodyPr>
          <a:lstStyle/>
          <a:p>
            <a:pPr marL="438912" indent="-320040">
              <a:spcBef>
                <a:spcPts val="0"/>
              </a:spcBef>
              <a:buClr>
                <a:schemeClr val="accent3"/>
              </a:buClr>
              <a:buFont typeface="Wingdings 2"/>
              <a:buChar char=""/>
              <a:defRPr/>
            </a:pPr>
            <a:r>
              <a:rPr lang="en-US" dirty="0" smtClean="0"/>
              <a:t>Newborn’s vision is about 6/182 (an object 6m away appears as if it were 182m away),(20/600 feet)</a:t>
            </a:r>
          </a:p>
          <a:p>
            <a:pPr marL="438912" indent="-320040">
              <a:spcBef>
                <a:spcPts val="0"/>
              </a:spcBef>
              <a:buClr>
                <a:schemeClr val="accent3"/>
              </a:buClr>
              <a:buFont typeface="Wingdings 2"/>
              <a:buChar char=""/>
              <a:defRPr/>
            </a:pPr>
            <a:endParaRPr lang="en-US" dirty="0" smtClean="0"/>
          </a:p>
          <a:p>
            <a:pPr marL="438912" indent="-320040">
              <a:spcBef>
                <a:spcPts val="0"/>
              </a:spcBef>
              <a:buClr>
                <a:schemeClr val="accent3"/>
              </a:buClr>
              <a:buFont typeface="Wingdings 2"/>
              <a:buChar char=""/>
              <a:defRPr/>
            </a:pPr>
            <a:r>
              <a:rPr lang="en-US" dirty="0" smtClean="0"/>
              <a:t>By the age of 6 months, vision is 6/6 or better</a:t>
            </a:r>
          </a:p>
          <a:p>
            <a:pPr marL="731520" lvl="1" indent="-274320">
              <a:buFont typeface="Wingdings"/>
              <a:buChar char=""/>
              <a:defRPr/>
            </a:pPr>
            <a:r>
              <a:rPr lang="en-US" dirty="0" smtClean="0"/>
              <a:t>Vision approximates that of an adult by the infant’s first birthday</a:t>
            </a:r>
          </a:p>
          <a:p>
            <a:pPr marL="438912" indent="-320040">
              <a:spcBef>
                <a:spcPts val="0"/>
              </a:spcBef>
              <a:buClr>
                <a:schemeClr val="accent3"/>
              </a:buClr>
              <a:buFont typeface="Wingdings 2"/>
              <a:buChar char=""/>
              <a:defRPr/>
            </a:pPr>
            <a:endParaRPr lang="en-US" dirty="0" smtClean="0"/>
          </a:p>
          <a:p>
            <a:pPr marL="438912" lvl="1" indent="-320040">
              <a:spcBef>
                <a:spcPts val="0"/>
              </a:spcBef>
              <a:buClr>
                <a:schemeClr val="accent3"/>
              </a:buClr>
              <a:buSzPct val="95000"/>
              <a:buFont typeface="Wingdings 2"/>
              <a:buChar char=""/>
              <a:defRPr/>
            </a:pPr>
            <a:r>
              <a:rPr lang="en-US" dirty="0" smtClean="0"/>
              <a:t>Infants show an interest in human faces soon after birth</a:t>
            </a:r>
          </a:p>
          <a:p>
            <a:pPr marL="731520" lvl="1" indent="-274320">
              <a:buFont typeface="Wingdings"/>
              <a:buChar char=""/>
              <a:defRPr/>
            </a:pPr>
            <a:r>
              <a:rPr lang="en-US" dirty="0" smtClean="0"/>
              <a:t>The way they gather information about the visual world changes rapidly with age</a:t>
            </a:r>
          </a:p>
          <a:p>
            <a:endParaRPr lang="en-US" dirty="0"/>
          </a:p>
        </p:txBody>
      </p:sp>
      <p:sp>
        <p:nvSpPr>
          <p:cNvPr id="3" name="Title 2"/>
          <p:cNvSpPr>
            <a:spLocks noGrp="1"/>
          </p:cNvSpPr>
          <p:nvPr>
            <p:ph type="title"/>
          </p:nvPr>
        </p:nvSpPr>
        <p:spPr/>
        <p:txBody>
          <a:bodyPr/>
          <a:lstStyle/>
          <a:p>
            <a:r>
              <a:rPr lang="en-US" dirty="0" smtClean="0"/>
              <a:t>vision</a:t>
            </a:r>
            <a:endParaRPr lang="en-US" dirty="0"/>
          </a:p>
        </p:txBody>
      </p:sp>
      <p:pic>
        <p:nvPicPr>
          <p:cNvPr id="4" name="Picture 5" descr="san70215_0419"/>
          <p:cNvPicPr>
            <a:picLocks noChangeAspect="1" noChangeArrowheads="1"/>
          </p:cNvPicPr>
          <p:nvPr/>
        </p:nvPicPr>
        <p:blipFill>
          <a:blip r:embed="rId2"/>
          <a:srcRect/>
          <a:stretch>
            <a:fillRect/>
          </a:stretch>
        </p:blipFill>
        <p:spPr bwMode="auto">
          <a:xfrm>
            <a:off x="381000" y="4849812"/>
            <a:ext cx="8077200" cy="193198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243071"/>
          </a:xfrm>
        </p:spPr>
        <p:txBody>
          <a:bodyPr>
            <a:normAutofit fontScale="92500" lnSpcReduction="10000"/>
          </a:bodyPr>
          <a:lstStyle/>
          <a:p>
            <a:pPr>
              <a:buFont typeface="Arial" pitchFamily="34" charset="0"/>
              <a:buChar char="•"/>
            </a:pPr>
            <a:r>
              <a:rPr lang="en-US" dirty="0" smtClean="0"/>
              <a:t>Fetuses can hear and learn sounds during the last two months of pregnancy and can recognize their mother’s voice at birth</a:t>
            </a:r>
          </a:p>
          <a:p>
            <a:pPr>
              <a:buNone/>
            </a:pPr>
            <a:endParaRPr lang="en-US" dirty="0" smtClean="0"/>
          </a:p>
          <a:p>
            <a:pPr>
              <a:buFont typeface="Arial" pitchFamily="34" charset="0"/>
              <a:buChar char="•"/>
            </a:pPr>
            <a:r>
              <a:rPr lang="en-US" dirty="0" smtClean="0"/>
              <a:t>Newborns:</a:t>
            </a:r>
          </a:p>
          <a:p>
            <a:pPr lvl="1">
              <a:buFont typeface="Arial" pitchFamily="34" charset="0"/>
              <a:buChar char="–"/>
            </a:pPr>
            <a:r>
              <a:rPr lang="en-US" sz="2700" dirty="0" smtClean="0"/>
              <a:t>Cannot hear soft sounds as well as adults</a:t>
            </a:r>
          </a:p>
          <a:p>
            <a:pPr lvl="1">
              <a:buFont typeface="Arial" pitchFamily="34" charset="0"/>
              <a:buChar char="–"/>
            </a:pPr>
            <a:r>
              <a:rPr lang="en-US" sz="2700" dirty="0" smtClean="0"/>
              <a:t>Are less sensitive to pitch</a:t>
            </a:r>
          </a:p>
          <a:p>
            <a:pPr lvl="1">
              <a:buFont typeface="Arial" pitchFamily="34" charset="0"/>
              <a:buChar char="–"/>
            </a:pPr>
            <a:r>
              <a:rPr lang="en-US" sz="2700" dirty="0" smtClean="0"/>
              <a:t>Are fairly good at determining the location of a sound</a:t>
            </a:r>
          </a:p>
          <a:p>
            <a:endParaRPr lang="en-US" dirty="0"/>
          </a:p>
        </p:txBody>
      </p:sp>
      <p:sp>
        <p:nvSpPr>
          <p:cNvPr id="3" name="Title 2"/>
          <p:cNvSpPr>
            <a:spLocks noGrp="1"/>
          </p:cNvSpPr>
          <p:nvPr>
            <p:ph type="title"/>
          </p:nvPr>
        </p:nvSpPr>
        <p:spPr/>
        <p:txBody>
          <a:bodyPr/>
          <a:lstStyle/>
          <a:p>
            <a:r>
              <a:rPr lang="en-US" dirty="0" smtClean="0"/>
              <a:t>Hearing </a:t>
            </a:r>
            <a:endParaRPr lang="en-US" dirty="0"/>
          </a:p>
        </p:txBody>
      </p:sp>
      <p:pic>
        <p:nvPicPr>
          <p:cNvPr id="4" name="Content Placeholder 5" descr="big-headphones-baby.jpg"/>
          <p:cNvPicPr>
            <a:picLocks noChangeAspect="1"/>
          </p:cNvPicPr>
          <p:nvPr/>
        </p:nvPicPr>
        <p:blipFill>
          <a:blip r:embed="rId2"/>
          <a:srcRect/>
          <a:stretch>
            <a:fillRect/>
          </a:stretch>
        </p:blipFill>
        <p:spPr>
          <a:xfrm>
            <a:off x="3733800" y="4235450"/>
            <a:ext cx="2601913" cy="26225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smtClean="0">
                <a:cs typeface="Times New Roman" pitchFamily="18" charset="0"/>
              </a:rPr>
              <a:t>Sound localization, the ability to determine where a sound is coming from, is at adult level by 1 year old</a:t>
            </a:r>
          </a:p>
          <a:p>
            <a:pPr>
              <a:lnSpc>
                <a:spcPct val="90000"/>
              </a:lnSpc>
            </a:pPr>
            <a:r>
              <a:rPr lang="en-US" dirty="0" smtClean="0">
                <a:cs typeface="Times New Roman" pitchFamily="18" charset="0"/>
              </a:rPr>
              <a:t>By four and a half months, infants can discriminate their own names</a:t>
            </a:r>
            <a:r>
              <a:rPr lang="en-US" dirty="0" smtClean="0"/>
              <a:t> </a:t>
            </a:r>
          </a:p>
          <a:p>
            <a:endParaRPr lang="en-US" dirty="0"/>
          </a:p>
        </p:txBody>
      </p:sp>
      <p:sp>
        <p:nvSpPr>
          <p:cNvPr id="3" name="Title 2"/>
          <p:cNvSpPr>
            <a:spLocks noGrp="1"/>
          </p:cNvSpPr>
          <p:nvPr>
            <p:ph type="title"/>
          </p:nvPr>
        </p:nvSpPr>
        <p:spPr/>
        <p:txBody>
          <a:bodyPr/>
          <a:lstStyle/>
          <a:p>
            <a:r>
              <a:rPr lang="en-US" dirty="0" smtClean="0"/>
              <a:t>Hearing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p:txBody>
          <a:bodyPr/>
          <a:lstStyle/>
          <a:p>
            <a:pPr>
              <a:lnSpc>
                <a:spcPct val="80000"/>
              </a:lnSpc>
            </a:pPr>
            <a:r>
              <a:rPr lang="en-US" sz="2700" dirty="0"/>
              <a:t>1-2 months: coos</a:t>
            </a:r>
          </a:p>
          <a:p>
            <a:pPr>
              <a:lnSpc>
                <a:spcPct val="80000"/>
              </a:lnSpc>
            </a:pPr>
            <a:r>
              <a:rPr lang="en-US" sz="2700" dirty="0"/>
              <a:t>2-6 months: laughs and squeals</a:t>
            </a:r>
          </a:p>
          <a:p>
            <a:pPr>
              <a:lnSpc>
                <a:spcPct val="80000"/>
              </a:lnSpc>
            </a:pPr>
            <a:r>
              <a:rPr lang="en-US" sz="2700" dirty="0"/>
              <a:t>8-9 months babbles: mama/dada as sounds</a:t>
            </a:r>
          </a:p>
          <a:p>
            <a:pPr>
              <a:lnSpc>
                <a:spcPct val="80000"/>
              </a:lnSpc>
            </a:pPr>
            <a:r>
              <a:rPr lang="en-US" sz="2700" dirty="0"/>
              <a:t>10-12 months: “mama/dada specific </a:t>
            </a:r>
          </a:p>
          <a:p>
            <a:pPr>
              <a:lnSpc>
                <a:spcPct val="80000"/>
              </a:lnSpc>
            </a:pPr>
            <a:r>
              <a:rPr lang="en-US" sz="2700" dirty="0"/>
              <a:t>18-20 months: 20 to 30 words – 50% understood by strangers</a:t>
            </a:r>
          </a:p>
          <a:p>
            <a:pPr>
              <a:lnSpc>
                <a:spcPct val="80000"/>
              </a:lnSpc>
            </a:pPr>
            <a:r>
              <a:rPr lang="en-US" sz="2700" dirty="0"/>
              <a:t>22-24 months: two word sentences, &gt;50 words, 75% understood by strangers</a:t>
            </a:r>
          </a:p>
          <a:p>
            <a:pPr>
              <a:lnSpc>
                <a:spcPct val="80000"/>
              </a:lnSpc>
            </a:pPr>
            <a:r>
              <a:rPr lang="en-US" sz="2700" dirty="0"/>
              <a:t>30-36 months: almost all speech understood by strangers</a:t>
            </a:r>
          </a:p>
          <a:p>
            <a:pPr>
              <a:lnSpc>
                <a:spcPct val="80000"/>
              </a:lnSpc>
            </a:pPr>
            <a:endParaRPr lang="en-US" sz="2700" dirty="0"/>
          </a:p>
        </p:txBody>
      </p:sp>
      <p:sp>
        <p:nvSpPr>
          <p:cNvPr id="109570" name="Rectangle 2"/>
          <p:cNvSpPr>
            <a:spLocks noGrp="1" noChangeArrowheads="1"/>
          </p:cNvSpPr>
          <p:nvPr>
            <p:ph type="title"/>
          </p:nvPr>
        </p:nvSpPr>
        <p:spPr/>
        <p:txBody>
          <a:bodyPr/>
          <a:lstStyle/>
          <a:p>
            <a:r>
              <a:rPr lang="en-US"/>
              <a:t>Speech Milestones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idx="1"/>
          </p:nvPr>
        </p:nvSpPr>
        <p:spPr/>
        <p:txBody>
          <a:bodyPr/>
          <a:lstStyle/>
          <a:p>
            <a:r>
              <a:rPr lang="en-US" sz="2700" dirty="0"/>
              <a:t>Growth is an orderly process, occurring in systematic fashion.</a:t>
            </a:r>
          </a:p>
          <a:p>
            <a:r>
              <a:rPr lang="en-US" sz="2700" dirty="0"/>
              <a:t>Rates and patterns of growth are specific to certain parts of the body.</a:t>
            </a:r>
          </a:p>
          <a:p>
            <a:r>
              <a:rPr lang="en-US" sz="2700" dirty="0"/>
              <a:t>Wide individual differences exist in growth rates.</a:t>
            </a:r>
          </a:p>
          <a:p>
            <a:r>
              <a:rPr lang="en-US" sz="2700" dirty="0"/>
              <a:t>Growth and development are influences by are influences by a multiple factors.</a:t>
            </a:r>
          </a:p>
          <a:p>
            <a:pPr>
              <a:buFont typeface="Wingdings" pitchFamily="2" charset="2"/>
              <a:buNone/>
            </a:pPr>
            <a:endParaRPr lang="en-US" sz="2700" dirty="0"/>
          </a:p>
          <a:p>
            <a:pPr>
              <a:buFont typeface="Wingdings" pitchFamily="2" charset="2"/>
              <a:buNone/>
            </a:pPr>
            <a:endParaRPr lang="en-US" sz="2700" dirty="0"/>
          </a:p>
        </p:txBody>
      </p:sp>
      <p:sp>
        <p:nvSpPr>
          <p:cNvPr id="1026" name="Rectangle 2"/>
          <p:cNvSpPr>
            <a:spLocks noGrp="1" noChangeArrowheads="1"/>
          </p:cNvSpPr>
          <p:nvPr>
            <p:ph type="title"/>
          </p:nvPr>
        </p:nvSpPr>
        <p:spPr/>
        <p:txBody>
          <a:bodyPr>
            <a:noAutofit/>
          </a:bodyPr>
          <a:lstStyle/>
          <a:p>
            <a:r>
              <a:rPr lang="en-US" sz="3600" dirty="0"/>
              <a:t>Principles of Growth and Development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2743200" y="838200"/>
            <a:ext cx="4419600" cy="5243594"/>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cs typeface="Times New Roman" pitchFamily="18" charset="0"/>
              </a:rPr>
              <a:t>Sense of smell is extremely well developed in infants. A 12-18 day old infant can distinguish the smell of the mother.</a:t>
            </a:r>
          </a:p>
          <a:p>
            <a:pPr>
              <a:buNone/>
            </a:pPr>
            <a:endParaRPr lang="en-US" dirty="0" smtClean="0">
              <a:cs typeface="Times New Roman" pitchFamily="18" charset="0"/>
            </a:endParaRPr>
          </a:p>
          <a:p>
            <a:r>
              <a:rPr lang="en-US" dirty="0" smtClean="0">
                <a:cs typeface="Times New Roman" pitchFamily="18" charset="0"/>
              </a:rPr>
              <a:t>Taste is also well developed in infants who can distinguish disgust and bitter and show preference for sweet. Infants also develop taste preferences depending on what the mother drank while they were in the womb</a:t>
            </a:r>
            <a:endParaRPr lang="en-US" dirty="0"/>
          </a:p>
        </p:txBody>
      </p:sp>
      <p:sp>
        <p:nvSpPr>
          <p:cNvPr id="3" name="Title 2"/>
          <p:cNvSpPr>
            <a:spLocks noGrp="1"/>
          </p:cNvSpPr>
          <p:nvPr>
            <p:ph type="title"/>
          </p:nvPr>
        </p:nvSpPr>
        <p:spPr/>
        <p:txBody>
          <a:bodyPr/>
          <a:lstStyle/>
          <a:p>
            <a:r>
              <a:rPr lang="en-US" dirty="0" smtClean="0">
                <a:cs typeface="Times New Roman" pitchFamily="18" charset="0"/>
              </a:rPr>
              <a:t>Smell and Taste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tooltip="Haptic perception"/>
              </a:rPr>
              <a:t>Touch</a:t>
            </a:r>
            <a:r>
              <a:rPr lang="en-US" dirty="0" smtClean="0"/>
              <a:t> is one of the better-developed senses at birth, being one of the first to develop inside the womb. This is evidenced by the </a:t>
            </a:r>
            <a:r>
              <a:rPr lang="en-US" dirty="0" smtClean="0">
                <a:hlinkClick r:id="rId3" tooltip="Primitive reflexes"/>
              </a:rPr>
              <a:t>primitive reflexes</a:t>
            </a:r>
            <a:r>
              <a:rPr lang="en-US" dirty="0" smtClean="0"/>
              <a:t> described above, and the relatively advanced development of the </a:t>
            </a:r>
            <a:r>
              <a:rPr lang="en-US" dirty="0" err="1" smtClean="0">
                <a:hlinkClick r:id="rId4" tooltip="Somatosensory cortex"/>
              </a:rPr>
              <a:t>somatosensory</a:t>
            </a:r>
            <a:r>
              <a:rPr lang="en-US" dirty="0" smtClean="0">
                <a:hlinkClick r:id="rId4" tooltip="Somatosensory cortex"/>
              </a:rPr>
              <a:t> cortex</a:t>
            </a:r>
            <a:r>
              <a:rPr lang="en-US" dirty="0" smtClean="0"/>
              <a:t>.</a:t>
            </a:r>
          </a:p>
          <a:p>
            <a:endParaRPr lang="en-US" dirty="0" smtClean="0"/>
          </a:p>
          <a:p>
            <a:r>
              <a:rPr lang="en-US" dirty="0" smtClean="0">
                <a:hlinkClick r:id="rId5" tooltip="Pain"/>
              </a:rPr>
              <a:t>Pain</a:t>
            </a:r>
            <a:r>
              <a:rPr lang="en-US" dirty="0" smtClean="0"/>
              <a:t>: Infants feel pain similarly, if not more strongly than older children but pain-relief in infants has not received so much attention as an area of research.</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5" descr="E:\Ch 05\F05.15.gif"/>
          <p:cNvPicPr>
            <a:picLocks noGrp="1" noChangeAspect="1" noChangeArrowheads="1"/>
          </p:cNvPicPr>
          <p:nvPr>
            <p:ph idx="1"/>
          </p:nvPr>
        </p:nvPicPr>
        <p:blipFill>
          <a:blip r:embed="rId2"/>
          <a:srcRect/>
          <a:stretch>
            <a:fillRect/>
          </a:stretch>
        </p:blipFill>
        <p:spPr bwMode="auto">
          <a:xfrm>
            <a:off x="1576387" y="1481931"/>
            <a:ext cx="5991225" cy="452437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Development delay is where a child has not learnt the skills that are expected at that time point. Development delay can occur in any of the below areas.</a:t>
            </a:r>
          </a:p>
          <a:p>
            <a:r>
              <a:rPr lang="en-GB" b="1" dirty="0" smtClean="0"/>
              <a:t>Gross motor skill Development</a:t>
            </a:r>
          </a:p>
          <a:p>
            <a:r>
              <a:rPr lang="en-GB" b="1" dirty="0" smtClean="0"/>
              <a:t>Fine motor skill Development</a:t>
            </a:r>
          </a:p>
          <a:p>
            <a:r>
              <a:rPr lang="en-GB" b="1" dirty="0" smtClean="0"/>
              <a:t>Speech and Language Development</a:t>
            </a:r>
          </a:p>
          <a:p>
            <a:r>
              <a:rPr lang="en-GB" b="1" dirty="0" smtClean="0"/>
              <a:t>Cognitive Development</a:t>
            </a:r>
          </a:p>
          <a:p>
            <a:r>
              <a:rPr lang="en-GB" b="1" dirty="0" smtClean="0"/>
              <a:t>Social and Emotional Development</a:t>
            </a:r>
          </a:p>
          <a:p>
            <a:pPr>
              <a:buNone/>
            </a:pPr>
            <a:endParaRPr lang="en-GB" dirty="0" smtClean="0"/>
          </a:p>
          <a:p>
            <a:endParaRPr lang="en-US" dirty="0"/>
          </a:p>
        </p:txBody>
      </p:sp>
      <p:sp>
        <p:nvSpPr>
          <p:cNvPr id="3" name="Title 2"/>
          <p:cNvSpPr>
            <a:spLocks noGrp="1"/>
          </p:cNvSpPr>
          <p:nvPr>
            <p:ph type="title"/>
          </p:nvPr>
        </p:nvSpPr>
        <p:spPr/>
        <p:txBody>
          <a:bodyPr/>
          <a:lstStyle/>
          <a:p>
            <a:r>
              <a:rPr lang="en-GB" dirty="0" smtClean="0"/>
              <a:t>Development delay</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idx="1"/>
          </p:nvPr>
        </p:nvSpPr>
        <p:spPr/>
        <p:txBody>
          <a:bodyPr/>
          <a:lstStyle/>
          <a:p>
            <a:pPr>
              <a:lnSpc>
                <a:spcPct val="90000"/>
              </a:lnSpc>
            </a:pPr>
            <a:r>
              <a:rPr lang="en-US"/>
              <a:t>Unable to sit alone by age 9 months</a:t>
            </a:r>
          </a:p>
          <a:p>
            <a:pPr>
              <a:lnSpc>
                <a:spcPct val="90000"/>
              </a:lnSpc>
            </a:pPr>
            <a:r>
              <a:rPr lang="en-US"/>
              <a:t>Unable to transfer objects from hand to hand by age 1 year</a:t>
            </a:r>
          </a:p>
          <a:p>
            <a:pPr>
              <a:lnSpc>
                <a:spcPct val="90000"/>
              </a:lnSpc>
            </a:pPr>
            <a:r>
              <a:rPr lang="en-US"/>
              <a:t>Abnormal pincer grip or grasp by age 15 months</a:t>
            </a:r>
          </a:p>
          <a:p>
            <a:pPr>
              <a:lnSpc>
                <a:spcPct val="90000"/>
              </a:lnSpc>
            </a:pPr>
            <a:r>
              <a:rPr lang="en-US"/>
              <a:t>Unable to walk alone by 18 months</a:t>
            </a:r>
          </a:p>
          <a:p>
            <a:pPr>
              <a:lnSpc>
                <a:spcPct val="90000"/>
              </a:lnSpc>
            </a:pPr>
            <a:r>
              <a:rPr lang="en-US"/>
              <a:t>Failure to speak recognizable words by 2 years.</a:t>
            </a:r>
          </a:p>
        </p:txBody>
      </p:sp>
      <p:sp>
        <p:nvSpPr>
          <p:cNvPr id="114690" name="Rectangle 2"/>
          <p:cNvSpPr>
            <a:spLocks noGrp="1" noChangeArrowheads="1"/>
          </p:cNvSpPr>
          <p:nvPr>
            <p:ph type="title"/>
          </p:nvPr>
        </p:nvSpPr>
        <p:spPr/>
        <p:txBody>
          <a:bodyPr>
            <a:normAutofit/>
          </a:bodyPr>
          <a:lstStyle/>
          <a:p>
            <a:r>
              <a:rPr lang="en-US" dirty="0"/>
              <a:t>Red Flags in infant development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Malnutrition</a:t>
            </a:r>
          </a:p>
          <a:p>
            <a:r>
              <a:rPr lang="en-US" dirty="0" smtClean="0"/>
              <a:t>Iodine, Iron def.</a:t>
            </a:r>
          </a:p>
          <a:p>
            <a:r>
              <a:rPr lang="en-US" dirty="0" smtClean="0"/>
              <a:t>Maternal depression.</a:t>
            </a:r>
          </a:p>
          <a:p>
            <a:r>
              <a:rPr lang="en-US" dirty="0" smtClean="0"/>
              <a:t>IUGR</a:t>
            </a:r>
          </a:p>
          <a:p>
            <a:r>
              <a:rPr lang="en-US" dirty="0" smtClean="0"/>
              <a:t>Lack of breast feeding</a:t>
            </a:r>
          </a:p>
          <a:p>
            <a:r>
              <a:rPr lang="en-US" dirty="0" smtClean="0"/>
              <a:t>Maternal infection</a:t>
            </a:r>
          </a:p>
          <a:p>
            <a:r>
              <a:rPr lang="en-US" dirty="0" smtClean="0"/>
              <a:t>Intestinal helminthes</a:t>
            </a:r>
          </a:p>
          <a:p>
            <a:r>
              <a:rPr lang="en-US" dirty="0" smtClean="0"/>
              <a:t>HIV</a:t>
            </a:r>
          </a:p>
          <a:p>
            <a:endParaRPr lang="en-US" dirty="0"/>
          </a:p>
        </p:txBody>
      </p:sp>
      <p:sp>
        <p:nvSpPr>
          <p:cNvPr id="3" name="Title 2"/>
          <p:cNvSpPr>
            <a:spLocks noGrp="1"/>
          </p:cNvSpPr>
          <p:nvPr>
            <p:ph type="title"/>
          </p:nvPr>
        </p:nvSpPr>
        <p:spPr/>
        <p:txBody>
          <a:bodyPr/>
          <a:lstStyle/>
          <a:p>
            <a:r>
              <a:rPr lang="en-US" dirty="0" smtClean="0"/>
              <a:t>Risk factors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Text Box 4"/>
          <p:cNvSpPr txBox="1">
            <a:spLocks noChangeArrowheads="1"/>
          </p:cNvSpPr>
          <p:nvPr/>
        </p:nvSpPr>
        <p:spPr bwMode="auto">
          <a:xfrm>
            <a:off x="3527425" y="2924175"/>
            <a:ext cx="1657350" cy="915988"/>
          </a:xfrm>
          <a:prstGeom prst="rect">
            <a:avLst/>
          </a:prstGeom>
          <a:noFill/>
          <a:ln w="9525">
            <a:noFill/>
            <a:miter lim="800000"/>
            <a:headEnd/>
            <a:tailEnd/>
          </a:ln>
          <a:effectLst/>
        </p:spPr>
        <p:txBody>
          <a:bodyPr>
            <a:spAutoFit/>
          </a:bodyPr>
          <a:lstStyle/>
          <a:p>
            <a:pPr algn="ctr">
              <a:spcBef>
                <a:spcPct val="50000"/>
              </a:spcBef>
            </a:pPr>
            <a:r>
              <a:rPr lang="en-GB" b="1" dirty="0"/>
              <a:t>Factors affecting development</a:t>
            </a:r>
          </a:p>
        </p:txBody>
      </p:sp>
      <p:sp>
        <p:nvSpPr>
          <p:cNvPr id="5" name="Text Box 5"/>
          <p:cNvSpPr txBox="1">
            <a:spLocks noChangeArrowheads="1"/>
          </p:cNvSpPr>
          <p:nvPr/>
        </p:nvSpPr>
        <p:spPr bwMode="auto">
          <a:xfrm>
            <a:off x="6553200" y="3141663"/>
            <a:ext cx="1081088" cy="366712"/>
          </a:xfrm>
          <a:prstGeom prst="rect">
            <a:avLst/>
          </a:prstGeom>
          <a:noFill/>
          <a:ln w="9525">
            <a:noFill/>
            <a:miter lim="800000"/>
            <a:headEnd/>
            <a:tailEnd/>
          </a:ln>
          <a:effectLst/>
        </p:spPr>
        <p:txBody>
          <a:bodyPr>
            <a:spAutoFit/>
          </a:bodyPr>
          <a:lstStyle/>
          <a:p>
            <a:pPr>
              <a:spcBef>
                <a:spcPct val="50000"/>
              </a:spcBef>
            </a:pPr>
            <a:r>
              <a:rPr lang="en-GB"/>
              <a:t>SOCIAL</a:t>
            </a:r>
          </a:p>
        </p:txBody>
      </p:sp>
      <p:sp>
        <p:nvSpPr>
          <p:cNvPr id="6" name="Text Box 6"/>
          <p:cNvSpPr txBox="1">
            <a:spLocks noChangeArrowheads="1"/>
          </p:cNvSpPr>
          <p:nvPr/>
        </p:nvSpPr>
        <p:spPr bwMode="auto">
          <a:xfrm>
            <a:off x="576263" y="3213100"/>
            <a:ext cx="1582737" cy="366713"/>
          </a:xfrm>
          <a:prstGeom prst="rect">
            <a:avLst/>
          </a:prstGeom>
          <a:noFill/>
          <a:ln w="9525">
            <a:noFill/>
            <a:miter lim="800000"/>
            <a:headEnd/>
            <a:tailEnd/>
          </a:ln>
          <a:effectLst/>
        </p:spPr>
        <p:txBody>
          <a:bodyPr>
            <a:spAutoFit/>
          </a:bodyPr>
          <a:lstStyle/>
          <a:p>
            <a:pPr>
              <a:spcBef>
                <a:spcPct val="50000"/>
              </a:spcBef>
            </a:pPr>
            <a:r>
              <a:rPr lang="en-GB" dirty="0"/>
              <a:t>BIOLOGICAL</a:t>
            </a:r>
          </a:p>
        </p:txBody>
      </p:sp>
      <p:sp>
        <p:nvSpPr>
          <p:cNvPr id="7" name="Line 7"/>
          <p:cNvSpPr>
            <a:spLocks noChangeShapeType="1"/>
          </p:cNvSpPr>
          <p:nvPr/>
        </p:nvSpPr>
        <p:spPr bwMode="auto">
          <a:xfrm flipH="1">
            <a:off x="2303463" y="3429000"/>
            <a:ext cx="1439862" cy="0"/>
          </a:xfrm>
          <a:prstGeom prst="line">
            <a:avLst/>
          </a:prstGeom>
          <a:noFill/>
          <a:ln w="9525">
            <a:solidFill>
              <a:schemeClr val="tx1"/>
            </a:solidFill>
            <a:round/>
            <a:headEnd/>
            <a:tailEnd type="triangle" w="med" len="med"/>
          </a:ln>
          <a:effectLst/>
        </p:spPr>
        <p:txBody>
          <a:bodyPr/>
          <a:lstStyle/>
          <a:p>
            <a:endParaRPr lang="en-US"/>
          </a:p>
        </p:txBody>
      </p:sp>
      <p:sp>
        <p:nvSpPr>
          <p:cNvPr id="8" name="Line 8"/>
          <p:cNvSpPr>
            <a:spLocks noChangeShapeType="1"/>
          </p:cNvSpPr>
          <p:nvPr/>
        </p:nvSpPr>
        <p:spPr bwMode="auto">
          <a:xfrm>
            <a:off x="5184775" y="3357563"/>
            <a:ext cx="1368425" cy="0"/>
          </a:xfrm>
          <a:prstGeom prst="line">
            <a:avLst/>
          </a:prstGeom>
          <a:noFill/>
          <a:ln w="9525">
            <a:solidFill>
              <a:schemeClr val="tx1"/>
            </a:solidFill>
            <a:round/>
            <a:headEnd/>
            <a:tailEnd type="triangle" w="med" len="med"/>
          </a:ln>
          <a:effectLst/>
        </p:spPr>
        <p:txBody>
          <a:bodyPr/>
          <a:lstStyle/>
          <a:p>
            <a:endParaRPr lang="en-US"/>
          </a:p>
        </p:txBody>
      </p:sp>
      <p:sp>
        <p:nvSpPr>
          <p:cNvPr id="9" name="Text Box 10"/>
          <p:cNvSpPr txBox="1">
            <a:spLocks noChangeArrowheads="1"/>
          </p:cNvSpPr>
          <p:nvPr/>
        </p:nvSpPr>
        <p:spPr bwMode="auto">
          <a:xfrm>
            <a:off x="3168650" y="6021388"/>
            <a:ext cx="2449513" cy="641350"/>
          </a:xfrm>
          <a:prstGeom prst="rect">
            <a:avLst/>
          </a:prstGeom>
          <a:noFill/>
          <a:ln w="9525">
            <a:noFill/>
            <a:miter lim="800000"/>
            <a:headEnd/>
            <a:tailEnd/>
          </a:ln>
          <a:effectLst/>
        </p:spPr>
        <p:txBody>
          <a:bodyPr>
            <a:spAutoFit/>
          </a:bodyPr>
          <a:lstStyle/>
          <a:p>
            <a:pPr algn="ctr">
              <a:spcBef>
                <a:spcPct val="50000"/>
              </a:spcBef>
            </a:pPr>
            <a:r>
              <a:rPr lang="en-GB"/>
              <a:t>NATURE/NURTURE DEBATE</a:t>
            </a:r>
          </a:p>
        </p:txBody>
      </p:sp>
      <p:sp>
        <p:nvSpPr>
          <p:cNvPr id="10" name="Line 11"/>
          <p:cNvSpPr>
            <a:spLocks noChangeShapeType="1"/>
          </p:cNvSpPr>
          <p:nvPr/>
        </p:nvSpPr>
        <p:spPr bwMode="auto">
          <a:xfrm flipV="1">
            <a:off x="719138" y="2420938"/>
            <a:ext cx="0" cy="720725"/>
          </a:xfrm>
          <a:prstGeom prst="line">
            <a:avLst/>
          </a:prstGeom>
          <a:noFill/>
          <a:ln w="9525">
            <a:solidFill>
              <a:schemeClr val="tx1"/>
            </a:solidFill>
            <a:round/>
            <a:headEnd/>
            <a:tailEnd type="triangle" w="med" len="med"/>
          </a:ln>
          <a:effectLst/>
        </p:spPr>
        <p:txBody>
          <a:bodyPr/>
          <a:lstStyle/>
          <a:p>
            <a:endParaRPr lang="en-US"/>
          </a:p>
        </p:txBody>
      </p:sp>
      <p:sp>
        <p:nvSpPr>
          <p:cNvPr id="11" name="Line 12"/>
          <p:cNvSpPr>
            <a:spLocks noChangeShapeType="1"/>
          </p:cNvSpPr>
          <p:nvPr/>
        </p:nvSpPr>
        <p:spPr bwMode="auto">
          <a:xfrm flipV="1">
            <a:off x="1944688" y="2420938"/>
            <a:ext cx="0" cy="720725"/>
          </a:xfrm>
          <a:prstGeom prst="line">
            <a:avLst/>
          </a:prstGeom>
          <a:noFill/>
          <a:ln w="9525">
            <a:solidFill>
              <a:schemeClr val="tx1"/>
            </a:solidFill>
            <a:round/>
            <a:headEnd/>
            <a:tailEnd type="triangle" w="med" len="med"/>
          </a:ln>
          <a:effectLst/>
        </p:spPr>
        <p:txBody>
          <a:bodyPr/>
          <a:lstStyle/>
          <a:p>
            <a:endParaRPr lang="en-US"/>
          </a:p>
        </p:txBody>
      </p:sp>
      <p:sp>
        <p:nvSpPr>
          <p:cNvPr id="12" name="Line 14"/>
          <p:cNvSpPr>
            <a:spLocks noChangeShapeType="1"/>
          </p:cNvSpPr>
          <p:nvPr/>
        </p:nvSpPr>
        <p:spPr bwMode="auto">
          <a:xfrm flipV="1">
            <a:off x="7632700" y="2276475"/>
            <a:ext cx="647700" cy="865188"/>
          </a:xfrm>
          <a:prstGeom prst="line">
            <a:avLst/>
          </a:prstGeom>
          <a:noFill/>
          <a:ln w="9525">
            <a:solidFill>
              <a:schemeClr val="tx1"/>
            </a:solidFill>
            <a:round/>
            <a:headEnd/>
            <a:tailEnd type="triangle" w="med" len="med"/>
          </a:ln>
          <a:effectLst/>
        </p:spPr>
        <p:txBody>
          <a:bodyPr/>
          <a:lstStyle/>
          <a:p>
            <a:endParaRPr lang="en-US"/>
          </a:p>
        </p:txBody>
      </p:sp>
      <p:sp>
        <p:nvSpPr>
          <p:cNvPr id="13" name="Line 15"/>
          <p:cNvSpPr>
            <a:spLocks noChangeShapeType="1"/>
          </p:cNvSpPr>
          <p:nvPr/>
        </p:nvSpPr>
        <p:spPr bwMode="auto">
          <a:xfrm flipH="1" flipV="1">
            <a:off x="5832475" y="2565400"/>
            <a:ext cx="647700" cy="576263"/>
          </a:xfrm>
          <a:prstGeom prst="line">
            <a:avLst/>
          </a:prstGeom>
          <a:noFill/>
          <a:ln w="9525">
            <a:solidFill>
              <a:schemeClr val="tx1"/>
            </a:solidFill>
            <a:round/>
            <a:headEnd/>
            <a:tailEnd type="triangle" w="med" len="med"/>
          </a:ln>
          <a:effectLst/>
        </p:spPr>
        <p:txBody>
          <a:bodyPr/>
          <a:lstStyle/>
          <a:p>
            <a:endParaRPr lang="en-US"/>
          </a:p>
        </p:txBody>
      </p:sp>
      <p:sp>
        <p:nvSpPr>
          <p:cNvPr id="14" name="Line 16"/>
          <p:cNvSpPr>
            <a:spLocks noChangeShapeType="1"/>
          </p:cNvSpPr>
          <p:nvPr/>
        </p:nvSpPr>
        <p:spPr bwMode="auto">
          <a:xfrm>
            <a:off x="7127875" y="3573463"/>
            <a:ext cx="0" cy="790575"/>
          </a:xfrm>
          <a:prstGeom prst="line">
            <a:avLst/>
          </a:prstGeom>
          <a:noFill/>
          <a:ln w="9525">
            <a:solidFill>
              <a:schemeClr val="tx1"/>
            </a:solidFill>
            <a:round/>
            <a:headEnd/>
            <a:tailEnd type="triangle" w="med" len="med"/>
          </a:ln>
          <a:effectLst/>
        </p:spPr>
        <p:txBody>
          <a:bodyPr/>
          <a:lstStyle/>
          <a:p>
            <a:endParaRPr lang="en-US"/>
          </a:p>
        </p:txBody>
      </p:sp>
      <p:sp>
        <p:nvSpPr>
          <p:cNvPr id="15" name="Text Box 17"/>
          <p:cNvSpPr txBox="1">
            <a:spLocks noChangeArrowheads="1"/>
          </p:cNvSpPr>
          <p:nvPr/>
        </p:nvSpPr>
        <p:spPr bwMode="auto">
          <a:xfrm>
            <a:off x="0" y="1844675"/>
            <a:ext cx="1223963" cy="366713"/>
          </a:xfrm>
          <a:prstGeom prst="rect">
            <a:avLst/>
          </a:prstGeom>
          <a:noFill/>
          <a:ln w="9525">
            <a:noFill/>
            <a:miter lim="800000"/>
            <a:headEnd/>
            <a:tailEnd/>
          </a:ln>
          <a:effectLst/>
        </p:spPr>
        <p:txBody>
          <a:bodyPr>
            <a:spAutoFit/>
          </a:bodyPr>
          <a:lstStyle/>
          <a:p>
            <a:pPr>
              <a:spcBef>
                <a:spcPct val="50000"/>
              </a:spcBef>
            </a:pPr>
            <a:r>
              <a:rPr lang="en-GB" dirty="0"/>
              <a:t>Disability</a:t>
            </a:r>
          </a:p>
        </p:txBody>
      </p:sp>
      <p:sp>
        <p:nvSpPr>
          <p:cNvPr id="16" name="Text Box 18"/>
          <p:cNvSpPr txBox="1">
            <a:spLocks noChangeArrowheads="1"/>
          </p:cNvSpPr>
          <p:nvPr/>
        </p:nvSpPr>
        <p:spPr bwMode="auto">
          <a:xfrm>
            <a:off x="1584325" y="1484313"/>
            <a:ext cx="1368425" cy="915987"/>
          </a:xfrm>
          <a:prstGeom prst="rect">
            <a:avLst/>
          </a:prstGeom>
          <a:noFill/>
          <a:ln w="9525">
            <a:noFill/>
            <a:miter lim="800000"/>
            <a:headEnd/>
            <a:tailEnd/>
          </a:ln>
          <a:effectLst/>
        </p:spPr>
        <p:txBody>
          <a:bodyPr>
            <a:spAutoFit/>
          </a:bodyPr>
          <a:lstStyle/>
          <a:p>
            <a:pPr>
              <a:spcBef>
                <a:spcPct val="50000"/>
              </a:spcBef>
            </a:pPr>
            <a:r>
              <a:rPr lang="en-GB" dirty="0"/>
              <a:t>Genotype and Maturation</a:t>
            </a:r>
          </a:p>
        </p:txBody>
      </p:sp>
      <p:sp>
        <p:nvSpPr>
          <p:cNvPr id="17" name="Text Box 19"/>
          <p:cNvSpPr txBox="1">
            <a:spLocks noChangeArrowheads="1"/>
          </p:cNvSpPr>
          <p:nvPr/>
        </p:nvSpPr>
        <p:spPr bwMode="auto">
          <a:xfrm>
            <a:off x="647700" y="4508500"/>
            <a:ext cx="1223963" cy="915988"/>
          </a:xfrm>
          <a:prstGeom prst="rect">
            <a:avLst/>
          </a:prstGeom>
          <a:noFill/>
          <a:ln w="9525">
            <a:noFill/>
            <a:miter lim="800000"/>
            <a:headEnd/>
            <a:tailEnd/>
          </a:ln>
          <a:effectLst/>
        </p:spPr>
        <p:txBody>
          <a:bodyPr>
            <a:spAutoFit/>
          </a:bodyPr>
          <a:lstStyle/>
          <a:p>
            <a:pPr>
              <a:spcBef>
                <a:spcPct val="50000"/>
              </a:spcBef>
            </a:pPr>
            <a:r>
              <a:rPr lang="en-GB"/>
              <a:t>Disease and illness</a:t>
            </a:r>
          </a:p>
        </p:txBody>
      </p:sp>
      <p:sp>
        <p:nvSpPr>
          <p:cNvPr id="18" name="Text Box 20"/>
          <p:cNvSpPr txBox="1">
            <a:spLocks noChangeArrowheads="1"/>
          </p:cNvSpPr>
          <p:nvPr/>
        </p:nvSpPr>
        <p:spPr bwMode="auto">
          <a:xfrm>
            <a:off x="6553200" y="4437063"/>
            <a:ext cx="863600" cy="641350"/>
          </a:xfrm>
          <a:prstGeom prst="rect">
            <a:avLst/>
          </a:prstGeom>
          <a:noFill/>
          <a:ln w="9525">
            <a:noFill/>
            <a:miter lim="800000"/>
            <a:headEnd/>
            <a:tailEnd/>
          </a:ln>
          <a:effectLst/>
        </p:spPr>
        <p:txBody>
          <a:bodyPr>
            <a:spAutoFit/>
          </a:bodyPr>
          <a:lstStyle/>
          <a:p>
            <a:pPr>
              <a:spcBef>
                <a:spcPct val="50000"/>
              </a:spcBef>
            </a:pPr>
            <a:r>
              <a:rPr lang="en-GB"/>
              <a:t>Social Class</a:t>
            </a:r>
          </a:p>
        </p:txBody>
      </p:sp>
      <p:sp>
        <p:nvSpPr>
          <p:cNvPr id="19" name="Text Box 21"/>
          <p:cNvSpPr txBox="1">
            <a:spLocks noChangeArrowheads="1"/>
          </p:cNvSpPr>
          <p:nvPr/>
        </p:nvSpPr>
        <p:spPr bwMode="auto">
          <a:xfrm>
            <a:off x="4968875" y="1628775"/>
            <a:ext cx="1223963" cy="915988"/>
          </a:xfrm>
          <a:prstGeom prst="rect">
            <a:avLst/>
          </a:prstGeom>
          <a:noFill/>
          <a:ln w="9525">
            <a:noFill/>
            <a:miter lim="800000"/>
            <a:headEnd/>
            <a:tailEnd/>
          </a:ln>
          <a:effectLst/>
        </p:spPr>
        <p:txBody>
          <a:bodyPr>
            <a:spAutoFit/>
          </a:bodyPr>
          <a:lstStyle/>
          <a:p>
            <a:pPr>
              <a:spcBef>
                <a:spcPct val="50000"/>
              </a:spcBef>
            </a:pPr>
            <a:r>
              <a:rPr lang="en-GB"/>
              <a:t>Parenting/parenting styles</a:t>
            </a:r>
          </a:p>
        </p:txBody>
      </p:sp>
      <p:sp>
        <p:nvSpPr>
          <p:cNvPr id="20" name="Text Box 22"/>
          <p:cNvSpPr txBox="1">
            <a:spLocks noChangeArrowheads="1"/>
          </p:cNvSpPr>
          <p:nvPr/>
        </p:nvSpPr>
        <p:spPr bwMode="auto">
          <a:xfrm>
            <a:off x="7488238" y="1557338"/>
            <a:ext cx="1512887" cy="641350"/>
          </a:xfrm>
          <a:prstGeom prst="rect">
            <a:avLst/>
          </a:prstGeom>
          <a:noFill/>
          <a:ln w="9525">
            <a:noFill/>
            <a:miter lim="800000"/>
            <a:headEnd/>
            <a:tailEnd/>
          </a:ln>
          <a:effectLst/>
        </p:spPr>
        <p:txBody>
          <a:bodyPr>
            <a:spAutoFit/>
          </a:bodyPr>
          <a:lstStyle/>
          <a:p>
            <a:pPr>
              <a:spcBef>
                <a:spcPct val="50000"/>
              </a:spcBef>
            </a:pPr>
            <a:r>
              <a:rPr lang="en-GB" dirty="0"/>
              <a:t>Approval/ interactions</a:t>
            </a:r>
          </a:p>
        </p:txBody>
      </p:sp>
      <p:sp>
        <p:nvSpPr>
          <p:cNvPr id="21" name="Text Box 23"/>
          <p:cNvSpPr txBox="1">
            <a:spLocks noChangeArrowheads="1"/>
          </p:cNvSpPr>
          <p:nvPr/>
        </p:nvSpPr>
        <p:spPr bwMode="auto">
          <a:xfrm>
            <a:off x="7596188" y="3860800"/>
            <a:ext cx="1547812" cy="366713"/>
          </a:xfrm>
          <a:prstGeom prst="rect">
            <a:avLst/>
          </a:prstGeom>
          <a:noFill/>
          <a:ln w="9525">
            <a:noFill/>
            <a:miter lim="800000"/>
            <a:headEnd/>
            <a:tailEnd/>
          </a:ln>
          <a:effectLst/>
        </p:spPr>
        <p:txBody>
          <a:bodyPr wrap="square">
            <a:spAutoFit/>
          </a:bodyPr>
          <a:lstStyle/>
          <a:p>
            <a:pPr>
              <a:spcBef>
                <a:spcPct val="50000"/>
              </a:spcBef>
            </a:pPr>
            <a:r>
              <a:rPr lang="en-GB" dirty="0"/>
              <a:t>Education</a:t>
            </a:r>
          </a:p>
        </p:txBody>
      </p:sp>
      <p:sp>
        <p:nvSpPr>
          <p:cNvPr id="22" name="Text Box 24"/>
          <p:cNvSpPr txBox="1">
            <a:spLocks noChangeArrowheads="1"/>
          </p:cNvSpPr>
          <p:nvPr/>
        </p:nvSpPr>
        <p:spPr bwMode="auto">
          <a:xfrm>
            <a:off x="5111750" y="4221163"/>
            <a:ext cx="1223963" cy="366712"/>
          </a:xfrm>
          <a:prstGeom prst="rect">
            <a:avLst/>
          </a:prstGeom>
          <a:noFill/>
          <a:ln w="9525">
            <a:noFill/>
            <a:miter lim="800000"/>
            <a:headEnd/>
            <a:tailEnd/>
          </a:ln>
          <a:effectLst/>
        </p:spPr>
        <p:txBody>
          <a:bodyPr>
            <a:spAutoFit/>
          </a:bodyPr>
          <a:lstStyle/>
          <a:p>
            <a:pPr>
              <a:spcBef>
                <a:spcPct val="50000"/>
              </a:spcBef>
            </a:pPr>
            <a:r>
              <a:rPr lang="en-GB"/>
              <a:t>Housing</a:t>
            </a:r>
          </a:p>
        </p:txBody>
      </p:sp>
      <p:sp>
        <p:nvSpPr>
          <p:cNvPr id="23" name="Text Box 25"/>
          <p:cNvSpPr txBox="1">
            <a:spLocks noChangeArrowheads="1"/>
          </p:cNvSpPr>
          <p:nvPr/>
        </p:nvSpPr>
        <p:spPr bwMode="auto">
          <a:xfrm>
            <a:off x="6408738" y="1412875"/>
            <a:ext cx="1223962" cy="366713"/>
          </a:xfrm>
          <a:prstGeom prst="rect">
            <a:avLst/>
          </a:prstGeom>
          <a:noFill/>
          <a:ln w="9525">
            <a:noFill/>
            <a:miter lim="800000"/>
            <a:headEnd/>
            <a:tailEnd/>
          </a:ln>
          <a:effectLst/>
        </p:spPr>
        <p:txBody>
          <a:bodyPr>
            <a:spAutoFit/>
          </a:bodyPr>
          <a:lstStyle/>
          <a:p>
            <a:pPr>
              <a:spcBef>
                <a:spcPct val="50000"/>
              </a:spcBef>
            </a:pPr>
            <a:r>
              <a:rPr lang="en-GB"/>
              <a:t>Culture</a:t>
            </a:r>
          </a:p>
        </p:txBody>
      </p:sp>
      <p:sp>
        <p:nvSpPr>
          <p:cNvPr id="24" name="Line 26"/>
          <p:cNvSpPr>
            <a:spLocks noChangeShapeType="1"/>
          </p:cNvSpPr>
          <p:nvPr/>
        </p:nvSpPr>
        <p:spPr bwMode="auto">
          <a:xfrm flipH="1" flipV="1">
            <a:off x="6985000" y="1916113"/>
            <a:ext cx="71438" cy="1154112"/>
          </a:xfrm>
          <a:prstGeom prst="line">
            <a:avLst/>
          </a:prstGeom>
          <a:noFill/>
          <a:ln w="9525">
            <a:solidFill>
              <a:schemeClr val="tx1"/>
            </a:solidFill>
            <a:round/>
            <a:headEnd/>
            <a:tailEnd type="triangle" w="med" len="med"/>
          </a:ln>
          <a:effectLst/>
        </p:spPr>
        <p:txBody>
          <a:bodyPr/>
          <a:lstStyle/>
          <a:p>
            <a:endParaRPr lang="en-US"/>
          </a:p>
        </p:txBody>
      </p:sp>
      <p:sp>
        <p:nvSpPr>
          <p:cNvPr id="25" name="Line 27"/>
          <p:cNvSpPr>
            <a:spLocks noChangeShapeType="1"/>
          </p:cNvSpPr>
          <p:nvPr/>
        </p:nvSpPr>
        <p:spPr bwMode="auto">
          <a:xfrm>
            <a:off x="7488238" y="3500438"/>
            <a:ext cx="288925" cy="360362"/>
          </a:xfrm>
          <a:prstGeom prst="line">
            <a:avLst/>
          </a:prstGeom>
          <a:noFill/>
          <a:ln w="9525">
            <a:solidFill>
              <a:schemeClr val="tx1"/>
            </a:solidFill>
            <a:round/>
            <a:headEnd/>
            <a:tailEnd type="triangle" w="med" len="med"/>
          </a:ln>
          <a:effectLst/>
        </p:spPr>
        <p:txBody>
          <a:bodyPr/>
          <a:lstStyle/>
          <a:p>
            <a:endParaRPr lang="en-US"/>
          </a:p>
        </p:txBody>
      </p:sp>
      <p:sp>
        <p:nvSpPr>
          <p:cNvPr id="26" name="Line 28"/>
          <p:cNvSpPr>
            <a:spLocks noChangeShapeType="1"/>
          </p:cNvSpPr>
          <p:nvPr/>
        </p:nvSpPr>
        <p:spPr bwMode="auto">
          <a:xfrm flipH="1">
            <a:off x="5976938" y="3573463"/>
            <a:ext cx="719137" cy="576262"/>
          </a:xfrm>
          <a:prstGeom prst="line">
            <a:avLst/>
          </a:prstGeom>
          <a:noFill/>
          <a:ln w="9525">
            <a:solidFill>
              <a:schemeClr val="tx1"/>
            </a:solidFill>
            <a:round/>
            <a:headEnd/>
            <a:tailEnd type="triangle" w="med" len="med"/>
          </a:ln>
          <a:effectLst/>
        </p:spPr>
        <p:txBody>
          <a:bodyPr/>
          <a:lstStyle/>
          <a:p>
            <a:endParaRPr lang="en-US"/>
          </a:p>
        </p:txBody>
      </p:sp>
      <p:sp>
        <p:nvSpPr>
          <p:cNvPr id="27" name="Line 9"/>
          <p:cNvSpPr>
            <a:spLocks noChangeShapeType="1"/>
          </p:cNvSpPr>
          <p:nvPr/>
        </p:nvSpPr>
        <p:spPr bwMode="auto">
          <a:xfrm>
            <a:off x="4343400" y="3933825"/>
            <a:ext cx="0" cy="19431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800" dirty="0" smtClean="0">
              <a:solidFill>
                <a:schemeClr val="folHlink"/>
              </a:solidFill>
              <a:latin typeface="Comic Sans MS" pitchFamily="66" charset="0"/>
              <a:cs typeface="Arial" charset="0"/>
            </a:endParaRPr>
          </a:p>
          <a:p>
            <a:r>
              <a:rPr lang="en-US" sz="2800" dirty="0" smtClean="0">
                <a:solidFill>
                  <a:schemeClr val="folHlink"/>
                </a:solidFill>
                <a:latin typeface="Comic Sans MS" pitchFamily="66" charset="0"/>
                <a:cs typeface="Arial" charset="0"/>
              </a:rPr>
              <a:t>Nutrition </a:t>
            </a:r>
            <a:r>
              <a:rPr lang="en-US" sz="2800" dirty="0" smtClean="0">
                <a:solidFill>
                  <a:schemeClr val="folHlink"/>
                </a:solidFill>
                <a:latin typeface="Comic Sans MS" pitchFamily="66" charset="0"/>
                <a:cs typeface="Arial" charset="0"/>
              </a:rPr>
              <a:t>during infancy is extremely important!  Without proper nutrition, infants cannot reach their physical potential and also may suffer cognitive and social consequences.</a:t>
            </a:r>
            <a:r>
              <a:rPr lang="en-US" dirty="0" smtClean="0">
                <a:latin typeface="Comic Sans MS" pitchFamily="66" charset="0"/>
                <a:cs typeface="Arial" charset="0"/>
              </a:rPr>
              <a:t> </a:t>
            </a:r>
          </a:p>
          <a:p>
            <a:endParaRPr lang="en-US" dirty="0"/>
          </a:p>
        </p:txBody>
      </p:sp>
      <p:sp>
        <p:nvSpPr>
          <p:cNvPr id="3" name="Title 2"/>
          <p:cNvSpPr>
            <a:spLocks noGrp="1"/>
          </p:cNvSpPr>
          <p:nvPr>
            <p:ph type="title"/>
          </p:nvPr>
        </p:nvSpPr>
        <p:spPr/>
        <p:txBody>
          <a:bodyPr>
            <a:normAutofit fontScale="90000"/>
          </a:bodyPr>
          <a:lstStyle/>
          <a:p>
            <a:pPr algn="ctr"/>
            <a:r>
              <a:rPr lang="en-US" sz="4400" dirty="0" smtClean="0"/>
              <a:t>Nutrition in Infancy Fuels Motor Development</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a:bodyPr>
          <a:lstStyle/>
          <a:p>
            <a:r>
              <a:rPr lang="en-US" dirty="0" smtClean="0">
                <a:solidFill>
                  <a:srgbClr val="000066"/>
                </a:solidFill>
              </a:rPr>
              <a:t>Underweight Children</a:t>
            </a:r>
            <a:endParaRPr lang="en-US" dirty="0"/>
          </a:p>
        </p:txBody>
      </p:sp>
      <p:pic>
        <p:nvPicPr>
          <p:cNvPr id="4" name="Picture 2" descr="D:\ch04\Fig04-09.gif"/>
          <p:cNvPicPr>
            <a:picLocks noChangeAspect="1" noChangeArrowheads="1"/>
          </p:cNvPicPr>
          <p:nvPr/>
        </p:nvPicPr>
        <p:blipFill>
          <a:blip r:embed="rId2"/>
          <a:srcRect/>
          <a:stretch>
            <a:fillRect/>
          </a:stretch>
        </p:blipFill>
        <p:spPr bwMode="auto">
          <a:xfrm>
            <a:off x="228600" y="1828800"/>
            <a:ext cx="8639092" cy="3124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pPr>
              <a:lnSpc>
                <a:spcPct val="90000"/>
              </a:lnSpc>
            </a:pPr>
            <a:r>
              <a:rPr lang="en-US" sz="2700" dirty="0"/>
              <a:t>Development proceeds from the simple to the complex and from the general to the specific.</a:t>
            </a:r>
          </a:p>
          <a:p>
            <a:pPr>
              <a:lnSpc>
                <a:spcPct val="90000"/>
              </a:lnSpc>
            </a:pPr>
            <a:r>
              <a:rPr lang="en-US" sz="2700" dirty="0"/>
              <a:t>Development occurs in a </a:t>
            </a:r>
            <a:r>
              <a:rPr lang="en-US" sz="2700" dirty="0" err="1"/>
              <a:t>cephalocaudal</a:t>
            </a:r>
            <a:r>
              <a:rPr lang="en-US" sz="2700" dirty="0"/>
              <a:t> and a </a:t>
            </a:r>
            <a:r>
              <a:rPr lang="en-US" sz="2700" dirty="0" err="1"/>
              <a:t>proximodistal</a:t>
            </a:r>
            <a:r>
              <a:rPr lang="en-US" sz="2700" dirty="0"/>
              <a:t> progression.</a:t>
            </a:r>
          </a:p>
          <a:p>
            <a:pPr>
              <a:lnSpc>
                <a:spcPct val="90000"/>
              </a:lnSpc>
            </a:pPr>
            <a:r>
              <a:rPr lang="en-US" sz="2700" dirty="0"/>
              <a:t>There are critical periods for growth and development.</a:t>
            </a:r>
          </a:p>
          <a:p>
            <a:pPr>
              <a:lnSpc>
                <a:spcPct val="90000"/>
              </a:lnSpc>
            </a:pPr>
            <a:r>
              <a:rPr lang="en-US" sz="2700" dirty="0"/>
              <a:t>Rates in development vary.</a:t>
            </a:r>
          </a:p>
          <a:p>
            <a:pPr>
              <a:lnSpc>
                <a:spcPct val="90000"/>
              </a:lnSpc>
            </a:pPr>
            <a:r>
              <a:rPr lang="en-US" sz="2700" dirty="0"/>
              <a:t>Development continues throughout the individual's life span.</a:t>
            </a:r>
          </a:p>
          <a:p>
            <a:pPr>
              <a:lnSpc>
                <a:spcPct val="90000"/>
              </a:lnSpc>
              <a:buFont typeface="Wingdings" pitchFamily="2" charset="2"/>
              <a:buNone/>
            </a:pPr>
            <a:endParaRPr lang="en-US" sz="2700" dirty="0"/>
          </a:p>
        </p:txBody>
      </p:sp>
      <p:sp>
        <p:nvSpPr>
          <p:cNvPr id="6146" name="Rectangle 2"/>
          <p:cNvSpPr>
            <a:spLocks noGrp="1" noChangeArrowheads="1"/>
          </p:cNvSpPr>
          <p:nvPr>
            <p:ph type="title"/>
          </p:nvPr>
        </p:nvSpPr>
        <p:spPr/>
        <p:txBody>
          <a:bodyPr>
            <a:normAutofit/>
          </a:bodyPr>
          <a:lstStyle/>
          <a:p>
            <a:r>
              <a:rPr lang="en-US" sz="3600" dirty="0"/>
              <a:t>Principles Continued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09600" indent="-609600">
              <a:buFont typeface="Wingdings" pitchFamily="2" charset="2"/>
              <a:buNone/>
            </a:pPr>
            <a:r>
              <a:rPr lang="en-US" i="1" dirty="0" smtClean="0">
                <a:solidFill>
                  <a:srgbClr val="660066"/>
                </a:solidFill>
                <a:latin typeface="Comic Sans MS" pitchFamily="66" charset="0"/>
                <a:cs typeface="Arial" charset="0"/>
              </a:rPr>
              <a:t>Malnutrition,</a:t>
            </a:r>
            <a:r>
              <a:rPr lang="en-US" dirty="0" smtClean="0">
                <a:solidFill>
                  <a:srgbClr val="660066"/>
                </a:solidFill>
                <a:latin typeface="Comic Sans MS" pitchFamily="66" charset="0"/>
                <a:cs typeface="Arial" charset="0"/>
              </a:rPr>
              <a:t> the condition of having an improper amount and balance of nutrients produces several results. </a:t>
            </a:r>
          </a:p>
          <a:p>
            <a:pPr marL="609600" indent="-609600">
              <a:buFont typeface="Wingdings" pitchFamily="2" charset="2"/>
              <a:buNone/>
            </a:pPr>
            <a:r>
              <a:rPr lang="en-US" dirty="0" smtClean="0">
                <a:solidFill>
                  <a:srgbClr val="660066"/>
                </a:solidFill>
                <a:latin typeface="Comic Sans MS" pitchFamily="66" charset="0"/>
                <a:cs typeface="Arial" charset="0"/>
              </a:rPr>
              <a:t>	--slower growth </a:t>
            </a:r>
          </a:p>
          <a:p>
            <a:pPr marL="609600" indent="-609600">
              <a:buFont typeface="Wingdings" pitchFamily="2" charset="2"/>
              <a:buNone/>
            </a:pPr>
            <a:r>
              <a:rPr lang="en-US" dirty="0" smtClean="0">
                <a:solidFill>
                  <a:srgbClr val="660066"/>
                </a:solidFill>
                <a:latin typeface="Comic Sans MS" pitchFamily="66" charset="0"/>
                <a:cs typeface="Arial" charset="0"/>
              </a:rPr>
              <a:t>	--susceptibility to disease </a:t>
            </a:r>
          </a:p>
          <a:p>
            <a:pPr marL="609600" indent="-609600">
              <a:buFont typeface="Wingdings" pitchFamily="2" charset="2"/>
              <a:buNone/>
            </a:pPr>
            <a:r>
              <a:rPr lang="en-US" dirty="0" smtClean="0">
                <a:solidFill>
                  <a:srgbClr val="660066"/>
                </a:solidFill>
                <a:latin typeface="Comic Sans MS" pitchFamily="66" charset="0"/>
                <a:cs typeface="Arial" charset="0"/>
              </a:rPr>
              <a:t>	--lower IQ scores</a:t>
            </a:r>
          </a:p>
          <a:p>
            <a:pPr marL="609600" indent="-609600"/>
            <a:endParaRPr lang="en-US" dirty="0" smtClean="0">
              <a:solidFill>
                <a:srgbClr val="660066"/>
              </a:solidFill>
              <a:latin typeface="Comic Sans MS" pitchFamily="66" charset="0"/>
            </a:endParaRPr>
          </a:p>
          <a:p>
            <a:endParaRPr lang="en-US" dirty="0"/>
          </a:p>
        </p:txBody>
      </p:sp>
      <p:sp>
        <p:nvSpPr>
          <p:cNvPr id="3" name="Title 2"/>
          <p:cNvSpPr>
            <a:spLocks noGrp="1"/>
          </p:cNvSpPr>
          <p:nvPr>
            <p:ph type="title"/>
          </p:nvPr>
        </p:nvSpPr>
        <p:spPr/>
        <p:txBody>
          <a:bodyPr/>
          <a:lstStyle/>
          <a:p>
            <a:r>
              <a:rPr lang="en-US" sz="4400" dirty="0" smtClean="0"/>
              <a:t>Malnutrition &amp; It’s Effects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660066"/>
                </a:solidFill>
                <a:latin typeface="Comic Sans MS" pitchFamily="66" charset="0"/>
                <a:cs typeface="Arial" charset="0"/>
              </a:rPr>
              <a:t>Malnutrition can also cause </a:t>
            </a:r>
            <a:r>
              <a:rPr lang="en-US" b="1" dirty="0" smtClean="0">
                <a:solidFill>
                  <a:srgbClr val="660066"/>
                </a:solidFill>
                <a:latin typeface="Comic Sans MS" pitchFamily="66" charset="0"/>
                <a:cs typeface="Arial" charset="0"/>
              </a:rPr>
              <a:t>MARASMUS,</a:t>
            </a:r>
            <a:r>
              <a:rPr lang="en-US" dirty="0" smtClean="0">
                <a:solidFill>
                  <a:srgbClr val="660066"/>
                </a:solidFill>
                <a:latin typeface="Comic Sans MS" pitchFamily="66" charset="0"/>
                <a:cs typeface="Arial" charset="0"/>
              </a:rPr>
              <a:t> </a:t>
            </a:r>
            <a:r>
              <a:rPr lang="en-US" i="1" dirty="0" smtClean="0">
                <a:solidFill>
                  <a:srgbClr val="660066"/>
                </a:solidFill>
                <a:latin typeface="Comic Sans MS" pitchFamily="66" charset="0"/>
                <a:cs typeface="Arial" charset="0"/>
              </a:rPr>
              <a:t>a disease characterized by the cessation of growth in infants.</a:t>
            </a:r>
          </a:p>
          <a:p>
            <a:r>
              <a:rPr lang="en-US" dirty="0" smtClean="0">
                <a:solidFill>
                  <a:srgbClr val="660066"/>
                </a:solidFill>
                <a:latin typeface="Comic Sans MS" pitchFamily="66" charset="0"/>
                <a:cs typeface="Arial" charset="0"/>
              </a:rPr>
              <a:t>Older children are susceptible to </a:t>
            </a:r>
            <a:r>
              <a:rPr lang="en-US" b="1" dirty="0" smtClean="0">
                <a:solidFill>
                  <a:srgbClr val="660066"/>
                </a:solidFill>
                <a:latin typeface="Comic Sans MS" pitchFamily="66" charset="0"/>
                <a:cs typeface="Arial" charset="0"/>
              </a:rPr>
              <a:t>KWASHIORKOR,</a:t>
            </a:r>
            <a:r>
              <a:rPr lang="en-US" dirty="0" smtClean="0">
                <a:solidFill>
                  <a:srgbClr val="660066"/>
                </a:solidFill>
                <a:latin typeface="Comic Sans MS" pitchFamily="66" charset="0"/>
                <a:cs typeface="Arial" charset="0"/>
              </a:rPr>
              <a:t> </a:t>
            </a:r>
            <a:r>
              <a:rPr lang="en-US" i="1" dirty="0" smtClean="0">
                <a:solidFill>
                  <a:srgbClr val="660066"/>
                </a:solidFill>
                <a:latin typeface="Comic Sans MS" pitchFamily="66" charset="0"/>
                <a:cs typeface="Arial" charset="0"/>
              </a:rPr>
              <a:t>a disease in which a child's stomach, limbs, and face swell with water.</a:t>
            </a:r>
            <a:endParaRPr lang="en-US" dirty="0"/>
          </a:p>
        </p:txBody>
      </p:sp>
      <p:sp>
        <p:nvSpPr>
          <p:cNvPr id="3" name="Title 2"/>
          <p:cNvSpPr>
            <a:spLocks noGrp="1"/>
          </p:cNvSpPr>
          <p:nvPr>
            <p:ph type="title"/>
          </p:nvPr>
        </p:nvSpPr>
        <p:spPr/>
        <p:txBody>
          <a:bodyPr>
            <a:normAutofit/>
          </a:bodyPr>
          <a:lstStyle/>
          <a:p>
            <a:r>
              <a:rPr lang="en-US" sz="4400" dirty="0" smtClean="0"/>
              <a:t>Malnutrition &amp; It’s Effects..</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2" descr="nutrition_session6_fig3"/>
          <p:cNvPicPr>
            <a:picLocks noChangeAspect="1" noChangeArrowheads="1"/>
          </p:cNvPicPr>
          <p:nvPr/>
        </p:nvPicPr>
        <p:blipFill>
          <a:blip r:embed="rId2"/>
          <a:srcRect/>
          <a:stretch>
            <a:fillRect/>
          </a:stretch>
        </p:blipFill>
        <p:spPr>
          <a:xfrm>
            <a:off x="0" y="0"/>
            <a:ext cx="9144000" cy="6950075"/>
          </a:xfrm>
          <a:prstGeom prst="rect">
            <a:avLst/>
          </a:prstGeom>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latin typeface="Arial Narrow" pitchFamily="34" charset="0"/>
                <a:cs typeface="Arial" charset="0"/>
              </a:rPr>
              <a:t>For the first four to six months of life there is no better food for an infant than breast milk! Why?.</a:t>
            </a:r>
          </a:p>
          <a:p>
            <a:pPr marL="609600" indent="-609600">
              <a:lnSpc>
                <a:spcPct val="90000"/>
              </a:lnSpc>
              <a:buFont typeface="Wingdings" pitchFamily="2" charset="2"/>
              <a:buAutoNum type="alphaLcPeriod"/>
            </a:pPr>
            <a:r>
              <a:rPr lang="en-US" sz="2400" b="1" dirty="0" smtClean="0">
                <a:latin typeface="Arial Narrow" pitchFamily="34" charset="0"/>
                <a:cs typeface="Arial" charset="0"/>
              </a:rPr>
              <a:t>all essential nutrients </a:t>
            </a:r>
          </a:p>
          <a:p>
            <a:pPr marL="609600" indent="-609600">
              <a:lnSpc>
                <a:spcPct val="90000"/>
              </a:lnSpc>
              <a:buFont typeface="Wingdings" pitchFamily="2" charset="2"/>
              <a:buAutoNum type="alphaLcPeriod"/>
            </a:pPr>
            <a:r>
              <a:rPr lang="en-US" sz="2400" b="1" dirty="0" smtClean="0">
                <a:latin typeface="Arial Narrow" pitchFamily="34" charset="0"/>
                <a:cs typeface="Arial" charset="0"/>
              </a:rPr>
              <a:t>natural immunity to childhood diseases </a:t>
            </a:r>
          </a:p>
          <a:p>
            <a:pPr marL="609600" indent="-609600">
              <a:lnSpc>
                <a:spcPct val="90000"/>
              </a:lnSpc>
              <a:buFont typeface="Wingdings" pitchFamily="2" charset="2"/>
              <a:buAutoNum type="alphaLcPeriod"/>
            </a:pPr>
            <a:r>
              <a:rPr lang="en-US" sz="2400" b="1" dirty="0" smtClean="0">
                <a:latin typeface="Arial Narrow" pitchFamily="34" charset="0"/>
                <a:cs typeface="Arial" charset="0"/>
              </a:rPr>
              <a:t>more easily digested </a:t>
            </a:r>
          </a:p>
          <a:p>
            <a:pPr marL="609600" indent="-609600">
              <a:lnSpc>
                <a:spcPct val="90000"/>
              </a:lnSpc>
              <a:buFont typeface="Wingdings" pitchFamily="2" charset="2"/>
              <a:buAutoNum type="alphaLcPeriod"/>
            </a:pPr>
            <a:r>
              <a:rPr lang="en-US" sz="2400" b="1" dirty="0" smtClean="0">
                <a:latin typeface="Arial Narrow" pitchFamily="34" charset="0"/>
                <a:cs typeface="Arial" charset="0"/>
              </a:rPr>
              <a:t>health advantages for mother (lower cancer)</a:t>
            </a:r>
          </a:p>
          <a:p>
            <a:pPr marL="609600" indent="-609600">
              <a:lnSpc>
                <a:spcPct val="90000"/>
              </a:lnSpc>
              <a:buFont typeface="Wingdings" pitchFamily="2" charset="2"/>
              <a:buAutoNum type="alphaLcPeriod"/>
            </a:pPr>
            <a:r>
              <a:rPr lang="en-US" sz="2400" b="1" dirty="0" smtClean="0">
                <a:latin typeface="Arial Narrow" pitchFamily="34" charset="0"/>
                <a:cs typeface="Arial" charset="0"/>
              </a:rPr>
              <a:t>emotional advantages for both mother and child </a:t>
            </a:r>
          </a:p>
          <a:p>
            <a:pPr marL="609600" indent="-609600">
              <a:lnSpc>
                <a:spcPct val="90000"/>
              </a:lnSpc>
              <a:buFont typeface="Wingdings" pitchFamily="2" charset="2"/>
              <a:buAutoNum type="alphaLcPeriod"/>
            </a:pPr>
            <a:r>
              <a:rPr lang="en-US" sz="2400" b="1" dirty="0" smtClean="0">
                <a:latin typeface="Arial Narrow" pitchFamily="34" charset="0"/>
                <a:cs typeface="Arial" charset="0"/>
              </a:rPr>
              <a:t>bonding?</a:t>
            </a:r>
            <a:endParaRPr lang="en-US" dirty="0"/>
          </a:p>
        </p:txBody>
      </p:sp>
      <p:sp>
        <p:nvSpPr>
          <p:cNvPr id="3" name="Title 2"/>
          <p:cNvSpPr>
            <a:spLocks noGrp="1"/>
          </p:cNvSpPr>
          <p:nvPr>
            <p:ph type="title"/>
          </p:nvPr>
        </p:nvSpPr>
        <p:spPr/>
        <p:txBody>
          <a:bodyPr>
            <a:normAutofit fontScale="90000"/>
          </a:bodyPr>
          <a:lstStyle/>
          <a:p>
            <a:r>
              <a:rPr lang="en-US" dirty="0" smtClean="0">
                <a:latin typeface="Arial Narrow" pitchFamily="34" charset="0"/>
              </a:rPr>
              <a:t>Nutrition as Fuel for Motor Development: Breast or Bottle??</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a:bodyPr>
          <a:lstStyle/>
          <a:p>
            <a:r>
              <a:rPr lang="en-US" dirty="0" smtClean="0">
                <a:solidFill>
                  <a:srgbClr val="000066"/>
                </a:solidFill>
              </a:rPr>
              <a:t>Breast Milk Advantages</a:t>
            </a:r>
            <a:endParaRPr lang="en-US" dirty="0"/>
          </a:p>
        </p:txBody>
      </p:sp>
      <p:pic>
        <p:nvPicPr>
          <p:cNvPr id="4" name="Picture 2" descr="D:\ch04\Fig04-11.gif"/>
          <p:cNvPicPr>
            <a:picLocks noChangeAspect="1" noChangeArrowheads="1"/>
          </p:cNvPicPr>
          <p:nvPr/>
        </p:nvPicPr>
        <p:blipFill>
          <a:blip r:embed="rId2"/>
          <a:srcRect/>
          <a:stretch>
            <a:fillRect/>
          </a:stretch>
        </p:blipFill>
        <p:spPr bwMode="auto">
          <a:xfrm>
            <a:off x="762000" y="1828800"/>
            <a:ext cx="7010400" cy="410845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0" y="-228600"/>
            <a:ext cx="9144000" cy="7772400"/>
          </a:xfrm>
          <a:prstGeom prst="rect">
            <a:avLst/>
          </a:prstGeom>
          <a:noFill/>
          <a:ln w="9525">
            <a:noFill/>
            <a:miter lim="800000"/>
            <a:headEnd/>
            <a:tailEnd/>
          </a:ln>
        </p:spPr>
      </p:pic>
      <p:sp>
        <p:nvSpPr>
          <p:cNvPr id="69635" name="Title 3"/>
          <p:cNvSpPr>
            <a:spLocks noGrp="1"/>
          </p:cNvSpPr>
          <p:nvPr>
            <p:ph type="title"/>
          </p:nvPr>
        </p:nvSpPr>
        <p:spPr>
          <a:xfrm>
            <a:off x="1371600" y="914400"/>
            <a:ext cx="6172200" cy="990600"/>
          </a:xfrm>
        </p:spPr>
        <p:txBody>
          <a:bodyPr>
            <a:normAutofit fontScale="90000"/>
          </a:bodyPr>
          <a:lstStyle/>
          <a:p>
            <a:pPr>
              <a:defRPr/>
            </a:pPr>
            <a:r>
              <a:rPr lang="en-US" sz="7200" i="1" smtClean="0">
                <a:solidFill>
                  <a:srgbClr val="0070C0"/>
                </a:solidFill>
                <a:latin typeface="Harrington" pitchFamily="82" charset="0"/>
                <a:cs typeface="Times New Roman" pitchFamily="18" charset="0"/>
              </a:rPr>
              <a:t>THANK  YOU…</a:t>
            </a:r>
          </a:p>
        </p:txBody>
      </p:sp>
      <p:sp>
        <p:nvSpPr>
          <p:cNvPr id="35844" name="Text Placeholder 4"/>
          <p:cNvSpPr>
            <a:spLocks noGrp="1"/>
          </p:cNvSpPr>
          <p:nvPr>
            <p:ph type="body" idx="1"/>
          </p:nvPr>
        </p:nvSpPr>
        <p:spPr>
          <a:xfrm>
            <a:off x="2362200" y="5105400"/>
            <a:ext cx="6629400" cy="533400"/>
          </a:xfrm>
        </p:spPr>
        <p:txBody>
          <a:bodyPr>
            <a:normAutofit lnSpcReduction="10000"/>
          </a:bodyPr>
          <a:lstStyle/>
          <a:p>
            <a:pPr>
              <a:defRPr/>
            </a:pPr>
            <a:r>
              <a:rPr lang="en-US" sz="3200" smtClean="0">
                <a:solidFill>
                  <a:srgbClr val="0070C0"/>
                </a:solidFill>
              </a:rPr>
              <a:t>drmadhuranga@iihsciences.com</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905000"/>
          </a:xfrm>
        </p:spPr>
        <p:txBody>
          <a:bodyPr>
            <a:normAutofit/>
          </a:bodyPr>
          <a:lstStyle/>
          <a:p>
            <a:pPr algn="ctr"/>
            <a:r>
              <a:rPr lang="en-US" dirty="0" smtClean="0"/>
              <a:t>Summery of </a:t>
            </a:r>
            <a:r>
              <a:rPr lang="en-US" dirty="0" err="1" smtClean="0"/>
              <a:t>Foetal</a:t>
            </a:r>
            <a:r>
              <a:rPr lang="en-US" dirty="0" smtClean="0"/>
              <a:t> development </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2" descr="the sperm approaching the ovum">
            <a:hlinkClick r:id="rId2"/>
          </p:cNvPr>
          <p:cNvPicPr>
            <a:picLocks noChangeAspect="1" noChangeArrowheads="1"/>
          </p:cNvPicPr>
          <p:nvPr/>
        </p:nvPicPr>
        <p:blipFill>
          <a:blip r:embed="rId3"/>
          <a:srcRect/>
          <a:stretch>
            <a:fillRect/>
          </a:stretch>
        </p:blipFill>
        <p:spPr bwMode="auto">
          <a:xfrm>
            <a:off x="838200" y="4343400"/>
            <a:ext cx="1562100" cy="1038225"/>
          </a:xfrm>
          <a:prstGeom prst="rect">
            <a:avLst/>
          </a:prstGeom>
          <a:noFill/>
          <a:ln w="9525">
            <a:noFill/>
            <a:miter lim="800000"/>
            <a:headEnd/>
            <a:tailEnd/>
          </a:ln>
        </p:spPr>
      </p:pic>
      <p:sp>
        <p:nvSpPr>
          <p:cNvPr id="5" name="Rectangle 4"/>
          <p:cNvSpPr>
            <a:spLocks noChangeArrowheads="1"/>
          </p:cNvSpPr>
          <p:nvPr/>
        </p:nvSpPr>
        <p:spPr bwMode="auto">
          <a:xfrm>
            <a:off x="5572125" y="2643188"/>
            <a:ext cx="3214688" cy="2563812"/>
          </a:xfrm>
          <a:prstGeom prst="rect">
            <a:avLst/>
          </a:prstGeom>
          <a:noFill/>
          <a:ln w="9525">
            <a:noFill/>
            <a:miter lim="800000"/>
            <a:headEnd/>
            <a:tailEnd/>
          </a:ln>
        </p:spPr>
        <p:txBody>
          <a:bodyPr>
            <a:spAutoFit/>
          </a:bodyPr>
          <a:lstStyle/>
          <a:p>
            <a:r>
              <a:rPr lang="en-IE"/>
              <a:t>Fertilization = the joining of the sperm and the egg in the fallopian tube to form a unique human being.</a:t>
            </a:r>
          </a:p>
          <a:p>
            <a:endParaRPr lang="en-IE"/>
          </a:p>
          <a:p>
            <a:r>
              <a:rPr lang="en-IE"/>
              <a:t>For the first 8 weeks it is known as an Embryo. After 8 weeks it is known as a Foetus.</a:t>
            </a:r>
          </a:p>
        </p:txBody>
      </p:sp>
      <p:sp>
        <p:nvSpPr>
          <p:cNvPr id="6" name="TextBox 5"/>
          <p:cNvSpPr txBox="1">
            <a:spLocks noChangeArrowheads="1"/>
          </p:cNvSpPr>
          <p:nvPr/>
        </p:nvSpPr>
        <p:spPr bwMode="auto">
          <a:xfrm>
            <a:off x="3357563" y="4714875"/>
            <a:ext cx="2071687" cy="369888"/>
          </a:xfrm>
          <a:prstGeom prst="rect">
            <a:avLst/>
          </a:prstGeom>
          <a:noFill/>
          <a:ln w="9525">
            <a:noFill/>
            <a:miter lim="800000"/>
            <a:headEnd/>
            <a:tailEnd/>
          </a:ln>
        </p:spPr>
        <p:txBody>
          <a:bodyPr>
            <a:spAutoFit/>
          </a:bodyPr>
          <a:lstStyle/>
          <a:p>
            <a:r>
              <a:rPr lang="en-IE"/>
              <a:t>an Embryo</a:t>
            </a:r>
          </a:p>
        </p:txBody>
      </p:sp>
      <p:pic>
        <p:nvPicPr>
          <p:cNvPr id="7" name="Picture 4" descr="http://www.wpclinic.org/image/photos/02weeks200x219.jpg"/>
          <p:cNvPicPr>
            <a:picLocks noChangeAspect="1" noChangeArrowheads="1"/>
          </p:cNvPicPr>
          <p:nvPr/>
        </p:nvPicPr>
        <p:blipFill>
          <a:blip r:embed="rId4"/>
          <a:srcRect/>
          <a:stretch>
            <a:fillRect/>
          </a:stretch>
        </p:blipFill>
        <p:spPr bwMode="auto">
          <a:xfrm>
            <a:off x="381000" y="1752600"/>
            <a:ext cx="1428750" cy="1565275"/>
          </a:xfrm>
          <a:prstGeom prst="rect">
            <a:avLst/>
          </a:prstGeom>
          <a:noFill/>
          <a:ln w="9525">
            <a:noFill/>
            <a:miter lim="800000"/>
            <a:headEnd/>
            <a:tailEnd/>
          </a:ln>
        </p:spPr>
      </p:pic>
      <p:sp>
        <p:nvSpPr>
          <p:cNvPr id="8" name="TextBox 14"/>
          <p:cNvSpPr txBox="1">
            <a:spLocks noChangeArrowheads="1"/>
          </p:cNvSpPr>
          <p:nvPr/>
        </p:nvSpPr>
        <p:spPr bwMode="auto">
          <a:xfrm>
            <a:off x="3143250" y="2071688"/>
            <a:ext cx="2286000" cy="923925"/>
          </a:xfrm>
          <a:prstGeom prst="rect">
            <a:avLst/>
          </a:prstGeom>
          <a:noFill/>
          <a:ln w="9525">
            <a:noFill/>
            <a:miter lim="800000"/>
            <a:headEnd/>
            <a:tailEnd/>
          </a:ln>
        </p:spPr>
        <p:txBody>
          <a:bodyPr>
            <a:spAutoFit/>
          </a:bodyPr>
          <a:lstStyle/>
          <a:p>
            <a:r>
              <a:rPr lang="en-IE" dirty="0"/>
              <a:t>This is a fertilized egg only 30 hours after conception</a:t>
            </a:r>
          </a:p>
        </p:txBody>
      </p:sp>
      <p:sp>
        <p:nvSpPr>
          <p:cNvPr id="9" name="Line 11"/>
          <p:cNvSpPr>
            <a:spLocks noChangeShapeType="1"/>
          </p:cNvSpPr>
          <p:nvPr/>
        </p:nvSpPr>
        <p:spPr bwMode="auto">
          <a:xfrm flipH="1">
            <a:off x="2057400" y="2514600"/>
            <a:ext cx="990600" cy="0"/>
          </a:xfrm>
          <a:prstGeom prst="line">
            <a:avLst/>
          </a:prstGeom>
          <a:noFill/>
          <a:ln w="38100">
            <a:solidFill>
              <a:schemeClr val="tx1"/>
            </a:solidFill>
            <a:round/>
            <a:headEnd/>
            <a:tailEnd type="triangle" w="med" len="med"/>
          </a:ln>
          <a:effectLst/>
        </p:spPr>
        <p:txBody>
          <a:bodyPr/>
          <a:lstStyle/>
          <a:p>
            <a:endParaRPr lang="en-US"/>
          </a:p>
        </p:txBody>
      </p:sp>
      <p:sp>
        <p:nvSpPr>
          <p:cNvPr id="10" name="Line 12"/>
          <p:cNvSpPr>
            <a:spLocks noChangeShapeType="1"/>
          </p:cNvSpPr>
          <p:nvPr/>
        </p:nvSpPr>
        <p:spPr bwMode="auto">
          <a:xfrm flipH="1">
            <a:off x="2438400" y="4953000"/>
            <a:ext cx="914400" cy="0"/>
          </a:xfrm>
          <a:prstGeom prst="line">
            <a:avLst/>
          </a:prstGeom>
          <a:noFill/>
          <a:ln w="381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sz="4400" dirty="0" smtClean="0">
                <a:solidFill>
                  <a:schemeClr val="accent2">
                    <a:lumMod val="50000"/>
                  </a:schemeClr>
                </a:solidFill>
              </a:rPr>
              <a:t>4 weeks</a:t>
            </a:r>
            <a:endParaRPr lang="en-US" dirty="0"/>
          </a:p>
        </p:txBody>
      </p:sp>
      <p:pic>
        <p:nvPicPr>
          <p:cNvPr id="4" name="Picture 7" descr="http://www.wpclinic.org/image/photos/04weeks500x379.jpg"/>
          <p:cNvPicPr>
            <a:picLocks noChangeAspect="1" noChangeArrowheads="1"/>
          </p:cNvPicPr>
          <p:nvPr/>
        </p:nvPicPr>
        <p:blipFill>
          <a:blip r:embed="rId2"/>
          <a:srcRect/>
          <a:stretch>
            <a:fillRect/>
          </a:stretch>
        </p:blipFill>
        <p:spPr bwMode="auto">
          <a:xfrm>
            <a:off x="685800" y="1905000"/>
            <a:ext cx="5305425" cy="4021138"/>
          </a:xfrm>
          <a:prstGeom prst="rect">
            <a:avLst/>
          </a:prstGeom>
          <a:noFill/>
          <a:ln w="9525">
            <a:noFill/>
            <a:miter lim="800000"/>
            <a:headEnd/>
            <a:tailEnd/>
          </a:ln>
        </p:spPr>
      </p:pic>
      <p:sp>
        <p:nvSpPr>
          <p:cNvPr id="5" name="TextBox 7"/>
          <p:cNvSpPr txBox="1">
            <a:spLocks noChangeArrowheads="1"/>
          </p:cNvSpPr>
          <p:nvPr/>
        </p:nvSpPr>
        <p:spPr bwMode="auto">
          <a:xfrm>
            <a:off x="6500813" y="2857500"/>
            <a:ext cx="2357437" cy="923925"/>
          </a:xfrm>
          <a:prstGeom prst="rect">
            <a:avLst/>
          </a:prstGeom>
          <a:noFill/>
          <a:ln w="9525">
            <a:noFill/>
            <a:miter lim="800000"/>
            <a:headEnd/>
            <a:tailEnd/>
          </a:ln>
        </p:spPr>
        <p:txBody>
          <a:bodyPr>
            <a:spAutoFit/>
          </a:bodyPr>
          <a:lstStyle/>
          <a:p>
            <a:r>
              <a:rPr lang="en-IE"/>
              <a:t>The Embryo is attached to the mother’s uterus.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sz="4400" dirty="0" smtClean="0"/>
              <a:t> </a:t>
            </a:r>
            <a:r>
              <a:rPr lang="en-IE" sz="4400" dirty="0" smtClean="0">
                <a:solidFill>
                  <a:schemeClr val="accent6">
                    <a:lumMod val="50000"/>
                  </a:schemeClr>
                </a:solidFill>
              </a:rPr>
              <a:t>A foetus at 7 weeks in the womb</a:t>
            </a:r>
            <a:endParaRPr lang="en-US" dirty="0"/>
          </a:p>
        </p:txBody>
      </p:sp>
      <p:pic>
        <p:nvPicPr>
          <p:cNvPr id="4" name="Picture 5" descr="fig09hands7"/>
          <p:cNvPicPr>
            <a:picLocks noGrp="1" noChangeAspect="1" noChangeArrowheads="1"/>
          </p:cNvPicPr>
          <p:nvPr>
            <p:ph idx="1"/>
          </p:nvPr>
        </p:nvPicPr>
        <p:blipFill>
          <a:blip r:embed="rId2"/>
          <a:srcRect/>
          <a:stretch>
            <a:fillRect/>
          </a:stretch>
        </p:blipFill>
        <p:spPr bwMode="auto">
          <a:xfrm>
            <a:off x="0" y="1481138"/>
            <a:ext cx="4461947" cy="3528370"/>
          </a:xfrm>
          <a:prstGeom prst="rect">
            <a:avLst/>
          </a:prstGeom>
          <a:noFill/>
          <a:ln w="9525">
            <a:noFill/>
            <a:miter lim="800000"/>
            <a:headEnd/>
            <a:tailEnd/>
          </a:ln>
        </p:spPr>
      </p:pic>
      <p:pic>
        <p:nvPicPr>
          <p:cNvPr id="5" name="Picture 6" descr="fig12legs7"/>
          <p:cNvPicPr>
            <a:picLocks noChangeAspect="1" noChangeArrowheads="1"/>
          </p:cNvPicPr>
          <p:nvPr/>
        </p:nvPicPr>
        <p:blipFill>
          <a:blip r:embed="rId3"/>
          <a:srcRect/>
          <a:stretch>
            <a:fillRect/>
          </a:stretch>
        </p:blipFill>
        <p:spPr bwMode="auto">
          <a:xfrm>
            <a:off x="4774859" y="1481138"/>
            <a:ext cx="4369141" cy="3475148"/>
          </a:xfrm>
          <a:prstGeom prst="rect">
            <a:avLst/>
          </a:prstGeom>
          <a:noFill/>
          <a:ln w="9525">
            <a:noFill/>
            <a:miter lim="800000"/>
            <a:headEnd/>
            <a:tailEnd/>
          </a:ln>
        </p:spPr>
      </p:pic>
      <p:pic>
        <p:nvPicPr>
          <p:cNvPr id="6" name="Picture 6" descr="fig20baby7"/>
          <p:cNvPicPr>
            <a:picLocks noChangeAspect="1" noChangeArrowheads="1"/>
          </p:cNvPicPr>
          <p:nvPr/>
        </p:nvPicPr>
        <p:blipFill>
          <a:blip r:embed="rId4"/>
          <a:srcRect/>
          <a:stretch>
            <a:fillRect/>
          </a:stretch>
        </p:blipFill>
        <p:spPr bwMode="auto">
          <a:xfrm rot="16200000">
            <a:off x="4610994" y="4304405"/>
            <a:ext cx="1981198" cy="31259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Growth Pattern</a:t>
            </a:r>
          </a:p>
        </p:txBody>
      </p:sp>
      <p:pic>
        <p:nvPicPr>
          <p:cNvPr id="7173" name="Picture 5" descr="msotw9_temp0"/>
          <p:cNvPicPr>
            <a:picLocks noChangeAspect="1" noChangeArrowheads="1"/>
          </p:cNvPicPr>
          <p:nvPr/>
        </p:nvPicPr>
        <p:blipFill>
          <a:blip r:embed="rId2"/>
          <a:srcRect/>
          <a:stretch>
            <a:fillRect/>
          </a:stretch>
        </p:blipFill>
        <p:spPr bwMode="auto">
          <a:xfrm>
            <a:off x="2667000" y="1981200"/>
            <a:ext cx="3886200"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sz="4400" dirty="0" smtClean="0"/>
              <a:t/>
            </a:r>
            <a:br>
              <a:rPr lang="en-IE" sz="4400" dirty="0" smtClean="0"/>
            </a:br>
            <a:r>
              <a:rPr lang="en-IE" sz="4400" dirty="0" smtClean="0"/>
              <a:t>How do you think the foetus receives its nutrition?</a:t>
            </a:r>
            <a:br>
              <a:rPr lang="en-IE" sz="4400" dirty="0" smtClean="0"/>
            </a:br>
            <a:endParaRPr lang="en-US" dirty="0"/>
          </a:p>
        </p:txBody>
      </p:sp>
      <p:pic>
        <p:nvPicPr>
          <p:cNvPr id="6" name="Picture 6" descr="fig16baby8"/>
          <p:cNvPicPr>
            <a:picLocks noGrp="1" noChangeAspect="1" noChangeArrowheads="1"/>
          </p:cNvPicPr>
          <p:nvPr>
            <p:ph idx="1"/>
          </p:nvPr>
        </p:nvPicPr>
        <p:blipFill>
          <a:blip r:embed="rId2"/>
          <a:srcRect/>
          <a:stretch>
            <a:fillRect/>
          </a:stretch>
        </p:blipFill>
        <p:spPr bwMode="auto">
          <a:xfrm>
            <a:off x="1600200" y="1544987"/>
            <a:ext cx="5943600" cy="4398264"/>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4400" dirty="0" smtClean="0">
                <a:solidFill>
                  <a:schemeClr val="accent6">
                    <a:lumMod val="50000"/>
                  </a:schemeClr>
                </a:solidFill>
              </a:rPr>
              <a:t>A foetus at 12 weeks</a:t>
            </a:r>
            <a:endParaRPr lang="en-US" dirty="0"/>
          </a:p>
        </p:txBody>
      </p:sp>
      <p:sp>
        <p:nvSpPr>
          <p:cNvPr id="5" name="Content Placeholder 4"/>
          <p:cNvSpPr>
            <a:spLocks noGrp="1"/>
          </p:cNvSpPr>
          <p:nvPr>
            <p:ph idx="1"/>
          </p:nvPr>
        </p:nvSpPr>
        <p:spPr/>
        <p:txBody>
          <a:bodyPr/>
          <a:lstStyle/>
          <a:p>
            <a:endParaRPr lang="en-US" dirty="0"/>
          </a:p>
        </p:txBody>
      </p:sp>
      <p:pic>
        <p:nvPicPr>
          <p:cNvPr id="6" name="Picture 5" descr="fig05leg12"/>
          <p:cNvPicPr>
            <a:picLocks noChangeAspect="1" noChangeArrowheads="1"/>
          </p:cNvPicPr>
          <p:nvPr/>
        </p:nvPicPr>
        <p:blipFill>
          <a:blip r:embed="rId2"/>
          <a:srcRect/>
          <a:stretch>
            <a:fillRect/>
          </a:stretch>
        </p:blipFill>
        <p:spPr bwMode="auto">
          <a:xfrm>
            <a:off x="357188" y="1916113"/>
            <a:ext cx="4643437" cy="4210050"/>
          </a:xfrm>
          <a:prstGeom prst="rect">
            <a:avLst/>
          </a:prstGeom>
          <a:noFill/>
          <a:ln w="9525">
            <a:noFill/>
            <a:miter lim="800000"/>
            <a:headEnd/>
            <a:tailEnd/>
          </a:ln>
        </p:spPr>
      </p:pic>
      <p:pic>
        <p:nvPicPr>
          <p:cNvPr id="7" name="Picture 6" descr="fig15legs12"/>
          <p:cNvPicPr>
            <a:picLocks noChangeAspect="1" noChangeArrowheads="1"/>
          </p:cNvPicPr>
          <p:nvPr/>
        </p:nvPicPr>
        <p:blipFill>
          <a:blip r:embed="rId3"/>
          <a:srcRect/>
          <a:stretch>
            <a:fillRect/>
          </a:stretch>
        </p:blipFill>
        <p:spPr bwMode="auto">
          <a:xfrm>
            <a:off x="5214938" y="2643188"/>
            <a:ext cx="3625850" cy="266065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6" descr="fig08hand12"/>
          <p:cNvPicPr>
            <a:picLocks noGrp="1" noChangeAspect="1" noChangeArrowheads="1"/>
          </p:cNvPicPr>
          <p:nvPr>
            <p:ph idx="1"/>
          </p:nvPr>
        </p:nvPicPr>
        <p:blipFill>
          <a:blip r:embed="rId2"/>
          <a:srcRect/>
          <a:stretch>
            <a:fillRect/>
          </a:stretch>
        </p:blipFill>
        <p:spPr bwMode="auto">
          <a:xfrm>
            <a:off x="2608131" y="1481138"/>
            <a:ext cx="3927737" cy="4525962"/>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solidFill>
                  <a:srgbClr val="000000"/>
                </a:solidFill>
              </a:rPr>
              <a:t>16 week </a:t>
            </a:r>
            <a:r>
              <a:rPr lang="en-US" sz="4400" dirty="0" err="1" smtClean="0">
                <a:solidFill>
                  <a:srgbClr val="000000"/>
                </a:solidFill>
              </a:rPr>
              <a:t>foetus</a:t>
            </a:r>
            <a:endParaRPr lang="en-US" dirty="0"/>
          </a:p>
        </p:txBody>
      </p:sp>
      <p:pic>
        <p:nvPicPr>
          <p:cNvPr id="4" name="Picture 4"/>
          <p:cNvPicPr>
            <a:picLocks noGrp="1" noChangeAspect="1" noChangeArrowheads="1"/>
          </p:cNvPicPr>
          <p:nvPr>
            <p:ph idx="1"/>
          </p:nvPr>
        </p:nvPicPr>
        <p:blipFill>
          <a:blip r:embed="rId2"/>
          <a:srcRect/>
          <a:stretch>
            <a:fillRect/>
          </a:stretch>
        </p:blipFill>
        <p:spPr bwMode="auto">
          <a:xfrm>
            <a:off x="2190750" y="1939131"/>
            <a:ext cx="4762500" cy="360997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sz="4000" dirty="0" smtClean="0">
                <a:solidFill>
                  <a:schemeClr val="accent6">
                    <a:lumMod val="50000"/>
                  </a:schemeClr>
                </a:solidFill>
              </a:rPr>
              <a:t>A foetus at 3 – 4 months</a:t>
            </a:r>
            <a:endParaRPr lang="en-US" dirty="0"/>
          </a:p>
        </p:txBody>
      </p:sp>
      <p:pic>
        <p:nvPicPr>
          <p:cNvPr id="4" name="Picture 5" descr="fig11leg3"/>
          <p:cNvPicPr>
            <a:picLocks noGrp="1" noChangeAspect="1" noChangeArrowheads="1"/>
          </p:cNvPicPr>
          <p:nvPr>
            <p:ph idx="1"/>
          </p:nvPr>
        </p:nvPicPr>
        <p:blipFill>
          <a:blip r:embed="rId2"/>
          <a:srcRect/>
          <a:stretch>
            <a:fillRect/>
          </a:stretch>
        </p:blipFill>
        <p:spPr bwMode="auto">
          <a:xfrm>
            <a:off x="0" y="1168322"/>
            <a:ext cx="4495800" cy="2946478"/>
          </a:xfrm>
          <a:prstGeom prst="rect">
            <a:avLst/>
          </a:prstGeom>
          <a:noFill/>
          <a:ln w="9525">
            <a:noFill/>
            <a:miter lim="800000"/>
            <a:headEnd/>
            <a:tailEnd/>
          </a:ln>
        </p:spPr>
      </p:pic>
      <p:pic>
        <p:nvPicPr>
          <p:cNvPr id="5" name="Picture 5" descr="fig01baby4mos"/>
          <p:cNvPicPr>
            <a:picLocks noChangeAspect="1" noChangeArrowheads="1"/>
          </p:cNvPicPr>
          <p:nvPr/>
        </p:nvPicPr>
        <p:blipFill>
          <a:blip r:embed="rId3"/>
          <a:srcRect/>
          <a:stretch>
            <a:fillRect/>
          </a:stretch>
        </p:blipFill>
        <p:spPr bwMode="auto">
          <a:xfrm>
            <a:off x="5334000" y="1233467"/>
            <a:ext cx="2667000" cy="3262333"/>
          </a:xfrm>
          <a:prstGeom prst="rect">
            <a:avLst/>
          </a:prstGeom>
          <a:noFill/>
          <a:ln w="9525">
            <a:noFill/>
            <a:miter lim="800000"/>
            <a:headEnd/>
            <a:tailEnd/>
          </a:ln>
        </p:spPr>
      </p:pic>
      <p:pic>
        <p:nvPicPr>
          <p:cNvPr id="6" name="Picture 6" descr="fig14face4mos"/>
          <p:cNvPicPr>
            <a:picLocks noChangeAspect="1" noChangeArrowheads="1"/>
          </p:cNvPicPr>
          <p:nvPr/>
        </p:nvPicPr>
        <p:blipFill>
          <a:blip r:embed="rId4"/>
          <a:srcRect/>
          <a:stretch>
            <a:fillRect/>
          </a:stretch>
        </p:blipFill>
        <p:spPr bwMode="auto">
          <a:xfrm>
            <a:off x="2895600" y="4114008"/>
            <a:ext cx="2147887" cy="2743992"/>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sz="4400" dirty="0" smtClean="0">
                <a:solidFill>
                  <a:schemeClr val="accent6">
                    <a:lumMod val="50000"/>
                  </a:schemeClr>
                </a:solidFill>
              </a:rPr>
              <a:t>A foetus at 5 month</a:t>
            </a:r>
            <a:endParaRPr lang="en-US" dirty="0"/>
          </a:p>
        </p:txBody>
      </p:sp>
      <p:pic>
        <p:nvPicPr>
          <p:cNvPr id="4" name="Picture 6" descr="fig03face5mos"/>
          <p:cNvPicPr>
            <a:picLocks noGrp="1" noChangeAspect="1" noChangeArrowheads="1"/>
          </p:cNvPicPr>
          <p:nvPr>
            <p:ph idx="1"/>
          </p:nvPr>
        </p:nvPicPr>
        <p:blipFill>
          <a:blip r:embed="rId2"/>
          <a:srcRect/>
          <a:stretch>
            <a:fillRect/>
          </a:stretch>
        </p:blipFill>
        <p:spPr bwMode="auto">
          <a:xfrm>
            <a:off x="2590800" y="1290937"/>
            <a:ext cx="3514998" cy="5186063"/>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sz="4400" dirty="0" smtClean="0">
                <a:solidFill>
                  <a:schemeClr val="accent2">
                    <a:lumMod val="50000"/>
                  </a:schemeClr>
                </a:solidFill>
              </a:rPr>
              <a:t>9 months – full term</a:t>
            </a:r>
            <a:endParaRPr lang="en-US" dirty="0"/>
          </a:p>
        </p:txBody>
      </p:sp>
      <p:pic>
        <p:nvPicPr>
          <p:cNvPr id="4" name="Picture 6" descr="month9"/>
          <p:cNvPicPr>
            <a:picLocks noChangeAspect="1" noChangeArrowheads="1"/>
          </p:cNvPicPr>
          <p:nvPr/>
        </p:nvPicPr>
        <p:blipFill>
          <a:blip r:embed="rId2"/>
          <a:srcRect/>
          <a:stretch>
            <a:fillRect/>
          </a:stretch>
        </p:blipFill>
        <p:spPr bwMode="auto">
          <a:xfrm>
            <a:off x="1285875" y="2857500"/>
            <a:ext cx="2571750" cy="2381250"/>
          </a:xfrm>
          <a:prstGeom prst="rect">
            <a:avLst/>
          </a:prstGeom>
          <a:noFill/>
          <a:ln w="9525">
            <a:noFill/>
            <a:miter lim="800000"/>
            <a:headEnd/>
            <a:tailEnd/>
          </a:ln>
        </p:spPr>
      </p:pic>
      <p:pic>
        <p:nvPicPr>
          <p:cNvPr id="5" name="Picture 8" descr="fullterm"/>
          <p:cNvPicPr>
            <a:picLocks noChangeAspect="1" noChangeArrowheads="1"/>
          </p:cNvPicPr>
          <p:nvPr/>
        </p:nvPicPr>
        <p:blipFill>
          <a:blip r:embed="rId3"/>
          <a:srcRect/>
          <a:stretch>
            <a:fillRect/>
          </a:stretch>
        </p:blipFill>
        <p:spPr bwMode="auto">
          <a:xfrm>
            <a:off x="5286375" y="3357563"/>
            <a:ext cx="1447800" cy="1257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Text Box 3"/>
          <p:cNvSpPr txBox="1">
            <a:spLocks noChangeArrowheads="1"/>
          </p:cNvSpPr>
          <p:nvPr/>
        </p:nvSpPr>
        <p:spPr bwMode="auto">
          <a:xfrm>
            <a:off x="381000" y="1905000"/>
            <a:ext cx="4619625" cy="3786188"/>
          </a:xfrm>
          <a:prstGeom prst="rect">
            <a:avLst/>
          </a:prstGeom>
          <a:solidFill>
            <a:srgbClr val="FF3399"/>
          </a:solidFill>
          <a:ln w="57150">
            <a:solidFill>
              <a:schemeClr val="bg1"/>
            </a:solidFill>
            <a:miter lim="800000"/>
            <a:headEnd/>
            <a:tailEnd/>
          </a:ln>
          <a:effectLst/>
        </p:spPr>
        <p:txBody>
          <a:bodyPr>
            <a:spAutoFit/>
          </a:bodyPr>
          <a:lstStyle/>
          <a:p>
            <a:pPr>
              <a:spcBef>
                <a:spcPct val="50000"/>
              </a:spcBef>
              <a:defRPr/>
            </a:pPr>
            <a:r>
              <a:rPr lang="en-US" sz="2400" b="1" dirty="0">
                <a:solidFill>
                  <a:schemeClr val="accent6">
                    <a:lumMod val="50000"/>
                  </a:schemeClr>
                </a:solidFill>
                <a:latin typeface="Arial" charset="0"/>
                <a:cs typeface="Arial" charset="0"/>
              </a:rPr>
              <a:t>Week 4: </a:t>
            </a:r>
            <a:r>
              <a:rPr lang="en-US" sz="2400" b="1" dirty="0">
                <a:solidFill>
                  <a:schemeClr val="bg1"/>
                </a:solidFill>
                <a:latin typeface="Arial" charset="0"/>
                <a:cs typeface="Arial" charset="0"/>
              </a:rPr>
              <a:t>The placenta develops</a:t>
            </a:r>
          </a:p>
          <a:p>
            <a:pPr>
              <a:spcBef>
                <a:spcPct val="50000"/>
              </a:spcBef>
              <a:defRPr/>
            </a:pPr>
            <a:r>
              <a:rPr lang="en-US" sz="2400" b="1" dirty="0">
                <a:solidFill>
                  <a:schemeClr val="accent6">
                    <a:lumMod val="50000"/>
                  </a:schemeClr>
                </a:solidFill>
                <a:latin typeface="Arial" charset="0"/>
                <a:cs typeface="Arial" charset="0"/>
              </a:rPr>
              <a:t>Week 6: </a:t>
            </a:r>
            <a:r>
              <a:rPr lang="en-US" sz="2400" b="1" dirty="0">
                <a:solidFill>
                  <a:schemeClr val="bg1"/>
                </a:solidFill>
                <a:latin typeface="Arial" charset="0"/>
                <a:cs typeface="Arial" charset="0"/>
              </a:rPr>
              <a:t>Umbilical cord develops, first heart beat begins, buds for arms and legs form</a:t>
            </a:r>
          </a:p>
          <a:p>
            <a:pPr>
              <a:spcBef>
                <a:spcPct val="50000"/>
              </a:spcBef>
              <a:defRPr/>
            </a:pPr>
            <a:r>
              <a:rPr lang="en-US" sz="2400" b="1" dirty="0">
                <a:solidFill>
                  <a:schemeClr val="accent6">
                    <a:lumMod val="50000"/>
                  </a:schemeClr>
                </a:solidFill>
                <a:latin typeface="Arial" charset="0"/>
                <a:cs typeface="Arial" charset="0"/>
              </a:rPr>
              <a:t>Week 8: </a:t>
            </a:r>
            <a:r>
              <a:rPr lang="en-US" sz="2400" b="1" dirty="0">
                <a:solidFill>
                  <a:schemeClr val="bg1"/>
                </a:solidFill>
                <a:latin typeface="Arial" charset="0"/>
                <a:cs typeface="Arial" charset="0"/>
              </a:rPr>
              <a:t>elbows and feet begin to grow, teeth develop under gums</a:t>
            </a:r>
          </a:p>
        </p:txBody>
      </p:sp>
      <p:pic>
        <p:nvPicPr>
          <p:cNvPr id="5" name="Picture 6" descr="https://www.vivature.com/pages/xhtml/medicalLibrary/images/si55550962_ma.jpg"/>
          <p:cNvPicPr>
            <a:picLocks noChangeAspect="1" noChangeArrowheads="1"/>
          </p:cNvPicPr>
          <p:nvPr/>
        </p:nvPicPr>
        <p:blipFill>
          <a:blip r:embed="rId2"/>
          <a:srcRect/>
          <a:stretch>
            <a:fillRect/>
          </a:stretch>
        </p:blipFill>
        <p:spPr bwMode="auto">
          <a:xfrm>
            <a:off x="5286375" y="2214563"/>
            <a:ext cx="3714750" cy="2676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sz="4400" dirty="0" smtClean="0">
                <a:solidFill>
                  <a:schemeClr val="accent6">
                    <a:lumMod val="50000"/>
                  </a:schemeClr>
                </a:solidFill>
              </a:rPr>
              <a:t>week 14</a:t>
            </a:r>
            <a:endParaRPr lang="en-US" dirty="0"/>
          </a:p>
        </p:txBody>
      </p:sp>
      <p:sp>
        <p:nvSpPr>
          <p:cNvPr id="4" name="Rectangle 3"/>
          <p:cNvSpPr txBox="1">
            <a:spLocks noChangeArrowheads="1"/>
          </p:cNvSpPr>
          <p:nvPr/>
        </p:nvSpPr>
        <p:spPr>
          <a:xfrm>
            <a:off x="533400" y="1219200"/>
            <a:ext cx="4038600" cy="5181600"/>
          </a:xfrm>
          <a:prstGeom prst="rect">
            <a:avLst/>
          </a:prstGeom>
        </p:spPr>
        <p:txBody>
          <a:bodyPr vert="horz">
            <a:normAutofit/>
          </a:bodyPr>
          <a:lstStyle/>
          <a:p>
            <a:pPr marL="365760" marR="0" lvl="0" indent="-256032" algn="l" defTabSz="914400" rtl="0" eaLnBrk="1" fontAlgn="auto" latinLnBrk="0" hangingPunct="1">
              <a:lnSpc>
                <a:spcPct val="90000"/>
              </a:lnSpc>
              <a:spcBef>
                <a:spcPts val="400"/>
              </a:spcBef>
              <a:spcAft>
                <a:spcPts val="0"/>
              </a:spcAft>
              <a:buClr>
                <a:schemeClr val="accent1"/>
              </a:buClr>
              <a:buSzPct val="68000"/>
              <a:buFont typeface="Wingdings 3"/>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head-face, eyes, retina, eyelids and eyebrows, ears, bones in the middle ear, nostrils</a:t>
            </a:r>
          </a:p>
          <a:p>
            <a:pPr marL="365760" marR="0" lvl="0" indent="-256032" algn="l" defTabSz="914400" rtl="0" eaLnBrk="1" fontAlgn="auto" latinLnBrk="0" hangingPunct="1">
              <a:lnSpc>
                <a:spcPct val="90000"/>
              </a:lnSpc>
              <a:spcBef>
                <a:spcPts val="400"/>
              </a:spcBef>
              <a:spcAft>
                <a:spcPts val="0"/>
              </a:spcAft>
              <a:buClr>
                <a:schemeClr val="accent1"/>
              </a:buClr>
              <a:buSzPct val="68000"/>
              <a:buFont typeface="Wingdings 3"/>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vocal cords, intestines, pancreases, arms, hands, fingernails, hair, legs, toenails, fat, placenta, brain, muscles.</a:t>
            </a:r>
          </a:p>
        </p:txBody>
      </p:sp>
      <p:pic>
        <p:nvPicPr>
          <p:cNvPr id="5" name="Picture 4" descr="us0016c"/>
          <p:cNvPicPr>
            <a:picLocks noChangeAspect="1" noChangeArrowheads="1"/>
          </p:cNvPicPr>
          <p:nvPr/>
        </p:nvPicPr>
        <p:blipFill>
          <a:blip r:embed="rId2"/>
          <a:srcRect/>
          <a:stretch>
            <a:fillRect/>
          </a:stretch>
        </p:blipFill>
        <p:spPr>
          <a:xfrm>
            <a:off x="5105400" y="1524000"/>
            <a:ext cx="3694113" cy="434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Rectangle 3"/>
          <p:cNvSpPr txBox="1">
            <a:spLocks noChangeArrowheads="1"/>
          </p:cNvSpPr>
          <p:nvPr/>
        </p:nvSpPr>
        <p:spPr>
          <a:xfrm>
            <a:off x="4724400" y="1371600"/>
            <a:ext cx="4038600" cy="4800600"/>
          </a:xfrm>
          <a:prstGeom prst="rect">
            <a:avLst/>
          </a:prstGeom>
        </p:spPr>
        <p:txBody>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800" b="1" i="0" u="none" strike="noStrike" kern="1200" cap="none" spc="0" normalizeH="0" baseline="0" noProof="0" smtClean="0">
                <a:ln>
                  <a:noFill/>
                </a:ln>
                <a:solidFill>
                  <a:srgbClr val="1C5A97"/>
                </a:solidFill>
                <a:effectLst/>
                <a:uLnTx/>
                <a:uFillTx/>
                <a:latin typeface="+mn-lt"/>
                <a:ea typeface="+mn-ea"/>
                <a:cs typeface="+mn-cs"/>
              </a:rPr>
              <a:t>Week 24: </a:t>
            </a:r>
            <a:r>
              <a:rPr kumimoji="0" lang="en-US" sz="2400" b="0" i="0" u="none" strike="noStrike" kern="1200" cap="none" spc="0" normalizeH="0" baseline="0" noProof="0" smtClean="0">
                <a:ln>
                  <a:noFill/>
                </a:ln>
                <a:solidFill>
                  <a:schemeClr val="tx1"/>
                </a:solidFill>
                <a:effectLst/>
                <a:uLnTx/>
                <a:uFillTx/>
                <a:latin typeface="+mn-lt"/>
                <a:ea typeface="+mn-ea"/>
                <a:cs typeface="+mn-cs"/>
              </a:rPr>
              <a:t>eyes and ears develop and move to their proper position throughout the trimester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800" b="1" i="0" u="none" strike="noStrike" kern="1200" cap="none" spc="0" normalizeH="0" baseline="0" noProof="0" smtClean="0">
                <a:ln>
                  <a:noFill/>
                </a:ln>
                <a:solidFill>
                  <a:srgbClr val="1C5A97"/>
                </a:solidFill>
                <a:effectLst/>
                <a:uLnTx/>
                <a:uFillTx/>
                <a:latin typeface="+mn-lt"/>
                <a:ea typeface="+mn-ea"/>
                <a:cs typeface="+mn-cs"/>
              </a:rPr>
              <a:t>Week 26: </a:t>
            </a:r>
            <a:r>
              <a:rPr kumimoji="0" lang="en-US" sz="2400" b="0" i="0" u="none" strike="noStrike" kern="1200" cap="none" spc="0" normalizeH="0" baseline="0" noProof="0" smtClean="0">
                <a:ln>
                  <a:noFill/>
                </a:ln>
                <a:solidFill>
                  <a:schemeClr val="tx1"/>
                </a:solidFill>
                <a:effectLst/>
                <a:uLnTx/>
                <a:uFillTx/>
                <a:latin typeface="+mn-lt"/>
                <a:ea typeface="+mn-ea"/>
                <a:cs typeface="+mn-cs"/>
              </a:rPr>
              <a:t>brain waves for sight and sound</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800" b="1" i="0" u="none" strike="noStrike" kern="1200" cap="none" spc="0" normalizeH="0" baseline="0" noProof="0" smtClean="0">
                <a:ln>
                  <a:noFill/>
                </a:ln>
                <a:solidFill>
                  <a:srgbClr val="1C5A97"/>
                </a:solidFill>
                <a:effectLst/>
                <a:uLnTx/>
                <a:uFillTx/>
                <a:latin typeface="+mn-lt"/>
                <a:ea typeface="+mn-ea"/>
                <a:cs typeface="+mn-cs"/>
              </a:rPr>
              <a:t>Week 27: </a:t>
            </a:r>
            <a:r>
              <a:rPr kumimoji="0" lang="en-US" sz="2400" b="0" i="0" u="none" strike="noStrike" kern="1200" cap="none" spc="0" normalizeH="0" baseline="0" noProof="0" smtClean="0">
                <a:ln>
                  <a:noFill/>
                </a:ln>
                <a:solidFill>
                  <a:schemeClr val="tx1"/>
                </a:solidFill>
                <a:effectLst/>
                <a:uLnTx/>
                <a:uFillTx/>
                <a:latin typeface="+mn-lt"/>
                <a:ea typeface="+mn-ea"/>
                <a:cs typeface="+mn-cs"/>
              </a:rPr>
              <a:t>eyes start opening and retinas start growing</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18week"/>
          <p:cNvPicPr>
            <a:picLocks noChangeAspect="1" noChangeArrowheads="1"/>
          </p:cNvPicPr>
          <p:nvPr/>
        </p:nvPicPr>
        <p:blipFill>
          <a:blip r:embed="rId2"/>
          <a:srcRect/>
          <a:stretch>
            <a:fillRect/>
          </a:stretch>
        </p:blipFill>
        <p:spPr>
          <a:xfrm>
            <a:off x="762000" y="1828800"/>
            <a:ext cx="3436938"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r>
              <a:rPr lang="en-US" dirty="0"/>
              <a:t>The child’s pattern of growth is in a head-to-toe direction, or </a:t>
            </a:r>
            <a:r>
              <a:rPr lang="en-US" sz="3500" dirty="0" err="1"/>
              <a:t>cephalocaudal</a:t>
            </a:r>
            <a:r>
              <a:rPr lang="en-US" dirty="0" smtClean="0"/>
              <a:t>, (</a:t>
            </a:r>
            <a:r>
              <a:rPr lang="en-US" sz="2400" i="1" dirty="0" smtClean="0">
                <a:latin typeface="Arial" charset="0"/>
                <a:cs typeface="Arial" charset="0"/>
              </a:rPr>
              <a:t>growth follows a pattern that begins with the head and upper body parts and then proceeds to the rest of the body.</a:t>
            </a:r>
            <a:r>
              <a:rPr lang="en-US" sz="2400" dirty="0" smtClean="0">
                <a:latin typeface="Arial" charset="0"/>
                <a:cs typeface="Arial" charset="0"/>
              </a:rPr>
              <a:t> )</a:t>
            </a:r>
            <a:endParaRPr lang="en-US" dirty="0" smtClean="0"/>
          </a:p>
          <a:p>
            <a:endParaRPr lang="en-US" dirty="0" smtClean="0"/>
          </a:p>
          <a:p>
            <a:r>
              <a:rPr lang="en-US" dirty="0" smtClean="0"/>
              <a:t>and </a:t>
            </a:r>
            <a:r>
              <a:rPr lang="en-US" dirty="0"/>
              <a:t>in an inward to outward pattern called </a:t>
            </a:r>
            <a:r>
              <a:rPr lang="en-US" sz="3500" dirty="0" err="1"/>
              <a:t>proximodistal</a:t>
            </a:r>
            <a:r>
              <a:rPr lang="en-US" dirty="0"/>
              <a:t>.</a:t>
            </a:r>
          </a:p>
          <a:p>
            <a:endParaRPr lang="en-US" dirty="0"/>
          </a:p>
        </p:txBody>
      </p:sp>
      <p:sp>
        <p:nvSpPr>
          <p:cNvPr id="34818" name="Rectangle 2"/>
          <p:cNvSpPr>
            <a:spLocks noGrp="1" noChangeArrowheads="1"/>
          </p:cNvSpPr>
          <p:nvPr>
            <p:ph type="title"/>
          </p:nvPr>
        </p:nvSpPr>
        <p:spPr/>
        <p:txBody>
          <a:bodyPr/>
          <a:lstStyle/>
          <a:p>
            <a:r>
              <a:rPr lang="en-US"/>
              <a:t>Growth Patterns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sz="4400" dirty="0" smtClean="0">
                <a:solidFill>
                  <a:schemeClr val="accent2">
                    <a:lumMod val="50000"/>
                  </a:schemeClr>
                </a:solidFill>
              </a:rPr>
              <a:t>A new born baby</a:t>
            </a:r>
            <a:endParaRPr lang="en-US" dirty="0"/>
          </a:p>
        </p:txBody>
      </p:sp>
      <p:pic>
        <p:nvPicPr>
          <p:cNvPr id="4" name="Picture 2" descr="http://scrapetv.com/News/News%20Pages/Business/images-2/Human-infant-newborn-baby.jpg"/>
          <p:cNvPicPr>
            <a:picLocks noGrp="1" noChangeAspect="1" noChangeArrowheads="1"/>
          </p:cNvPicPr>
          <p:nvPr>
            <p:ph idx="1"/>
          </p:nvPr>
        </p:nvPicPr>
        <p:blipFill>
          <a:blip r:embed="rId2"/>
          <a:srcRect/>
          <a:stretch>
            <a:fillRect/>
          </a:stretch>
        </p:blipFill>
        <p:spPr bwMode="auto">
          <a:xfrm>
            <a:off x="1627993" y="1828800"/>
            <a:ext cx="4470547" cy="2908459"/>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Thank you…</a:t>
            </a:r>
            <a:endParaRPr lang="en-US" dirty="0"/>
          </a:p>
        </p:txBody>
      </p:sp>
      <p:pic>
        <p:nvPicPr>
          <p:cNvPr id="4" name="Picture 2" descr="http://www.webdesign.org/img_articles/7931/egg_18.jpg"/>
          <p:cNvPicPr>
            <a:picLocks noChangeAspect="1" noChangeArrowheads="1"/>
          </p:cNvPicPr>
          <p:nvPr/>
        </p:nvPicPr>
        <p:blipFill>
          <a:blip r:embed="rId2"/>
          <a:srcRect/>
          <a:stretch>
            <a:fillRect/>
          </a:stretch>
        </p:blipFill>
        <p:spPr bwMode="auto">
          <a:xfrm>
            <a:off x="2514600" y="1981200"/>
            <a:ext cx="4199062" cy="3852863"/>
          </a:xfrm>
          <a:prstGeom prst="rect">
            <a:avLst/>
          </a:prstGeom>
          <a:solidFill>
            <a:schemeClr val="accent2"/>
          </a:solid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p:txBody>
          <a:bodyPr/>
          <a:lstStyle/>
          <a:p>
            <a:pPr>
              <a:lnSpc>
                <a:spcPct val="90000"/>
              </a:lnSpc>
            </a:pPr>
            <a:r>
              <a:rPr lang="en-US" dirty="0"/>
              <a:t>Early detection of deviation in child’s pattern of development</a:t>
            </a:r>
          </a:p>
          <a:p>
            <a:pPr>
              <a:lnSpc>
                <a:spcPct val="90000"/>
              </a:lnSpc>
            </a:pPr>
            <a:r>
              <a:rPr lang="en-US" dirty="0"/>
              <a:t>Simple and time efficient mechanism to ensure adequate surveillance of developmental progress</a:t>
            </a:r>
          </a:p>
          <a:p>
            <a:pPr>
              <a:lnSpc>
                <a:spcPct val="90000"/>
              </a:lnSpc>
            </a:pPr>
            <a:r>
              <a:rPr lang="en-US" dirty="0"/>
              <a:t>Domains assessed: </a:t>
            </a:r>
            <a:r>
              <a:rPr lang="en-US" dirty="0" smtClean="0"/>
              <a:t>cognitive, gross motor, fine motor and vision, hearing and speech, language, social / behavioral.</a:t>
            </a:r>
            <a:endParaRPr lang="en-US" dirty="0"/>
          </a:p>
        </p:txBody>
      </p:sp>
      <p:sp>
        <p:nvSpPr>
          <p:cNvPr id="115714" name="Rectangle 2"/>
          <p:cNvSpPr>
            <a:spLocks noGrp="1" noChangeArrowheads="1"/>
          </p:cNvSpPr>
          <p:nvPr>
            <p:ph type="title"/>
          </p:nvPr>
        </p:nvSpPr>
        <p:spPr/>
        <p:txBody>
          <a:bodyPr>
            <a:normAutofit/>
          </a:bodyPr>
          <a:lstStyle/>
          <a:p>
            <a:r>
              <a:rPr lang="en-US"/>
              <a:t>Why developmental assessment?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762000" y="1447800"/>
            <a:ext cx="7410595" cy="5334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167</TotalTime>
  <Words>1824</Words>
  <Application>Microsoft Office PowerPoint</Application>
  <PresentationFormat>On-screen Show (4:3)</PresentationFormat>
  <Paragraphs>245</Paragraphs>
  <Slides>71</Slides>
  <Notes>2</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Concourse</vt:lpstr>
      <vt:lpstr>Infancy </vt:lpstr>
      <vt:lpstr>Development of infancy</vt:lpstr>
      <vt:lpstr>Stages of Growth and Development</vt:lpstr>
      <vt:lpstr>Principles of Growth and Development</vt:lpstr>
      <vt:lpstr>Principles Continued</vt:lpstr>
      <vt:lpstr>Growth Pattern</vt:lpstr>
      <vt:lpstr>Growth Patterns</vt:lpstr>
      <vt:lpstr>Why developmental assessment?</vt:lpstr>
      <vt:lpstr>Slide 9</vt:lpstr>
      <vt:lpstr>Maturation Rates</vt:lpstr>
      <vt:lpstr>Slide 11</vt:lpstr>
      <vt:lpstr>Physical Growth</vt:lpstr>
      <vt:lpstr>Slide 13</vt:lpstr>
      <vt:lpstr>Slide 14</vt:lpstr>
      <vt:lpstr>More About Neurons…</vt:lpstr>
      <vt:lpstr>Slide 16</vt:lpstr>
      <vt:lpstr>More About Neurons…</vt:lpstr>
      <vt:lpstr>Slide 18</vt:lpstr>
      <vt:lpstr>Slide 19</vt:lpstr>
      <vt:lpstr>Primitive reflexes</vt:lpstr>
      <vt:lpstr>Slide 21</vt:lpstr>
      <vt:lpstr>Gross Motor Skills</vt:lpstr>
      <vt:lpstr>Gross Motor Development</vt:lpstr>
      <vt:lpstr>Head Control </vt:lpstr>
      <vt:lpstr>Sitting up</vt:lpstr>
      <vt:lpstr>Sitting Up</vt:lpstr>
      <vt:lpstr>Ambulation</vt:lpstr>
      <vt:lpstr>Slide 28</vt:lpstr>
      <vt:lpstr>Ambulation</vt:lpstr>
      <vt:lpstr>Slide 30</vt:lpstr>
      <vt:lpstr>Slide 31</vt:lpstr>
      <vt:lpstr>Fine Motor - Infant</vt:lpstr>
      <vt:lpstr>Fine Motor Development</vt:lpstr>
      <vt:lpstr>Slide 34</vt:lpstr>
      <vt:lpstr>vision</vt:lpstr>
      <vt:lpstr>vision</vt:lpstr>
      <vt:lpstr>Hearing </vt:lpstr>
      <vt:lpstr>Hearing </vt:lpstr>
      <vt:lpstr>Speech Milestones</vt:lpstr>
      <vt:lpstr>Slide 40</vt:lpstr>
      <vt:lpstr>Smell and Taste</vt:lpstr>
      <vt:lpstr>Slide 42</vt:lpstr>
      <vt:lpstr>Slide 43</vt:lpstr>
      <vt:lpstr>Development delay</vt:lpstr>
      <vt:lpstr>Red Flags in infant development</vt:lpstr>
      <vt:lpstr>Risk factors</vt:lpstr>
      <vt:lpstr>Slide 47</vt:lpstr>
      <vt:lpstr>Nutrition in Infancy Fuels Motor Development</vt:lpstr>
      <vt:lpstr>Underweight Children</vt:lpstr>
      <vt:lpstr>Malnutrition &amp; It’s Effects</vt:lpstr>
      <vt:lpstr>Malnutrition &amp; It’s Effects..</vt:lpstr>
      <vt:lpstr>Slide 52</vt:lpstr>
      <vt:lpstr>Nutrition as Fuel for Motor Development: Breast or Bottle??</vt:lpstr>
      <vt:lpstr>Breast Milk Advantages</vt:lpstr>
      <vt:lpstr>THANK  YOU…</vt:lpstr>
      <vt:lpstr>Summery of Foetal development </vt:lpstr>
      <vt:lpstr>Slide 57</vt:lpstr>
      <vt:lpstr>4 weeks</vt:lpstr>
      <vt:lpstr> A foetus at 7 weeks in the womb</vt:lpstr>
      <vt:lpstr> How do you think the foetus receives its nutrition? </vt:lpstr>
      <vt:lpstr>A foetus at 12 weeks</vt:lpstr>
      <vt:lpstr>Slide 62</vt:lpstr>
      <vt:lpstr>16 week foetus</vt:lpstr>
      <vt:lpstr>A foetus at 3 – 4 months</vt:lpstr>
      <vt:lpstr>A foetus at 5 month</vt:lpstr>
      <vt:lpstr>9 months – full term</vt:lpstr>
      <vt:lpstr>Slide 67</vt:lpstr>
      <vt:lpstr>week 14</vt:lpstr>
      <vt:lpstr>Slide 69</vt:lpstr>
      <vt:lpstr>A new born baby</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and Development</dc:title>
  <dc:creator>Guest</dc:creator>
  <cp:lastModifiedBy>IIHS</cp:lastModifiedBy>
  <cp:revision>33</cp:revision>
  <dcterms:created xsi:type="dcterms:W3CDTF">2012-05-08T18:39:35Z</dcterms:created>
  <dcterms:modified xsi:type="dcterms:W3CDTF">2012-09-20T03:11:49Z</dcterms:modified>
</cp:coreProperties>
</file>