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8" r:id="rId3"/>
    <p:sldId id="259" r:id="rId4"/>
    <p:sldId id="299" r:id="rId5"/>
    <p:sldId id="300" r:id="rId6"/>
    <p:sldId id="262" r:id="rId7"/>
    <p:sldId id="263" r:id="rId8"/>
    <p:sldId id="302" r:id="rId9"/>
    <p:sldId id="305" r:id="rId10"/>
    <p:sldId id="304" r:id="rId11"/>
    <p:sldId id="303" r:id="rId12"/>
    <p:sldId id="301" r:id="rId13"/>
    <p:sldId id="306" r:id="rId14"/>
    <p:sldId id="307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310" r:id="rId24"/>
    <p:sldId id="272" r:id="rId25"/>
    <p:sldId id="273" r:id="rId26"/>
    <p:sldId id="274" r:id="rId27"/>
    <p:sldId id="275" r:id="rId28"/>
    <p:sldId id="276" r:id="rId29"/>
    <p:sldId id="309" r:id="rId30"/>
    <p:sldId id="308" r:id="rId31"/>
    <p:sldId id="278" r:id="rId32"/>
    <p:sldId id="297" r:id="rId33"/>
    <p:sldId id="280" r:id="rId34"/>
    <p:sldId id="311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312" r:id="rId44"/>
    <p:sldId id="289" r:id="rId45"/>
    <p:sldId id="290" r:id="rId46"/>
    <p:sldId id="291" r:id="rId47"/>
    <p:sldId id="292" r:id="rId48"/>
    <p:sldId id="293" r:id="rId49"/>
    <p:sldId id="295" r:id="rId50"/>
    <p:sldId id="294" r:id="rId51"/>
    <p:sldId id="296" r:id="rId52"/>
    <p:sldId id="313" r:id="rId53"/>
    <p:sldId id="298" r:id="rId54"/>
    <p:sldId id="31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8783-1499-4D99-841A-B78F61C772D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79F4-7212-413E-A553-CAAA06E3C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54890-CEF3-4481-B473-15189CB6D1CA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39F2B-8627-4ABC-B284-48AC6C7F4A4E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B4BB5-D82A-40B8-9999-7F9A5B23A0B3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C14B-2A51-4893-81D2-B057E4355CA0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EE2D9-5207-4F2F-A9EA-E99EDA2CA72F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D40C-D979-43BC-8E73-3049CF8DB2D2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DA2FC-F35B-4913-ACF0-BB857639DD0D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BD5EB-5F97-4816-A340-11A0001E8107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28E44-F268-4D71-AE59-D845CCEF2591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FB2C1-36CC-45CF-BE0A-4C8AA42022B7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E469F-7EFC-4C84-8A75-D2512E90C5AA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57413-5E5C-4911-821E-428D7D16666C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D9FC9-53F6-4ECB-8F11-7234226F086F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39CF9-0A2B-48E6-907C-381E9B0FE48C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0F91F-7BFE-49A7-AA80-C9FCBB1FC723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86A9E-178F-4456-9AC5-4F9E840A1474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44118-6C99-4C46-A1D4-F50B76809E66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89283-6F34-4502-813A-7F6376FD18E7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23371-ADA5-49E8-B8B1-433EC6A0D2B6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6E6C79-3AA4-4A3A-BF1C-59E9048D1E3A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03C5F-B1E7-49A6-A534-09480B348A32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6F0A7-13E3-4E3D-8047-056BFCA9BBD8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37767D-265B-4791-81DF-1E5A7E8986D8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11E1C-DAB1-4264-9609-2840EF2BF484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5CBEF-0154-405E-A8D7-80968255422A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55BBE8-9A0F-49ED-A32C-29F1A0E2F300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9CE380-7F56-4E25-ACCC-D4D9697BADD5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ABCDF-B3DA-4B00-81CE-409899054454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18A4D9-3D1C-4FD0-8566-46F38C250EA6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B15B42-4361-4A4F-8B68-26636332BC57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B8464E-CF01-49DE-8CA5-9AB63769C106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©2009 The McGraw-Hill Companies, Inc. All rights reserved.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E20101-C715-4C61-8A11-8CA43677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2r3u59FRPU&amp;feature=related" TargetMode="External"/><Relationship Id="rId2" Type="http://schemas.openxmlformats.org/officeDocument/2006/relationships/hyperlink" Target="http://www.youtube.com/watch?v=hsA5Sec6dAI&amp;feature=relate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www.youtube.com/watch?v=OrNBEhzjg8I&amp;feature=related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Times New Roman" pitchFamily="18" charset="0"/>
              </a:rPr>
              <a:t>Infancy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cs typeface="Times New Roman" pitchFamily="18" charset="0"/>
              </a:rPr>
              <a:t>Cognitive Development</a:t>
            </a:r>
          </a:p>
          <a:p>
            <a:r>
              <a:rPr lang="en-US" sz="2900" dirty="0" smtClean="0">
                <a:cs typeface="Times New Roman" pitchFamily="18" charset="0"/>
              </a:rPr>
              <a:t>Dr </a:t>
            </a:r>
            <a:r>
              <a:rPr lang="en-US" sz="2900" dirty="0" err="1" smtClean="0">
                <a:cs typeface="Times New Roman" pitchFamily="18" charset="0"/>
              </a:rPr>
              <a:t>madhurangaAgampody</a:t>
            </a:r>
            <a:endParaRPr lang="en-US" sz="2900" dirty="0"/>
          </a:p>
        </p:txBody>
      </p:sp>
      <p:pic>
        <p:nvPicPr>
          <p:cNvPr id="4" name="Picture 4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2374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Primary because they involve the body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Circular because they are repeated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They first occur by chance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E.g., waving the hands in front of eyes, blowing bubbles with saliva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Goal-directed behavior begins here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Self-reinforcing: they don’t serve other drives, just prolong stimulation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circular reactions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Patterns repeated because of effect on </a:t>
            </a:r>
            <a:r>
              <a:rPr lang="en-US" i="1" dirty="0" smtClean="0"/>
              <a:t>environment</a:t>
            </a:r>
          </a:p>
          <a:p>
            <a:endParaRPr lang="en-US" dirty="0" smtClean="0"/>
          </a:p>
          <a:p>
            <a:r>
              <a:rPr lang="en-US" dirty="0" smtClean="0"/>
              <a:t>Objects involved now: e.g., shake a rattle</a:t>
            </a:r>
          </a:p>
          <a:p>
            <a:endParaRPr lang="en-US" dirty="0" smtClean="0"/>
          </a:p>
          <a:p>
            <a:r>
              <a:rPr lang="en-US" dirty="0" smtClean="0"/>
              <a:t>Initial awareness of effect on external 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circular reactions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attain goals now.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Now show intentional, goal-directed behavior, e.g., lift a cloth to reach a toy that was under it.</a:t>
            </a:r>
          </a:p>
          <a:p>
            <a:pPr lvl="1"/>
            <a:r>
              <a:rPr lang="en-US" dirty="0" smtClean="0"/>
              <a:t>Scheme of picking up cloth is coordinated with scheme of reaching for toy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of secondary circular reactions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Purposeful adaptations of established schemes to specific situations</a:t>
            </a:r>
          </a:p>
          <a:p>
            <a:endParaRPr lang="en-US" dirty="0" smtClean="0"/>
          </a:p>
          <a:p>
            <a:r>
              <a:rPr lang="en-US" dirty="0" smtClean="0"/>
              <a:t>Experimental quality to children’s actions</a:t>
            </a:r>
          </a:p>
          <a:p>
            <a:pPr lvl="1"/>
            <a:r>
              <a:rPr lang="en-US" dirty="0" smtClean="0"/>
              <a:t>E.g., Jacqueline tried to pull a stick through the wooden bars of the playpen.  Doesn’t fit sideways.  After many days of trial and error, she discovers she can bring it through by turning it upright.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circular reactions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Invention of new means through mental combinations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Children can mentally represent a simple problem and solve it without trial and error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Now a child doesn’t have to experiment with angles to pull wooden stick through bars of playpen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Child can just turn the stick “automatically”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of words and definite object concept; beginnings of symbolic thought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368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Object Permanence: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understanding that objects continue to exist even when they cannot be seen, heard, or touched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Developed by the end of the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sensorimotor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period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Studied by watching infant’s reaction when an interesting object disappears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Cognitive Processes</a:t>
            </a:r>
          </a:p>
        </p:txBody>
      </p:sp>
      <p:pic>
        <p:nvPicPr>
          <p:cNvPr id="38917" name="Picture 5" descr="san3191x_06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468" y="4267200"/>
            <a:ext cx="340373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san3191x_0602b"/>
          <p:cNvPicPr>
            <a:picLocks noChangeAspect="1" noChangeArrowheads="1"/>
          </p:cNvPicPr>
          <p:nvPr/>
        </p:nvPicPr>
        <p:blipFill>
          <a:blip r:embed="rId3" cstate="print"/>
          <a:srcRect t="-37242" b="-37242"/>
          <a:stretch>
            <a:fillRect/>
          </a:stretch>
        </p:blipFill>
        <p:spPr bwMode="auto">
          <a:xfrm>
            <a:off x="5105400" y="3505200"/>
            <a:ext cx="2895600" cy="367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Object Permanence</a:t>
            </a:r>
          </a:p>
        </p:txBody>
      </p:sp>
      <p:pic>
        <p:nvPicPr>
          <p:cNvPr id="39939" name="Picture 5" descr="san70215_0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1447800"/>
            <a:ext cx="7924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lvl="2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Violation of Expectations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method suggests that infants understand object permanence earlier than Piaget proposed</a:t>
            </a:r>
            <a:endParaRPr lang="en-US" sz="2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Evaluating Piaget’s </a:t>
            </a:r>
            <a:r>
              <a:rPr lang="en-US" sz="3000" u="sng" dirty="0" err="1" smtClean="0">
                <a:latin typeface="Times New Roman" pitchFamily="18" charset="0"/>
                <a:cs typeface="Times New Roman" pitchFamily="18" charset="0"/>
              </a:rPr>
              <a:t>Sensorimotor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 Stage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Piaget claimed that certain processes are crucial in transitions between stages; data do not always support this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Example: the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A-not-B Error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infant selects familiar hiding place (A) rather than new hiding place (B))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Char char="–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Infant’s perceptual abilities may be much more developed than Piaget thought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Piaget was not specific enough about how infants learn about their world</a:t>
            </a:r>
          </a:p>
        </p:txBody>
      </p:sp>
      <p:sp>
        <p:nvSpPr>
          <p:cNvPr id="40962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Cognitive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Conditioning: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Infants can learn through </a:t>
            </a:r>
            <a:r>
              <a:rPr lang="en-US" sz="2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classical (pairing of new stimulus to conditioned response)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5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operant conditioning(consequences of behavior affect probability of that behavior reoccurring)</a:t>
            </a:r>
          </a:p>
          <a:p>
            <a:pPr lvl="1" eaLnBrk="1" hangingPunct="1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Rovee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-Collier (1997) demonstrated that infants can retain conditioning experiences</a:t>
            </a:r>
          </a:p>
        </p:txBody>
      </p:sp>
      <p:pic>
        <p:nvPicPr>
          <p:cNvPr id="41988" name="Picture 12" descr="12673_Myers_Psy_8e_4UN04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362200"/>
            <a:ext cx="3298825" cy="2514600"/>
          </a:xfrm>
        </p:spPr>
      </p:pic>
      <p:sp>
        <p:nvSpPr>
          <p:cNvPr id="41986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Conditioning</a:t>
            </a:r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and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Infants’ attention is strongly governed by novelty and habituation</a:t>
            </a:r>
          </a:p>
          <a:p>
            <a:pPr lvl="1" eaLnBrk="1" hangingPunct="1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Habituation: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decreased responsiveness to a stimulus after repeated presentations</a:t>
            </a:r>
          </a:p>
          <a:p>
            <a:pPr lvl="1" eaLnBrk="1" hangingPunct="1"/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Dishabituation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increased responsiveness after a change in stimulation</a:t>
            </a:r>
          </a:p>
          <a:p>
            <a:pPr lvl="1" eaLnBrk="1" hangingPunct="1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Habituation is studied to determine the extent to which infants can see, hear, smell, taste, and experience touch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Conditioning and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onstantia" pitchFamily="18" charset="0"/>
              </a:rPr>
              <a:t>Piaget proposed that we build mental structures that help us adapt to the world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600" dirty="0" smtClean="0">
                <a:latin typeface="Constantia" pitchFamily="18" charset="0"/>
              </a:rPr>
              <a:t>Adaptation involves adjusting to new environmental demands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onstantia" pitchFamily="18" charset="0"/>
              </a:rPr>
              <a:t>Piaget stressed that children actively construct their own cognitive worlds through interaction with the environment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Constantia" pitchFamily="18" charset="0"/>
              </a:rPr>
              <a:t>Systematic changes in children’s thinking occur at different points in their development</a:t>
            </a:r>
          </a:p>
        </p:txBody>
      </p:sp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Cognitive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Joint Attention: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individuals focus on the same object or event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Requires an ability to track another’s behavior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One person directs another’s attention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Reciprocal interaction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Joint attention skills emerge by 7 to 8 months but are not frequently observed until the end of the 1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year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Plays a role in language development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Conditioning and Attention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716272"/>
            <a:ext cx="2590800" cy="214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715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Memory: retention of information over time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Encoding: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process by which information gets into memory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Implicit memory: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memory without conscious recollection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Skills and routine procedures that are performed automatically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Explicit memory: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conscious memory of facts and experiences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Occurs in infants after 6 months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Maturation of hippocampus and surrounding cerebral cortex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Infantile or childhood amnesia: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inability to recall memories of events that occurred before 3 years of age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May be caused by immaturity of prefrontal lobes of the brain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0" y="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7244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Meltzoff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–  Infant can imitate facial expression within a few days after birth; others disagree</a:t>
            </a: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Deferred imitation: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imitate actions seen earlier; use of unusual gestures (extending arm, pointing index finger, etc.)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Piaget: begins about 18 months of age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Meltzoff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begins much earlier than 18 months</a:t>
            </a:r>
          </a:p>
          <a:p>
            <a:pPr lvl="1">
              <a:lnSpc>
                <a:spcPct val="95000"/>
              </a:lnSpc>
              <a:spcBef>
                <a:spcPct val="35000"/>
              </a:spcBef>
            </a:pP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Mirror neurons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play role in infant imitation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857250"/>
          </a:xfrm>
        </p:spPr>
        <p:txBody>
          <a:bodyPr>
            <a:normAutofit/>
          </a:bodyPr>
          <a:lstStyle/>
          <a:p>
            <a:r>
              <a:rPr lang="en-US" sz="5000" b="0" dirty="0" smtClean="0">
                <a:solidFill>
                  <a:schemeClr val="accent1"/>
                </a:solidFill>
              </a:rPr>
              <a:t>Imitation</a:t>
            </a:r>
            <a:endParaRPr lang="en-US" sz="5000" b="0" dirty="0">
              <a:solidFill>
                <a:schemeClr val="accent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accent1"/>
                </a:solidFill>
              </a:rPr>
              <a:t>Imitation</a:t>
            </a:r>
            <a:endParaRPr lang="en-US" dirty="0"/>
          </a:p>
        </p:txBody>
      </p:sp>
      <p:pic>
        <p:nvPicPr>
          <p:cNvPr id="1026" name="Picture 2" descr="File:Makak neonatal imit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33600"/>
            <a:ext cx="913406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Affects physical development</a:t>
            </a:r>
          </a:p>
          <a:p>
            <a:pPr>
              <a:lnSpc>
                <a:spcPct val="135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Malnutrition limits cognitive development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nutritional supplements, proteins and calories, have positive long-term effects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low-income parents cannot provide intellectually stimulating environment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0" dirty="0" smtClean="0">
                <a:solidFill>
                  <a:schemeClr val="accent1"/>
                </a:solidFill>
              </a:rPr>
              <a:t>Nutrition</a:t>
            </a:r>
            <a:endParaRPr lang="en-US" sz="50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Language develops in infants throughout the world along a similar path and sequence</a:t>
            </a:r>
          </a:p>
          <a:p>
            <a:pPr eaLnBrk="1" hangingPunct="1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Recognizing language sounds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With age, infants get better at perceiving the sounds in their own language and worse at distinguishing sounds in other languages</a:t>
            </a:r>
          </a:p>
          <a:p>
            <a:pPr lvl="1" eaLnBrk="1" hangingPunct="1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Detecting boundaries between words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Occurs by about 8 months</a:t>
            </a:r>
          </a:p>
        </p:txBody>
      </p:sp>
      <p:sp>
        <p:nvSpPr>
          <p:cNvPr id="46082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Language Development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5257800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</a:rPr>
              <a:t>Babbling and other vocalizations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  <a:ea typeface="ＭＳ Ｐゴシック" pitchFamily="34" charset="-128"/>
              </a:rPr>
              <a:t>Crying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  <a:ea typeface="ＭＳ Ｐゴシック" pitchFamily="34" charset="-128"/>
              </a:rPr>
              <a:t>Cooing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  <a:ea typeface="ＭＳ Ｐゴシック" pitchFamily="34" charset="-128"/>
              </a:rPr>
              <a:t>Babbling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</a:rPr>
              <a:t>Gestures are used by about 8 to 12 months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8000" dirty="0" smtClean="0">
                <a:latin typeface="Times New Roman" pitchFamily="18" charset="0"/>
                <a:ea typeface="ＭＳ Ｐゴシック" pitchFamily="34" charset="-128"/>
              </a:rPr>
              <a:t>Pointing, waving “bye-bye”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</a:rPr>
              <a:t>First words: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  <a:ea typeface="ＭＳ Ｐゴシック" pitchFamily="34" charset="-128"/>
              </a:rPr>
              <a:t>Children understand first words earlier than they speak them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  <a:ea typeface="ＭＳ Ｐゴシック" pitchFamily="34" charset="-128"/>
              </a:rPr>
              <a:t>On average, a child understands about 50 words at age 13 months but can’t speak 50 words until 18 months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8000" dirty="0" smtClean="0">
                <a:latin typeface="Times New Roman" pitchFamily="18" charset="0"/>
                <a:ea typeface="ＭＳ Ｐゴシック" pitchFamily="34" charset="-128"/>
              </a:rPr>
              <a:t>Children typically speak their first word at </a:t>
            </a:r>
            <a:r>
              <a:rPr lang="en-US" sz="5000" dirty="0" smtClean="0">
                <a:latin typeface="Times New Roman" pitchFamily="18" charset="0"/>
                <a:ea typeface="ＭＳ Ｐゴシック" pitchFamily="34" charset="-128"/>
              </a:rPr>
              <a:t>10–15</a:t>
            </a:r>
            <a:r>
              <a:rPr lang="en-US" sz="8000" dirty="0" smtClean="0">
                <a:latin typeface="Times New Roman" pitchFamily="18" charset="0"/>
                <a:ea typeface="ＭＳ Ｐゴシック" pitchFamily="34" charset="-128"/>
              </a:rPr>
              <a:t> months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Two-word utterances occur at about </a:t>
            </a:r>
            <a:br>
              <a:rPr lang="en-US" sz="7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18–24 months</a:t>
            </a:r>
          </a:p>
          <a:p>
            <a:pPr marL="628650" lvl="2" indent="-228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64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Telegraphic speech: </a:t>
            </a:r>
            <a:r>
              <a:rPr lang="en-US" sz="6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use of short and precise words without grammatical markers</a:t>
            </a:r>
            <a:endParaRPr lang="en-US" sz="6400" dirty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Language Milestones in Infancy</a:t>
            </a:r>
          </a:p>
        </p:txBody>
      </p:sp>
      <p:pic>
        <p:nvPicPr>
          <p:cNvPr id="47110" name="Picture 5" descr="san70215_05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61899"/>
            <a:ext cx="3810000" cy="56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Content Placeholder 5" descr="san70215_05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7103" y="2040286"/>
            <a:ext cx="3951037" cy="397951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4300" u="sng" dirty="0" smtClean="0">
                <a:latin typeface="Times New Roman" pitchFamily="18" charset="0"/>
                <a:cs typeface="Times New Roman" pitchFamily="18" charset="0"/>
              </a:rPr>
              <a:t>Biological Influences: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Evolution of nervous system and vocal apparatus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Similarities in language development across the world suggest a biological basis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Particular brain regions used for language:</a:t>
            </a:r>
          </a:p>
          <a:p>
            <a:pPr lvl="2" indent="-2468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Broca’s area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language production</a:t>
            </a: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indent="-2468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Wernicke’s area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language understanding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Language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Biological Influences (continued):</a:t>
            </a:r>
          </a:p>
          <a:p>
            <a:pPr lvl="1" eaLnBrk="1" hangingPunct="1"/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Language Acquisition Device (LAD; Noam Chomsky):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Theory that a biological endowment enables children to detect certain features and rules of language</a:t>
            </a:r>
          </a:p>
          <a:p>
            <a:pPr lvl="2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Theoretical concept only</a:t>
            </a:r>
          </a:p>
          <a:p>
            <a:pPr lvl="2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Critics argue that the LAD cannot explain all of language development</a:t>
            </a:r>
          </a:p>
          <a:p>
            <a:pPr lvl="2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Theoretical; not physical part of brain</a:t>
            </a:r>
          </a:p>
          <a:p>
            <a:pPr lvl="2" eaLnBrk="1" hangingPunct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Language Development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Wild or feral children are raised in isolation and are unable to recapture normal language development despite intensive intervention later</a:t>
            </a:r>
          </a:p>
          <a:p>
            <a:pPr marL="640080" lvl="1" indent="-246888">
              <a:buFont typeface="Arial" pitchFamily="34" charset="0"/>
              <a:buChar char="–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Victor, Wild Boy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Aveyron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>
              <a:buFont typeface="Arial" pitchFamily="34" charset="0"/>
              <a:buChar char="–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Genie: 13-year-old found in 1970 in Los Angeles </a:t>
            </a:r>
          </a:p>
          <a:p>
            <a:pPr marL="640080" lvl="1" indent="-246888">
              <a:buFont typeface="Arial" pitchFamily="34" charset="0"/>
              <a:buChar char="–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Both cases raise questions about biological and environmental determinants of language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Language Development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Schemes: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actions or mental representations that organize knowledge</a:t>
            </a:r>
          </a:p>
          <a:p>
            <a:pPr lvl="1" eaLnBrk="1" hangingPunct="1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Behavioral schemes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(physical activities) characterize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infancy</a:t>
            </a:r>
          </a:p>
          <a:p>
            <a:pPr lvl="2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 of simple actions that can be performed on objects</a:t>
            </a:r>
          </a:p>
          <a:p>
            <a:pPr lvl="1" eaLnBrk="1" hangingPunct="1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Mental schemes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(cognitive activities) develop in childhood</a:t>
            </a:r>
          </a:p>
          <a:p>
            <a:pPr lvl="2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 strategies and plans for solving problems</a:t>
            </a:r>
          </a:p>
        </p:txBody>
      </p:sp>
      <p:sp>
        <p:nvSpPr>
          <p:cNvPr id="33794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Cognitive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Language: a form of communication – whether spoken, written, or signed – that is based on a system of symbols </a:t>
            </a: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32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Infinite </a:t>
            </a:r>
            <a:r>
              <a:rPr lang="en-US" sz="28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Generativity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ability to produce an endless number of meaningful sentences using a finite set of words and rules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Language Development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920874"/>
            <a:ext cx="5257800" cy="46323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Environmental Influences: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Behaviorists claim language is a complex learned skill acquired through responses and reinforcements</a:t>
            </a:r>
          </a:p>
          <a:p>
            <a:pPr lvl="1" eaLnBrk="1" hangingPunct="1"/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Interaction view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Tomasello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): children learn language in specific contexts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Children’s vocabulary is linked to family socioeconomic status and the type of talk parents direct toward their children</a:t>
            </a:r>
          </a:p>
        </p:txBody>
      </p:sp>
      <p:pic>
        <p:nvPicPr>
          <p:cNvPr id="51205" name="Content Placeholder 5" descr="san70215_05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7400" y="1600200"/>
            <a:ext cx="3034284" cy="4737890"/>
          </a:xfrm>
          <a:noFill/>
        </p:spPr>
      </p:pic>
      <p:sp>
        <p:nvSpPr>
          <p:cNvPr id="51202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Language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Times New Roman" pitchFamily="18" charset="0"/>
              </a:rPr>
              <a:t>Infancy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+mj-lt"/>
                <a:cs typeface="Times New Roman" pitchFamily="18" charset="0"/>
              </a:rPr>
              <a:t>Socioemotional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Development</a:t>
            </a:r>
          </a:p>
          <a:p>
            <a:r>
              <a:rPr lang="en-US" sz="2800" dirty="0" smtClean="0">
                <a:cs typeface="Times New Roman" pitchFamily="18" charset="0"/>
              </a:rPr>
              <a:t>Dr </a:t>
            </a:r>
            <a:r>
              <a:rPr lang="en-US" sz="2800" dirty="0" err="1" smtClean="0">
                <a:cs typeface="Times New Roman" pitchFamily="18" charset="0"/>
              </a:rPr>
              <a:t>madhuranga</a:t>
            </a:r>
            <a:r>
              <a:rPr lang="en-US" sz="2800" dirty="0" smtClean="0">
                <a:cs typeface="Times New Roman" pitchFamily="18" charset="0"/>
              </a:rPr>
              <a:t> Agampody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4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2374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Feeling, or affect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That occurs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when a person is </a:t>
            </a:r>
            <a:r>
              <a:rPr lang="en-US" sz="3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a state or an interaction that is important to him or her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especially to his or her well-being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Biological and Environmental Influences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3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Changes in baby’s emotional capacities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Development of certain brain regions plays a role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emotions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Emotions are the first language with which parents and infants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communicate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relationships provide the setting for the development of a variety of emotions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Early Emotions: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Primary Emotions: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emotions that are present in humans and animals</a:t>
            </a:r>
          </a:p>
          <a:p>
            <a:pPr lvl="2" indent="-246888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Appear in the first 6 months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Self-Conscious Emotions: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require self-awareness that involves consciousness and a sense of “me”</a:t>
            </a:r>
          </a:p>
          <a:p>
            <a:pPr lvl="2" indent="-246888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Appear between 6 months and 2 years of 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Ongoing debate about the onset of various complex emotions</a:t>
            </a:r>
          </a:p>
        </p:txBody>
      </p:sp>
      <p:sp>
        <p:nvSpPr>
          <p:cNvPr id="54274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Fear is one of a baby’s earliest emotions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Appears at about 6 months; peaks at about 18 months</a:t>
            </a:r>
          </a:p>
          <a:p>
            <a:pPr lvl="1" eaLnBrk="1" hangingPunct="1">
              <a:lnSpc>
                <a:spcPct val="80000"/>
              </a:lnSpc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Stranger Anxiety: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when an infant shows a fear and wariness of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strangers</a:t>
            </a:r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Emerges gradually, first appearing at about 6 months of age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Intensifies at about 9 months of age, increasing past the 1</a:t>
            </a:r>
            <a:r>
              <a:rPr lang="en-US" sz="25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birthday</a:t>
            </a:r>
          </a:p>
          <a:p>
            <a:pPr lvl="1" eaLnBrk="1" hangingPunct="1">
              <a:lnSpc>
                <a:spcPct val="80000"/>
              </a:lnSpc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Intensity of anxiety depends 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Individual differences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Familiarity of the setting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Who the stranger is and how the stranger behaves</a:t>
            </a:r>
          </a:p>
        </p:txBody>
      </p:sp>
      <p:sp>
        <p:nvSpPr>
          <p:cNvPr id="55298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5"/>
          <p:cNvSpPr>
            <a:spLocks noGrp="1"/>
          </p:cNvSpPr>
          <p:nvPr>
            <p:ph sz="half" idx="1"/>
          </p:nvPr>
        </p:nvSpPr>
        <p:spPr>
          <a:xfrm>
            <a:off x="473075" y="1905000"/>
            <a:ext cx="4327525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700" u="sng" dirty="0" smtClean="0">
                <a:latin typeface="Times New Roman" pitchFamily="18" charset="0"/>
                <a:cs typeface="Times New Roman" pitchFamily="18" charset="0"/>
              </a:rPr>
              <a:t>Separation Protest: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crying when the caregiver leaves</a:t>
            </a:r>
          </a:p>
          <a:p>
            <a:pPr lvl="1" eaLnBrk="1" hangingPunct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Due to anxiety about being separated from their caregivers</a:t>
            </a:r>
          </a:p>
          <a:p>
            <a:pPr lvl="1" eaLnBrk="1" hangingPunct="1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Typically peaks at about 15 months for U.S. infants</a:t>
            </a:r>
          </a:p>
          <a:p>
            <a:pPr lvl="1" eaLnBrk="1" hangingPunct="1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Cultural variations</a:t>
            </a:r>
          </a:p>
        </p:txBody>
      </p:sp>
      <p:sp>
        <p:nvSpPr>
          <p:cNvPr id="56322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</a:p>
        </p:txBody>
      </p:sp>
      <p:pic>
        <p:nvPicPr>
          <p:cNvPr id="56325" name="Picture 6" descr="san70215_0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91953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3058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Caregivers’ actions influence the infant’s neurobiological regulation of emotions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caregivers soothe(calm), it reduces the level of stress hormones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Swaddling(wrap tightly with clothes.)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Infant gradually learns how to minimize the intensity of emotional reactions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Self-soothing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Self-distraction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Language (2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year)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Context can influence emotional regulation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How should caregivers respond?</a:t>
            </a:r>
          </a:p>
        </p:txBody>
      </p:sp>
      <p:sp>
        <p:nvSpPr>
          <p:cNvPr id="57346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05800" cy="4527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 individual’s behavioral style and characteristic way of responding</a:t>
            </a:r>
          </a:p>
          <a:p>
            <a:pPr eaLnBrk="1" hangingPunct="1">
              <a:lnSpc>
                <a:spcPct val="80000"/>
              </a:lnSpc>
            </a:pPr>
            <a:endParaRPr lang="en-US" sz="3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Chess and Thomas’s Classification: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Easy child (40%)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Difficult child (10%)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Slow-to-warm-up child (15%)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Unclassified (35%)</a:t>
            </a:r>
          </a:p>
          <a:p>
            <a:pPr lvl="1" eaLnBrk="1" hangingPunct="1">
              <a:lnSpc>
                <a:spcPct val="8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Kagan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classifies children based on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inhibition to the unfamiliar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Shows stability from infancy to early childhood </a:t>
            </a:r>
          </a:p>
        </p:txBody>
      </p:sp>
      <p:sp>
        <p:nvSpPr>
          <p:cNvPr id="58370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Temperament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Piaget, development is driven by the process of equilibration. </a:t>
            </a:r>
          </a:p>
          <a:p>
            <a:r>
              <a:rPr lang="en-US" dirty="0" smtClean="0"/>
              <a:t>Equilibration encompasses assimilation (i.e., </a:t>
            </a:r>
            <a:r>
              <a:rPr lang="en-US" dirty="0" smtClean="0">
                <a:solidFill>
                  <a:schemeClr val="accent2"/>
                </a:solidFill>
              </a:rPr>
              <a:t>people transform incoming information so that it fits within their existing thinking) </a:t>
            </a:r>
            <a:r>
              <a:rPr lang="en-US" dirty="0" smtClean="0"/>
              <a:t>and accommodation (</a:t>
            </a:r>
            <a:r>
              <a:rPr lang="en-US" dirty="0" err="1" smtClean="0"/>
              <a:t>i.e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people adapt their thinking to incoming information). </a:t>
            </a:r>
          </a:p>
          <a:p>
            <a:r>
              <a:rPr lang="en-US" dirty="0" smtClean="0"/>
              <a:t>Piaget suggested that equilibration takes place in three phases.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Equilibration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52578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children inherit a physiology that biases them to have a particular type of temperament, but this is modifiable through experience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Biological Influences: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Physiological characteristics have been linked with different temperaments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Heredity has a moderate influence on temperament differences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Contemporary view: temperament is a biologically based but evolving aspect of behavior</a:t>
            </a:r>
          </a:p>
          <a:p>
            <a:pPr marL="273367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Goodness of Fit: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the match between a child’s temperament and the environmental demands the child must cope with</a:t>
            </a:r>
            <a:endParaRPr lang="en-US" sz="3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5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Temperament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1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305800" cy="4298950"/>
          </a:xfrm>
        </p:spPr>
        <p:txBody>
          <a:bodyPr/>
          <a:lstStyle/>
          <a:p>
            <a:pPr eaLnBrk="1" hangingPunct="1"/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Three central characteristics:</a:t>
            </a:r>
          </a:p>
          <a:p>
            <a:pPr lvl="1"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Trust: Erikson believed the 1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year is characterized by trust vs. mistrust</a:t>
            </a:r>
          </a:p>
          <a:p>
            <a:pPr lvl="2" eaLnBrk="1" hangingPunct="1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Not completely resolved in the first year of life</a:t>
            </a:r>
          </a:p>
          <a:p>
            <a:pPr lvl="2" eaLnBrk="1" hangingPunct="1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Arises again at each successive stage of development</a:t>
            </a:r>
          </a:p>
          <a:p>
            <a:pPr lvl="1"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Development of a sense of self</a:t>
            </a:r>
          </a:p>
          <a:p>
            <a:pPr lvl="2" eaLnBrk="1" hangingPunct="1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Occurs at approximately 18 months</a:t>
            </a:r>
          </a:p>
          <a:p>
            <a:pPr lvl="1" eaLnBrk="1" hangingPunct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Independence through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separation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individuation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Erikson: autonomy vs. shame and doubt</a:t>
            </a:r>
          </a:p>
        </p:txBody>
      </p:sp>
      <p:sp>
        <p:nvSpPr>
          <p:cNvPr id="60418" name="Title 6"/>
          <p:cNvSpPr>
            <a:spLocks noGrp="1"/>
          </p:cNvSpPr>
          <p:nvPr>
            <p:ph type="title"/>
          </p:nvPr>
        </p:nvSpPr>
        <p:spPr>
          <a:xfrm>
            <a:off x="152400" y="704850"/>
            <a:ext cx="82296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Personality Development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31495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27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Face-to-face play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begins to characterize interactions at 2 to 3 months of 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Infants begin to respond more positively to people than objects</a:t>
            </a:r>
          </a:p>
          <a:p>
            <a:pPr lvl="2">
              <a:lnSpc>
                <a:spcPct val="80000"/>
              </a:lnSpc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Still-face paradigm </a:t>
            </a:r>
            <a:r>
              <a:rPr lang="en-US" sz="20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(http://www.youtube.com/watch?v=apzXGEbZht0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Frequency of face-to-face play decreases after 7 months of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age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Social Orientation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343400"/>
            <a:ext cx="4495800" cy="214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Peer interactions increase considerably between 18 to 24 months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Increased locomotion skills allow infants to explore and expand their social world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Social Orientation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657600"/>
            <a:ext cx="3505200" cy="279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Perceiving people as engaging in intentional and goal-directed behavior occurs toward the end of the 1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year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Joint attention and gaze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following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Social Referencing: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1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“reading” emotional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cues in others to determine how to act in a particular situation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Emerges by the end of the 1</a:t>
            </a:r>
            <a:r>
              <a:rPr lang="en-US" sz="25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year; improves during the 2</a:t>
            </a:r>
            <a:r>
              <a:rPr lang="en-US" sz="25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year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Social Orientation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close emotional bond between two people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30352" lvl="1" indent="-274320"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Theories of Attachment: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Freud: infants become attached to the person that provides oral satisfaction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Erikson: trust arises from physical comfort and sensitive care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Bowlby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newborns are biologically equipped to elicit attachment behavior from caregivers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16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774825"/>
            <a:ext cx="3565525" cy="4303713"/>
          </a:xfrm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Content Placeholder 5"/>
          <p:cNvSpPr>
            <a:spLocks noGrp="1"/>
          </p:cNvSpPr>
          <p:nvPr>
            <p:ph sz="half" idx="2"/>
          </p:nvPr>
        </p:nvSpPr>
        <p:spPr>
          <a:xfrm>
            <a:off x="3733800" y="1774825"/>
            <a:ext cx="5029200" cy="4303713"/>
          </a:xfrm>
        </p:spPr>
        <p:txBody>
          <a:bodyPr/>
          <a:lstStyle/>
          <a:p>
            <a:pPr marL="342900" lvl="1" indent="-342900" eaLnBrk="1" hangingPunct="1">
              <a:spcBef>
                <a:spcPts val="2400"/>
              </a:spcBef>
              <a:buClr>
                <a:srgbClr val="8D9FA6"/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Harlow: contact comfort vs. food</a:t>
            </a:r>
          </a:p>
          <a:p>
            <a:pPr marL="0" lvl="1" indent="0" eaLnBrk="1" hangingPunct="1">
              <a:spcBef>
                <a:spcPts val="2400"/>
              </a:spcBef>
              <a:buClr>
                <a:srgbClr val="8D9FA6"/>
              </a:buClr>
              <a:buFont typeface="Wingdings 2" pitchFamily="18" charset="2"/>
              <a:buNone/>
              <a:defRPr/>
            </a:pPr>
            <a:endParaRPr lang="en-US" sz="1200" dirty="0" smtClean="0">
              <a:solidFill>
                <a:schemeClr val="accent1"/>
              </a:solidFill>
              <a:hlinkClick r:id="rId2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1500" dirty="0" smtClean="0">
                <a:solidFill>
                  <a:schemeClr val="accent1"/>
                </a:solidFill>
                <a:hlinkClick r:id="rId2"/>
              </a:rPr>
              <a:t>http://www.youtube.com/watch?v=hsA5Sec6dAI&amp;feature=related</a:t>
            </a:r>
            <a:endParaRPr lang="en-US" sz="1500" dirty="0" smtClean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en-US" sz="1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http://www.youtube.com/watch?v=02r3u59FRPU&amp;feature=related</a:t>
            </a:r>
            <a:endParaRPr lang="en-US" sz="15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5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http://www.youtube.com/watch?v=OrNBEhzjg8I&amp;feature=related</a:t>
            </a:r>
            <a:endParaRPr lang="en-US" sz="15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15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pic>
        <p:nvPicPr>
          <p:cNvPr id="64518" name="Picture 4" descr="http://highered.mcgraw-hill.com/sites/dl/premium/0073370215/instructor/660203/san70215_06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447800"/>
            <a:ext cx="2362200" cy="553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298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Four Phases: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Phase 1 (birth to 2 months)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infants direct their attention to human figures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Phase 2 (2 to 7 months):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attachment becomes focused on one figure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Phase 3 (7 to 24 months):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specific attachments develop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Phase 4 (24 months on):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children become aware of others’ feelings and goals, and begin to take these into account in forming their own actions</a:t>
            </a:r>
          </a:p>
          <a:p>
            <a:pPr lvl="1" eaLnBrk="1" hangingPunct="1">
              <a:lnSpc>
                <a:spcPct val="8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Infants develop an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internal working model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of attachment</a:t>
            </a:r>
          </a:p>
        </p:txBody>
      </p:sp>
      <p:sp>
        <p:nvSpPr>
          <p:cNvPr id="65538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458200" cy="51480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Strange Situation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 an observational measure of infant attachment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http://www.youtube.com/watch?v=QTsewNrHUHU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Attachment Classifications: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Securely attached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explores environment while using caregiver as a secure base; displays mild discomfort when caregiver leaves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Insecure avoidant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avoids caregiver; shows no distress/crying when caregiver leaves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Insecure resistant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clings to caregiver and protests loudly and actively if caregiver leaves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Insecure disorganized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disorientation; extreme fearfulness may be shown even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caregiver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Ainsworth’s research is criticized for being culturally biased</a:t>
            </a:r>
          </a:p>
        </p:txBody>
      </p:sp>
      <p:sp>
        <p:nvSpPr>
          <p:cNvPr id="66562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295400"/>
            <a:ext cx="8153400" cy="5376672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Interpreting Differences in Attachment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endParaRPr lang="en-US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Attachment is an important foundation for later psychological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development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attachment can foreshadow later social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behavior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secure attachment is not the only path to success because children are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flexible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adaptive</a:t>
            </a:r>
          </a:p>
          <a:p>
            <a:pPr lvl="2" indent="-246888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Later experiences also play an important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role</a:t>
            </a:r>
          </a:p>
          <a:p>
            <a:pPr lvl="2" indent="-246888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/>
              <a:buChar char=""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Genetics and temperament play a role in attachment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differences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Attachment varies among different cultures of the world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6861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</a:p>
        </p:txBody>
      </p:sp>
      <p:pic>
        <p:nvPicPr>
          <p:cNvPr id="7" name="Content Placeholder 5" descr="http://www.folensblogs.com/psychcompanion/blog/wp-content/uploads/2008/03/baby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2438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children are satisfied with their mode of thought and therefore are in a state of equilibrium.</a:t>
            </a:r>
          </a:p>
          <a:p>
            <a:endParaRPr lang="en-US" dirty="0" smtClean="0"/>
          </a:p>
          <a:p>
            <a:r>
              <a:rPr lang="en-US" dirty="0" smtClean="0"/>
              <a:t>Then, they become aware of the shortcomings in their existing thinking and are dissatisfied (i.e., are in a state of </a:t>
            </a:r>
            <a:r>
              <a:rPr lang="en-US" dirty="0" err="1" smtClean="0"/>
              <a:t>disequilibration</a:t>
            </a:r>
            <a:r>
              <a:rPr lang="en-US" dirty="0" smtClean="0"/>
              <a:t> and experience cognitive conflict).</a:t>
            </a:r>
          </a:p>
          <a:p>
            <a:endParaRPr lang="en-US" dirty="0" smtClean="0"/>
          </a:p>
          <a:p>
            <a:r>
              <a:rPr lang="en-US" dirty="0" smtClean="0"/>
              <a:t>Last, they adopt a more sophisticated mode of thought that eliminates the shortcomings of the old one (i.e., reach a more stable equilibrium).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Cognitive Processes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Social Contexts</a:t>
            </a:r>
          </a:p>
        </p:txBody>
      </p:sp>
      <p:pic>
        <p:nvPicPr>
          <p:cNvPr id="67588" name="Picture 5" descr="san70215_0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508158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5562600" y="1295400"/>
            <a:ext cx="31242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Cross-Cultural Comparison of Attachment: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Ainsworth’s Strange Situation applied to infants in three countries in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The Family: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Family is a constellation of subsystems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Each subsystem has a reciprocal influence on the other</a:t>
            </a:r>
          </a:p>
          <a:p>
            <a:pPr lvl="2" eaLnBrk="1" hangingPunct="1">
              <a:lnSpc>
                <a:spcPct val="90000"/>
              </a:lnSpc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Adjustment of parents during infant’s first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Infant care competes with parents’ other interests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Marital satisfaction and relationship dynamics may change</a:t>
            </a:r>
          </a:p>
          <a:p>
            <a:pPr lvl="2" eaLnBrk="1" hangingPunct="1">
              <a:lnSpc>
                <a:spcPct val="90000"/>
              </a:lnSpc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Social Contexts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0722" y="0"/>
            <a:ext cx="22132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7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Reciprocal socialization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two-way interaction process whereby parents socialize children and children socialize parents</a:t>
            </a:r>
          </a:p>
          <a:p>
            <a:pPr lvl="1">
              <a:lnSpc>
                <a:spcPct val="90000"/>
              </a:lnSpc>
            </a:pP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Parent–infant synchrony: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temporal coordination of social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behavior</a:t>
            </a:r>
          </a:p>
          <a:p>
            <a:pPr lvl="2">
              <a:lnSpc>
                <a:spcPct val="90000"/>
              </a:lnSpc>
            </a:pPr>
            <a:endParaRPr lang="en-US" sz="2300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Scaffolding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Vygotsky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parental behavior that supports children’s efforts through turn-taking sequences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://www.youtube.com/watch?v=Z1aEqmC3Sq8&amp;feature=PlayList&amp;p=A9AE2347493C9968&amp;playnext=1&amp;playnext_from=PL&amp;index=2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Social Contexts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3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1722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i="1" smtClean="0">
                <a:solidFill>
                  <a:srgbClr val="0070C0"/>
                </a:solidFill>
                <a:latin typeface="Harrington" pitchFamily="82" charset="0"/>
                <a:cs typeface="Times New Roman" pitchFamily="18" charset="0"/>
              </a:rPr>
              <a:t>THANK  YOU…</a:t>
            </a:r>
          </a:p>
        </p:txBody>
      </p:sp>
      <p:sp>
        <p:nvSpPr>
          <p:cNvPr id="35844" name="Text Placeholder 4"/>
          <p:cNvSpPr>
            <a:spLocks noGrp="1"/>
          </p:cNvSpPr>
          <p:nvPr>
            <p:ph type="body" idx="1"/>
          </p:nvPr>
        </p:nvSpPr>
        <p:spPr>
          <a:xfrm>
            <a:off x="2362200" y="5105400"/>
            <a:ext cx="6629400" cy="53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smtClean="0">
                <a:solidFill>
                  <a:srgbClr val="0070C0"/>
                </a:solidFill>
              </a:rPr>
              <a:t>drmadhuranga@iihsciences.com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According to Piaget, individuals go through four stages of development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Cognition is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qualitatively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different from one stage to another</a:t>
            </a:r>
          </a:p>
          <a:p>
            <a:pPr eaLnBrk="1" hangingPunct="1"/>
            <a:r>
              <a:rPr lang="en-US" sz="3000" u="sng" dirty="0" err="1" smtClean="0">
                <a:latin typeface="Times New Roman" pitchFamily="18" charset="0"/>
                <a:cs typeface="Times New Roman" pitchFamily="18" charset="0"/>
              </a:rPr>
              <a:t>Sensorimotor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 Stage: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infant cognitive development lasting from birth to 2 years</a:t>
            </a:r>
          </a:p>
          <a:p>
            <a:pPr lvl="1"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Infants understand the world through their sensory experiences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Cognitive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81915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Sensorimotor</a:t>
            </a:r>
            <a:r>
              <a:rPr lang="en-US" sz="50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Substages</a:t>
            </a:r>
            <a:endParaRPr lang="en-US" sz="5000" b="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5" descr="san70215_0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30" y="1371600"/>
            <a:ext cx="893480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Reflexes--birth to one month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Primary circular reactions--1-4  months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Secondary circular reactions--4-8 months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Coordination of secondary circular reactions--8-12 months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Tertiary circular reactions--12-18 months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Representation--18-24 months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Sensorimotor</a:t>
            </a:r>
            <a:r>
              <a:rPr lang="en-US" sz="4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Substages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 has an undifferentiated, stereotypical reaction to events/stimuli.  </a:t>
            </a:r>
          </a:p>
          <a:p>
            <a:endParaRPr lang="en-US" dirty="0" smtClean="0"/>
          </a:p>
          <a:p>
            <a:r>
              <a:rPr lang="en-US" dirty="0" smtClean="0"/>
              <a:t>No connection is made between stimulation perceived through different senses.</a:t>
            </a:r>
          </a:p>
          <a:p>
            <a:endParaRPr lang="en-US" dirty="0" smtClean="0"/>
          </a:p>
          <a:p>
            <a:r>
              <a:rPr lang="en-US" dirty="0" smtClean="0"/>
              <a:t>No effort to grasp objects, but can visually track them.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440</TotalTime>
  <Words>2415</Words>
  <Application>Microsoft Office PowerPoint</Application>
  <PresentationFormat>On-screen Show (4:3)</PresentationFormat>
  <Paragraphs>359</Paragraphs>
  <Slides>54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Concourse</vt:lpstr>
      <vt:lpstr>Infancy  </vt:lpstr>
      <vt:lpstr>Cognitive Processes</vt:lpstr>
      <vt:lpstr>Cognitive Processes</vt:lpstr>
      <vt:lpstr>Equilibration</vt:lpstr>
      <vt:lpstr>Cognitive Processes</vt:lpstr>
      <vt:lpstr>Cognitive Processes</vt:lpstr>
      <vt:lpstr>Sensorimotor Substages</vt:lpstr>
      <vt:lpstr>Sensorimotor Substages</vt:lpstr>
      <vt:lpstr>Reflexes</vt:lpstr>
      <vt:lpstr>Primary circular reactions</vt:lpstr>
      <vt:lpstr>Secondary circular reactions</vt:lpstr>
      <vt:lpstr>Coordination of secondary circular reactions</vt:lpstr>
      <vt:lpstr>Tertiary circular reactions</vt:lpstr>
      <vt:lpstr>Representation</vt:lpstr>
      <vt:lpstr>Cognitive Processes</vt:lpstr>
      <vt:lpstr>Object Permanence</vt:lpstr>
      <vt:lpstr>Cognitive Processes</vt:lpstr>
      <vt:lpstr>Conditioning and Attention</vt:lpstr>
      <vt:lpstr>Conditioning and Attention</vt:lpstr>
      <vt:lpstr>Conditioning and Attention</vt:lpstr>
      <vt:lpstr>Memory</vt:lpstr>
      <vt:lpstr>Imitation</vt:lpstr>
      <vt:lpstr>Imitation</vt:lpstr>
      <vt:lpstr>Nutrition</vt:lpstr>
      <vt:lpstr>Language Development</vt:lpstr>
      <vt:lpstr>Language Milestones in Infancy</vt:lpstr>
      <vt:lpstr>Language Development</vt:lpstr>
      <vt:lpstr>Language Development</vt:lpstr>
      <vt:lpstr>Language Development</vt:lpstr>
      <vt:lpstr>Language Development</vt:lpstr>
      <vt:lpstr>Language Development</vt:lpstr>
      <vt:lpstr>Infancy  </vt:lpstr>
      <vt:lpstr>Emotions</vt:lpstr>
      <vt:lpstr>Emotions</vt:lpstr>
      <vt:lpstr>Emotions</vt:lpstr>
      <vt:lpstr>Emotions</vt:lpstr>
      <vt:lpstr>Emotions</vt:lpstr>
      <vt:lpstr>Emotions</vt:lpstr>
      <vt:lpstr>Temperament</vt:lpstr>
      <vt:lpstr>Temperament</vt:lpstr>
      <vt:lpstr>Personality Development</vt:lpstr>
      <vt:lpstr>Social Orientation</vt:lpstr>
      <vt:lpstr>Social Orientation</vt:lpstr>
      <vt:lpstr>Social Orientation</vt:lpstr>
      <vt:lpstr>Attachment</vt:lpstr>
      <vt:lpstr>Attachment</vt:lpstr>
      <vt:lpstr>Attachment</vt:lpstr>
      <vt:lpstr>Attachment</vt:lpstr>
      <vt:lpstr>Attachment</vt:lpstr>
      <vt:lpstr>Social Contexts</vt:lpstr>
      <vt:lpstr>Social Contexts</vt:lpstr>
      <vt:lpstr>Social Contexts</vt:lpstr>
      <vt:lpstr>Slide 53</vt:lpstr>
      <vt:lpstr>THANK  YOU…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Infancy  </dc:title>
  <dc:creator>Guest</dc:creator>
  <cp:lastModifiedBy>IIHS</cp:lastModifiedBy>
  <cp:revision>45</cp:revision>
  <dcterms:created xsi:type="dcterms:W3CDTF">2012-05-15T17:14:45Z</dcterms:created>
  <dcterms:modified xsi:type="dcterms:W3CDTF">2012-10-09T05:59:57Z</dcterms:modified>
</cp:coreProperties>
</file>