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40" r:id="rId5"/>
    <p:sldId id="259" r:id="rId6"/>
    <p:sldId id="260" r:id="rId7"/>
    <p:sldId id="261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65" r:id="rId19"/>
    <p:sldId id="264" r:id="rId20"/>
    <p:sldId id="263" r:id="rId21"/>
    <p:sldId id="262" r:id="rId22"/>
    <p:sldId id="284" r:id="rId23"/>
    <p:sldId id="283" r:id="rId24"/>
    <p:sldId id="282" r:id="rId25"/>
    <p:sldId id="281" r:id="rId26"/>
    <p:sldId id="280" r:id="rId27"/>
    <p:sldId id="279" r:id="rId28"/>
    <p:sldId id="276" r:id="rId29"/>
    <p:sldId id="278" r:id="rId30"/>
    <p:sldId id="277" r:id="rId31"/>
    <p:sldId id="285" r:id="rId32"/>
    <p:sldId id="315" r:id="rId33"/>
    <p:sldId id="314" r:id="rId34"/>
    <p:sldId id="313" r:id="rId35"/>
    <p:sldId id="341" r:id="rId36"/>
    <p:sldId id="312" r:id="rId37"/>
    <p:sldId id="311" r:id="rId38"/>
    <p:sldId id="310" r:id="rId39"/>
    <p:sldId id="309" r:id="rId40"/>
    <p:sldId id="308" r:id="rId41"/>
    <p:sldId id="307" r:id="rId42"/>
    <p:sldId id="306" r:id="rId43"/>
    <p:sldId id="342" r:id="rId44"/>
    <p:sldId id="305" r:id="rId45"/>
    <p:sldId id="304" r:id="rId46"/>
    <p:sldId id="303" r:id="rId47"/>
    <p:sldId id="302" r:id="rId48"/>
    <p:sldId id="343" r:id="rId49"/>
    <p:sldId id="301" r:id="rId50"/>
    <p:sldId id="300" r:id="rId51"/>
    <p:sldId id="344" r:id="rId52"/>
    <p:sldId id="299" r:id="rId53"/>
    <p:sldId id="298" r:id="rId54"/>
    <p:sldId id="297" r:id="rId55"/>
    <p:sldId id="296" r:id="rId56"/>
    <p:sldId id="345" r:id="rId57"/>
    <p:sldId id="294" r:id="rId58"/>
    <p:sldId id="346" r:id="rId59"/>
    <p:sldId id="293" r:id="rId60"/>
    <p:sldId id="295" r:id="rId61"/>
    <p:sldId id="292" r:id="rId62"/>
    <p:sldId id="291" r:id="rId63"/>
    <p:sldId id="290" r:id="rId64"/>
    <p:sldId id="289" r:id="rId65"/>
    <p:sldId id="288" r:id="rId66"/>
    <p:sldId id="286" r:id="rId67"/>
    <p:sldId id="287" r:id="rId68"/>
    <p:sldId id="316" r:id="rId69"/>
    <p:sldId id="326" r:id="rId70"/>
    <p:sldId id="325" r:id="rId71"/>
    <p:sldId id="324" r:id="rId72"/>
    <p:sldId id="323" r:id="rId73"/>
    <p:sldId id="322" r:id="rId74"/>
    <p:sldId id="347" r:id="rId75"/>
    <p:sldId id="321" r:id="rId76"/>
    <p:sldId id="348" r:id="rId77"/>
    <p:sldId id="320" r:id="rId78"/>
    <p:sldId id="319" r:id="rId79"/>
    <p:sldId id="318" r:id="rId80"/>
    <p:sldId id="317" r:id="rId81"/>
    <p:sldId id="349" r:id="rId82"/>
    <p:sldId id="332" r:id="rId83"/>
    <p:sldId id="327" r:id="rId84"/>
    <p:sldId id="331" r:id="rId85"/>
    <p:sldId id="328" r:id="rId86"/>
    <p:sldId id="330" r:id="rId87"/>
    <p:sldId id="329" r:id="rId88"/>
    <p:sldId id="350" r:id="rId89"/>
    <p:sldId id="334" r:id="rId90"/>
    <p:sldId id="333" r:id="rId91"/>
    <p:sldId id="337" r:id="rId92"/>
    <p:sldId id="335" r:id="rId93"/>
    <p:sldId id="351" r:id="rId94"/>
    <p:sldId id="336" r:id="rId95"/>
    <p:sldId id="338" r:id="rId96"/>
    <p:sldId id="352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8280-2AFF-4F17-91CF-F775FBA59F5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B9A6F-4758-4262-840B-92DF49D8A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8280-2AFF-4F17-91CF-F775FBA59F5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9A6F-4758-4262-840B-92DF49D8A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8280-2AFF-4F17-91CF-F775FBA59F5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9A6F-4758-4262-840B-92DF49D8A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8280-2AFF-4F17-91CF-F775FBA59F5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B9A6F-4758-4262-840B-92DF49D8A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8280-2AFF-4F17-91CF-F775FBA59F5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9A6F-4758-4262-840B-92DF49D8A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8280-2AFF-4F17-91CF-F775FBA59F5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9A6F-4758-4262-840B-92DF49D8A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8280-2AFF-4F17-91CF-F775FBA59F5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3B9A6F-4758-4262-840B-92DF49D8A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8280-2AFF-4F17-91CF-F775FBA59F5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9A6F-4758-4262-840B-92DF49D8A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8280-2AFF-4F17-91CF-F775FBA59F5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9A6F-4758-4262-840B-92DF49D8A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8280-2AFF-4F17-91CF-F775FBA59F5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9A6F-4758-4262-840B-92DF49D8A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8280-2AFF-4F17-91CF-F775FBA59F5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9A6F-4758-4262-840B-92DF49D8A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728280-2AFF-4F17-91CF-F775FBA59F5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3B9A6F-4758-4262-840B-92DF49D8A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atomicmom.typepad.com/.a/6a01156e5b7d56970c011570756492970c-pi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zimbio.com/go/chw0FMoLx5i/http:/tasithoughts.files.wordpress.com/2008/10/vert_homosexual_adoption2_g.jpg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zimbio.com/go/iRIkgjdAx3p/http:/tasithoughts.files.wordpress.com/2008/10/gdtopleft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81000" y="4876800"/>
            <a:ext cx="8458200" cy="1219200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latin typeface="Arial" charset="0"/>
              </a:rPr>
              <a:t>Dr. Madhuranga Agampody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75" y="2396575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Arial" charset="0"/>
              </a:rPr>
              <a:t>Physical Development in Early Childhood</a:t>
            </a:r>
            <a:br>
              <a:rPr lang="en-US" b="1" dirty="0" smtClean="0">
                <a:latin typeface="Arial" charset="0"/>
              </a:rPr>
            </a:br>
            <a:endParaRPr lang="en-U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000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and Fine Motor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Preschooler: highest activity level of any age in the life span</a:t>
            </a:r>
          </a:p>
          <a:p>
            <a:endParaRPr lang="en-US" sz="900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Need daily exercise; good programs with creativity and free movement</a:t>
            </a:r>
          </a:p>
          <a:p>
            <a:pPr lvl="1"/>
            <a:endParaRPr lang="en-US" sz="900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Exercise increases physical and visual awareness 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Motor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Age 3: Enjoys simple movements such as hopping, jumping, and running</a:t>
            </a: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Age 4: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Becomes more adventurous and climbs</a:t>
            </a:r>
          </a:p>
          <a:p>
            <a:endParaRPr lang="en-US" sz="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Age 5: Runs hard, is adventurous, tries hair-raising stunts in climbing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Motor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Age 3: Still emerging from infant ability to place and handle things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Age 4: Coordination improved and more precise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Age 5: Hand, arm, and body move together under better eye command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Development of Fine Motor Skills in Early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Group 40"/>
          <p:cNvGraphicFramePr>
            <a:graphicFrameLocks noGrp="1"/>
          </p:cNvGraphicFramePr>
          <p:nvPr/>
        </p:nvGraphicFramePr>
        <p:xfrm>
          <a:off x="304800" y="1752600"/>
          <a:ext cx="8534400" cy="4651375"/>
        </p:xfrm>
        <a:graphic>
          <a:graphicData uri="http://schemas.openxmlformats.org/drawingml/2006/table">
            <a:tbl>
              <a:tblPr/>
              <a:tblGrid>
                <a:gridCol w="2792413"/>
                <a:gridCol w="2716212"/>
                <a:gridCol w="302577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37 to 48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mos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3835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49 to 60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mos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3835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61 to 72 mos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8D"/>
                    </a:solidFill>
                  </a:tcPr>
                </a:tc>
              </a:tr>
              <a:tr h="2438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Approximates a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 circle in drawing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Cuts paper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Pastes using pointer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 finger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Builds 3-block bridge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Builds 8-block tower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Draws 0 and +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Dresses and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 undresses doll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Pours from pitcher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 without spilling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3835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Strings and laces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 shoelace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Cuts following a line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Strings 10 beads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Copies figure 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Opens and places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 clothespins (one-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 handed)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Builds a 5-block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bridge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Pours from various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 containers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Prints first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Folds paper in halves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 and quarters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Traces around hand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Draws rectangle, circle,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  square, triangle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Cuts interior piece from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 paper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Uses crayons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 appropriately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Makes clay object with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 2 small parts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Reproduces letters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835"/>
                          </a:solidFill>
                          <a:effectLst/>
                          <a:latin typeface="Arial" charset="0"/>
                        </a:rPr>
                        <a:t> Copies 2 short 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8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Motor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Denver Developmental Screening Test</a:t>
            </a:r>
          </a:p>
          <a:p>
            <a:endParaRPr lang="en-US" sz="800" b="1" dirty="0" smtClean="0"/>
          </a:p>
          <a:p>
            <a:pPr lvl="1"/>
            <a:r>
              <a:rPr lang="en-US" dirty="0" smtClean="0"/>
              <a:t>Used to diagnose developmental delay in children from birth to 6 years of age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Simple, inexpensive, fast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Includes gross and fine motor skills, language, and personal-social ability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Stages of Young Children’s </a:t>
            </a:r>
            <a:br>
              <a:rPr lang="en-US" dirty="0" smtClean="0"/>
            </a:br>
            <a:r>
              <a:rPr lang="en-US" dirty="0" smtClean="0"/>
              <a:t>Artistic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Group 82"/>
          <p:cNvGraphicFramePr>
            <a:graphicFrameLocks noGrp="1"/>
          </p:cNvGraphicFramePr>
          <p:nvPr/>
        </p:nvGraphicFramePr>
        <p:xfrm>
          <a:off x="685800" y="1600200"/>
          <a:ext cx="7772400" cy="2897189"/>
        </p:xfrm>
        <a:graphic>
          <a:graphicData uri="http://schemas.openxmlformats.org/drawingml/2006/table">
            <a:tbl>
              <a:tblPr/>
              <a:tblGrid>
                <a:gridCol w="2667000"/>
                <a:gridCol w="762000"/>
                <a:gridCol w="43434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Progress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Placement Stage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Placement patterns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Shape Stage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Diagrams of 6 different shapes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Design Stage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Mix 2 basic shapes into more complex 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Pictorial Stage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Objects that adults recognize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85"/>
                    </a:solidFill>
                  </a:tcPr>
                </a:tc>
              </a:tr>
            </a:tbl>
          </a:graphicData>
        </a:graphic>
      </p:graphicFrame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685800" y="30480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2048"/>
            <a:ext cx="2657475" cy="22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57200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5720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1" y="4572000"/>
            <a:ext cx="23622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Art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Child art</a:t>
            </a: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Reflects inventive problem solving</a:t>
            </a:r>
          </a:p>
          <a:p>
            <a:pPr lvl="1"/>
            <a:endParaRPr lang="en-US" sz="800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Developmental changes depend on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Talent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Motivation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Familial support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Cultural values</a:t>
            </a:r>
          </a:p>
          <a:p>
            <a:pPr lvl="1"/>
            <a:endParaRPr lang="en-US" sz="8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600" dirty="0" smtClean="0"/>
              <a:t>Origin and Development of Handedness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/>
              <a:t>Genetic inheritance</a:t>
            </a:r>
            <a:endParaRPr lang="en-US" sz="700" dirty="0" smtClean="0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/>
              <a:t>Right-handedness dominant in all cultures</a:t>
            </a:r>
            <a:endParaRPr lang="en-US" sz="700" dirty="0" smtClean="0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/>
              <a:t>Hand preference may occur in womb</a:t>
            </a:r>
            <a:r>
              <a:rPr lang="en-US" sz="700" dirty="0" smtClean="0"/>
              <a:t>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/>
              <a:t>Many preschoolers use both hands; preference develops later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Handedness, the Brain, and Language</a:t>
            </a:r>
          </a:p>
          <a:p>
            <a:pPr lvl="1"/>
            <a:r>
              <a:rPr lang="en-US" dirty="0" smtClean="0"/>
              <a:t>Approximately 95% of right-handed individuals process speech primarily in left hemisphere </a:t>
            </a:r>
            <a:endParaRPr lang="en-US" sz="900" dirty="0" smtClean="0"/>
          </a:p>
          <a:p>
            <a:pPr lvl="1"/>
            <a:r>
              <a:rPr lang="en-US" dirty="0" smtClean="0"/>
              <a:t>Left-handed individuals </a:t>
            </a:r>
          </a:p>
          <a:p>
            <a:pPr lvl="2"/>
            <a:r>
              <a:rPr lang="en-US" dirty="0" smtClean="0"/>
              <a:t>Show more variation in processing</a:t>
            </a:r>
          </a:p>
          <a:p>
            <a:pPr lvl="2"/>
            <a:r>
              <a:rPr lang="en-US" dirty="0" smtClean="0"/>
              <a:t>More likely to have reading problems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Handedness and Other Abilities</a:t>
            </a:r>
          </a:p>
          <a:p>
            <a:pPr lvl="1"/>
            <a:r>
              <a:rPr lang="en-US" dirty="0" smtClean="0"/>
              <a:t>Left-handers more common among </a:t>
            </a:r>
          </a:p>
          <a:p>
            <a:pPr lvl="2"/>
            <a:r>
              <a:rPr lang="en-US" dirty="0" smtClean="0"/>
              <a:t>Mathematicians</a:t>
            </a:r>
          </a:p>
          <a:p>
            <a:pPr lvl="2"/>
            <a:r>
              <a:rPr lang="en-US" dirty="0" smtClean="0"/>
              <a:t>Musicians</a:t>
            </a:r>
          </a:p>
          <a:p>
            <a:pPr lvl="2"/>
            <a:r>
              <a:rPr lang="en-US" dirty="0" smtClean="0"/>
              <a:t>Architects</a:t>
            </a:r>
          </a:p>
          <a:p>
            <a:pPr lvl="2"/>
            <a:r>
              <a:rPr lang="en-US" dirty="0" smtClean="0"/>
              <a:t>Artists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Development in Early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How Does a Young Child’s Body and Brain Grow and Change?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How Do Young Children’s Motor Skills Develop?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What Are Some Important Aspects of Young Children’s Health?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and Sleep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young children sleep through night and have daytime nap</a:t>
            </a:r>
          </a:p>
          <a:p>
            <a:pPr lvl="1">
              <a:lnSpc>
                <a:spcPct val="115000"/>
              </a:lnSpc>
            </a:pPr>
            <a:r>
              <a:rPr lang="en-US" b="1" dirty="0" smtClean="0"/>
              <a:t>Transitional objects</a:t>
            </a:r>
            <a:r>
              <a:rPr lang="en-US" dirty="0" smtClean="0"/>
              <a:t> (bedtime companions)</a:t>
            </a:r>
          </a:p>
          <a:p>
            <a:pPr lvl="1">
              <a:lnSpc>
                <a:spcPct val="115000"/>
              </a:lnSpc>
            </a:pPr>
            <a:r>
              <a:rPr lang="en-US" dirty="0" smtClean="0"/>
              <a:t>Link between sleep and behavioral problems</a:t>
            </a:r>
          </a:p>
          <a:p>
            <a:pPr lvl="2">
              <a:lnSpc>
                <a:spcPct val="115000"/>
              </a:lnSpc>
            </a:pPr>
            <a:r>
              <a:rPr lang="en-US" b="1" dirty="0" smtClean="0"/>
              <a:t>Nightmares:</a:t>
            </a:r>
            <a:r>
              <a:rPr lang="en-US" dirty="0" smtClean="0"/>
              <a:t> frightening dreams</a:t>
            </a:r>
            <a:endParaRPr lang="en-US" b="1" dirty="0" smtClean="0"/>
          </a:p>
          <a:p>
            <a:pPr lvl="2">
              <a:lnSpc>
                <a:spcPct val="115000"/>
              </a:lnSpc>
            </a:pPr>
            <a:r>
              <a:rPr lang="en-US" b="1" dirty="0" smtClean="0"/>
              <a:t>Night terrors:</a:t>
            </a:r>
            <a:r>
              <a:rPr lang="en-US" dirty="0" smtClean="0"/>
              <a:t> sudden arousal, intense</a:t>
            </a:r>
          </a:p>
          <a:p>
            <a:pPr lvl="2">
              <a:lnSpc>
                <a:spcPct val="115000"/>
              </a:lnSpc>
            </a:pPr>
            <a:r>
              <a:rPr lang="en-US" b="1" dirty="0" smtClean="0"/>
              <a:t>Somnambulism:</a:t>
            </a:r>
            <a:r>
              <a:rPr lang="en-US" dirty="0" smtClean="0"/>
              <a:t> sleep walking; most outgrow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dirty="0" smtClean="0"/>
              <a:t>Energy needs 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dirty="0" smtClean="0"/>
              <a:t>Calorie needs increase with age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dirty="0" smtClean="0"/>
              <a:t>Needs vary by age, sex, and size</a:t>
            </a:r>
            <a:endParaRPr lang="en-US" sz="1200" dirty="0" smtClean="0"/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dirty="0" smtClean="0"/>
              <a:t>Dieting and eating behavior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dirty="0" smtClean="0"/>
              <a:t>Diets worsen as children age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dirty="0" smtClean="0"/>
              <a:t>Children need healthy, balanced diets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dirty="0" smtClean="0"/>
              <a:t>Fat and sugar consumption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dirty="0" smtClean="0"/>
              <a:t>Avoid excessive fat, sugars, fast foods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/>
              <a:t>Allow child to develop tastes in food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/>
              <a:t>Expose child to healthy food; limit sugar-based foods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/>
              <a:t>Preschoolers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en-US" dirty="0" smtClean="0"/>
              <a:t>Healthy mid-morning snack recommended; avoid giving sweets for snacks</a:t>
            </a:r>
          </a:p>
          <a:p>
            <a:endParaRPr lang="en-US" dirty="0"/>
          </a:p>
        </p:txBody>
      </p:sp>
      <p:pic>
        <p:nvPicPr>
          <p:cNvPr id="4" name="Content Placeholder 4" descr="obese chi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24200" y="4421879"/>
            <a:ext cx="3657600" cy="2436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Overweight young children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Currently a serious health problem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Body mass index (BMI)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Increased dramatically in recent decades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Rates vary among ethnic groups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Prevention</a:t>
            </a:r>
          </a:p>
          <a:p>
            <a:pPr lvl="2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Avoid using food as symbol of love or reward</a:t>
            </a:r>
          </a:p>
          <a:p>
            <a:pPr lvl="2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Routine daily physical activity necessary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dirty="0" smtClean="0"/>
              <a:t>Malnutrition in Young Children from Low-Income Families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n-US" dirty="0" smtClean="0"/>
              <a:t>Poor nutrition linked to development</a:t>
            </a:r>
          </a:p>
          <a:p>
            <a:pPr lvl="2">
              <a:lnSpc>
                <a:spcPct val="85000"/>
              </a:lnSpc>
              <a:spcBef>
                <a:spcPct val="50000"/>
              </a:spcBef>
            </a:pPr>
            <a:r>
              <a:rPr lang="en-US" dirty="0" smtClean="0"/>
              <a:t>Nutritional supplement programs</a:t>
            </a:r>
          </a:p>
          <a:p>
            <a:pPr lvl="2">
              <a:lnSpc>
                <a:spcPct val="85000"/>
              </a:lnSpc>
              <a:spcBef>
                <a:spcPct val="50000"/>
              </a:spcBef>
            </a:pPr>
            <a:r>
              <a:rPr lang="en-US" dirty="0" smtClean="0"/>
              <a:t>May be linked to cognitive deficits</a:t>
            </a:r>
          </a:p>
          <a:p>
            <a:pPr lvl="2">
              <a:lnSpc>
                <a:spcPct val="85000"/>
              </a:lnSpc>
              <a:spcBef>
                <a:spcPct val="50000"/>
              </a:spcBef>
            </a:pPr>
            <a:r>
              <a:rPr lang="en-US" dirty="0" smtClean="0"/>
              <a:t>Underfed children tend to receive less supervision, stimulation, education</a:t>
            </a:r>
          </a:p>
          <a:p>
            <a:pPr lvl="2">
              <a:lnSpc>
                <a:spcPct val="85000"/>
              </a:lnSpc>
              <a:spcBef>
                <a:spcPct val="50000"/>
              </a:spcBef>
            </a:pPr>
            <a:r>
              <a:rPr lang="en-US" dirty="0" smtClean="0"/>
              <a:t>Linked to aggressive, hyperactive behavior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Main Causes of death in children 1-4 years of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1" descr="san82604_0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7645400" cy="347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Illness and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Poverty and ethnicity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Poverty linked to health of young children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Many health problems begin before birth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Unsanitary conditions, crowded housing, inadequate supervision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Higher risk of exposure to lead poisoning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Inadequate medical insurance and care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Illness and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Safety at home and in child care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Caregivers have important role here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Vehicle safety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Tobacco use; Close monitoring of children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Keeping harmful products out of reach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Effective communication with child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Emotional support for children’s concerns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Use of effective parenting 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Illness and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best parenting strategies with a chronically ill child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Balance illness with other family needs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Maintain clear family boundaries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Develop communication competence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Attribute positive meanings to situation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Engage in effective coping efforts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State of Illness and Health of the World’s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2133600"/>
            <a:ext cx="7924800" cy="3962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UNICEF: Under-5 mortality rate causes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2438400"/>
            <a:ext cx="4191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rgbClr val="283835"/>
              </a:solidFill>
              <a:latin typeface="Arial" charset="0"/>
            </a:endParaRP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Nutritional health and health knowledge of mothers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Level of immunization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Dehydration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Availability of maternal and child health services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43400" y="2514600"/>
            <a:ext cx="434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1">
              <a:solidFill>
                <a:srgbClr val="283835"/>
              </a:solidFill>
              <a:latin typeface="Arial" charset="0"/>
            </a:endParaRP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Income and food availability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Availability of clean water and safe sanitation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Overall safety of the child’s environment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Increase in HIV/AIDS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Growth and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Height and Weight: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Average child grows 6 – 7 cm and gains between 2.2 and 3.2 </a:t>
            </a:r>
            <a:r>
              <a:rPr lang="en-US" dirty="0" err="1" smtClean="0">
                <a:solidFill>
                  <a:srgbClr val="000000"/>
                </a:solidFill>
              </a:rPr>
              <a:t>kgs</a:t>
            </a:r>
            <a:r>
              <a:rPr lang="en-US" dirty="0" smtClean="0">
                <a:solidFill>
                  <a:srgbClr val="000000"/>
                </a:solidFill>
              </a:rPr>
              <a:t> a year during early childhood</a:t>
            </a:r>
            <a:endParaRPr lang="en-US" sz="800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Growth patterns affected by genetics, growth hormones, environmental factors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Boys gain muscle; girls gain fatty tissue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Growth Hormone Deficiency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charset="0"/>
              </a:rPr>
              <a:t>Cognitive Development in Early Childhood</a:t>
            </a:r>
            <a:br>
              <a:rPr lang="en-US" b="1" dirty="0" smtClean="0">
                <a:latin typeface="Arial" charset="0"/>
              </a:rPr>
            </a:b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81475"/>
            <a:ext cx="4000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Cognitive Development in Early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Are the Three Views of the Cognitive Changes That Occur in Early Childhood?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How Do Young Children Develop Language?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What Are Some Important Features of Early Childhood Education?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Piaget’s Preoperational Stage (2-7):</a:t>
            </a: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Children begin to represent the world with words, images, and drawings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Children form stable concepts and begin to reason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Cognitions are dominated by egocentrism and magical beliefs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Preoperational: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child does not yet perform operations, or reversible mental actions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Children can only do mentally what they can do physically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Operations:</a:t>
            </a:r>
            <a:r>
              <a:rPr lang="en-US" dirty="0" smtClean="0">
                <a:solidFill>
                  <a:srgbClr val="000000"/>
                </a:solidFill>
              </a:rPr>
              <a:t> internalized set of actions</a:t>
            </a:r>
          </a:p>
          <a:p>
            <a:pPr marL="342900" lvl="1" indent="-342900">
              <a:buFont typeface="Wingdings 2"/>
              <a:buChar char=""/>
            </a:pPr>
            <a:r>
              <a:rPr lang="en-US" dirty="0" smtClean="0">
                <a:solidFill>
                  <a:srgbClr val="000000"/>
                </a:solidFill>
              </a:rPr>
              <a:t>Contains 2 </a:t>
            </a:r>
            <a:r>
              <a:rPr lang="en-US" dirty="0" err="1" smtClean="0">
                <a:solidFill>
                  <a:srgbClr val="000000"/>
                </a:solidFill>
              </a:rPr>
              <a:t>substages</a:t>
            </a:r>
            <a:r>
              <a:rPr lang="en-US" dirty="0" smtClean="0">
                <a:solidFill>
                  <a:srgbClr val="000000"/>
                </a:solidFill>
              </a:rPr>
              <a:t>: symbolic function and intuitive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Function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First sub stage of preoperational thought</a:t>
            </a:r>
          </a:p>
          <a:p>
            <a:endParaRPr lang="en-US" sz="700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Occurs about ages 2 to 4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Child gains ability to mentally represent an object not present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Drawings are imaginative</a:t>
            </a:r>
          </a:p>
          <a:p>
            <a:pPr lvl="1">
              <a:lnSpc>
                <a:spcPct val="85000"/>
              </a:lnSpc>
              <a:spcBef>
                <a:spcPct val="40000"/>
              </a:spcBef>
            </a:pPr>
            <a:r>
              <a:rPr lang="en-US" dirty="0" smtClean="0">
                <a:solidFill>
                  <a:srgbClr val="000000"/>
                </a:solidFill>
              </a:rPr>
              <a:t>Thought still imperfect, not well organized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257800" cy="5303838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Two limitations</a:t>
            </a:r>
            <a:r>
              <a:rPr lang="en-US" dirty="0" smtClean="0">
                <a:solidFill>
                  <a:srgbClr val="000000"/>
                </a:solidFill>
              </a:rPr>
              <a:t> on preoperational thought</a:t>
            </a: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Egocentrism:</a:t>
            </a:r>
            <a:r>
              <a:rPr lang="en-US" dirty="0" smtClean="0">
                <a:solidFill>
                  <a:srgbClr val="000000"/>
                </a:solidFill>
              </a:rPr>
              <a:t> inability to distinguish between one’s own perspective and someone else’s </a:t>
            </a:r>
            <a:r>
              <a:rPr lang="en-US" dirty="0" smtClean="0">
                <a:solidFill>
                  <a:srgbClr val="FF0000"/>
                </a:solidFill>
              </a:rPr>
              <a:t>(having or regarding the self or the individual as the center of all things)</a:t>
            </a:r>
          </a:p>
          <a:p>
            <a:pPr lvl="1"/>
            <a:endParaRPr lang="en-US" sz="8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5" descr="san3191x_0806"/>
          <p:cNvPicPr>
            <a:picLocks noChangeAspect="1" noChangeArrowheads="1"/>
          </p:cNvPicPr>
          <p:nvPr/>
        </p:nvPicPr>
        <p:blipFill>
          <a:blip r:embed="rId2"/>
          <a:srcRect t="2737" b="2737"/>
          <a:stretch>
            <a:fillRect/>
          </a:stretch>
        </p:blipFill>
        <p:spPr>
          <a:xfrm>
            <a:off x="5716588" y="1965325"/>
            <a:ext cx="3427412" cy="420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029200" cy="4525963"/>
          </a:xfrm>
        </p:spPr>
        <p:txBody>
          <a:bodyPr/>
          <a:lstStyle/>
          <a:p>
            <a:pPr marL="342900" lvl="1" indent="-342900">
              <a:buFont typeface="Wingdings 2"/>
              <a:buChar char=""/>
            </a:pPr>
            <a:r>
              <a:rPr lang="en-US" b="1" dirty="0" smtClean="0">
                <a:solidFill>
                  <a:srgbClr val="000000"/>
                </a:solidFill>
              </a:rPr>
              <a:t>Animism:</a:t>
            </a:r>
            <a:r>
              <a:rPr lang="en-US" dirty="0" smtClean="0">
                <a:solidFill>
                  <a:srgbClr val="000000"/>
                </a:solidFill>
              </a:rPr>
              <a:t> belief that inanimate objects have lifelike qualities and are capable of action </a:t>
            </a:r>
            <a:r>
              <a:rPr lang="en-US" dirty="0" smtClean="0">
                <a:solidFill>
                  <a:srgbClr val="FF0000"/>
                </a:solidFill>
              </a:rPr>
              <a:t>(the belief that natural objects have souls that may exist apart from their material bodies.)</a:t>
            </a:r>
          </a:p>
          <a:p>
            <a:endParaRPr lang="en-US" dirty="0"/>
          </a:p>
        </p:txBody>
      </p:sp>
      <p:pic>
        <p:nvPicPr>
          <p:cNvPr id="4" name="Picture 5" descr="san3191x_0806"/>
          <p:cNvPicPr>
            <a:picLocks noChangeAspect="1" noChangeArrowheads="1"/>
          </p:cNvPicPr>
          <p:nvPr/>
        </p:nvPicPr>
        <p:blipFill>
          <a:blip r:embed="rId2"/>
          <a:srcRect t="2737" b="2737"/>
          <a:stretch>
            <a:fillRect/>
          </a:stretch>
        </p:blipFill>
        <p:spPr>
          <a:xfrm>
            <a:off x="5181600" y="1524000"/>
            <a:ext cx="3427412" cy="42068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Intuitive Thought </a:t>
            </a:r>
            <a:r>
              <a:rPr lang="en-US" dirty="0" err="1" smtClean="0"/>
              <a:t>Substage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Children begin to use primitive reasoning, seek answers to all sorts of questions </a:t>
            </a:r>
            <a:endParaRPr lang="en-US" sz="800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Occurs about 4 to 7 years of age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Limits of preoperational thought</a:t>
            </a:r>
            <a:endParaRPr lang="en-US" sz="800" dirty="0" smtClean="0">
              <a:solidFill>
                <a:srgbClr val="000000"/>
              </a:solidFill>
            </a:endParaRPr>
          </a:p>
          <a:p>
            <a:pPr lvl="2"/>
            <a:r>
              <a:rPr lang="en-US" b="1" dirty="0" err="1" smtClean="0">
                <a:solidFill>
                  <a:srgbClr val="000000"/>
                </a:solidFill>
              </a:rPr>
              <a:t>Centration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focusing attention on one characteristic to the exclusion of all others</a:t>
            </a:r>
            <a:endParaRPr lang="en-US" sz="700" dirty="0" smtClean="0">
              <a:solidFill>
                <a:srgbClr val="000000"/>
              </a:solidFill>
            </a:endParaRPr>
          </a:p>
          <a:p>
            <a:pPr lvl="2"/>
            <a:r>
              <a:rPr lang="en-US" b="1" dirty="0" smtClean="0">
                <a:solidFill>
                  <a:srgbClr val="000000"/>
                </a:solidFill>
              </a:rPr>
              <a:t>Conservation:</a:t>
            </a:r>
            <a:r>
              <a:rPr lang="en-US" dirty="0" smtClean="0">
                <a:solidFill>
                  <a:srgbClr val="000000"/>
                </a:solidFill>
              </a:rPr>
              <a:t> realizes altering object’s substance does not change it quantitatively</a:t>
            </a:r>
          </a:p>
          <a:p>
            <a:pPr lvl="2" indent="-182880"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>
                <a:solidFill>
                  <a:schemeClr val="tx1"/>
                </a:solidFill>
              </a:rPr>
              <a:t>Children may be able to conserve in one area but not another</a:t>
            </a:r>
          </a:p>
          <a:p>
            <a:pPr lvl="2" indent="-182880"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>
                <a:solidFill>
                  <a:schemeClr val="tx1"/>
                </a:solidFill>
              </a:rPr>
              <a:t>Conservation may appear earlier than Piaget originally thought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 descr="san70215_07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01800"/>
            <a:ext cx="75438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Some Dimensions of Conservation: Number, Matter, and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55837"/>
            <a:ext cx="8686800" cy="45259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Group 69"/>
          <p:cNvGraphicFramePr>
            <a:graphicFrameLocks noGrp="1"/>
          </p:cNvGraphicFramePr>
          <p:nvPr/>
        </p:nvGraphicFramePr>
        <p:xfrm>
          <a:off x="609600" y="1844675"/>
          <a:ext cx="8001000" cy="464661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182880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Type of conservation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Initial presentation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Two identical rows of objects shown to child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Two identical balls of clay shown to child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Two sticks are aligned in front of child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2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Manipulation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Child is asked which row has more objects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Experimenter changes shape of one ball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Experimenter moves one stick to right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Preoperational child’s answer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“Yes, the longer row”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“No, the longer one has more”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“No, the one on top is longer”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val 32"/>
          <p:cNvSpPr>
            <a:spLocks noChangeArrowheads="1"/>
          </p:cNvSpPr>
          <p:nvPr/>
        </p:nvSpPr>
        <p:spPr bwMode="auto">
          <a:xfrm>
            <a:off x="3962400" y="2530475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3"/>
          <p:cNvSpPr>
            <a:spLocks noChangeArrowheads="1"/>
          </p:cNvSpPr>
          <p:nvPr/>
        </p:nvSpPr>
        <p:spPr bwMode="auto">
          <a:xfrm>
            <a:off x="3962400" y="2759075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>
            <a:off x="3657600" y="2530475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35"/>
          <p:cNvSpPr>
            <a:spLocks noChangeArrowheads="1"/>
          </p:cNvSpPr>
          <p:nvPr/>
        </p:nvSpPr>
        <p:spPr bwMode="auto">
          <a:xfrm>
            <a:off x="3657600" y="2759075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36"/>
          <p:cNvSpPr>
            <a:spLocks noChangeArrowheads="1"/>
          </p:cNvSpPr>
          <p:nvPr/>
        </p:nvSpPr>
        <p:spPr bwMode="auto">
          <a:xfrm>
            <a:off x="3352800" y="2530475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37"/>
          <p:cNvSpPr>
            <a:spLocks noChangeArrowheads="1"/>
          </p:cNvSpPr>
          <p:nvPr/>
        </p:nvSpPr>
        <p:spPr bwMode="auto">
          <a:xfrm>
            <a:off x="3352800" y="2759075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38"/>
          <p:cNvSpPr>
            <a:spLocks noChangeArrowheads="1"/>
          </p:cNvSpPr>
          <p:nvPr/>
        </p:nvSpPr>
        <p:spPr bwMode="auto">
          <a:xfrm>
            <a:off x="3048000" y="2530475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39"/>
          <p:cNvSpPr>
            <a:spLocks noChangeArrowheads="1"/>
          </p:cNvSpPr>
          <p:nvPr/>
        </p:nvSpPr>
        <p:spPr bwMode="auto">
          <a:xfrm>
            <a:off x="3048000" y="2759075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" name="Object 40"/>
          <p:cNvGraphicFramePr>
            <a:graphicFrameLocks noChangeAspect="1"/>
          </p:cNvGraphicFramePr>
          <p:nvPr/>
        </p:nvGraphicFramePr>
        <p:xfrm>
          <a:off x="5791200" y="2530475"/>
          <a:ext cx="685800" cy="331788"/>
        </p:xfrm>
        <a:graphic>
          <a:graphicData uri="http://schemas.openxmlformats.org/presentationml/2006/ole">
            <p:oleObj spid="_x0000_s1026" name="Bitmap Image" r:id="rId3" imgW="1162212" imgH="561905" progId="PBrush">
              <p:embed/>
            </p:oleObj>
          </a:graphicData>
        </a:graphic>
      </p:graphicFrame>
      <p:graphicFrame>
        <p:nvGraphicFramePr>
          <p:cNvPr id="14" name="Object 41"/>
          <p:cNvGraphicFramePr>
            <a:graphicFrameLocks noChangeAspect="1"/>
          </p:cNvGraphicFramePr>
          <p:nvPr/>
        </p:nvGraphicFramePr>
        <p:xfrm>
          <a:off x="4826000" y="4054475"/>
          <a:ext cx="736600" cy="355600"/>
        </p:xfrm>
        <a:graphic>
          <a:graphicData uri="http://schemas.openxmlformats.org/presentationml/2006/ole">
            <p:oleObj spid="_x0000_s1027" name="Bitmap Image" r:id="rId4" imgW="1162212" imgH="561905" progId="PBrush">
              <p:embed/>
            </p:oleObj>
          </a:graphicData>
        </a:graphic>
      </p:graphicFrame>
      <p:graphicFrame>
        <p:nvGraphicFramePr>
          <p:cNvPr id="15" name="Object 42"/>
          <p:cNvGraphicFramePr>
            <a:graphicFrameLocks noChangeAspect="1"/>
          </p:cNvGraphicFramePr>
          <p:nvPr/>
        </p:nvGraphicFramePr>
        <p:xfrm>
          <a:off x="5029200" y="2530475"/>
          <a:ext cx="685800" cy="331788"/>
        </p:xfrm>
        <a:graphic>
          <a:graphicData uri="http://schemas.openxmlformats.org/presentationml/2006/ole">
            <p:oleObj spid="_x0000_s1028" name="Bitmap Image" r:id="rId5" imgW="1162212" imgH="561905" progId="PBrush">
              <p:embed/>
            </p:oleObj>
          </a:graphicData>
        </a:graphic>
      </p:graphicFrame>
      <p:graphicFrame>
        <p:nvGraphicFramePr>
          <p:cNvPr id="16" name="Object 43"/>
          <p:cNvGraphicFramePr>
            <a:graphicFrameLocks noChangeAspect="1"/>
          </p:cNvGraphicFramePr>
          <p:nvPr/>
        </p:nvGraphicFramePr>
        <p:xfrm>
          <a:off x="5562600" y="4206875"/>
          <a:ext cx="1143000" cy="163513"/>
        </p:xfrm>
        <a:graphic>
          <a:graphicData uri="http://schemas.openxmlformats.org/presentationml/2006/ole">
            <p:oleObj spid="_x0000_s1029" name="Bitmap Image" r:id="rId6" imgW="1790476" imgH="257007" progId="PBrush">
              <p:embed/>
            </p:oleObj>
          </a:graphicData>
        </a:graphic>
      </p:graphicFrame>
      <p:sp>
        <p:nvSpPr>
          <p:cNvPr id="17" name="Oval 44"/>
          <p:cNvSpPr>
            <a:spLocks noChangeArrowheads="1"/>
          </p:cNvSpPr>
          <p:nvPr/>
        </p:nvSpPr>
        <p:spPr bwMode="auto">
          <a:xfrm>
            <a:off x="4114800" y="4054475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45"/>
          <p:cNvSpPr>
            <a:spLocks noChangeArrowheads="1"/>
          </p:cNvSpPr>
          <p:nvPr/>
        </p:nvSpPr>
        <p:spPr bwMode="auto">
          <a:xfrm>
            <a:off x="3886200" y="4283075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46"/>
          <p:cNvSpPr>
            <a:spLocks noChangeArrowheads="1"/>
          </p:cNvSpPr>
          <p:nvPr/>
        </p:nvSpPr>
        <p:spPr bwMode="auto">
          <a:xfrm>
            <a:off x="3733800" y="4054475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47"/>
          <p:cNvSpPr>
            <a:spLocks noChangeArrowheads="1"/>
          </p:cNvSpPr>
          <p:nvPr/>
        </p:nvSpPr>
        <p:spPr bwMode="auto">
          <a:xfrm>
            <a:off x="3581400" y="4283075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352800" y="4054475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49"/>
          <p:cNvSpPr>
            <a:spLocks noChangeArrowheads="1"/>
          </p:cNvSpPr>
          <p:nvPr/>
        </p:nvSpPr>
        <p:spPr bwMode="auto">
          <a:xfrm>
            <a:off x="3276600" y="4283075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50"/>
          <p:cNvSpPr>
            <a:spLocks noChangeArrowheads="1"/>
          </p:cNvSpPr>
          <p:nvPr/>
        </p:nvSpPr>
        <p:spPr bwMode="auto">
          <a:xfrm>
            <a:off x="2971800" y="4054475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51"/>
          <p:cNvSpPr>
            <a:spLocks noChangeArrowheads="1"/>
          </p:cNvSpPr>
          <p:nvPr/>
        </p:nvSpPr>
        <p:spPr bwMode="auto">
          <a:xfrm>
            <a:off x="2971800" y="4283075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7010400" y="2759075"/>
            <a:ext cx="1219200" cy="152400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3"/>
          <p:cNvSpPr>
            <a:spLocks noChangeArrowheads="1"/>
          </p:cNvSpPr>
          <p:nvPr/>
        </p:nvSpPr>
        <p:spPr bwMode="auto">
          <a:xfrm>
            <a:off x="7010400" y="2530475"/>
            <a:ext cx="1219200" cy="152400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4"/>
          <p:cNvSpPr>
            <a:spLocks noChangeArrowheads="1"/>
          </p:cNvSpPr>
          <p:nvPr/>
        </p:nvSpPr>
        <p:spPr bwMode="auto">
          <a:xfrm>
            <a:off x="6934200" y="4283075"/>
            <a:ext cx="1143000" cy="152400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auto">
          <a:xfrm>
            <a:off x="7315200" y="4054475"/>
            <a:ext cx="1143000" cy="152400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Vygotsky’s</a:t>
            </a:r>
            <a:r>
              <a:rPr lang="en-US" dirty="0" smtClean="0"/>
              <a:t> Theory of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Social constructionist approach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Children actively construct their knowledge and understanding</a:t>
            </a:r>
            <a:endParaRPr lang="en-US" sz="700" dirty="0" smtClean="0">
              <a:solidFill>
                <a:srgbClr val="000000"/>
              </a:solidFill>
            </a:endParaRPr>
          </a:p>
          <a:p>
            <a:pPr lvl="2">
              <a:lnSpc>
                <a:spcPct val="95000"/>
              </a:lnSpc>
              <a:spcBef>
                <a:spcPct val="60000"/>
              </a:spcBef>
            </a:pPr>
            <a:r>
              <a:rPr lang="en-US" dirty="0" smtClean="0">
                <a:solidFill>
                  <a:srgbClr val="000000"/>
                </a:solidFill>
              </a:rPr>
              <a:t>Ways of thinking, understanding develop primarily through social interaction</a:t>
            </a:r>
            <a:endParaRPr lang="en-US" sz="700" dirty="0" smtClean="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Cognitive development depends on tools provided by society</a:t>
            </a:r>
            <a:endParaRPr lang="en-US" sz="700" dirty="0" smtClean="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Minds shaped by cultural context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Growth Hormone Deficiency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health.rush.edu/healthinformation/graphics/images/en/15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447800"/>
            <a:ext cx="5810248" cy="4648200"/>
          </a:xfrm>
          <a:prstGeom prst="rect">
            <a:avLst/>
          </a:prstGeom>
          <a:noFill/>
        </p:spPr>
      </p:pic>
      <p:pic>
        <p:nvPicPr>
          <p:cNvPr id="59396" name="Picture 4" descr="http://drtummy.com/images/stories/GH_diagr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285749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Zone of Proximal Development  (ZPD)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70C0"/>
                </a:solidFill>
              </a:rPr>
              <a:t>Range of tasks that are too difficult for the child alone but that can be learned with guidance</a:t>
            </a:r>
          </a:p>
          <a:p>
            <a:pPr>
              <a:lnSpc>
                <a:spcPct val="90000"/>
              </a:lnSpc>
            </a:pPr>
            <a:endParaRPr lang="en-US" u="sng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u="sng" dirty="0" smtClean="0">
                <a:solidFill>
                  <a:srgbClr val="000000"/>
                </a:solidFill>
              </a:rPr>
              <a:t>Lower limit:</a:t>
            </a:r>
            <a:r>
              <a:rPr lang="en-US" dirty="0" smtClean="0">
                <a:solidFill>
                  <a:srgbClr val="000000"/>
                </a:solidFill>
              </a:rPr>
              <a:t> what child can achieve independently </a:t>
            </a:r>
          </a:p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u="sng" dirty="0" smtClean="0">
                <a:solidFill>
                  <a:srgbClr val="000000"/>
                </a:solidFill>
              </a:rPr>
              <a:t>Upper limit:</a:t>
            </a:r>
            <a:r>
              <a:rPr lang="en-US" dirty="0" smtClean="0">
                <a:solidFill>
                  <a:srgbClr val="000000"/>
                </a:solidFill>
              </a:rPr>
              <a:t> what can be achieved with guidance and assistance of adults or more skilled children.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9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Captures child’s cognitive skills in process of maturing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Scaffolding and Dialogue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Scaffolding:</a:t>
            </a:r>
            <a:r>
              <a:rPr lang="en-US" dirty="0" smtClean="0">
                <a:solidFill>
                  <a:srgbClr val="000000"/>
                </a:solidFill>
              </a:rPr>
              <a:t> changing level of support over course of teaching session to fit child’s current performance level</a:t>
            </a:r>
            <a:endParaRPr lang="en-US" sz="1200" dirty="0" smtClean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US" u="sng" dirty="0" smtClean="0">
                <a:solidFill>
                  <a:srgbClr val="000000"/>
                </a:solidFill>
              </a:rPr>
              <a:t>Dialogue</a:t>
            </a:r>
            <a:endParaRPr lang="en-US" sz="1200" i="1" dirty="0" smtClean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US" u="sng" dirty="0" smtClean="0">
                <a:solidFill>
                  <a:srgbClr val="000000"/>
                </a:solidFill>
              </a:rPr>
              <a:t>Guided participation</a:t>
            </a:r>
            <a:r>
              <a:rPr lang="en-US" dirty="0" smtClean="0">
                <a:solidFill>
                  <a:srgbClr val="000000"/>
                </a:solidFill>
              </a:rPr>
              <a:t>: extend and support children’s understanding of skills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and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Children use language to plan, guide, and monitor their behavior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</a:p>
          <a:p>
            <a:endParaRPr lang="en-US" sz="800" i="1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All mental functions have social origins</a:t>
            </a:r>
          </a:p>
          <a:p>
            <a:pPr lvl="1"/>
            <a:endParaRPr lang="en-US" sz="800" dirty="0" smtClean="0">
              <a:solidFill>
                <a:srgbClr val="00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Private speech </a:t>
            </a:r>
            <a:r>
              <a:rPr lang="en-US" dirty="0" smtClean="0">
                <a:solidFill>
                  <a:srgbClr val="FF0000"/>
                </a:solidFill>
              </a:rPr>
              <a:t>(self-talk): </a:t>
            </a:r>
            <a:r>
              <a:rPr lang="en-US" dirty="0" smtClean="0">
                <a:solidFill>
                  <a:srgbClr val="000000"/>
                </a:solidFill>
              </a:rPr>
              <a:t>early transition to be more socially communicative; used more when tasks are difficult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 Strategies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000000"/>
                </a:solidFill>
              </a:rPr>
              <a:t>Use child’s ZPD</a:t>
            </a:r>
          </a:p>
          <a:p>
            <a:pPr lvl="1"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</a:rPr>
              <a:t>Use more-skilled peers as teachers</a:t>
            </a:r>
          </a:p>
          <a:p>
            <a:pPr lvl="1"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</a:rPr>
              <a:t>Monitor and encourage private speech</a:t>
            </a:r>
          </a:p>
          <a:p>
            <a:pPr lvl="1"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</a:rPr>
              <a:t>Effectively assess the child’s ZPD</a:t>
            </a:r>
          </a:p>
          <a:p>
            <a:pPr lvl="1"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</a:rPr>
              <a:t>Place instruction in meaningful context</a:t>
            </a:r>
          </a:p>
          <a:p>
            <a:pPr lvl="1"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</a:rPr>
              <a:t>Transform classroom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san70215_07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9" y="1143000"/>
            <a:ext cx="911450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and Comparing Piaget’s and </a:t>
            </a:r>
            <a:r>
              <a:rPr lang="en-US" dirty="0" err="1" smtClean="0"/>
              <a:t>Vygotsky’s</a:t>
            </a:r>
            <a:r>
              <a:rPr lang="en-US" dirty="0" smtClean="0"/>
              <a:t>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dirty="0" smtClean="0">
                <a:solidFill>
                  <a:srgbClr val="000000"/>
                </a:solidFill>
              </a:rPr>
              <a:t>Both theories are constructivist</a:t>
            </a:r>
            <a:endParaRPr lang="en-US" sz="800" dirty="0" smtClean="0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  <a:spcBef>
                <a:spcPct val="400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Vygotsky</a:t>
            </a:r>
            <a:r>
              <a:rPr lang="en-US" dirty="0" smtClean="0">
                <a:solidFill>
                  <a:srgbClr val="000000"/>
                </a:solidFill>
              </a:rPr>
              <a:t>: emphasizes social opportunities for learning that Piaget ignores</a:t>
            </a:r>
            <a:endParaRPr lang="en-US" sz="800" dirty="0" smtClean="0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  <a:spcBef>
                <a:spcPct val="40000"/>
              </a:spcBef>
            </a:pPr>
            <a:r>
              <a:rPr lang="en-US" dirty="0" smtClean="0">
                <a:solidFill>
                  <a:srgbClr val="000000"/>
                </a:solidFill>
              </a:rPr>
              <a:t>Piaget: children construct knowledge by transforming, organizing, and reorganizing</a:t>
            </a:r>
          </a:p>
          <a:p>
            <a:pPr lvl="1">
              <a:lnSpc>
                <a:spcPct val="85000"/>
              </a:lnSpc>
              <a:spcBef>
                <a:spcPct val="400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Vygotsky</a:t>
            </a:r>
            <a:r>
              <a:rPr lang="en-US" dirty="0" smtClean="0">
                <a:solidFill>
                  <a:srgbClr val="000000"/>
                </a:solidFill>
              </a:rPr>
              <a:t> overemphasized language; guidance has pitfalls</a:t>
            </a:r>
            <a:endParaRPr lang="en-US" sz="800" dirty="0" smtClean="0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  <a:spcBef>
                <a:spcPct val="40000"/>
              </a:spcBef>
            </a:pPr>
            <a:r>
              <a:rPr lang="en-US" dirty="0" smtClean="0">
                <a:solidFill>
                  <a:srgbClr val="000000"/>
                </a:solidFill>
              </a:rPr>
              <a:t>Both theories: teachers are facilitators</a:t>
            </a:r>
            <a:endParaRPr lang="en-US" b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Emphasizes how individuals: 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Manipulate information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Monitor information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Strategize about information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Attention ability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Greatly improves during preschool years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Deficits of child’s control of attention</a:t>
            </a:r>
            <a:endParaRPr lang="en-US" u="sng" dirty="0" smtClean="0">
              <a:solidFill>
                <a:srgbClr val="000000"/>
              </a:solidFill>
            </a:endParaRPr>
          </a:p>
          <a:p>
            <a:pPr lvl="2"/>
            <a:r>
              <a:rPr lang="en-US" i="1" dirty="0" smtClean="0">
                <a:solidFill>
                  <a:srgbClr val="000000"/>
                </a:solidFill>
              </a:rPr>
              <a:t>Salient versus relevant (</a:t>
            </a:r>
            <a:r>
              <a:rPr lang="en-US" dirty="0" smtClean="0">
                <a:latin typeface="Arial" charset="0"/>
                <a:cs typeface="Arial" charset="0"/>
              </a:rPr>
              <a:t>young children will pay attention to flashy, attractive stimuli even when it is not relevant)</a:t>
            </a:r>
            <a:endParaRPr lang="en-US" i="1" dirty="0" smtClean="0">
              <a:solidFill>
                <a:srgbClr val="000000"/>
              </a:solidFill>
            </a:endParaRPr>
          </a:p>
          <a:p>
            <a:pPr lvl="2"/>
            <a:r>
              <a:rPr lang="en-US" i="1" dirty="0" err="1" smtClean="0">
                <a:solidFill>
                  <a:srgbClr val="000000"/>
                </a:solidFill>
              </a:rPr>
              <a:t>Planfulness</a:t>
            </a:r>
            <a:r>
              <a:rPr lang="en-US" u="sng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smtClean="0">
                <a:latin typeface="Arial" charset="0"/>
                <a:cs typeface="Arial" charset="0"/>
              </a:rPr>
              <a:t>young children do not tend to engage in systematic plans for analysis)</a:t>
            </a:r>
            <a:endParaRPr lang="en-US" u="sng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Child’s ability related to achievement-related skills and social skills</a:t>
            </a:r>
            <a:endParaRPr lang="en-US" sz="800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09600" y="1447800"/>
            <a:ext cx="7848600" cy="4191000"/>
            <a:chOff x="240" y="720"/>
            <a:chExt cx="5280" cy="1798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1480" y="720"/>
            <a:ext cx="1160" cy="1536"/>
          </p:xfrm>
          <a:graphic>
            <a:graphicData uri="http://schemas.openxmlformats.org/presentationml/2006/ole">
              <p:oleObj spid="_x0000_s62466" name="Bitmap Image" r:id="rId3" imgW="2495238" imgH="2819794" progId="PBrush">
                <p:embed/>
              </p:oleObj>
            </a:graphicData>
          </a:graphic>
        </p:graphicFrame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117" y="1509"/>
              <a:ext cx="355" cy="2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57" y="1509"/>
              <a:ext cx="354" cy="2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117" y="1882"/>
              <a:ext cx="355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657" y="1882"/>
              <a:ext cx="354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117" y="1135"/>
              <a:ext cx="355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657" y="1135"/>
              <a:ext cx="354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330" y="1924"/>
              <a:ext cx="71" cy="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330" y="2007"/>
              <a:ext cx="71" cy="1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188" y="1924"/>
              <a:ext cx="71" cy="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188" y="2007"/>
              <a:ext cx="71" cy="1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2330" y="1177"/>
              <a:ext cx="106" cy="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94 w 21600"/>
                <a:gd name="T13" fmla="*/ 2342 h 21600"/>
                <a:gd name="T14" fmla="*/ 16506 w 21600"/>
                <a:gd name="T15" fmla="*/ 137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2153" y="1177"/>
              <a:ext cx="106" cy="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94 w 21600"/>
                <a:gd name="T13" fmla="*/ 2342 h 21600"/>
                <a:gd name="T14" fmla="*/ 16506 w 21600"/>
                <a:gd name="T15" fmla="*/ 137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657" y="1260"/>
              <a:ext cx="3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905" y="1260"/>
              <a:ext cx="71" cy="12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692" y="1260"/>
              <a:ext cx="107" cy="12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657" y="1965"/>
              <a:ext cx="35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940" y="1965"/>
              <a:ext cx="0" cy="2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728" y="1965"/>
              <a:ext cx="0" cy="2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1659" y="1509"/>
              <a:ext cx="355" cy="249"/>
              <a:chOff x="1056" y="2976"/>
              <a:chExt cx="480" cy="336"/>
            </a:xfrm>
          </p:grpSpPr>
          <p:sp>
            <p:nvSpPr>
              <p:cNvPr id="186" name="Oval 25"/>
              <p:cNvSpPr>
                <a:spLocks noChangeArrowheads="1"/>
              </p:cNvSpPr>
              <p:nvPr/>
            </p:nvSpPr>
            <p:spPr bwMode="auto">
              <a:xfrm>
                <a:off x="1440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2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27"/>
              <p:cNvSpPr>
                <a:spLocks noChangeShapeType="1"/>
              </p:cNvSpPr>
              <p:nvPr/>
            </p:nvSpPr>
            <p:spPr bwMode="auto">
              <a:xfrm>
                <a:off x="1488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Oval 2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Rectangle 29"/>
              <p:cNvSpPr>
                <a:spLocks noChangeArrowheads="1"/>
              </p:cNvSpPr>
              <p:nvPr/>
            </p:nvSpPr>
            <p:spPr bwMode="auto">
              <a:xfrm>
                <a:off x="1248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30"/>
              <p:cNvSpPr>
                <a:spLocks noChangeShapeType="1"/>
              </p:cNvSpPr>
              <p:nvPr/>
            </p:nvSpPr>
            <p:spPr bwMode="auto">
              <a:xfrm>
                <a:off x="1296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Oval 31"/>
              <p:cNvSpPr>
                <a:spLocks noChangeArrowheads="1"/>
              </p:cNvSpPr>
              <p:nvPr/>
            </p:nvSpPr>
            <p:spPr bwMode="auto">
              <a:xfrm>
                <a:off x="1152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32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Line 33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Oval 34"/>
              <p:cNvSpPr>
                <a:spLocks noChangeArrowheads="1"/>
              </p:cNvSpPr>
              <p:nvPr/>
            </p:nvSpPr>
            <p:spPr bwMode="auto">
              <a:xfrm>
                <a:off x="1056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35"/>
              <p:cNvSpPr>
                <a:spLocks noChangeArrowheads="1"/>
              </p:cNvSpPr>
              <p:nvPr/>
            </p:nvSpPr>
            <p:spPr bwMode="auto">
              <a:xfrm>
                <a:off x="1056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Line 36"/>
              <p:cNvSpPr>
                <a:spLocks noChangeShapeType="1"/>
              </p:cNvSpPr>
              <p:nvPr/>
            </p:nvSpPr>
            <p:spPr bwMode="auto">
              <a:xfrm>
                <a:off x="1104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Oval 37"/>
              <p:cNvSpPr>
                <a:spLocks noChangeArrowheads="1"/>
              </p:cNvSpPr>
              <p:nvPr/>
            </p:nvSpPr>
            <p:spPr bwMode="auto">
              <a:xfrm>
                <a:off x="1344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38"/>
              <p:cNvSpPr>
                <a:spLocks noChangeArrowheads="1"/>
              </p:cNvSpPr>
              <p:nvPr/>
            </p:nvSpPr>
            <p:spPr bwMode="auto">
              <a:xfrm>
                <a:off x="1344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Line 39"/>
              <p:cNvSpPr>
                <a:spLocks noChangeShapeType="1"/>
              </p:cNvSpPr>
              <p:nvPr/>
            </p:nvSpPr>
            <p:spPr bwMode="auto">
              <a:xfrm>
                <a:off x="1392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40"/>
            <p:cNvGrpSpPr>
              <a:grpSpLocks/>
            </p:cNvGrpSpPr>
            <p:nvPr/>
          </p:nvGrpSpPr>
          <p:grpSpPr bwMode="auto">
            <a:xfrm>
              <a:off x="2189" y="1550"/>
              <a:ext cx="215" cy="249"/>
              <a:chOff x="864" y="2880"/>
              <a:chExt cx="336" cy="336"/>
            </a:xfrm>
          </p:grpSpPr>
          <p:sp>
            <p:nvSpPr>
              <p:cNvPr id="179" name="AutoShape 41"/>
              <p:cNvSpPr>
                <a:spLocks noChangeArrowheads="1"/>
              </p:cNvSpPr>
              <p:nvPr/>
            </p:nvSpPr>
            <p:spPr bwMode="auto">
              <a:xfrm>
                <a:off x="1056" y="31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AutoShape 42"/>
              <p:cNvSpPr>
                <a:spLocks noChangeArrowheads="1"/>
              </p:cNvSpPr>
              <p:nvPr/>
            </p:nvSpPr>
            <p:spPr bwMode="auto">
              <a:xfrm>
                <a:off x="912" y="31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AutoShape 43"/>
              <p:cNvSpPr>
                <a:spLocks noChangeArrowheads="1"/>
              </p:cNvSpPr>
              <p:nvPr/>
            </p:nvSpPr>
            <p:spPr bwMode="auto">
              <a:xfrm>
                <a:off x="1056" y="2928"/>
                <a:ext cx="144" cy="144"/>
              </a:xfrm>
              <a:prstGeom prst="su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AutoShape 44"/>
              <p:cNvSpPr>
                <a:spLocks noChangeArrowheads="1"/>
              </p:cNvSpPr>
              <p:nvPr/>
            </p:nvSpPr>
            <p:spPr bwMode="auto">
              <a:xfrm>
                <a:off x="864" y="2880"/>
                <a:ext cx="192" cy="192"/>
              </a:xfrm>
              <a:prstGeom prst="su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45"/>
              <p:cNvSpPr>
                <a:spLocks noChangeShapeType="1"/>
              </p:cNvSpPr>
              <p:nvPr/>
            </p:nvSpPr>
            <p:spPr bwMode="auto">
              <a:xfrm>
                <a:off x="960" y="2928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46"/>
              <p:cNvSpPr>
                <a:spLocks noChangeShapeType="1"/>
              </p:cNvSpPr>
              <p:nvPr/>
            </p:nvSpPr>
            <p:spPr bwMode="auto">
              <a:xfrm>
                <a:off x="1104" y="302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Oval 47"/>
              <p:cNvSpPr>
                <a:spLocks noChangeArrowheads="1"/>
              </p:cNvSpPr>
              <p:nvPr/>
            </p:nvSpPr>
            <p:spPr bwMode="auto">
              <a:xfrm>
                <a:off x="864" y="292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" name="Line 48"/>
            <p:cNvSpPr>
              <a:spLocks noChangeShapeType="1"/>
            </p:cNvSpPr>
            <p:nvPr/>
          </p:nvSpPr>
          <p:spPr bwMode="auto">
            <a:xfrm>
              <a:off x="2295" y="1135"/>
              <a:ext cx="0" cy="2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240" y="720"/>
            <a:ext cx="1160" cy="1536"/>
          </p:xfrm>
          <a:graphic>
            <a:graphicData uri="http://schemas.openxmlformats.org/presentationml/2006/ole">
              <p:oleObj spid="_x0000_s62467" name="Bitmap Image" r:id="rId4" imgW="2495238" imgH="2819794" progId="PBrush">
                <p:embed/>
              </p:oleObj>
            </a:graphicData>
          </a:graphic>
        </p:graphicFrame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878" y="1509"/>
              <a:ext cx="354" cy="2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51"/>
            <p:cNvSpPr>
              <a:spLocks noChangeArrowheads="1"/>
            </p:cNvSpPr>
            <p:nvPr/>
          </p:nvSpPr>
          <p:spPr bwMode="auto">
            <a:xfrm>
              <a:off x="417" y="1509"/>
              <a:ext cx="354" cy="2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52"/>
            <p:cNvSpPr>
              <a:spLocks noChangeArrowheads="1"/>
            </p:cNvSpPr>
            <p:nvPr/>
          </p:nvSpPr>
          <p:spPr bwMode="auto">
            <a:xfrm>
              <a:off x="878" y="1882"/>
              <a:ext cx="354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53"/>
            <p:cNvSpPr>
              <a:spLocks noChangeArrowheads="1"/>
            </p:cNvSpPr>
            <p:nvPr/>
          </p:nvSpPr>
          <p:spPr bwMode="auto">
            <a:xfrm>
              <a:off x="417" y="1882"/>
              <a:ext cx="354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54"/>
            <p:cNvSpPr>
              <a:spLocks noChangeArrowheads="1"/>
            </p:cNvSpPr>
            <p:nvPr/>
          </p:nvSpPr>
          <p:spPr bwMode="auto">
            <a:xfrm>
              <a:off x="878" y="1135"/>
              <a:ext cx="354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>
              <a:off x="417" y="1135"/>
              <a:ext cx="354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1090" y="1924"/>
              <a:ext cx="71" cy="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1090" y="2007"/>
              <a:ext cx="71" cy="1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948" y="1924"/>
              <a:ext cx="71" cy="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59"/>
            <p:cNvSpPr>
              <a:spLocks noChangeArrowheads="1"/>
            </p:cNvSpPr>
            <p:nvPr/>
          </p:nvSpPr>
          <p:spPr bwMode="auto">
            <a:xfrm>
              <a:off x="948" y="2007"/>
              <a:ext cx="71" cy="1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60"/>
            <p:cNvSpPr>
              <a:spLocks noChangeArrowheads="1"/>
            </p:cNvSpPr>
            <p:nvPr/>
          </p:nvSpPr>
          <p:spPr bwMode="auto">
            <a:xfrm>
              <a:off x="1090" y="1177"/>
              <a:ext cx="106" cy="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94 w 21600"/>
                <a:gd name="T13" fmla="*/ 2342 h 21600"/>
                <a:gd name="T14" fmla="*/ 16506 w 21600"/>
                <a:gd name="T15" fmla="*/ 137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61"/>
            <p:cNvSpPr>
              <a:spLocks noChangeArrowheads="1"/>
            </p:cNvSpPr>
            <p:nvPr/>
          </p:nvSpPr>
          <p:spPr bwMode="auto">
            <a:xfrm>
              <a:off x="913" y="1177"/>
              <a:ext cx="106" cy="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94 w 21600"/>
                <a:gd name="T13" fmla="*/ 2342 h 21600"/>
                <a:gd name="T14" fmla="*/ 16506 w 21600"/>
                <a:gd name="T15" fmla="*/ 137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62"/>
            <p:cNvSpPr>
              <a:spLocks noChangeShapeType="1"/>
            </p:cNvSpPr>
            <p:nvPr/>
          </p:nvSpPr>
          <p:spPr bwMode="auto">
            <a:xfrm>
              <a:off x="417" y="1260"/>
              <a:ext cx="3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63"/>
            <p:cNvSpPr>
              <a:spLocks noChangeArrowheads="1"/>
            </p:cNvSpPr>
            <p:nvPr/>
          </p:nvSpPr>
          <p:spPr bwMode="auto">
            <a:xfrm>
              <a:off x="665" y="1260"/>
              <a:ext cx="71" cy="12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64"/>
            <p:cNvSpPr>
              <a:spLocks noChangeArrowheads="1"/>
            </p:cNvSpPr>
            <p:nvPr/>
          </p:nvSpPr>
          <p:spPr bwMode="auto">
            <a:xfrm>
              <a:off x="453" y="1260"/>
              <a:ext cx="106" cy="12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65"/>
            <p:cNvSpPr txBox="1">
              <a:spLocks noChangeArrowheads="1"/>
            </p:cNvSpPr>
            <p:nvPr/>
          </p:nvSpPr>
          <p:spPr bwMode="auto">
            <a:xfrm>
              <a:off x="1776" y="1200"/>
              <a:ext cx="17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J</a:t>
              </a:r>
            </a:p>
          </p:txBody>
        </p:sp>
        <p:sp>
          <p:nvSpPr>
            <p:cNvPr id="44" name="Line 66"/>
            <p:cNvSpPr>
              <a:spLocks noChangeShapeType="1"/>
            </p:cNvSpPr>
            <p:nvPr/>
          </p:nvSpPr>
          <p:spPr bwMode="auto">
            <a:xfrm>
              <a:off x="417" y="1965"/>
              <a:ext cx="35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7"/>
            <p:cNvSpPr>
              <a:spLocks noChangeShapeType="1"/>
            </p:cNvSpPr>
            <p:nvPr/>
          </p:nvSpPr>
          <p:spPr bwMode="auto">
            <a:xfrm>
              <a:off x="701" y="1965"/>
              <a:ext cx="0" cy="2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8"/>
            <p:cNvSpPr>
              <a:spLocks noChangeShapeType="1"/>
            </p:cNvSpPr>
            <p:nvPr/>
          </p:nvSpPr>
          <p:spPr bwMode="auto">
            <a:xfrm>
              <a:off x="488" y="1965"/>
              <a:ext cx="0" cy="2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69"/>
            <p:cNvGrpSpPr>
              <a:grpSpLocks/>
            </p:cNvGrpSpPr>
            <p:nvPr/>
          </p:nvGrpSpPr>
          <p:grpSpPr bwMode="auto">
            <a:xfrm>
              <a:off x="419" y="1509"/>
              <a:ext cx="355" cy="249"/>
              <a:chOff x="1056" y="2976"/>
              <a:chExt cx="480" cy="336"/>
            </a:xfrm>
          </p:grpSpPr>
          <p:sp>
            <p:nvSpPr>
              <p:cNvPr id="164" name="Oval 70"/>
              <p:cNvSpPr>
                <a:spLocks noChangeArrowheads="1"/>
              </p:cNvSpPr>
              <p:nvPr/>
            </p:nvSpPr>
            <p:spPr bwMode="auto">
              <a:xfrm>
                <a:off x="1440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Rectangle 7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Line 72"/>
              <p:cNvSpPr>
                <a:spLocks noChangeShapeType="1"/>
              </p:cNvSpPr>
              <p:nvPr/>
            </p:nvSpPr>
            <p:spPr bwMode="auto">
              <a:xfrm>
                <a:off x="1488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Oval 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Rectangle 74"/>
              <p:cNvSpPr>
                <a:spLocks noChangeArrowheads="1"/>
              </p:cNvSpPr>
              <p:nvPr/>
            </p:nvSpPr>
            <p:spPr bwMode="auto">
              <a:xfrm>
                <a:off x="1248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75"/>
              <p:cNvSpPr>
                <a:spLocks noChangeShapeType="1"/>
              </p:cNvSpPr>
              <p:nvPr/>
            </p:nvSpPr>
            <p:spPr bwMode="auto">
              <a:xfrm>
                <a:off x="1296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76"/>
              <p:cNvSpPr>
                <a:spLocks noChangeArrowheads="1"/>
              </p:cNvSpPr>
              <p:nvPr/>
            </p:nvSpPr>
            <p:spPr bwMode="auto">
              <a:xfrm>
                <a:off x="1152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Rectangle 77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Line 78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Oval 79"/>
              <p:cNvSpPr>
                <a:spLocks noChangeArrowheads="1"/>
              </p:cNvSpPr>
              <p:nvPr/>
            </p:nvSpPr>
            <p:spPr bwMode="auto">
              <a:xfrm>
                <a:off x="1056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80"/>
              <p:cNvSpPr>
                <a:spLocks noChangeArrowheads="1"/>
              </p:cNvSpPr>
              <p:nvPr/>
            </p:nvSpPr>
            <p:spPr bwMode="auto">
              <a:xfrm>
                <a:off x="1056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81"/>
              <p:cNvSpPr>
                <a:spLocks noChangeShapeType="1"/>
              </p:cNvSpPr>
              <p:nvPr/>
            </p:nvSpPr>
            <p:spPr bwMode="auto">
              <a:xfrm>
                <a:off x="1104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Oval 82"/>
              <p:cNvSpPr>
                <a:spLocks noChangeArrowheads="1"/>
              </p:cNvSpPr>
              <p:nvPr/>
            </p:nvSpPr>
            <p:spPr bwMode="auto">
              <a:xfrm>
                <a:off x="1344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83"/>
              <p:cNvSpPr>
                <a:spLocks noChangeArrowheads="1"/>
              </p:cNvSpPr>
              <p:nvPr/>
            </p:nvSpPr>
            <p:spPr bwMode="auto">
              <a:xfrm>
                <a:off x="1344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84"/>
              <p:cNvSpPr>
                <a:spLocks noChangeShapeType="1"/>
              </p:cNvSpPr>
              <p:nvPr/>
            </p:nvSpPr>
            <p:spPr bwMode="auto">
              <a:xfrm>
                <a:off x="1392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" name="Group 85"/>
            <p:cNvGrpSpPr>
              <a:grpSpLocks/>
            </p:cNvGrpSpPr>
            <p:nvPr/>
          </p:nvGrpSpPr>
          <p:grpSpPr bwMode="auto">
            <a:xfrm>
              <a:off x="949" y="1550"/>
              <a:ext cx="215" cy="249"/>
              <a:chOff x="864" y="2880"/>
              <a:chExt cx="336" cy="336"/>
            </a:xfrm>
          </p:grpSpPr>
          <p:sp>
            <p:nvSpPr>
              <p:cNvPr id="157" name="AutoShape 86"/>
              <p:cNvSpPr>
                <a:spLocks noChangeArrowheads="1"/>
              </p:cNvSpPr>
              <p:nvPr/>
            </p:nvSpPr>
            <p:spPr bwMode="auto">
              <a:xfrm>
                <a:off x="1056" y="31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AutoShape 87"/>
              <p:cNvSpPr>
                <a:spLocks noChangeArrowheads="1"/>
              </p:cNvSpPr>
              <p:nvPr/>
            </p:nvSpPr>
            <p:spPr bwMode="auto">
              <a:xfrm>
                <a:off x="912" y="31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AutoShape 88"/>
              <p:cNvSpPr>
                <a:spLocks noChangeArrowheads="1"/>
              </p:cNvSpPr>
              <p:nvPr/>
            </p:nvSpPr>
            <p:spPr bwMode="auto">
              <a:xfrm>
                <a:off x="1056" y="2928"/>
                <a:ext cx="144" cy="144"/>
              </a:xfrm>
              <a:prstGeom prst="su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AutoShape 89"/>
              <p:cNvSpPr>
                <a:spLocks noChangeArrowheads="1"/>
              </p:cNvSpPr>
              <p:nvPr/>
            </p:nvSpPr>
            <p:spPr bwMode="auto">
              <a:xfrm>
                <a:off x="864" y="2880"/>
                <a:ext cx="192" cy="192"/>
              </a:xfrm>
              <a:prstGeom prst="su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Line 90"/>
              <p:cNvSpPr>
                <a:spLocks noChangeShapeType="1"/>
              </p:cNvSpPr>
              <p:nvPr/>
            </p:nvSpPr>
            <p:spPr bwMode="auto">
              <a:xfrm>
                <a:off x="960" y="2928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91"/>
              <p:cNvSpPr>
                <a:spLocks noChangeShapeType="1"/>
              </p:cNvSpPr>
              <p:nvPr/>
            </p:nvSpPr>
            <p:spPr bwMode="auto">
              <a:xfrm>
                <a:off x="1104" y="302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Oval 92"/>
              <p:cNvSpPr>
                <a:spLocks noChangeArrowheads="1"/>
              </p:cNvSpPr>
              <p:nvPr/>
            </p:nvSpPr>
            <p:spPr bwMode="auto">
              <a:xfrm>
                <a:off x="864" y="292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Line 93"/>
            <p:cNvSpPr>
              <a:spLocks noChangeShapeType="1"/>
            </p:cNvSpPr>
            <p:nvPr/>
          </p:nvSpPr>
          <p:spPr bwMode="auto">
            <a:xfrm>
              <a:off x="1055" y="1135"/>
              <a:ext cx="0" cy="2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94"/>
            <p:cNvGrpSpPr>
              <a:grpSpLocks/>
            </p:cNvGrpSpPr>
            <p:nvPr/>
          </p:nvGrpSpPr>
          <p:grpSpPr bwMode="auto">
            <a:xfrm>
              <a:off x="3120" y="720"/>
              <a:ext cx="2400" cy="1488"/>
              <a:chOff x="192" y="2112"/>
              <a:chExt cx="3252" cy="1776"/>
            </a:xfrm>
          </p:grpSpPr>
          <p:graphicFrame>
            <p:nvGraphicFramePr>
              <p:cNvPr id="54" name="Object 4"/>
              <p:cNvGraphicFramePr>
                <a:graphicFrameLocks noChangeAspect="1"/>
              </p:cNvGraphicFramePr>
              <p:nvPr/>
            </p:nvGraphicFramePr>
            <p:xfrm>
              <a:off x="1872" y="2112"/>
              <a:ext cx="1572" cy="1776"/>
            </p:xfrm>
            <a:graphic>
              <a:graphicData uri="http://schemas.openxmlformats.org/presentationml/2006/ole">
                <p:oleObj spid="_x0000_s62468" name="Bitmap Image" r:id="rId5" imgW="2495238" imgH="2819794" progId="PBrush">
                  <p:embed/>
                </p:oleObj>
              </a:graphicData>
            </a:graphic>
          </p:graphicFrame>
          <p:sp>
            <p:nvSpPr>
              <p:cNvPr id="55" name="Rectangle 96"/>
              <p:cNvSpPr>
                <a:spLocks noChangeArrowheads="1"/>
              </p:cNvSpPr>
              <p:nvPr/>
            </p:nvSpPr>
            <p:spPr bwMode="auto">
              <a:xfrm>
                <a:off x="2736" y="3024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97"/>
              <p:cNvSpPr>
                <a:spLocks noChangeArrowheads="1"/>
              </p:cNvSpPr>
              <p:nvPr/>
            </p:nvSpPr>
            <p:spPr bwMode="auto">
              <a:xfrm>
                <a:off x="2112" y="3024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98"/>
              <p:cNvSpPr>
                <a:spLocks noChangeArrowheads="1"/>
              </p:cNvSpPr>
              <p:nvPr/>
            </p:nvSpPr>
            <p:spPr bwMode="auto">
              <a:xfrm>
                <a:off x="2736" y="3456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99"/>
              <p:cNvSpPr>
                <a:spLocks noChangeArrowheads="1"/>
              </p:cNvSpPr>
              <p:nvPr/>
            </p:nvSpPr>
            <p:spPr bwMode="auto">
              <a:xfrm>
                <a:off x="2112" y="3456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100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01"/>
              <p:cNvSpPr>
                <a:spLocks noChangeArrowheads="1"/>
              </p:cNvSpPr>
              <p:nvPr/>
            </p:nvSpPr>
            <p:spPr bwMode="auto">
              <a:xfrm>
                <a:off x="2112" y="2592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102"/>
              <p:cNvSpPr>
                <a:spLocks noChangeArrowheads="1"/>
              </p:cNvSpPr>
              <p:nvPr/>
            </p:nvSpPr>
            <p:spPr bwMode="auto">
              <a:xfrm>
                <a:off x="2400" y="3072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103"/>
              <p:cNvSpPr>
                <a:spLocks noChangeArrowheads="1"/>
              </p:cNvSpPr>
              <p:nvPr/>
            </p:nvSpPr>
            <p:spPr bwMode="auto">
              <a:xfrm>
                <a:off x="2400" y="3168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104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105"/>
              <p:cNvSpPr>
                <a:spLocks noChangeArrowheads="1"/>
              </p:cNvSpPr>
              <p:nvPr/>
            </p:nvSpPr>
            <p:spPr bwMode="auto">
              <a:xfrm>
                <a:off x="2208" y="3168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utoShape 106"/>
              <p:cNvSpPr>
                <a:spLocks noChangeArrowheads="1"/>
              </p:cNvSpPr>
              <p:nvPr/>
            </p:nvSpPr>
            <p:spPr bwMode="auto">
              <a:xfrm>
                <a:off x="2400" y="2640"/>
                <a:ext cx="14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00 w 21600"/>
                  <a:gd name="T13" fmla="*/ 2250 h 21600"/>
                  <a:gd name="T14" fmla="*/ 16500 w 21600"/>
                  <a:gd name="T15" fmla="*/ 13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utoShape 107"/>
              <p:cNvSpPr>
                <a:spLocks noChangeArrowheads="1"/>
              </p:cNvSpPr>
              <p:nvPr/>
            </p:nvSpPr>
            <p:spPr bwMode="auto">
              <a:xfrm>
                <a:off x="2160" y="2640"/>
                <a:ext cx="14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00 w 21600"/>
                  <a:gd name="T13" fmla="*/ 2250 h 21600"/>
                  <a:gd name="T14" fmla="*/ 16500 w 21600"/>
                  <a:gd name="T15" fmla="*/ 13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108"/>
              <p:cNvSpPr>
                <a:spLocks noChangeShapeType="1"/>
              </p:cNvSpPr>
              <p:nvPr/>
            </p:nvSpPr>
            <p:spPr bwMode="auto">
              <a:xfrm>
                <a:off x="2352" y="259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09"/>
              <p:cNvSpPr>
                <a:spLocks noChangeShapeType="1"/>
              </p:cNvSpPr>
              <p:nvPr/>
            </p:nvSpPr>
            <p:spPr bwMode="auto">
              <a:xfrm>
                <a:off x="2352" y="345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10"/>
              <p:cNvSpPr>
                <a:spLocks noChangeShapeType="1"/>
              </p:cNvSpPr>
              <p:nvPr/>
            </p:nvSpPr>
            <p:spPr bwMode="auto">
              <a:xfrm>
                <a:off x="2400" y="3552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11"/>
              <p:cNvSpPr>
                <a:spLocks noChangeShapeType="1"/>
              </p:cNvSpPr>
              <p:nvPr/>
            </p:nvSpPr>
            <p:spPr bwMode="auto">
              <a:xfrm>
                <a:off x="2400" y="360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12"/>
              <p:cNvSpPr>
                <a:spLocks noChangeShapeType="1"/>
              </p:cNvSpPr>
              <p:nvPr/>
            </p:nvSpPr>
            <p:spPr bwMode="auto">
              <a:xfrm>
                <a:off x="2400" y="364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13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14"/>
              <p:cNvSpPr>
                <a:spLocks noChangeShapeType="1"/>
              </p:cNvSpPr>
              <p:nvPr/>
            </p:nvSpPr>
            <p:spPr bwMode="auto">
              <a:xfrm>
                <a:off x="2400" y="374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15"/>
              <p:cNvSpPr>
                <a:spLocks noChangeShapeType="1"/>
              </p:cNvSpPr>
              <p:nvPr/>
            </p:nvSpPr>
            <p:spPr bwMode="auto">
              <a:xfrm>
                <a:off x="2400" y="350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6"/>
              <p:cNvSpPr>
                <a:spLocks noChangeShapeType="1"/>
              </p:cNvSpPr>
              <p:nvPr/>
            </p:nvSpPr>
            <p:spPr bwMode="auto">
              <a:xfrm>
                <a:off x="2160" y="3552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7"/>
              <p:cNvSpPr>
                <a:spLocks noChangeShapeType="1"/>
              </p:cNvSpPr>
              <p:nvPr/>
            </p:nvSpPr>
            <p:spPr bwMode="auto">
              <a:xfrm>
                <a:off x="2160" y="360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8"/>
              <p:cNvSpPr>
                <a:spLocks noChangeShapeType="1"/>
              </p:cNvSpPr>
              <p:nvPr/>
            </p:nvSpPr>
            <p:spPr bwMode="auto">
              <a:xfrm>
                <a:off x="2160" y="364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19"/>
              <p:cNvSpPr>
                <a:spLocks noChangeShapeType="1"/>
              </p:cNvSpPr>
              <p:nvPr/>
            </p:nvSpPr>
            <p:spPr bwMode="auto">
              <a:xfrm>
                <a:off x="2160" y="369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20"/>
              <p:cNvSpPr>
                <a:spLocks noChangeShapeType="1"/>
              </p:cNvSpPr>
              <p:nvPr/>
            </p:nvSpPr>
            <p:spPr bwMode="auto">
              <a:xfrm>
                <a:off x="2160" y="374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1"/>
              <p:cNvSpPr>
                <a:spLocks noChangeShapeType="1"/>
              </p:cNvSpPr>
              <p:nvPr/>
            </p:nvSpPr>
            <p:spPr bwMode="auto">
              <a:xfrm>
                <a:off x="2160" y="350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2"/>
              <p:cNvSpPr>
                <a:spLocks noChangeShapeType="1"/>
              </p:cNvSpPr>
              <p:nvPr/>
            </p:nvSpPr>
            <p:spPr bwMode="auto">
              <a:xfrm>
                <a:off x="2832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23"/>
              <p:cNvSpPr>
                <a:spLocks noChangeShapeType="1"/>
              </p:cNvSpPr>
              <p:nvPr/>
            </p:nvSpPr>
            <p:spPr bwMode="auto">
              <a:xfrm>
                <a:off x="2880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24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25"/>
              <p:cNvSpPr>
                <a:spLocks noChangeShapeType="1"/>
              </p:cNvSpPr>
              <p:nvPr/>
            </p:nvSpPr>
            <p:spPr bwMode="auto">
              <a:xfrm>
                <a:off x="2976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26"/>
              <p:cNvSpPr>
                <a:spLocks noChangeShapeType="1"/>
              </p:cNvSpPr>
              <p:nvPr/>
            </p:nvSpPr>
            <p:spPr bwMode="auto">
              <a:xfrm>
                <a:off x="3024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27"/>
              <p:cNvSpPr>
                <a:spLocks noChangeShapeType="1"/>
              </p:cNvSpPr>
              <p:nvPr/>
            </p:nvSpPr>
            <p:spPr bwMode="auto">
              <a:xfrm>
                <a:off x="3072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28"/>
              <p:cNvSpPr>
                <a:spLocks noChangeShapeType="1"/>
              </p:cNvSpPr>
              <p:nvPr/>
            </p:nvSpPr>
            <p:spPr bwMode="auto">
              <a:xfrm>
                <a:off x="3120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29"/>
              <p:cNvSpPr>
                <a:spLocks noChangeShapeType="1"/>
              </p:cNvSpPr>
              <p:nvPr/>
            </p:nvSpPr>
            <p:spPr bwMode="auto">
              <a:xfrm>
                <a:off x="3168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30"/>
              <p:cNvSpPr>
                <a:spLocks noChangeShapeType="1"/>
              </p:cNvSpPr>
              <p:nvPr/>
            </p:nvSpPr>
            <p:spPr bwMode="auto">
              <a:xfrm>
                <a:off x="2784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31"/>
              <p:cNvSpPr>
                <a:spLocks noChangeShapeType="1"/>
              </p:cNvSpPr>
              <p:nvPr/>
            </p:nvSpPr>
            <p:spPr bwMode="auto">
              <a:xfrm>
                <a:off x="2736" y="3552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32"/>
              <p:cNvSpPr>
                <a:spLocks noChangeShapeType="1"/>
              </p:cNvSpPr>
              <p:nvPr/>
            </p:nvSpPr>
            <p:spPr bwMode="auto">
              <a:xfrm>
                <a:off x="2736" y="360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33"/>
              <p:cNvSpPr>
                <a:spLocks noChangeShapeType="1"/>
              </p:cNvSpPr>
              <p:nvPr/>
            </p:nvSpPr>
            <p:spPr bwMode="auto">
              <a:xfrm>
                <a:off x="2736" y="364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34"/>
              <p:cNvSpPr>
                <a:spLocks noChangeShapeType="1"/>
              </p:cNvSpPr>
              <p:nvPr/>
            </p:nvSpPr>
            <p:spPr bwMode="auto">
              <a:xfrm>
                <a:off x="2736" y="3696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/>
              <p:cNvSpPr>
                <a:spLocks noChangeShapeType="1"/>
              </p:cNvSpPr>
              <p:nvPr/>
            </p:nvSpPr>
            <p:spPr bwMode="auto">
              <a:xfrm>
                <a:off x="2736" y="3744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/>
              <p:cNvSpPr>
                <a:spLocks noChangeShapeType="1"/>
              </p:cNvSpPr>
              <p:nvPr/>
            </p:nvSpPr>
            <p:spPr bwMode="auto">
              <a:xfrm>
                <a:off x="2736" y="3504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/>
              <p:cNvSpPr>
                <a:spLocks noChangeShapeType="1"/>
              </p:cNvSpPr>
              <p:nvPr/>
            </p:nvSpPr>
            <p:spPr bwMode="auto">
              <a:xfrm>
                <a:off x="2736" y="3264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Arc 138"/>
              <p:cNvSpPr>
                <a:spLocks/>
              </p:cNvSpPr>
              <p:nvPr/>
            </p:nvSpPr>
            <p:spPr bwMode="auto">
              <a:xfrm rot="12804254" flipV="1">
                <a:off x="2832" y="3312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Arc 139"/>
              <p:cNvSpPr>
                <a:spLocks/>
              </p:cNvSpPr>
              <p:nvPr/>
            </p:nvSpPr>
            <p:spPr bwMode="auto">
              <a:xfrm rot="12804254" flipV="1">
                <a:off x="3024" y="3312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99" name="Object 5"/>
              <p:cNvGraphicFramePr>
                <a:graphicFrameLocks noChangeAspect="1"/>
              </p:cNvGraphicFramePr>
              <p:nvPr/>
            </p:nvGraphicFramePr>
            <p:xfrm>
              <a:off x="192" y="2112"/>
              <a:ext cx="1572" cy="1776"/>
            </p:xfrm>
            <a:graphic>
              <a:graphicData uri="http://schemas.openxmlformats.org/presentationml/2006/ole">
                <p:oleObj spid="_x0000_s62469" name="Bitmap Image" r:id="rId6" imgW="2495238" imgH="2819794" progId="PBrush">
                  <p:embed/>
                </p:oleObj>
              </a:graphicData>
            </a:graphic>
          </p:graphicFrame>
          <p:sp>
            <p:nvSpPr>
              <p:cNvPr id="100" name="Rectangle 141"/>
              <p:cNvSpPr>
                <a:spLocks noChangeArrowheads="1"/>
              </p:cNvSpPr>
              <p:nvPr/>
            </p:nvSpPr>
            <p:spPr bwMode="auto">
              <a:xfrm>
                <a:off x="1056" y="3024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42"/>
              <p:cNvSpPr>
                <a:spLocks noChangeArrowheads="1"/>
              </p:cNvSpPr>
              <p:nvPr/>
            </p:nvSpPr>
            <p:spPr bwMode="auto">
              <a:xfrm>
                <a:off x="432" y="3024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3"/>
              <p:cNvSpPr>
                <a:spLocks noChangeArrowheads="1"/>
              </p:cNvSpPr>
              <p:nvPr/>
            </p:nvSpPr>
            <p:spPr bwMode="auto">
              <a:xfrm>
                <a:off x="1056" y="3456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44"/>
              <p:cNvSpPr>
                <a:spLocks noChangeArrowheads="1"/>
              </p:cNvSpPr>
              <p:nvPr/>
            </p:nvSpPr>
            <p:spPr bwMode="auto">
              <a:xfrm>
                <a:off x="432" y="3456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45"/>
              <p:cNvSpPr>
                <a:spLocks noChangeArrowheads="1"/>
              </p:cNvSpPr>
              <p:nvPr/>
            </p:nvSpPr>
            <p:spPr bwMode="auto">
              <a:xfrm>
                <a:off x="1056" y="2592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46"/>
              <p:cNvSpPr>
                <a:spLocks noChangeArrowheads="1"/>
              </p:cNvSpPr>
              <p:nvPr/>
            </p:nvSpPr>
            <p:spPr bwMode="auto">
              <a:xfrm>
                <a:off x="432" y="2592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47"/>
              <p:cNvSpPr>
                <a:spLocks noChangeArrowheads="1"/>
              </p:cNvSpPr>
              <p:nvPr/>
            </p:nvSpPr>
            <p:spPr bwMode="auto">
              <a:xfrm>
                <a:off x="720" y="3072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48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49"/>
              <p:cNvSpPr>
                <a:spLocks noChangeArrowheads="1"/>
              </p:cNvSpPr>
              <p:nvPr/>
            </p:nvSpPr>
            <p:spPr bwMode="auto">
              <a:xfrm>
                <a:off x="528" y="3072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50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AutoShape 151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14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00 w 21600"/>
                  <a:gd name="T13" fmla="*/ 2250 h 21600"/>
                  <a:gd name="T14" fmla="*/ 16500 w 21600"/>
                  <a:gd name="T15" fmla="*/ 13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AutoShape 152"/>
              <p:cNvSpPr>
                <a:spLocks noChangeArrowheads="1"/>
              </p:cNvSpPr>
              <p:nvPr/>
            </p:nvSpPr>
            <p:spPr bwMode="auto">
              <a:xfrm>
                <a:off x="480" y="2640"/>
                <a:ext cx="14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00 w 21600"/>
                  <a:gd name="T13" fmla="*/ 2250 h 21600"/>
                  <a:gd name="T14" fmla="*/ 16500 w 21600"/>
                  <a:gd name="T15" fmla="*/ 13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153"/>
              <p:cNvSpPr>
                <a:spLocks noChangeShapeType="1"/>
              </p:cNvSpPr>
              <p:nvPr/>
            </p:nvSpPr>
            <p:spPr bwMode="auto">
              <a:xfrm>
                <a:off x="672" y="259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" name="Group 154"/>
              <p:cNvGrpSpPr>
                <a:grpSpLocks/>
              </p:cNvGrpSpPr>
              <p:nvPr/>
            </p:nvGrpSpPr>
            <p:grpSpPr bwMode="auto">
              <a:xfrm>
                <a:off x="1248" y="2600"/>
                <a:ext cx="144" cy="193"/>
                <a:chOff x="2304" y="2592"/>
                <a:chExt cx="192" cy="336"/>
              </a:xfrm>
            </p:grpSpPr>
            <p:grpSp>
              <p:nvGrpSpPr>
                <p:cNvPr id="153" name="Group 155"/>
                <p:cNvGrpSpPr>
                  <a:grpSpLocks/>
                </p:cNvGrpSpPr>
                <p:nvPr/>
              </p:nvGrpSpPr>
              <p:grpSpPr bwMode="auto">
                <a:xfrm>
                  <a:off x="2304" y="2688"/>
                  <a:ext cx="192" cy="240"/>
                  <a:chOff x="2256" y="2688"/>
                  <a:chExt cx="240" cy="240"/>
                </a:xfrm>
              </p:grpSpPr>
              <p:sp>
                <p:nvSpPr>
                  <p:cNvPr id="155" name="AutoShape 156"/>
                  <p:cNvSpPr>
                    <a:spLocks noChangeArrowheads="1"/>
                  </p:cNvSpPr>
                  <p:nvPr/>
                </p:nvSpPr>
                <p:spPr bwMode="auto">
                  <a:xfrm rot="-10751873">
                    <a:off x="2256" y="2688"/>
                    <a:ext cx="240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0 w 21600"/>
                      <a:gd name="T13" fmla="*/ 4500 h 21600"/>
                      <a:gd name="T14" fmla="*/ 17100 w 21600"/>
                      <a:gd name="T15" fmla="*/ 171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832"/>
                    <a:ext cx="240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4" name="Line 158"/>
                <p:cNvSpPr>
                  <a:spLocks noChangeShapeType="1"/>
                </p:cNvSpPr>
                <p:nvPr/>
              </p:nvSpPr>
              <p:spPr bwMode="auto">
                <a:xfrm>
                  <a:off x="2400" y="2592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720" y="3552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720" y="360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720" y="364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63"/>
              <p:cNvSpPr>
                <a:spLocks noChangeShapeType="1"/>
              </p:cNvSpPr>
              <p:nvPr/>
            </p:nvSpPr>
            <p:spPr bwMode="auto">
              <a:xfrm>
                <a:off x="720" y="369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64"/>
              <p:cNvSpPr>
                <a:spLocks noChangeShapeType="1"/>
              </p:cNvSpPr>
              <p:nvPr/>
            </p:nvSpPr>
            <p:spPr bwMode="auto">
              <a:xfrm>
                <a:off x="720" y="374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65"/>
              <p:cNvSpPr>
                <a:spLocks noChangeShapeType="1"/>
              </p:cNvSpPr>
              <p:nvPr/>
            </p:nvSpPr>
            <p:spPr bwMode="auto">
              <a:xfrm>
                <a:off x="720" y="350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66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67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68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69"/>
              <p:cNvSpPr>
                <a:spLocks noChangeShapeType="1"/>
              </p:cNvSpPr>
              <p:nvPr/>
            </p:nvSpPr>
            <p:spPr bwMode="auto">
              <a:xfrm>
                <a:off x="480" y="369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170"/>
              <p:cNvSpPr>
                <a:spLocks noChangeShapeType="1"/>
              </p:cNvSpPr>
              <p:nvPr/>
            </p:nvSpPr>
            <p:spPr bwMode="auto">
              <a:xfrm>
                <a:off x="480" y="374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171"/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172"/>
              <p:cNvSpPr>
                <a:spLocks noChangeShapeType="1"/>
              </p:cNvSpPr>
              <p:nvPr/>
            </p:nvSpPr>
            <p:spPr bwMode="auto">
              <a:xfrm>
                <a:off x="1152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173"/>
              <p:cNvSpPr>
                <a:spLocks noChangeShapeType="1"/>
              </p:cNvSpPr>
              <p:nvPr/>
            </p:nvSpPr>
            <p:spPr bwMode="auto">
              <a:xfrm>
                <a:off x="1200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174"/>
              <p:cNvSpPr>
                <a:spLocks noChangeShapeType="1"/>
              </p:cNvSpPr>
              <p:nvPr/>
            </p:nvSpPr>
            <p:spPr bwMode="auto">
              <a:xfrm>
                <a:off x="1248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175"/>
              <p:cNvSpPr>
                <a:spLocks noChangeShapeType="1"/>
              </p:cNvSpPr>
              <p:nvPr/>
            </p:nvSpPr>
            <p:spPr bwMode="auto">
              <a:xfrm>
                <a:off x="1296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76"/>
              <p:cNvSpPr>
                <a:spLocks noChangeShapeType="1"/>
              </p:cNvSpPr>
              <p:nvPr/>
            </p:nvSpPr>
            <p:spPr bwMode="auto">
              <a:xfrm>
                <a:off x="1344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177"/>
              <p:cNvSpPr>
                <a:spLocks noChangeShapeType="1"/>
              </p:cNvSpPr>
              <p:nvPr/>
            </p:nvSpPr>
            <p:spPr bwMode="auto">
              <a:xfrm>
                <a:off x="1392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178"/>
              <p:cNvSpPr>
                <a:spLocks noChangeShapeType="1"/>
              </p:cNvSpPr>
              <p:nvPr/>
            </p:nvSpPr>
            <p:spPr bwMode="auto">
              <a:xfrm>
                <a:off x="1440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179"/>
              <p:cNvSpPr>
                <a:spLocks noChangeShapeType="1"/>
              </p:cNvSpPr>
              <p:nvPr/>
            </p:nvSpPr>
            <p:spPr bwMode="auto">
              <a:xfrm>
                <a:off x="1488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80"/>
              <p:cNvSpPr>
                <a:spLocks noChangeShapeType="1"/>
              </p:cNvSpPr>
              <p:nvPr/>
            </p:nvSpPr>
            <p:spPr bwMode="auto">
              <a:xfrm>
                <a:off x="1104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81"/>
              <p:cNvSpPr>
                <a:spLocks noChangeShapeType="1"/>
              </p:cNvSpPr>
              <p:nvPr/>
            </p:nvSpPr>
            <p:spPr bwMode="auto">
              <a:xfrm>
                <a:off x="1056" y="3552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182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83"/>
              <p:cNvSpPr>
                <a:spLocks noChangeShapeType="1"/>
              </p:cNvSpPr>
              <p:nvPr/>
            </p:nvSpPr>
            <p:spPr bwMode="auto">
              <a:xfrm>
                <a:off x="1056" y="364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184"/>
              <p:cNvSpPr>
                <a:spLocks noChangeShapeType="1"/>
              </p:cNvSpPr>
              <p:nvPr/>
            </p:nvSpPr>
            <p:spPr bwMode="auto">
              <a:xfrm>
                <a:off x="1056" y="3696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85"/>
              <p:cNvSpPr>
                <a:spLocks noChangeShapeType="1"/>
              </p:cNvSpPr>
              <p:nvPr/>
            </p:nvSpPr>
            <p:spPr bwMode="auto">
              <a:xfrm>
                <a:off x="1056" y="3744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86"/>
              <p:cNvSpPr>
                <a:spLocks noChangeShapeType="1"/>
              </p:cNvSpPr>
              <p:nvPr/>
            </p:nvSpPr>
            <p:spPr bwMode="auto">
              <a:xfrm>
                <a:off x="1056" y="3504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87"/>
              <p:cNvSpPr>
                <a:spLocks noChangeShapeType="1"/>
              </p:cNvSpPr>
              <p:nvPr/>
            </p:nvSpPr>
            <p:spPr bwMode="auto">
              <a:xfrm>
                <a:off x="1056" y="3264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Arc 188"/>
              <p:cNvSpPr>
                <a:spLocks/>
              </p:cNvSpPr>
              <p:nvPr/>
            </p:nvSpPr>
            <p:spPr bwMode="auto">
              <a:xfrm rot="12804254" flipV="1">
                <a:off x="1152" y="3312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Arc 189"/>
              <p:cNvSpPr>
                <a:spLocks/>
              </p:cNvSpPr>
              <p:nvPr/>
            </p:nvSpPr>
            <p:spPr bwMode="auto">
              <a:xfrm rot="12804254" flipV="1">
                <a:off x="1344" y="3312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" name="Group 190"/>
              <p:cNvGrpSpPr>
                <a:grpSpLocks/>
              </p:cNvGrpSpPr>
              <p:nvPr/>
            </p:nvGrpSpPr>
            <p:grpSpPr bwMode="auto">
              <a:xfrm>
                <a:off x="2829" y="2631"/>
                <a:ext cx="287" cy="287"/>
                <a:chOff x="864" y="2880"/>
                <a:chExt cx="336" cy="336"/>
              </a:xfrm>
            </p:grpSpPr>
            <p:sp>
              <p:nvSpPr>
                <p:cNvPr id="146" name="AutoShape 191"/>
                <p:cNvSpPr>
                  <a:spLocks noChangeArrowheads="1"/>
                </p:cNvSpPr>
                <p:nvPr/>
              </p:nvSpPr>
              <p:spPr bwMode="auto">
                <a:xfrm>
                  <a:off x="1056" y="3120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AutoShape 192"/>
                <p:cNvSpPr>
                  <a:spLocks noChangeArrowheads="1"/>
                </p:cNvSpPr>
                <p:nvPr/>
              </p:nvSpPr>
              <p:spPr bwMode="auto">
                <a:xfrm>
                  <a:off x="912" y="3120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AutoShape 193"/>
                <p:cNvSpPr>
                  <a:spLocks noChangeArrowheads="1"/>
                </p:cNvSpPr>
                <p:nvPr/>
              </p:nvSpPr>
              <p:spPr bwMode="auto">
                <a:xfrm>
                  <a:off x="1056" y="2928"/>
                  <a:ext cx="144" cy="144"/>
                </a:xfrm>
                <a:prstGeom prst="sun">
                  <a:avLst>
                    <a:gd name="adj" fmla="val 2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AutoShape 194"/>
                <p:cNvSpPr>
                  <a:spLocks noChangeArrowheads="1"/>
                </p:cNvSpPr>
                <p:nvPr/>
              </p:nvSpPr>
              <p:spPr bwMode="auto">
                <a:xfrm>
                  <a:off x="864" y="2880"/>
                  <a:ext cx="192" cy="192"/>
                </a:xfrm>
                <a:prstGeom prst="sun">
                  <a:avLst>
                    <a:gd name="adj" fmla="val 2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Line 195"/>
                <p:cNvSpPr>
                  <a:spLocks noChangeShapeType="1"/>
                </p:cNvSpPr>
                <p:nvPr/>
              </p:nvSpPr>
              <p:spPr bwMode="auto">
                <a:xfrm>
                  <a:off x="960" y="2928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96"/>
                <p:cNvSpPr>
                  <a:spLocks noChangeShapeType="1"/>
                </p:cNvSpPr>
                <p:nvPr/>
              </p:nvSpPr>
              <p:spPr bwMode="auto">
                <a:xfrm>
                  <a:off x="1104" y="3024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Oval 197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" name="Text Box 198"/>
            <p:cNvSpPr txBox="1">
              <a:spLocks noChangeArrowheads="1"/>
            </p:cNvSpPr>
            <p:nvPr/>
          </p:nvSpPr>
          <p:spPr bwMode="auto">
            <a:xfrm>
              <a:off x="4176" y="2208"/>
              <a:ext cx="43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(b)</a:t>
              </a:r>
            </a:p>
          </p:txBody>
        </p:sp>
        <p:sp>
          <p:nvSpPr>
            <p:cNvPr id="52" name="Text Box 199"/>
            <p:cNvSpPr txBox="1">
              <a:spLocks noChangeArrowheads="1"/>
            </p:cNvSpPr>
            <p:nvPr/>
          </p:nvSpPr>
          <p:spPr bwMode="auto">
            <a:xfrm>
              <a:off x="1296" y="2208"/>
              <a:ext cx="43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(a)</a:t>
              </a:r>
            </a:p>
          </p:txBody>
        </p:sp>
        <p:sp>
          <p:nvSpPr>
            <p:cNvPr id="53" name="Text Box 200"/>
            <p:cNvSpPr txBox="1">
              <a:spLocks noChangeArrowheads="1"/>
            </p:cNvSpPr>
            <p:nvPr/>
          </p:nvSpPr>
          <p:spPr bwMode="auto">
            <a:xfrm>
              <a:off x="523" y="1200"/>
              <a:ext cx="17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J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The </a:t>
            </a:r>
            <a:r>
              <a:rPr lang="en-US" dirty="0" err="1" smtClean="0">
                <a:latin typeface="Arial" charset="0"/>
              </a:rPr>
              <a:t>Planfulness</a:t>
            </a:r>
            <a:r>
              <a:rPr lang="en-US" dirty="0" smtClean="0">
                <a:latin typeface="Arial" charset="0"/>
              </a:rPr>
              <a:t> of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66800" y="1447800"/>
            <a:ext cx="7086600" cy="2654300"/>
            <a:chOff x="240" y="720"/>
            <a:chExt cx="5280" cy="1798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1480" y="720"/>
            <a:ext cx="1160" cy="1536"/>
          </p:xfrm>
          <a:graphic>
            <a:graphicData uri="http://schemas.openxmlformats.org/presentationml/2006/ole">
              <p:oleObj spid="_x0000_s2050" name="Bitmap Image" r:id="rId3" imgW="2495238" imgH="2819794" progId="PBrush">
                <p:embed/>
              </p:oleObj>
            </a:graphicData>
          </a:graphic>
        </p:graphicFrame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117" y="1509"/>
              <a:ext cx="355" cy="2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57" y="1509"/>
              <a:ext cx="354" cy="2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117" y="1882"/>
              <a:ext cx="355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657" y="1882"/>
              <a:ext cx="354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117" y="1135"/>
              <a:ext cx="355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657" y="1135"/>
              <a:ext cx="354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330" y="1924"/>
              <a:ext cx="71" cy="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330" y="2007"/>
              <a:ext cx="71" cy="1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188" y="1924"/>
              <a:ext cx="71" cy="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188" y="2007"/>
              <a:ext cx="71" cy="1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2330" y="1177"/>
              <a:ext cx="106" cy="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94 w 21600"/>
                <a:gd name="T13" fmla="*/ 2342 h 21600"/>
                <a:gd name="T14" fmla="*/ 16506 w 21600"/>
                <a:gd name="T15" fmla="*/ 137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2153" y="1177"/>
              <a:ext cx="106" cy="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94 w 21600"/>
                <a:gd name="T13" fmla="*/ 2342 h 21600"/>
                <a:gd name="T14" fmla="*/ 16506 w 21600"/>
                <a:gd name="T15" fmla="*/ 137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657" y="1260"/>
              <a:ext cx="3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905" y="1260"/>
              <a:ext cx="71" cy="12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692" y="1260"/>
              <a:ext cx="107" cy="12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657" y="1965"/>
              <a:ext cx="35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940" y="1965"/>
              <a:ext cx="0" cy="2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728" y="1965"/>
              <a:ext cx="0" cy="2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1659" y="1509"/>
              <a:ext cx="355" cy="249"/>
              <a:chOff x="1056" y="2976"/>
              <a:chExt cx="480" cy="336"/>
            </a:xfrm>
          </p:grpSpPr>
          <p:sp>
            <p:nvSpPr>
              <p:cNvPr id="186" name="Oval 25"/>
              <p:cNvSpPr>
                <a:spLocks noChangeArrowheads="1"/>
              </p:cNvSpPr>
              <p:nvPr/>
            </p:nvSpPr>
            <p:spPr bwMode="auto">
              <a:xfrm>
                <a:off x="1440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2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27"/>
              <p:cNvSpPr>
                <a:spLocks noChangeShapeType="1"/>
              </p:cNvSpPr>
              <p:nvPr/>
            </p:nvSpPr>
            <p:spPr bwMode="auto">
              <a:xfrm>
                <a:off x="1488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Oval 2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Rectangle 29"/>
              <p:cNvSpPr>
                <a:spLocks noChangeArrowheads="1"/>
              </p:cNvSpPr>
              <p:nvPr/>
            </p:nvSpPr>
            <p:spPr bwMode="auto">
              <a:xfrm>
                <a:off x="1248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30"/>
              <p:cNvSpPr>
                <a:spLocks noChangeShapeType="1"/>
              </p:cNvSpPr>
              <p:nvPr/>
            </p:nvSpPr>
            <p:spPr bwMode="auto">
              <a:xfrm>
                <a:off x="1296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Oval 31"/>
              <p:cNvSpPr>
                <a:spLocks noChangeArrowheads="1"/>
              </p:cNvSpPr>
              <p:nvPr/>
            </p:nvSpPr>
            <p:spPr bwMode="auto">
              <a:xfrm>
                <a:off x="1152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32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Line 33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Oval 34"/>
              <p:cNvSpPr>
                <a:spLocks noChangeArrowheads="1"/>
              </p:cNvSpPr>
              <p:nvPr/>
            </p:nvSpPr>
            <p:spPr bwMode="auto">
              <a:xfrm>
                <a:off x="1056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35"/>
              <p:cNvSpPr>
                <a:spLocks noChangeArrowheads="1"/>
              </p:cNvSpPr>
              <p:nvPr/>
            </p:nvSpPr>
            <p:spPr bwMode="auto">
              <a:xfrm>
                <a:off x="1056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Line 36"/>
              <p:cNvSpPr>
                <a:spLocks noChangeShapeType="1"/>
              </p:cNvSpPr>
              <p:nvPr/>
            </p:nvSpPr>
            <p:spPr bwMode="auto">
              <a:xfrm>
                <a:off x="1104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Oval 37"/>
              <p:cNvSpPr>
                <a:spLocks noChangeArrowheads="1"/>
              </p:cNvSpPr>
              <p:nvPr/>
            </p:nvSpPr>
            <p:spPr bwMode="auto">
              <a:xfrm>
                <a:off x="1344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38"/>
              <p:cNvSpPr>
                <a:spLocks noChangeArrowheads="1"/>
              </p:cNvSpPr>
              <p:nvPr/>
            </p:nvSpPr>
            <p:spPr bwMode="auto">
              <a:xfrm>
                <a:off x="1344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Line 39"/>
              <p:cNvSpPr>
                <a:spLocks noChangeShapeType="1"/>
              </p:cNvSpPr>
              <p:nvPr/>
            </p:nvSpPr>
            <p:spPr bwMode="auto">
              <a:xfrm>
                <a:off x="1392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40"/>
            <p:cNvGrpSpPr>
              <a:grpSpLocks/>
            </p:cNvGrpSpPr>
            <p:nvPr/>
          </p:nvGrpSpPr>
          <p:grpSpPr bwMode="auto">
            <a:xfrm>
              <a:off x="2191" y="1550"/>
              <a:ext cx="215" cy="249"/>
              <a:chOff x="864" y="2880"/>
              <a:chExt cx="336" cy="336"/>
            </a:xfrm>
          </p:grpSpPr>
          <p:sp>
            <p:nvSpPr>
              <p:cNvPr id="179" name="AutoShape 41"/>
              <p:cNvSpPr>
                <a:spLocks noChangeArrowheads="1"/>
              </p:cNvSpPr>
              <p:nvPr/>
            </p:nvSpPr>
            <p:spPr bwMode="auto">
              <a:xfrm>
                <a:off x="1056" y="31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AutoShape 42"/>
              <p:cNvSpPr>
                <a:spLocks noChangeArrowheads="1"/>
              </p:cNvSpPr>
              <p:nvPr/>
            </p:nvSpPr>
            <p:spPr bwMode="auto">
              <a:xfrm>
                <a:off x="912" y="31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AutoShape 43"/>
              <p:cNvSpPr>
                <a:spLocks noChangeArrowheads="1"/>
              </p:cNvSpPr>
              <p:nvPr/>
            </p:nvSpPr>
            <p:spPr bwMode="auto">
              <a:xfrm>
                <a:off x="1056" y="2928"/>
                <a:ext cx="144" cy="144"/>
              </a:xfrm>
              <a:prstGeom prst="su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AutoShape 44"/>
              <p:cNvSpPr>
                <a:spLocks noChangeArrowheads="1"/>
              </p:cNvSpPr>
              <p:nvPr/>
            </p:nvSpPr>
            <p:spPr bwMode="auto">
              <a:xfrm>
                <a:off x="864" y="2880"/>
                <a:ext cx="192" cy="192"/>
              </a:xfrm>
              <a:prstGeom prst="su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45"/>
              <p:cNvSpPr>
                <a:spLocks noChangeShapeType="1"/>
              </p:cNvSpPr>
              <p:nvPr/>
            </p:nvSpPr>
            <p:spPr bwMode="auto">
              <a:xfrm>
                <a:off x="960" y="2928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46"/>
              <p:cNvSpPr>
                <a:spLocks noChangeShapeType="1"/>
              </p:cNvSpPr>
              <p:nvPr/>
            </p:nvSpPr>
            <p:spPr bwMode="auto">
              <a:xfrm>
                <a:off x="1104" y="302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Oval 47"/>
              <p:cNvSpPr>
                <a:spLocks noChangeArrowheads="1"/>
              </p:cNvSpPr>
              <p:nvPr/>
            </p:nvSpPr>
            <p:spPr bwMode="auto">
              <a:xfrm>
                <a:off x="864" y="292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" name="Line 48"/>
            <p:cNvSpPr>
              <a:spLocks noChangeShapeType="1"/>
            </p:cNvSpPr>
            <p:nvPr/>
          </p:nvSpPr>
          <p:spPr bwMode="auto">
            <a:xfrm>
              <a:off x="2295" y="1135"/>
              <a:ext cx="0" cy="2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240" y="720"/>
            <a:ext cx="1160" cy="1536"/>
          </p:xfrm>
          <a:graphic>
            <a:graphicData uri="http://schemas.openxmlformats.org/presentationml/2006/ole">
              <p:oleObj spid="_x0000_s2051" name="Bitmap Image" r:id="rId4" imgW="2495238" imgH="2819794" progId="PBrush">
                <p:embed/>
              </p:oleObj>
            </a:graphicData>
          </a:graphic>
        </p:graphicFrame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878" y="1509"/>
              <a:ext cx="354" cy="2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51"/>
            <p:cNvSpPr>
              <a:spLocks noChangeArrowheads="1"/>
            </p:cNvSpPr>
            <p:nvPr/>
          </p:nvSpPr>
          <p:spPr bwMode="auto">
            <a:xfrm>
              <a:off x="417" y="1509"/>
              <a:ext cx="354" cy="2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52"/>
            <p:cNvSpPr>
              <a:spLocks noChangeArrowheads="1"/>
            </p:cNvSpPr>
            <p:nvPr/>
          </p:nvSpPr>
          <p:spPr bwMode="auto">
            <a:xfrm>
              <a:off x="878" y="1882"/>
              <a:ext cx="354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53"/>
            <p:cNvSpPr>
              <a:spLocks noChangeArrowheads="1"/>
            </p:cNvSpPr>
            <p:nvPr/>
          </p:nvSpPr>
          <p:spPr bwMode="auto">
            <a:xfrm>
              <a:off x="417" y="1882"/>
              <a:ext cx="354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54"/>
            <p:cNvSpPr>
              <a:spLocks noChangeArrowheads="1"/>
            </p:cNvSpPr>
            <p:nvPr/>
          </p:nvSpPr>
          <p:spPr bwMode="auto">
            <a:xfrm>
              <a:off x="878" y="1135"/>
              <a:ext cx="354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>
              <a:off x="417" y="1135"/>
              <a:ext cx="354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1090" y="1924"/>
              <a:ext cx="71" cy="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1090" y="2007"/>
              <a:ext cx="71" cy="1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948" y="1924"/>
              <a:ext cx="71" cy="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59"/>
            <p:cNvSpPr>
              <a:spLocks noChangeArrowheads="1"/>
            </p:cNvSpPr>
            <p:nvPr/>
          </p:nvSpPr>
          <p:spPr bwMode="auto">
            <a:xfrm>
              <a:off x="948" y="2007"/>
              <a:ext cx="71" cy="1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60"/>
            <p:cNvSpPr>
              <a:spLocks noChangeArrowheads="1"/>
            </p:cNvSpPr>
            <p:nvPr/>
          </p:nvSpPr>
          <p:spPr bwMode="auto">
            <a:xfrm>
              <a:off x="1090" y="1177"/>
              <a:ext cx="106" cy="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94 w 21600"/>
                <a:gd name="T13" fmla="*/ 2342 h 21600"/>
                <a:gd name="T14" fmla="*/ 16506 w 21600"/>
                <a:gd name="T15" fmla="*/ 137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61"/>
            <p:cNvSpPr>
              <a:spLocks noChangeArrowheads="1"/>
            </p:cNvSpPr>
            <p:nvPr/>
          </p:nvSpPr>
          <p:spPr bwMode="auto">
            <a:xfrm>
              <a:off x="913" y="1177"/>
              <a:ext cx="106" cy="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94 w 21600"/>
                <a:gd name="T13" fmla="*/ 2342 h 21600"/>
                <a:gd name="T14" fmla="*/ 16506 w 21600"/>
                <a:gd name="T15" fmla="*/ 137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62"/>
            <p:cNvSpPr>
              <a:spLocks noChangeShapeType="1"/>
            </p:cNvSpPr>
            <p:nvPr/>
          </p:nvSpPr>
          <p:spPr bwMode="auto">
            <a:xfrm>
              <a:off x="417" y="1260"/>
              <a:ext cx="3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63"/>
            <p:cNvSpPr>
              <a:spLocks noChangeArrowheads="1"/>
            </p:cNvSpPr>
            <p:nvPr/>
          </p:nvSpPr>
          <p:spPr bwMode="auto">
            <a:xfrm>
              <a:off x="665" y="1260"/>
              <a:ext cx="71" cy="12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64"/>
            <p:cNvSpPr>
              <a:spLocks noChangeArrowheads="1"/>
            </p:cNvSpPr>
            <p:nvPr/>
          </p:nvSpPr>
          <p:spPr bwMode="auto">
            <a:xfrm>
              <a:off x="453" y="1260"/>
              <a:ext cx="106" cy="12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65"/>
            <p:cNvSpPr txBox="1">
              <a:spLocks noChangeArrowheads="1"/>
            </p:cNvSpPr>
            <p:nvPr/>
          </p:nvSpPr>
          <p:spPr bwMode="auto">
            <a:xfrm>
              <a:off x="1776" y="1200"/>
              <a:ext cx="17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J</a:t>
              </a:r>
            </a:p>
          </p:txBody>
        </p:sp>
        <p:sp>
          <p:nvSpPr>
            <p:cNvPr id="44" name="Line 66"/>
            <p:cNvSpPr>
              <a:spLocks noChangeShapeType="1"/>
            </p:cNvSpPr>
            <p:nvPr/>
          </p:nvSpPr>
          <p:spPr bwMode="auto">
            <a:xfrm>
              <a:off x="417" y="1965"/>
              <a:ext cx="35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7"/>
            <p:cNvSpPr>
              <a:spLocks noChangeShapeType="1"/>
            </p:cNvSpPr>
            <p:nvPr/>
          </p:nvSpPr>
          <p:spPr bwMode="auto">
            <a:xfrm>
              <a:off x="701" y="1965"/>
              <a:ext cx="0" cy="2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8"/>
            <p:cNvSpPr>
              <a:spLocks noChangeShapeType="1"/>
            </p:cNvSpPr>
            <p:nvPr/>
          </p:nvSpPr>
          <p:spPr bwMode="auto">
            <a:xfrm>
              <a:off x="488" y="1965"/>
              <a:ext cx="0" cy="2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69"/>
            <p:cNvGrpSpPr>
              <a:grpSpLocks/>
            </p:cNvGrpSpPr>
            <p:nvPr/>
          </p:nvGrpSpPr>
          <p:grpSpPr bwMode="auto">
            <a:xfrm>
              <a:off x="419" y="1509"/>
              <a:ext cx="355" cy="249"/>
              <a:chOff x="1056" y="2976"/>
              <a:chExt cx="480" cy="336"/>
            </a:xfrm>
          </p:grpSpPr>
          <p:sp>
            <p:nvSpPr>
              <p:cNvPr id="164" name="Oval 70"/>
              <p:cNvSpPr>
                <a:spLocks noChangeArrowheads="1"/>
              </p:cNvSpPr>
              <p:nvPr/>
            </p:nvSpPr>
            <p:spPr bwMode="auto">
              <a:xfrm>
                <a:off x="1440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Rectangle 7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Line 72"/>
              <p:cNvSpPr>
                <a:spLocks noChangeShapeType="1"/>
              </p:cNvSpPr>
              <p:nvPr/>
            </p:nvSpPr>
            <p:spPr bwMode="auto">
              <a:xfrm>
                <a:off x="1488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Oval 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Rectangle 74"/>
              <p:cNvSpPr>
                <a:spLocks noChangeArrowheads="1"/>
              </p:cNvSpPr>
              <p:nvPr/>
            </p:nvSpPr>
            <p:spPr bwMode="auto">
              <a:xfrm>
                <a:off x="1248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75"/>
              <p:cNvSpPr>
                <a:spLocks noChangeShapeType="1"/>
              </p:cNvSpPr>
              <p:nvPr/>
            </p:nvSpPr>
            <p:spPr bwMode="auto">
              <a:xfrm>
                <a:off x="1296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Oval 76"/>
              <p:cNvSpPr>
                <a:spLocks noChangeArrowheads="1"/>
              </p:cNvSpPr>
              <p:nvPr/>
            </p:nvSpPr>
            <p:spPr bwMode="auto">
              <a:xfrm>
                <a:off x="1152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Rectangle 77"/>
              <p:cNvSpPr>
                <a:spLocks noChangeArrowheads="1"/>
              </p:cNvSpPr>
              <p:nvPr/>
            </p:nvSpPr>
            <p:spPr bwMode="auto">
              <a:xfrm>
                <a:off x="1152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Line 78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Oval 79"/>
              <p:cNvSpPr>
                <a:spLocks noChangeArrowheads="1"/>
              </p:cNvSpPr>
              <p:nvPr/>
            </p:nvSpPr>
            <p:spPr bwMode="auto">
              <a:xfrm>
                <a:off x="1056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80"/>
              <p:cNvSpPr>
                <a:spLocks noChangeArrowheads="1"/>
              </p:cNvSpPr>
              <p:nvPr/>
            </p:nvSpPr>
            <p:spPr bwMode="auto">
              <a:xfrm>
                <a:off x="1056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81"/>
              <p:cNvSpPr>
                <a:spLocks noChangeShapeType="1"/>
              </p:cNvSpPr>
              <p:nvPr/>
            </p:nvSpPr>
            <p:spPr bwMode="auto">
              <a:xfrm>
                <a:off x="1104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Oval 82"/>
              <p:cNvSpPr>
                <a:spLocks noChangeArrowheads="1"/>
              </p:cNvSpPr>
              <p:nvPr/>
            </p:nvSpPr>
            <p:spPr bwMode="auto">
              <a:xfrm>
                <a:off x="1344" y="32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83"/>
              <p:cNvSpPr>
                <a:spLocks noChangeArrowheads="1"/>
              </p:cNvSpPr>
              <p:nvPr/>
            </p:nvSpPr>
            <p:spPr bwMode="auto">
              <a:xfrm>
                <a:off x="1344" y="2976"/>
                <a:ext cx="96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84"/>
              <p:cNvSpPr>
                <a:spLocks noChangeShapeType="1"/>
              </p:cNvSpPr>
              <p:nvPr/>
            </p:nvSpPr>
            <p:spPr bwMode="auto">
              <a:xfrm>
                <a:off x="1392" y="2976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" name="Group 85"/>
            <p:cNvGrpSpPr>
              <a:grpSpLocks/>
            </p:cNvGrpSpPr>
            <p:nvPr/>
          </p:nvGrpSpPr>
          <p:grpSpPr bwMode="auto">
            <a:xfrm>
              <a:off x="951" y="1550"/>
              <a:ext cx="215" cy="249"/>
              <a:chOff x="864" y="2880"/>
              <a:chExt cx="336" cy="336"/>
            </a:xfrm>
          </p:grpSpPr>
          <p:sp>
            <p:nvSpPr>
              <p:cNvPr id="157" name="AutoShape 86"/>
              <p:cNvSpPr>
                <a:spLocks noChangeArrowheads="1"/>
              </p:cNvSpPr>
              <p:nvPr/>
            </p:nvSpPr>
            <p:spPr bwMode="auto">
              <a:xfrm>
                <a:off x="1056" y="31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AutoShape 87"/>
              <p:cNvSpPr>
                <a:spLocks noChangeArrowheads="1"/>
              </p:cNvSpPr>
              <p:nvPr/>
            </p:nvSpPr>
            <p:spPr bwMode="auto">
              <a:xfrm>
                <a:off x="912" y="31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AutoShape 88"/>
              <p:cNvSpPr>
                <a:spLocks noChangeArrowheads="1"/>
              </p:cNvSpPr>
              <p:nvPr/>
            </p:nvSpPr>
            <p:spPr bwMode="auto">
              <a:xfrm>
                <a:off x="1056" y="2928"/>
                <a:ext cx="144" cy="144"/>
              </a:xfrm>
              <a:prstGeom prst="su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AutoShape 89"/>
              <p:cNvSpPr>
                <a:spLocks noChangeArrowheads="1"/>
              </p:cNvSpPr>
              <p:nvPr/>
            </p:nvSpPr>
            <p:spPr bwMode="auto">
              <a:xfrm>
                <a:off x="864" y="2880"/>
                <a:ext cx="192" cy="192"/>
              </a:xfrm>
              <a:prstGeom prst="su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Line 90"/>
              <p:cNvSpPr>
                <a:spLocks noChangeShapeType="1"/>
              </p:cNvSpPr>
              <p:nvPr/>
            </p:nvSpPr>
            <p:spPr bwMode="auto">
              <a:xfrm>
                <a:off x="960" y="2928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91"/>
              <p:cNvSpPr>
                <a:spLocks noChangeShapeType="1"/>
              </p:cNvSpPr>
              <p:nvPr/>
            </p:nvSpPr>
            <p:spPr bwMode="auto">
              <a:xfrm>
                <a:off x="1104" y="302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Oval 92"/>
              <p:cNvSpPr>
                <a:spLocks noChangeArrowheads="1"/>
              </p:cNvSpPr>
              <p:nvPr/>
            </p:nvSpPr>
            <p:spPr bwMode="auto">
              <a:xfrm>
                <a:off x="864" y="292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Line 93"/>
            <p:cNvSpPr>
              <a:spLocks noChangeShapeType="1"/>
            </p:cNvSpPr>
            <p:nvPr/>
          </p:nvSpPr>
          <p:spPr bwMode="auto">
            <a:xfrm>
              <a:off x="1055" y="1135"/>
              <a:ext cx="0" cy="2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94"/>
            <p:cNvGrpSpPr>
              <a:grpSpLocks/>
            </p:cNvGrpSpPr>
            <p:nvPr/>
          </p:nvGrpSpPr>
          <p:grpSpPr bwMode="auto">
            <a:xfrm>
              <a:off x="3120" y="720"/>
              <a:ext cx="2400" cy="1488"/>
              <a:chOff x="192" y="2112"/>
              <a:chExt cx="3252" cy="1776"/>
            </a:xfrm>
          </p:grpSpPr>
          <p:graphicFrame>
            <p:nvGraphicFramePr>
              <p:cNvPr id="54" name="Object 4"/>
              <p:cNvGraphicFramePr>
                <a:graphicFrameLocks noChangeAspect="1"/>
              </p:cNvGraphicFramePr>
              <p:nvPr/>
            </p:nvGraphicFramePr>
            <p:xfrm>
              <a:off x="1872" y="2112"/>
              <a:ext cx="1572" cy="1776"/>
            </p:xfrm>
            <a:graphic>
              <a:graphicData uri="http://schemas.openxmlformats.org/presentationml/2006/ole">
                <p:oleObj spid="_x0000_s2052" name="Bitmap Image" r:id="rId5" imgW="2495238" imgH="2819794" progId="PBrush">
                  <p:embed/>
                </p:oleObj>
              </a:graphicData>
            </a:graphic>
          </p:graphicFrame>
          <p:sp>
            <p:nvSpPr>
              <p:cNvPr id="55" name="Rectangle 96"/>
              <p:cNvSpPr>
                <a:spLocks noChangeArrowheads="1"/>
              </p:cNvSpPr>
              <p:nvPr/>
            </p:nvSpPr>
            <p:spPr bwMode="auto">
              <a:xfrm>
                <a:off x="2736" y="3024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97"/>
              <p:cNvSpPr>
                <a:spLocks noChangeArrowheads="1"/>
              </p:cNvSpPr>
              <p:nvPr/>
            </p:nvSpPr>
            <p:spPr bwMode="auto">
              <a:xfrm>
                <a:off x="2112" y="3024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98"/>
              <p:cNvSpPr>
                <a:spLocks noChangeArrowheads="1"/>
              </p:cNvSpPr>
              <p:nvPr/>
            </p:nvSpPr>
            <p:spPr bwMode="auto">
              <a:xfrm>
                <a:off x="2736" y="3456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99"/>
              <p:cNvSpPr>
                <a:spLocks noChangeArrowheads="1"/>
              </p:cNvSpPr>
              <p:nvPr/>
            </p:nvSpPr>
            <p:spPr bwMode="auto">
              <a:xfrm>
                <a:off x="2112" y="3456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100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01"/>
              <p:cNvSpPr>
                <a:spLocks noChangeArrowheads="1"/>
              </p:cNvSpPr>
              <p:nvPr/>
            </p:nvSpPr>
            <p:spPr bwMode="auto">
              <a:xfrm>
                <a:off x="2112" y="2592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102"/>
              <p:cNvSpPr>
                <a:spLocks noChangeArrowheads="1"/>
              </p:cNvSpPr>
              <p:nvPr/>
            </p:nvSpPr>
            <p:spPr bwMode="auto">
              <a:xfrm>
                <a:off x="2400" y="3072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103"/>
              <p:cNvSpPr>
                <a:spLocks noChangeArrowheads="1"/>
              </p:cNvSpPr>
              <p:nvPr/>
            </p:nvSpPr>
            <p:spPr bwMode="auto">
              <a:xfrm>
                <a:off x="2400" y="3168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104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105"/>
              <p:cNvSpPr>
                <a:spLocks noChangeArrowheads="1"/>
              </p:cNvSpPr>
              <p:nvPr/>
            </p:nvSpPr>
            <p:spPr bwMode="auto">
              <a:xfrm>
                <a:off x="2208" y="3168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utoShape 106"/>
              <p:cNvSpPr>
                <a:spLocks noChangeArrowheads="1"/>
              </p:cNvSpPr>
              <p:nvPr/>
            </p:nvSpPr>
            <p:spPr bwMode="auto">
              <a:xfrm>
                <a:off x="2400" y="2640"/>
                <a:ext cx="14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00 w 21600"/>
                  <a:gd name="T13" fmla="*/ 2250 h 21600"/>
                  <a:gd name="T14" fmla="*/ 16500 w 21600"/>
                  <a:gd name="T15" fmla="*/ 13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utoShape 107"/>
              <p:cNvSpPr>
                <a:spLocks noChangeArrowheads="1"/>
              </p:cNvSpPr>
              <p:nvPr/>
            </p:nvSpPr>
            <p:spPr bwMode="auto">
              <a:xfrm>
                <a:off x="2160" y="2640"/>
                <a:ext cx="14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00 w 21600"/>
                  <a:gd name="T13" fmla="*/ 2250 h 21600"/>
                  <a:gd name="T14" fmla="*/ 16500 w 21600"/>
                  <a:gd name="T15" fmla="*/ 13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108"/>
              <p:cNvSpPr>
                <a:spLocks noChangeShapeType="1"/>
              </p:cNvSpPr>
              <p:nvPr/>
            </p:nvSpPr>
            <p:spPr bwMode="auto">
              <a:xfrm>
                <a:off x="2352" y="259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09"/>
              <p:cNvSpPr>
                <a:spLocks noChangeShapeType="1"/>
              </p:cNvSpPr>
              <p:nvPr/>
            </p:nvSpPr>
            <p:spPr bwMode="auto">
              <a:xfrm>
                <a:off x="2352" y="345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10"/>
              <p:cNvSpPr>
                <a:spLocks noChangeShapeType="1"/>
              </p:cNvSpPr>
              <p:nvPr/>
            </p:nvSpPr>
            <p:spPr bwMode="auto">
              <a:xfrm>
                <a:off x="2400" y="3552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11"/>
              <p:cNvSpPr>
                <a:spLocks noChangeShapeType="1"/>
              </p:cNvSpPr>
              <p:nvPr/>
            </p:nvSpPr>
            <p:spPr bwMode="auto">
              <a:xfrm>
                <a:off x="2400" y="360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12"/>
              <p:cNvSpPr>
                <a:spLocks noChangeShapeType="1"/>
              </p:cNvSpPr>
              <p:nvPr/>
            </p:nvSpPr>
            <p:spPr bwMode="auto">
              <a:xfrm>
                <a:off x="2400" y="364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13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14"/>
              <p:cNvSpPr>
                <a:spLocks noChangeShapeType="1"/>
              </p:cNvSpPr>
              <p:nvPr/>
            </p:nvSpPr>
            <p:spPr bwMode="auto">
              <a:xfrm>
                <a:off x="2400" y="374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15"/>
              <p:cNvSpPr>
                <a:spLocks noChangeShapeType="1"/>
              </p:cNvSpPr>
              <p:nvPr/>
            </p:nvSpPr>
            <p:spPr bwMode="auto">
              <a:xfrm>
                <a:off x="2400" y="350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6"/>
              <p:cNvSpPr>
                <a:spLocks noChangeShapeType="1"/>
              </p:cNvSpPr>
              <p:nvPr/>
            </p:nvSpPr>
            <p:spPr bwMode="auto">
              <a:xfrm>
                <a:off x="2160" y="3552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7"/>
              <p:cNvSpPr>
                <a:spLocks noChangeShapeType="1"/>
              </p:cNvSpPr>
              <p:nvPr/>
            </p:nvSpPr>
            <p:spPr bwMode="auto">
              <a:xfrm>
                <a:off x="2160" y="360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8"/>
              <p:cNvSpPr>
                <a:spLocks noChangeShapeType="1"/>
              </p:cNvSpPr>
              <p:nvPr/>
            </p:nvSpPr>
            <p:spPr bwMode="auto">
              <a:xfrm>
                <a:off x="2160" y="364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19"/>
              <p:cNvSpPr>
                <a:spLocks noChangeShapeType="1"/>
              </p:cNvSpPr>
              <p:nvPr/>
            </p:nvSpPr>
            <p:spPr bwMode="auto">
              <a:xfrm>
                <a:off x="2160" y="369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20"/>
              <p:cNvSpPr>
                <a:spLocks noChangeShapeType="1"/>
              </p:cNvSpPr>
              <p:nvPr/>
            </p:nvSpPr>
            <p:spPr bwMode="auto">
              <a:xfrm>
                <a:off x="2160" y="374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1"/>
              <p:cNvSpPr>
                <a:spLocks noChangeShapeType="1"/>
              </p:cNvSpPr>
              <p:nvPr/>
            </p:nvSpPr>
            <p:spPr bwMode="auto">
              <a:xfrm>
                <a:off x="2160" y="350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2"/>
              <p:cNvSpPr>
                <a:spLocks noChangeShapeType="1"/>
              </p:cNvSpPr>
              <p:nvPr/>
            </p:nvSpPr>
            <p:spPr bwMode="auto">
              <a:xfrm>
                <a:off x="2832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23"/>
              <p:cNvSpPr>
                <a:spLocks noChangeShapeType="1"/>
              </p:cNvSpPr>
              <p:nvPr/>
            </p:nvSpPr>
            <p:spPr bwMode="auto">
              <a:xfrm>
                <a:off x="2880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24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25"/>
              <p:cNvSpPr>
                <a:spLocks noChangeShapeType="1"/>
              </p:cNvSpPr>
              <p:nvPr/>
            </p:nvSpPr>
            <p:spPr bwMode="auto">
              <a:xfrm>
                <a:off x="2976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26"/>
              <p:cNvSpPr>
                <a:spLocks noChangeShapeType="1"/>
              </p:cNvSpPr>
              <p:nvPr/>
            </p:nvSpPr>
            <p:spPr bwMode="auto">
              <a:xfrm>
                <a:off x="3024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27"/>
              <p:cNvSpPr>
                <a:spLocks noChangeShapeType="1"/>
              </p:cNvSpPr>
              <p:nvPr/>
            </p:nvSpPr>
            <p:spPr bwMode="auto">
              <a:xfrm>
                <a:off x="3072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28"/>
              <p:cNvSpPr>
                <a:spLocks noChangeShapeType="1"/>
              </p:cNvSpPr>
              <p:nvPr/>
            </p:nvSpPr>
            <p:spPr bwMode="auto">
              <a:xfrm>
                <a:off x="3120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29"/>
              <p:cNvSpPr>
                <a:spLocks noChangeShapeType="1"/>
              </p:cNvSpPr>
              <p:nvPr/>
            </p:nvSpPr>
            <p:spPr bwMode="auto">
              <a:xfrm>
                <a:off x="3168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30"/>
              <p:cNvSpPr>
                <a:spLocks noChangeShapeType="1"/>
              </p:cNvSpPr>
              <p:nvPr/>
            </p:nvSpPr>
            <p:spPr bwMode="auto">
              <a:xfrm>
                <a:off x="2784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31"/>
              <p:cNvSpPr>
                <a:spLocks noChangeShapeType="1"/>
              </p:cNvSpPr>
              <p:nvPr/>
            </p:nvSpPr>
            <p:spPr bwMode="auto">
              <a:xfrm>
                <a:off x="2736" y="3552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32"/>
              <p:cNvSpPr>
                <a:spLocks noChangeShapeType="1"/>
              </p:cNvSpPr>
              <p:nvPr/>
            </p:nvSpPr>
            <p:spPr bwMode="auto">
              <a:xfrm>
                <a:off x="2736" y="360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33"/>
              <p:cNvSpPr>
                <a:spLocks noChangeShapeType="1"/>
              </p:cNvSpPr>
              <p:nvPr/>
            </p:nvSpPr>
            <p:spPr bwMode="auto">
              <a:xfrm>
                <a:off x="2736" y="364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34"/>
              <p:cNvSpPr>
                <a:spLocks noChangeShapeType="1"/>
              </p:cNvSpPr>
              <p:nvPr/>
            </p:nvSpPr>
            <p:spPr bwMode="auto">
              <a:xfrm>
                <a:off x="2736" y="3696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/>
              <p:cNvSpPr>
                <a:spLocks noChangeShapeType="1"/>
              </p:cNvSpPr>
              <p:nvPr/>
            </p:nvSpPr>
            <p:spPr bwMode="auto">
              <a:xfrm>
                <a:off x="2736" y="3744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/>
              <p:cNvSpPr>
                <a:spLocks noChangeShapeType="1"/>
              </p:cNvSpPr>
              <p:nvPr/>
            </p:nvSpPr>
            <p:spPr bwMode="auto">
              <a:xfrm>
                <a:off x="2736" y="3504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/>
              <p:cNvSpPr>
                <a:spLocks noChangeShapeType="1"/>
              </p:cNvSpPr>
              <p:nvPr/>
            </p:nvSpPr>
            <p:spPr bwMode="auto">
              <a:xfrm>
                <a:off x="2736" y="3264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Arc 138"/>
              <p:cNvSpPr>
                <a:spLocks/>
              </p:cNvSpPr>
              <p:nvPr/>
            </p:nvSpPr>
            <p:spPr bwMode="auto">
              <a:xfrm rot="12804254" flipV="1">
                <a:off x="2832" y="3312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Arc 139"/>
              <p:cNvSpPr>
                <a:spLocks/>
              </p:cNvSpPr>
              <p:nvPr/>
            </p:nvSpPr>
            <p:spPr bwMode="auto">
              <a:xfrm rot="12804254" flipV="1">
                <a:off x="3024" y="3312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99" name="Object 5"/>
              <p:cNvGraphicFramePr>
                <a:graphicFrameLocks noChangeAspect="1"/>
              </p:cNvGraphicFramePr>
              <p:nvPr/>
            </p:nvGraphicFramePr>
            <p:xfrm>
              <a:off x="192" y="2112"/>
              <a:ext cx="1572" cy="1776"/>
            </p:xfrm>
            <a:graphic>
              <a:graphicData uri="http://schemas.openxmlformats.org/presentationml/2006/ole">
                <p:oleObj spid="_x0000_s2053" name="Bitmap Image" r:id="rId6" imgW="2495238" imgH="2819794" progId="PBrush">
                  <p:embed/>
                </p:oleObj>
              </a:graphicData>
            </a:graphic>
          </p:graphicFrame>
          <p:sp>
            <p:nvSpPr>
              <p:cNvPr id="100" name="Rectangle 141"/>
              <p:cNvSpPr>
                <a:spLocks noChangeArrowheads="1"/>
              </p:cNvSpPr>
              <p:nvPr/>
            </p:nvSpPr>
            <p:spPr bwMode="auto">
              <a:xfrm>
                <a:off x="1056" y="3024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42"/>
              <p:cNvSpPr>
                <a:spLocks noChangeArrowheads="1"/>
              </p:cNvSpPr>
              <p:nvPr/>
            </p:nvSpPr>
            <p:spPr bwMode="auto">
              <a:xfrm>
                <a:off x="432" y="3024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3"/>
              <p:cNvSpPr>
                <a:spLocks noChangeArrowheads="1"/>
              </p:cNvSpPr>
              <p:nvPr/>
            </p:nvSpPr>
            <p:spPr bwMode="auto">
              <a:xfrm>
                <a:off x="1056" y="3456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44"/>
              <p:cNvSpPr>
                <a:spLocks noChangeArrowheads="1"/>
              </p:cNvSpPr>
              <p:nvPr/>
            </p:nvSpPr>
            <p:spPr bwMode="auto">
              <a:xfrm>
                <a:off x="432" y="3456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45"/>
              <p:cNvSpPr>
                <a:spLocks noChangeArrowheads="1"/>
              </p:cNvSpPr>
              <p:nvPr/>
            </p:nvSpPr>
            <p:spPr bwMode="auto">
              <a:xfrm>
                <a:off x="1056" y="2592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46"/>
              <p:cNvSpPr>
                <a:spLocks noChangeArrowheads="1"/>
              </p:cNvSpPr>
              <p:nvPr/>
            </p:nvSpPr>
            <p:spPr bwMode="auto">
              <a:xfrm>
                <a:off x="432" y="2592"/>
                <a:ext cx="48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47"/>
              <p:cNvSpPr>
                <a:spLocks noChangeArrowheads="1"/>
              </p:cNvSpPr>
              <p:nvPr/>
            </p:nvSpPr>
            <p:spPr bwMode="auto">
              <a:xfrm>
                <a:off x="720" y="3072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48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49"/>
              <p:cNvSpPr>
                <a:spLocks noChangeArrowheads="1"/>
              </p:cNvSpPr>
              <p:nvPr/>
            </p:nvSpPr>
            <p:spPr bwMode="auto">
              <a:xfrm>
                <a:off x="528" y="3072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50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AutoShape 151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14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00 w 21600"/>
                  <a:gd name="T13" fmla="*/ 2250 h 21600"/>
                  <a:gd name="T14" fmla="*/ 16500 w 21600"/>
                  <a:gd name="T15" fmla="*/ 13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AutoShape 152"/>
              <p:cNvSpPr>
                <a:spLocks noChangeArrowheads="1"/>
              </p:cNvSpPr>
              <p:nvPr/>
            </p:nvSpPr>
            <p:spPr bwMode="auto">
              <a:xfrm>
                <a:off x="480" y="2640"/>
                <a:ext cx="14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00 w 21600"/>
                  <a:gd name="T13" fmla="*/ 2250 h 21600"/>
                  <a:gd name="T14" fmla="*/ 16500 w 21600"/>
                  <a:gd name="T15" fmla="*/ 13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153"/>
              <p:cNvSpPr>
                <a:spLocks noChangeShapeType="1"/>
              </p:cNvSpPr>
              <p:nvPr/>
            </p:nvSpPr>
            <p:spPr bwMode="auto">
              <a:xfrm>
                <a:off x="672" y="259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" name="Group 154"/>
              <p:cNvGrpSpPr>
                <a:grpSpLocks/>
              </p:cNvGrpSpPr>
              <p:nvPr/>
            </p:nvGrpSpPr>
            <p:grpSpPr bwMode="auto">
              <a:xfrm>
                <a:off x="1248" y="2600"/>
                <a:ext cx="144" cy="193"/>
                <a:chOff x="2304" y="2592"/>
                <a:chExt cx="192" cy="336"/>
              </a:xfrm>
            </p:grpSpPr>
            <p:grpSp>
              <p:nvGrpSpPr>
                <p:cNvPr id="153" name="Group 155"/>
                <p:cNvGrpSpPr>
                  <a:grpSpLocks/>
                </p:cNvGrpSpPr>
                <p:nvPr/>
              </p:nvGrpSpPr>
              <p:grpSpPr bwMode="auto">
                <a:xfrm>
                  <a:off x="2304" y="2688"/>
                  <a:ext cx="192" cy="240"/>
                  <a:chOff x="2256" y="2688"/>
                  <a:chExt cx="240" cy="240"/>
                </a:xfrm>
              </p:grpSpPr>
              <p:sp>
                <p:nvSpPr>
                  <p:cNvPr id="155" name="AutoShape 156"/>
                  <p:cNvSpPr>
                    <a:spLocks noChangeArrowheads="1"/>
                  </p:cNvSpPr>
                  <p:nvPr/>
                </p:nvSpPr>
                <p:spPr bwMode="auto">
                  <a:xfrm rot="-10751873">
                    <a:off x="2256" y="2688"/>
                    <a:ext cx="240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0 w 21600"/>
                      <a:gd name="T13" fmla="*/ 4500 h 21600"/>
                      <a:gd name="T14" fmla="*/ 17100 w 21600"/>
                      <a:gd name="T15" fmla="*/ 171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832"/>
                    <a:ext cx="240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4" name="Line 158"/>
                <p:cNvSpPr>
                  <a:spLocks noChangeShapeType="1"/>
                </p:cNvSpPr>
                <p:nvPr/>
              </p:nvSpPr>
              <p:spPr bwMode="auto">
                <a:xfrm>
                  <a:off x="2400" y="2592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720" y="3552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720" y="360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720" y="364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63"/>
              <p:cNvSpPr>
                <a:spLocks noChangeShapeType="1"/>
              </p:cNvSpPr>
              <p:nvPr/>
            </p:nvSpPr>
            <p:spPr bwMode="auto">
              <a:xfrm>
                <a:off x="720" y="369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64"/>
              <p:cNvSpPr>
                <a:spLocks noChangeShapeType="1"/>
              </p:cNvSpPr>
              <p:nvPr/>
            </p:nvSpPr>
            <p:spPr bwMode="auto">
              <a:xfrm>
                <a:off x="720" y="374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65"/>
              <p:cNvSpPr>
                <a:spLocks noChangeShapeType="1"/>
              </p:cNvSpPr>
              <p:nvPr/>
            </p:nvSpPr>
            <p:spPr bwMode="auto">
              <a:xfrm>
                <a:off x="720" y="350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66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67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68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69"/>
              <p:cNvSpPr>
                <a:spLocks noChangeShapeType="1"/>
              </p:cNvSpPr>
              <p:nvPr/>
            </p:nvSpPr>
            <p:spPr bwMode="auto">
              <a:xfrm>
                <a:off x="480" y="369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170"/>
              <p:cNvSpPr>
                <a:spLocks noChangeShapeType="1"/>
              </p:cNvSpPr>
              <p:nvPr/>
            </p:nvSpPr>
            <p:spPr bwMode="auto">
              <a:xfrm>
                <a:off x="480" y="374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171"/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172"/>
              <p:cNvSpPr>
                <a:spLocks noChangeShapeType="1"/>
              </p:cNvSpPr>
              <p:nvPr/>
            </p:nvSpPr>
            <p:spPr bwMode="auto">
              <a:xfrm>
                <a:off x="1152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173"/>
              <p:cNvSpPr>
                <a:spLocks noChangeShapeType="1"/>
              </p:cNvSpPr>
              <p:nvPr/>
            </p:nvSpPr>
            <p:spPr bwMode="auto">
              <a:xfrm>
                <a:off x="1200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174"/>
              <p:cNvSpPr>
                <a:spLocks noChangeShapeType="1"/>
              </p:cNvSpPr>
              <p:nvPr/>
            </p:nvSpPr>
            <p:spPr bwMode="auto">
              <a:xfrm>
                <a:off x="1248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175"/>
              <p:cNvSpPr>
                <a:spLocks noChangeShapeType="1"/>
              </p:cNvSpPr>
              <p:nvPr/>
            </p:nvSpPr>
            <p:spPr bwMode="auto">
              <a:xfrm>
                <a:off x="1296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76"/>
              <p:cNvSpPr>
                <a:spLocks noChangeShapeType="1"/>
              </p:cNvSpPr>
              <p:nvPr/>
            </p:nvSpPr>
            <p:spPr bwMode="auto">
              <a:xfrm>
                <a:off x="1344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177"/>
              <p:cNvSpPr>
                <a:spLocks noChangeShapeType="1"/>
              </p:cNvSpPr>
              <p:nvPr/>
            </p:nvSpPr>
            <p:spPr bwMode="auto">
              <a:xfrm>
                <a:off x="1392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178"/>
              <p:cNvSpPr>
                <a:spLocks noChangeShapeType="1"/>
              </p:cNvSpPr>
              <p:nvPr/>
            </p:nvSpPr>
            <p:spPr bwMode="auto">
              <a:xfrm>
                <a:off x="1440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179"/>
              <p:cNvSpPr>
                <a:spLocks noChangeShapeType="1"/>
              </p:cNvSpPr>
              <p:nvPr/>
            </p:nvSpPr>
            <p:spPr bwMode="auto">
              <a:xfrm>
                <a:off x="1488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80"/>
              <p:cNvSpPr>
                <a:spLocks noChangeShapeType="1"/>
              </p:cNvSpPr>
              <p:nvPr/>
            </p:nvSpPr>
            <p:spPr bwMode="auto">
              <a:xfrm>
                <a:off x="1104" y="345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81"/>
              <p:cNvSpPr>
                <a:spLocks noChangeShapeType="1"/>
              </p:cNvSpPr>
              <p:nvPr/>
            </p:nvSpPr>
            <p:spPr bwMode="auto">
              <a:xfrm>
                <a:off x="1056" y="3552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182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83"/>
              <p:cNvSpPr>
                <a:spLocks noChangeShapeType="1"/>
              </p:cNvSpPr>
              <p:nvPr/>
            </p:nvSpPr>
            <p:spPr bwMode="auto">
              <a:xfrm>
                <a:off x="1056" y="364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184"/>
              <p:cNvSpPr>
                <a:spLocks noChangeShapeType="1"/>
              </p:cNvSpPr>
              <p:nvPr/>
            </p:nvSpPr>
            <p:spPr bwMode="auto">
              <a:xfrm>
                <a:off x="1056" y="3696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85"/>
              <p:cNvSpPr>
                <a:spLocks noChangeShapeType="1"/>
              </p:cNvSpPr>
              <p:nvPr/>
            </p:nvSpPr>
            <p:spPr bwMode="auto">
              <a:xfrm>
                <a:off x="1056" y="3744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86"/>
              <p:cNvSpPr>
                <a:spLocks noChangeShapeType="1"/>
              </p:cNvSpPr>
              <p:nvPr/>
            </p:nvSpPr>
            <p:spPr bwMode="auto">
              <a:xfrm>
                <a:off x="1056" y="3504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87"/>
              <p:cNvSpPr>
                <a:spLocks noChangeShapeType="1"/>
              </p:cNvSpPr>
              <p:nvPr/>
            </p:nvSpPr>
            <p:spPr bwMode="auto">
              <a:xfrm>
                <a:off x="1056" y="3264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Arc 188"/>
              <p:cNvSpPr>
                <a:spLocks/>
              </p:cNvSpPr>
              <p:nvPr/>
            </p:nvSpPr>
            <p:spPr bwMode="auto">
              <a:xfrm rot="12804254" flipV="1">
                <a:off x="1152" y="3312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Arc 189"/>
              <p:cNvSpPr>
                <a:spLocks/>
              </p:cNvSpPr>
              <p:nvPr/>
            </p:nvSpPr>
            <p:spPr bwMode="auto">
              <a:xfrm rot="12804254" flipV="1">
                <a:off x="1344" y="3312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" name="Group 190"/>
              <p:cNvGrpSpPr>
                <a:grpSpLocks/>
              </p:cNvGrpSpPr>
              <p:nvPr/>
            </p:nvGrpSpPr>
            <p:grpSpPr bwMode="auto">
              <a:xfrm>
                <a:off x="2829" y="2631"/>
                <a:ext cx="287" cy="287"/>
                <a:chOff x="864" y="2880"/>
                <a:chExt cx="336" cy="336"/>
              </a:xfrm>
            </p:grpSpPr>
            <p:sp>
              <p:nvSpPr>
                <p:cNvPr id="146" name="AutoShape 191"/>
                <p:cNvSpPr>
                  <a:spLocks noChangeArrowheads="1"/>
                </p:cNvSpPr>
                <p:nvPr/>
              </p:nvSpPr>
              <p:spPr bwMode="auto">
                <a:xfrm>
                  <a:off x="1056" y="3120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AutoShape 192"/>
                <p:cNvSpPr>
                  <a:spLocks noChangeArrowheads="1"/>
                </p:cNvSpPr>
                <p:nvPr/>
              </p:nvSpPr>
              <p:spPr bwMode="auto">
                <a:xfrm>
                  <a:off x="912" y="3120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AutoShape 193"/>
                <p:cNvSpPr>
                  <a:spLocks noChangeArrowheads="1"/>
                </p:cNvSpPr>
                <p:nvPr/>
              </p:nvSpPr>
              <p:spPr bwMode="auto">
                <a:xfrm>
                  <a:off x="1056" y="2928"/>
                  <a:ext cx="144" cy="144"/>
                </a:xfrm>
                <a:prstGeom prst="sun">
                  <a:avLst>
                    <a:gd name="adj" fmla="val 2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AutoShape 194"/>
                <p:cNvSpPr>
                  <a:spLocks noChangeArrowheads="1"/>
                </p:cNvSpPr>
                <p:nvPr/>
              </p:nvSpPr>
              <p:spPr bwMode="auto">
                <a:xfrm>
                  <a:off x="864" y="2880"/>
                  <a:ext cx="192" cy="192"/>
                </a:xfrm>
                <a:prstGeom prst="sun">
                  <a:avLst>
                    <a:gd name="adj" fmla="val 2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Line 195"/>
                <p:cNvSpPr>
                  <a:spLocks noChangeShapeType="1"/>
                </p:cNvSpPr>
                <p:nvPr/>
              </p:nvSpPr>
              <p:spPr bwMode="auto">
                <a:xfrm>
                  <a:off x="960" y="2928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96"/>
                <p:cNvSpPr>
                  <a:spLocks noChangeShapeType="1"/>
                </p:cNvSpPr>
                <p:nvPr/>
              </p:nvSpPr>
              <p:spPr bwMode="auto">
                <a:xfrm>
                  <a:off x="1104" y="3024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Oval 197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" name="Text Box 198"/>
            <p:cNvSpPr txBox="1">
              <a:spLocks noChangeArrowheads="1"/>
            </p:cNvSpPr>
            <p:nvPr/>
          </p:nvSpPr>
          <p:spPr bwMode="auto">
            <a:xfrm>
              <a:off x="4176" y="2208"/>
              <a:ext cx="43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(b)</a:t>
              </a:r>
            </a:p>
          </p:txBody>
        </p:sp>
        <p:sp>
          <p:nvSpPr>
            <p:cNvPr id="52" name="Text Box 199"/>
            <p:cNvSpPr txBox="1">
              <a:spLocks noChangeArrowheads="1"/>
            </p:cNvSpPr>
            <p:nvPr/>
          </p:nvSpPr>
          <p:spPr bwMode="auto">
            <a:xfrm>
              <a:off x="1296" y="2208"/>
              <a:ext cx="43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(a)</a:t>
              </a:r>
            </a:p>
          </p:txBody>
        </p:sp>
        <p:sp>
          <p:nvSpPr>
            <p:cNvPr id="53" name="Text Box 200"/>
            <p:cNvSpPr txBox="1">
              <a:spLocks noChangeArrowheads="1"/>
            </p:cNvSpPr>
            <p:nvPr/>
          </p:nvSpPr>
          <p:spPr bwMode="auto">
            <a:xfrm>
              <a:off x="523" y="1200"/>
              <a:ext cx="17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J</a:t>
              </a:r>
            </a:p>
          </p:txBody>
        </p:sp>
      </p:grpSp>
      <p:sp>
        <p:nvSpPr>
          <p:cNvPr id="201" name="Text Box 201"/>
          <p:cNvSpPr txBox="1">
            <a:spLocks noChangeArrowheads="1"/>
          </p:cNvSpPr>
          <p:nvPr/>
        </p:nvSpPr>
        <p:spPr bwMode="auto">
          <a:xfrm>
            <a:off x="4876800" y="4232275"/>
            <a:ext cx="3962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/>
              <a:t>In three pairs of houses, the windows were different.</a:t>
            </a:r>
          </a:p>
        </p:txBody>
      </p:sp>
      <p:sp>
        <p:nvSpPr>
          <p:cNvPr id="202" name="Text Box 202"/>
          <p:cNvSpPr txBox="1">
            <a:spLocks noChangeArrowheads="1"/>
          </p:cNvSpPr>
          <p:nvPr/>
        </p:nvSpPr>
        <p:spPr bwMode="auto">
          <a:xfrm>
            <a:off x="1066800" y="4232275"/>
            <a:ext cx="335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/>
              <a:t>In three pairs of houses, all windows were identical.</a:t>
            </a:r>
          </a:p>
        </p:txBody>
      </p:sp>
      <p:sp>
        <p:nvSpPr>
          <p:cNvPr id="203" name="Text Box 204"/>
          <p:cNvSpPr txBox="1">
            <a:spLocks noChangeArrowheads="1"/>
          </p:cNvSpPr>
          <p:nvPr/>
        </p:nvSpPr>
        <p:spPr bwMode="auto">
          <a:xfrm>
            <a:off x="914400" y="4841875"/>
            <a:ext cx="7543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/>
              <a:t>By filming the reflection in children’s eyes, one could determine what they looked at, how long they looked, and the sequence of their eye movements. Children under 6 were different from older children in this study.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Brain and head: fastest growth in body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Bookshelf Symbol 2" pitchFamily="2" charset="2"/>
              </a:rPr>
              <a:t>75% of </a:t>
            </a:r>
            <a:r>
              <a:rPr lang="en-US" dirty="0" smtClean="0">
                <a:solidFill>
                  <a:srgbClr val="000000"/>
                </a:solidFill>
              </a:rPr>
              <a:t>adult size by age 3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Bookshelf Symbol 2" pitchFamily="2" charset="2"/>
              </a:rPr>
              <a:t>90% of </a:t>
            </a:r>
            <a:r>
              <a:rPr lang="en-US" dirty="0" smtClean="0">
                <a:solidFill>
                  <a:srgbClr val="000000"/>
                </a:solidFill>
              </a:rPr>
              <a:t>adult size by age 5</a:t>
            </a:r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Neuronal Changes</a:t>
            </a:r>
          </a:p>
          <a:p>
            <a:pPr lvl="1"/>
            <a:r>
              <a:rPr lang="en-US" b="1" dirty="0" err="1" smtClean="0">
                <a:solidFill>
                  <a:srgbClr val="000000"/>
                </a:solidFill>
              </a:rPr>
              <a:t>Myelination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nerve cells insulated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6 age period: </a:t>
            </a:r>
            <a:r>
              <a:rPr lang="en-US" i="1" dirty="0" smtClean="0">
                <a:solidFill>
                  <a:srgbClr val="000000"/>
                </a:solidFill>
              </a:rPr>
              <a:t>dopamine</a:t>
            </a:r>
            <a:r>
              <a:rPr lang="en-US" dirty="0" smtClean="0">
                <a:solidFill>
                  <a:srgbClr val="000000"/>
                </a:solidFill>
              </a:rPr>
              <a:t> increase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Memory: retention of information over time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Implicit memory</a:t>
            </a:r>
          </a:p>
          <a:p>
            <a:pPr lvl="2"/>
            <a:r>
              <a:rPr lang="en-US" dirty="0" smtClean="0"/>
              <a:t>allows people to remember how to tie their shoes or ride a bicycle without consciously thinking about these activities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Explicit memory comes in many forms</a:t>
            </a:r>
          </a:p>
          <a:p>
            <a:pPr lvl="2"/>
            <a:r>
              <a:rPr lang="en-US" dirty="0" smtClean="0"/>
              <a:t>remembering the time of an appointment or recollecting an event from years ago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Short-term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Long term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Short-term memory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Up to 30 seconds without rehearsal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Span increases during early childhood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2 digits at ages 2 to 3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5 digits at age 7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Individual differences at different ages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Speed of repetition is powerful predictor of memory span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Developmental Changes in Memory Span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72200" y="2057400"/>
            <a:ext cx="25146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In one study: memory span increased from 3 digits at age 2 to 5 digits at age 7 </a:t>
            </a: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990600" y="1293813"/>
            <a:ext cx="5622925" cy="4802187"/>
            <a:chOff x="624" y="815"/>
            <a:chExt cx="3542" cy="302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456" y="3254"/>
              <a:ext cx="7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Adults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172" y="902"/>
              <a:ext cx="0" cy="2352"/>
            </a:xfrm>
            <a:prstGeom prst="line">
              <a:avLst/>
            </a:pr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500" y="902"/>
              <a:ext cx="0" cy="2352"/>
            </a:xfrm>
            <a:prstGeom prst="line">
              <a:avLst/>
            </a:pr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508" y="902"/>
              <a:ext cx="0" cy="2352"/>
            </a:xfrm>
            <a:prstGeom prst="line">
              <a:avLst/>
            </a:pr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44" y="902"/>
              <a:ext cx="0" cy="2352"/>
            </a:xfrm>
            <a:prstGeom prst="line">
              <a:avLst/>
            </a:pr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180" y="902"/>
              <a:ext cx="0" cy="2352"/>
            </a:xfrm>
            <a:prstGeom prst="line">
              <a:avLst/>
            </a:pr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744" y="902"/>
              <a:ext cx="0" cy="2352"/>
            </a:xfrm>
            <a:prstGeom prst="line">
              <a:avLst/>
            </a:pr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836" y="902"/>
              <a:ext cx="0" cy="2352"/>
            </a:xfrm>
            <a:prstGeom prst="line">
              <a:avLst/>
            </a:pr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116" y="2102"/>
              <a:ext cx="2736" cy="0"/>
            </a:xfrm>
            <a:prstGeom prst="line">
              <a:avLst/>
            </a:pr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116" y="3264"/>
              <a:ext cx="27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116" y="1526"/>
              <a:ext cx="2736" cy="0"/>
            </a:xfrm>
            <a:prstGeom prst="line">
              <a:avLst/>
            </a:pr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116" y="950"/>
              <a:ext cx="2736" cy="0"/>
            </a:xfrm>
            <a:prstGeom prst="line">
              <a:avLst/>
            </a:pr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116" y="2966"/>
              <a:ext cx="2736" cy="0"/>
            </a:xfrm>
            <a:prstGeom prst="line">
              <a:avLst/>
            </a:pr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914" y="815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8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914" y="311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0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914" y="282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1116" y="2390"/>
              <a:ext cx="2736" cy="0"/>
            </a:xfrm>
            <a:prstGeom prst="line">
              <a:avLst/>
            </a:pr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1116" y="1814"/>
              <a:ext cx="2736" cy="0"/>
            </a:xfrm>
            <a:prstGeom prst="line">
              <a:avLst/>
            </a:pr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1116" y="1238"/>
              <a:ext cx="2736" cy="0"/>
            </a:xfrm>
            <a:prstGeom prst="line">
              <a:avLst/>
            </a:pr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1116" y="2678"/>
              <a:ext cx="2736" cy="0"/>
            </a:xfrm>
            <a:prstGeom prst="line">
              <a:avLst/>
            </a:pr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1154" y="854"/>
              <a:ext cx="0" cy="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914" y="2543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2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914" y="2255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3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914" y="1967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4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914" y="1679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5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914" y="139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6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914" y="1103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7</a:t>
              </a: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1490" y="2006"/>
              <a:ext cx="490" cy="44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2076" y="325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6</a:t>
              </a: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1404" y="325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2</a:t>
              </a: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2412" y="325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8</a:t>
              </a:r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2700" y="3254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10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1740" y="325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4</a:t>
              </a:r>
            </a:p>
          </p:txBody>
        </p:sp>
        <p:sp>
          <p:nvSpPr>
            <p:cNvPr id="39" name="Text Box 40"/>
            <p:cNvSpPr txBox="1">
              <a:spLocks noChangeArrowheads="1"/>
            </p:cNvSpPr>
            <p:nvPr/>
          </p:nvSpPr>
          <p:spPr bwMode="auto">
            <a:xfrm>
              <a:off x="3036" y="3254"/>
              <a:ext cx="3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12</a:t>
              </a:r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 flipV="1">
              <a:off x="1980" y="1814"/>
              <a:ext cx="336" cy="19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 flipV="1">
              <a:off x="2316" y="1526"/>
              <a:ext cx="384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 flipV="1">
              <a:off x="2700" y="1238"/>
              <a:ext cx="480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flipV="1">
              <a:off x="3180" y="1046"/>
              <a:ext cx="576" cy="19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45"/>
            <p:cNvSpPr txBox="1">
              <a:spLocks noChangeArrowheads="1"/>
            </p:cNvSpPr>
            <p:nvPr/>
          </p:nvSpPr>
          <p:spPr bwMode="auto">
            <a:xfrm>
              <a:off x="1922" y="3552"/>
              <a:ext cx="11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Age (years)</a:t>
              </a:r>
            </a:p>
          </p:txBody>
        </p:sp>
        <p:sp>
          <p:nvSpPr>
            <p:cNvPr id="45" name="Text Box 46"/>
            <p:cNvSpPr txBox="1">
              <a:spLocks noChangeArrowheads="1"/>
            </p:cNvSpPr>
            <p:nvPr/>
          </p:nvSpPr>
          <p:spPr bwMode="auto">
            <a:xfrm rot="-5400000">
              <a:off x="145" y="1823"/>
              <a:ext cx="120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Digit Span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Accurate Are Young Children’s Long-Term Memories?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dirty="0" smtClean="0">
                <a:solidFill>
                  <a:srgbClr val="000000"/>
                </a:solidFill>
              </a:rPr>
              <a:t>Young children remember large amount of information with appropriate cues and prompts</a:t>
            </a:r>
            <a:endParaRPr lang="en-US" sz="800" dirty="0" smtClean="0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  <a:spcBef>
                <a:spcPct val="40000"/>
              </a:spcBef>
            </a:pPr>
            <a:r>
              <a:rPr lang="en-US" dirty="0" smtClean="0">
                <a:solidFill>
                  <a:srgbClr val="000000"/>
                </a:solidFill>
              </a:rPr>
              <a:t>Age and individual differences linked to susceptibility</a:t>
            </a:r>
            <a:endParaRPr lang="en-US" sz="800" dirty="0" smtClean="0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  <a:spcBef>
                <a:spcPct val="40000"/>
              </a:spcBef>
            </a:pPr>
            <a:r>
              <a:rPr lang="en-US" dirty="0" smtClean="0">
                <a:solidFill>
                  <a:srgbClr val="000000"/>
                </a:solidFill>
              </a:rPr>
              <a:t>Children as eyewitnesses in court: accuracy affected by number of factors</a:t>
            </a:r>
          </a:p>
          <a:p>
            <a:pPr lvl="1">
              <a:lnSpc>
                <a:spcPct val="85000"/>
              </a:lnSpc>
              <a:spcBef>
                <a:spcPct val="40000"/>
              </a:spcBef>
            </a:pPr>
            <a:r>
              <a:rPr lang="en-US" dirty="0" smtClean="0">
                <a:solidFill>
                  <a:schemeClr val="tx1"/>
                </a:solidFill>
              </a:rPr>
              <a:t>There are individual differences in susceptibility</a:t>
            </a:r>
          </a:p>
          <a:p>
            <a:pPr lvl="2" indent="-182880">
              <a:buClr>
                <a:schemeClr val="accent1">
                  <a:shade val="75000"/>
                </a:schemeClr>
              </a:buClr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Low self-concept, low support from parents, and mothers’ insecure attachment in romantic relationships leads to increased suggestibility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and 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Strategies – deliberate mental activities to improve processing information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Toddlers can learn a strategy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Early childhood: stimulus-driven changes to goal-directed problem solving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Some cognitive inflexibility in ages 3 to 4 due to lack of understanding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219200"/>
            <a:ext cx="5181600" cy="54102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3400" b="1" u="sng" dirty="0" smtClean="0"/>
              <a:t>Theory of Mind</a:t>
            </a:r>
            <a:r>
              <a:rPr lang="en-US" sz="3400" dirty="0" smtClean="0"/>
              <a:t>: awareness of one’s own mental process and the mental processes of others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r>
              <a:rPr lang="en-US" sz="3400" dirty="0" smtClean="0"/>
              <a:t>Age 18 months – 3 years: children begin to understand three mental states — perceptions, desires, and emotions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5" descr="san70215_0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65725" y="1778000"/>
            <a:ext cx="3521075" cy="439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953000" cy="4525963"/>
          </a:xfrm>
        </p:spPr>
        <p:txBody>
          <a:bodyPr>
            <a:normAutofit fontScale="92500" lnSpcReduction="20000"/>
          </a:bodyPr>
          <a:lstStyle/>
          <a:p>
            <a:pPr lvl="1">
              <a:defRPr/>
            </a:pPr>
            <a:r>
              <a:rPr lang="en-US" sz="3400" dirty="0" smtClean="0"/>
              <a:t>Age 3 to 5: children understand false beliefs, and that people can be mistaken</a:t>
            </a:r>
          </a:p>
          <a:p>
            <a:pPr lvl="2">
              <a:defRPr/>
            </a:pPr>
            <a:r>
              <a:rPr lang="en-US" sz="3400" dirty="0" smtClean="0"/>
              <a:t>Children demonstrate an inability to “think about thinking”</a:t>
            </a:r>
          </a:p>
          <a:p>
            <a:pPr lvl="2">
              <a:defRPr/>
            </a:pPr>
            <a:r>
              <a:rPr lang="en-US" sz="3400" dirty="0" smtClean="0"/>
              <a:t>Potential problems with false belief studies</a:t>
            </a:r>
          </a:p>
          <a:p>
            <a:endParaRPr lang="en-US" dirty="0"/>
          </a:p>
        </p:txBody>
      </p:sp>
      <p:pic>
        <p:nvPicPr>
          <p:cNvPr id="4" name="Picture 5" descr="san70215_0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0" y="1371600"/>
            <a:ext cx="3521075" cy="439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Only beyond preschool years (5 to 7 years of age) do children have a deepening appreciation of the mind itself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 middle and late childhood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children understand beliefs are interpretive and that the mind is an active constructor of knowledge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 2"/>
              <a:buChar char=""/>
            </a:pPr>
            <a:r>
              <a:rPr lang="en-US" dirty="0" smtClean="0">
                <a:solidFill>
                  <a:srgbClr val="000000"/>
                </a:solidFill>
              </a:rPr>
              <a:t>In early adolescence</a:t>
            </a:r>
          </a:p>
          <a:p>
            <a:pPr marL="742950" lvl="2" indent="-342900">
              <a:buFont typeface="Wingdings 2"/>
              <a:buChar char=""/>
            </a:pPr>
            <a:r>
              <a:rPr lang="en-US" dirty="0" smtClean="0">
                <a:solidFill>
                  <a:srgbClr val="000000"/>
                </a:solidFill>
              </a:rPr>
              <a:t>children begin to understand that people can have ambivalent feelings or experience conflicting feelings at the same time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000" u="sng" dirty="0" smtClean="0">
                <a:latin typeface="Arial" charset="0"/>
                <a:cs typeface="Arial" charset="0"/>
              </a:rPr>
              <a:t>Gender Differences in Theory of Mind: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 smtClean="0">
                <a:latin typeface="Arial" charset="0"/>
                <a:cs typeface="Arial" charset="0"/>
              </a:rPr>
              <a:t>Some research suggests that girls understand false beliefs earlier than boys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Parents tend to discuss emotions more with daughters than with sons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Girls tend to have better overall language ability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114800"/>
            <a:ext cx="8153400" cy="252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Changes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Brain undergoes dramatic anatomical changes between ages of 3 and 15</a:t>
            </a:r>
          </a:p>
          <a:p>
            <a:pPr lvl="1"/>
            <a:endParaRPr lang="en-US" sz="700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Some areas almost double in size, purge of unneeded cells follows (up to age 4)</a:t>
            </a:r>
          </a:p>
          <a:p>
            <a:pPr lvl="2"/>
            <a:endParaRPr lang="en-US" sz="700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Frontal lobe growth (3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6 years of age)</a:t>
            </a:r>
          </a:p>
          <a:p>
            <a:pPr lvl="2"/>
            <a:endParaRPr lang="en-US" sz="700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Temporal and parietal lobes (6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puberty)</a:t>
            </a:r>
          </a:p>
          <a:p>
            <a:pPr lvl="1"/>
            <a:endParaRPr lang="en-US" sz="8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Mind And Autism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Autism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Can be detected before age 3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Linked to genetics, brain abnormalities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Individual differences vary greatly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Autistic children have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Social interaction, communication problems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Difficulty developing theory of mind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25" y="0"/>
            <a:ext cx="20478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Childhood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Child-centered kindergarten:</a:t>
            </a:r>
            <a:r>
              <a:rPr lang="en-US" dirty="0" smtClean="0">
                <a:solidFill>
                  <a:srgbClr val="000000"/>
                </a:solidFill>
              </a:rPr>
              <a:t> focus on whole child; concern for child’s physical, cognitive, </a:t>
            </a:r>
            <a:r>
              <a:rPr lang="en-US" dirty="0" err="1" smtClean="0">
                <a:solidFill>
                  <a:srgbClr val="000000"/>
                </a:solidFill>
              </a:rPr>
              <a:t>socioemotional</a:t>
            </a:r>
            <a:r>
              <a:rPr lang="en-US" dirty="0" smtClean="0">
                <a:solidFill>
                  <a:srgbClr val="000000"/>
                </a:solidFill>
              </a:rPr>
              <a:t> development</a:t>
            </a:r>
            <a:endParaRPr lang="en-US" sz="800" dirty="0" smtClean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Considers needs, interests, learning styles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Play is very important to total development</a:t>
            </a:r>
          </a:p>
          <a:p>
            <a:pPr>
              <a:spcBef>
                <a:spcPct val="4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Montessori:</a:t>
            </a:r>
            <a:r>
              <a:rPr lang="en-US" dirty="0" smtClean="0">
                <a:solidFill>
                  <a:srgbClr val="000000"/>
                </a:solidFill>
              </a:rPr>
              <a:t> cognitive skill emphasis</a:t>
            </a:r>
          </a:p>
          <a:p>
            <a:pPr lvl="1">
              <a:spcBef>
                <a:spcPct val="40000"/>
              </a:spcBef>
            </a:pPr>
            <a:r>
              <a:rPr lang="en-US" dirty="0" smtClean="0">
                <a:solidFill>
                  <a:srgbClr val="000000"/>
                </a:solidFill>
              </a:rPr>
              <a:t>Considerable freedom and spontaneity to choose activities</a:t>
            </a:r>
          </a:p>
          <a:p>
            <a:pPr lvl="1">
              <a:spcBef>
                <a:spcPct val="40000"/>
              </a:spcBef>
            </a:pPr>
            <a:r>
              <a:rPr lang="en-US" dirty="0" smtClean="0">
                <a:solidFill>
                  <a:srgbClr val="000000"/>
                </a:solidFill>
              </a:rPr>
              <a:t>Encourages self-regulation</a:t>
            </a:r>
          </a:p>
          <a:p>
            <a:pPr lvl="1">
              <a:spcBef>
                <a:spcPct val="40000"/>
              </a:spcBef>
            </a:pPr>
            <a:r>
              <a:rPr lang="en-US" dirty="0" smtClean="0">
                <a:solidFill>
                  <a:srgbClr val="000000"/>
                </a:solidFill>
              </a:rPr>
              <a:t>Criticisms:</a:t>
            </a:r>
          </a:p>
          <a:p>
            <a:pPr lvl="2">
              <a:spcBef>
                <a:spcPct val="40000"/>
              </a:spcBef>
            </a:pPr>
            <a:r>
              <a:rPr lang="en-US" dirty="0" smtClean="0">
                <a:solidFill>
                  <a:srgbClr val="000000"/>
                </a:solidFill>
              </a:rPr>
              <a:t>Deemphasizes verbal interaction</a:t>
            </a:r>
          </a:p>
          <a:p>
            <a:pPr lvl="2">
              <a:spcBef>
                <a:spcPct val="40000"/>
              </a:spcBef>
            </a:pPr>
            <a:r>
              <a:rPr lang="en-US" dirty="0" smtClean="0">
                <a:solidFill>
                  <a:srgbClr val="000000"/>
                </a:solidFill>
              </a:rPr>
              <a:t>Restricts imaginative play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Developmentally Appropriate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Focuses on typical child development within age span and uniqueness of each child  </a:t>
            </a:r>
          </a:p>
          <a:p>
            <a:pPr lvl="1">
              <a:lnSpc>
                <a:spcPct val="125000"/>
              </a:lnSpc>
            </a:pPr>
            <a:r>
              <a:rPr lang="en-US" dirty="0" smtClean="0">
                <a:solidFill>
                  <a:srgbClr val="000000"/>
                </a:solidFill>
              </a:rPr>
              <a:t>Age appropriateness </a:t>
            </a:r>
          </a:p>
          <a:p>
            <a:pPr lvl="1">
              <a:lnSpc>
                <a:spcPct val="125000"/>
              </a:lnSpc>
            </a:pPr>
            <a:r>
              <a:rPr lang="en-US" dirty="0" smtClean="0">
                <a:solidFill>
                  <a:srgbClr val="000000"/>
                </a:solidFill>
              </a:rPr>
              <a:t>Individual appropriateness</a:t>
            </a:r>
          </a:p>
          <a:p>
            <a:pPr>
              <a:lnSpc>
                <a:spcPct val="12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in Children’s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0198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Japan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Some kindergartens attached to universities that have elementary, secondary schools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Culture: being a group member, not an individual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Teacher-centered education: 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China, Thailand, Jamaica, Kenya, Turkey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Child-centered education: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Mexico, U.S., Singapore, Korea, Hong Kong</a:t>
            </a:r>
          </a:p>
          <a:p>
            <a:endParaRPr lang="en-US" dirty="0"/>
          </a:p>
        </p:txBody>
      </p:sp>
      <p:pic>
        <p:nvPicPr>
          <p:cNvPr id="4" name="Content Placeholder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2200" y="2209800"/>
            <a:ext cx="2971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Arial" charset="0"/>
              </a:rPr>
              <a:t>Socioemotional</a:t>
            </a:r>
            <a:r>
              <a:rPr lang="en-US" b="1" dirty="0" smtClean="0">
                <a:latin typeface="Arial" charset="0"/>
              </a:rPr>
              <a:t> Development in Early Childhood</a:t>
            </a:r>
            <a:br>
              <a:rPr lang="en-US" b="1" dirty="0" smtClean="0">
                <a:latin typeface="Arial" charset="0"/>
              </a:rPr>
            </a:b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81475"/>
            <a:ext cx="4000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Socioemotional</a:t>
            </a:r>
            <a:r>
              <a:rPr lang="en-US" dirty="0" smtClean="0"/>
              <a:t> Development in Early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Characterizes Young Children’s </a:t>
            </a:r>
            <a:r>
              <a:rPr lang="en-US" dirty="0" err="1" smtClean="0">
                <a:solidFill>
                  <a:srgbClr val="000000"/>
                </a:solidFill>
              </a:rPr>
              <a:t>Socioemotional</a:t>
            </a:r>
            <a:r>
              <a:rPr lang="en-US" dirty="0" smtClean="0">
                <a:solidFill>
                  <a:srgbClr val="000000"/>
                </a:solidFill>
              </a:rPr>
              <a:t> Development?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What Roles Do Families Play in Young Children’s Development?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How Are Peer Relations, Play, and Television Involved in Young Children’s Development?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Initiative versus guilt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Third of Erikson’s eight stages ( others)</a:t>
            </a:r>
          </a:p>
          <a:p>
            <a:pPr lvl="1"/>
            <a:endParaRPr lang="en-US" sz="800" dirty="0" smtClean="0">
              <a:solidFill>
                <a:schemeClr val="tx1"/>
              </a:solidFill>
            </a:endParaRP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Initiative</a:t>
            </a:r>
            <a:r>
              <a:rPr lang="en-US" dirty="0" smtClean="0">
                <a:solidFill>
                  <a:schemeClr val="tx1"/>
                </a:solidFill>
              </a:rPr>
              <a:t>: enthusiasm for new activities; governed by conscience</a:t>
            </a:r>
          </a:p>
          <a:p>
            <a:pPr lvl="1"/>
            <a:endParaRPr lang="en-US" sz="800" dirty="0" smtClean="0">
              <a:solidFill>
                <a:schemeClr val="tx1"/>
              </a:solidFill>
            </a:endParaRP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Guilt</a:t>
            </a:r>
            <a:r>
              <a:rPr lang="en-US" dirty="0" smtClean="0">
                <a:solidFill>
                  <a:schemeClr val="tx1"/>
                </a:solidFill>
              </a:rPr>
              <a:t>: results when children’s efforts result in failure or criticism; lowers self-esteem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During early childhood, children must discover who they are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They often identify strongly with their parents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Children use their perceptual, motor, cognitive, and language skills to make things happen</a:t>
            </a:r>
          </a:p>
          <a:p>
            <a:pPr lvl="3"/>
            <a:r>
              <a:rPr lang="en-US" sz="2800" dirty="0" smtClean="0">
                <a:solidFill>
                  <a:schemeClr val="tx1"/>
                </a:solidFill>
              </a:rPr>
              <a:t>Guilt can lower self-esteem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2350" y="0"/>
            <a:ext cx="1771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Child’s representation of self; substance and content of child’s self-conceptions</a:t>
            </a:r>
          </a:p>
          <a:p>
            <a:pPr lvl="1">
              <a:lnSpc>
                <a:spcPct val="140000"/>
              </a:lnSpc>
            </a:pPr>
            <a:r>
              <a:rPr lang="en-US" dirty="0" smtClean="0">
                <a:solidFill>
                  <a:schemeClr val="tx1"/>
                </a:solidFill>
              </a:rPr>
              <a:t>Self-recognition begins about 18 months</a:t>
            </a:r>
          </a:p>
          <a:p>
            <a:pPr lvl="1">
              <a:lnSpc>
                <a:spcPct val="140000"/>
              </a:lnSpc>
            </a:pPr>
            <a:r>
              <a:rPr lang="en-US" dirty="0" smtClean="0">
                <a:solidFill>
                  <a:schemeClr val="tx1"/>
                </a:solidFill>
              </a:rPr>
              <a:t>Young children view self in physical terms</a:t>
            </a:r>
          </a:p>
          <a:p>
            <a:pPr lvl="1">
              <a:lnSpc>
                <a:spcPct val="140000"/>
              </a:lnSpc>
            </a:pPr>
            <a:r>
              <a:rPr lang="en-US" dirty="0" smtClean="0">
                <a:solidFill>
                  <a:schemeClr val="tx1"/>
                </a:solidFill>
              </a:rPr>
              <a:t>Active dimension is central part of the self</a:t>
            </a:r>
          </a:p>
          <a:p>
            <a:pPr lvl="1">
              <a:lnSpc>
                <a:spcPct val="140000"/>
              </a:lnSpc>
            </a:pPr>
            <a:r>
              <a:rPr lang="en-US" dirty="0" smtClean="0">
                <a:solidFill>
                  <a:schemeClr val="tx1"/>
                </a:solidFill>
              </a:rPr>
              <a:t>Traits and emotions included by age 4 to 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Self-conscious (evaluative) emotions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Pride, shame, guilt, and embarrassment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First appear at about 2½ years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Pride and guilt more common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Heavily influenced by parents’ responses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Influenced by gender differences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10600" cy="5075238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30000"/>
              </a:lnSpc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Parents play an important role in child’s emotional regulation</a:t>
            </a:r>
          </a:p>
          <a:p>
            <a:pPr lvl="2">
              <a:lnSpc>
                <a:spcPct val="130000"/>
              </a:lnSpc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Emotion-coaching</a:t>
            </a:r>
            <a:r>
              <a:rPr lang="en-US" sz="2600" dirty="0" smtClean="0">
                <a:solidFill>
                  <a:schemeClr val="tx1"/>
                </a:solidFill>
              </a:rPr>
              <a:t>: parents monitor their child’s emotions, view them as opportunities for teaching, and coach them in how to deal with emotions </a:t>
            </a:r>
            <a:r>
              <a:rPr lang="en-US" sz="2600" dirty="0" smtClean="0">
                <a:solidFill>
                  <a:schemeClr val="tx1"/>
                </a:solidFill>
              </a:rPr>
              <a:t>effectively</a:t>
            </a:r>
          </a:p>
          <a:p>
            <a:pPr lvl="2">
              <a:lnSpc>
                <a:spcPct val="130000"/>
              </a:lnSpc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 lvl="2">
              <a:lnSpc>
                <a:spcPct val="130000"/>
              </a:lnSpc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Emotion-dismissing</a:t>
            </a:r>
            <a:r>
              <a:rPr lang="en-US" sz="2600" dirty="0" smtClean="0">
                <a:solidFill>
                  <a:schemeClr val="tx1"/>
                </a:solidFill>
              </a:rPr>
              <a:t>: parents view their role as to deny(</a:t>
            </a:r>
            <a:r>
              <a:rPr lang="en-US" dirty="0" smtClean="0"/>
              <a:t>to refuse to agree)</a:t>
            </a:r>
            <a:r>
              <a:rPr lang="en-US" sz="2600" dirty="0" smtClean="0">
                <a:solidFill>
                  <a:schemeClr val="tx1"/>
                </a:solidFill>
              </a:rPr>
              <a:t>, ignore, or change negative </a:t>
            </a:r>
            <a:r>
              <a:rPr lang="en-US" sz="2600" dirty="0" smtClean="0">
                <a:solidFill>
                  <a:schemeClr val="tx1"/>
                </a:solidFill>
              </a:rPr>
              <a:t>emotions</a:t>
            </a:r>
          </a:p>
          <a:p>
            <a:pPr lvl="2">
              <a:lnSpc>
                <a:spcPct val="130000"/>
              </a:lnSpc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lnSpc>
                <a:spcPct val="130000"/>
              </a:lnSpc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Ability to manage one’s emotions is important in determining the success of a child’s peer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Brain and Cognitive Development</a:t>
            </a:r>
          </a:p>
          <a:p>
            <a:pPr lvl="1"/>
            <a:r>
              <a:rPr lang="en-US" dirty="0" smtClean="0"/>
              <a:t>Neural networks: visual input is coded; output is language</a:t>
            </a:r>
          </a:p>
          <a:p>
            <a:pPr lvl="1"/>
            <a:r>
              <a:rPr lang="en-US" i="1" dirty="0" smtClean="0"/>
              <a:t>Prefrontal cortex</a:t>
            </a:r>
          </a:p>
          <a:p>
            <a:pPr lvl="2"/>
            <a:r>
              <a:rPr lang="en-US" dirty="0" smtClean="0"/>
              <a:t>Dopamine: key to information transmission</a:t>
            </a:r>
          </a:p>
          <a:p>
            <a:pPr lvl="2"/>
            <a:r>
              <a:rPr lang="en-US" dirty="0" smtClean="0"/>
              <a:t>Important in self-control and other skills</a:t>
            </a:r>
          </a:p>
          <a:p>
            <a:pPr lvl="2"/>
            <a:r>
              <a:rPr lang="en-US" dirty="0" smtClean="0"/>
              <a:t>Functioning mapped by </a:t>
            </a:r>
            <a:r>
              <a:rPr lang="en-US" i="1" dirty="0" smtClean="0"/>
              <a:t>diffusion tension imaging</a:t>
            </a:r>
            <a:r>
              <a:rPr lang="en-US" dirty="0" smtClean="0"/>
              <a:t> (DTI) – a variation of MRI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tx1"/>
                </a:solidFill>
              </a:rPr>
              <a:t>Moral Development: </a:t>
            </a:r>
            <a:endParaRPr lang="en-US" sz="3500" dirty="0" smtClean="0">
              <a:solidFill>
                <a:schemeClr val="tx1"/>
              </a:solidFill>
            </a:endParaRPr>
          </a:p>
          <a:p>
            <a:pPr lvl="1"/>
            <a:r>
              <a:rPr lang="en-US" sz="3100" dirty="0" smtClean="0">
                <a:solidFill>
                  <a:srgbClr val="FF0000"/>
                </a:solidFill>
              </a:rPr>
              <a:t>The development </a:t>
            </a:r>
            <a:r>
              <a:rPr lang="en-US" sz="3100" dirty="0" smtClean="0">
                <a:solidFill>
                  <a:srgbClr val="FF0000"/>
                </a:solidFill>
              </a:rPr>
              <a:t>of thoughts, feelings, and behaviors regarding rules and conventions about what people should do in their interactions with other people</a:t>
            </a:r>
          </a:p>
          <a:p>
            <a:endParaRPr lang="en-US" sz="3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698421"/>
            <a:ext cx="2286000" cy="315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500" dirty="0" smtClean="0">
                <a:solidFill>
                  <a:schemeClr val="tx1"/>
                </a:solidFill>
              </a:rPr>
              <a:t>Moral Feelings:</a:t>
            </a:r>
          </a:p>
          <a:p>
            <a:pPr lvl="1">
              <a:lnSpc>
                <a:spcPct val="90000"/>
              </a:lnSpc>
            </a:pPr>
            <a:r>
              <a:rPr lang="en-US" sz="3500" dirty="0" smtClean="0">
                <a:solidFill>
                  <a:schemeClr val="tx1"/>
                </a:solidFill>
              </a:rPr>
              <a:t>Psychoanalytic theory emphasizes feelings of anxiety and guilt</a:t>
            </a:r>
          </a:p>
          <a:p>
            <a:pPr lvl="2">
              <a:lnSpc>
                <a:spcPct val="90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Children identify with parents to reduce anxiety and avoid punishment</a:t>
            </a:r>
          </a:p>
          <a:p>
            <a:pPr lvl="3">
              <a:lnSpc>
                <a:spcPct val="90000"/>
              </a:lnSpc>
            </a:pPr>
            <a:endParaRPr lang="en-US" sz="30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3500" dirty="0" smtClean="0">
                <a:solidFill>
                  <a:schemeClr val="tx1"/>
                </a:solidFill>
              </a:rPr>
              <a:t>Other, more positive emotions contribute to child’s moral development</a:t>
            </a:r>
          </a:p>
          <a:p>
            <a:pPr lvl="2">
              <a:lnSpc>
                <a:spcPct val="90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Example: empathy, which involves perspective-taking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3500" dirty="0" smtClean="0">
                <a:solidFill>
                  <a:schemeClr val="tx1"/>
                </a:solidFill>
              </a:rPr>
              <a:t>Moral Reasoning (Piaget):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3500" dirty="0" smtClean="0">
                <a:solidFill>
                  <a:schemeClr val="tx1"/>
                </a:solidFill>
              </a:rPr>
              <a:t>4 to 7: </a:t>
            </a:r>
            <a:r>
              <a:rPr lang="en-US" sz="3500" dirty="0" err="1" smtClean="0">
                <a:solidFill>
                  <a:schemeClr val="tx1"/>
                </a:solidFill>
              </a:rPr>
              <a:t>heteronomous</a:t>
            </a:r>
            <a:r>
              <a:rPr lang="en-US" sz="3500" dirty="0" smtClean="0">
                <a:solidFill>
                  <a:schemeClr val="tx1"/>
                </a:solidFill>
              </a:rPr>
              <a:t> morality</a:t>
            </a:r>
          </a:p>
          <a:p>
            <a:pPr lvl="2">
              <a:buClr>
                <a:schemeClr val="accent6"/>
              </a:buCl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Justice and rules are unchangeable properties of the world</a:t>
            </a:r>
          </a:p>
          <a:p>
            <a:pPr lvl="2">
              <a:buClr>
                <a:schemeClr val="accent6"/>
              </a:buCl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Behavior is judged based on its consequences only</a:t>
            </a:r>
          </a:p>
          <a:p>
            <a:pPr lvl="2">
              <a:buClr>
                <a:schemeClr val="accent6"/>
              </a:buCl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Immanent justice: if a rule is broken, punishment will be given immediately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3500" dirty="0" smtClean="0">
                <a:solidFill>
                  <a:schemeClr val="tx1"/>
                </a:solidFill>
              </a:rPr>
              <a:t>7 to 10: transitional phase</a:t>
            </a:r>
            <a:endParaRPr lang="en-US" sz="3500" dirty="0" err="1" smtClean="0">
              <a:solidFill>
                <a:schemeClr val="tx1"/>
              </a:solidFill>
            </a:endParaRP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3500" dirty="0" smtClean="0">
                <a:solidFill>
                  <a:schemeClr val="tx1"/>
                </a:solidFill>
              </a:rPr>
              <a:t>10 and older: autonomous morality</a:t>
            </a:r>
          </a:p>
          <a:p>
            <a:pPr lvl="2">
              <a:buClr>
                <a:schemeClr val="accent6"/>
              </a:buCl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Rules and laws are created by people</a:t>
            </a:r>
          </a:p>
          <a:p>
            <a:pPr lvl="2">
              <a:buClr>
                <a:schemeClr val="accent6"/>
              </a:buCl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Actions and intentions should be judged</a:t>
            </a:r>
          </a:p>
          <a:p>
            <a:pPr>
              <a:buClr>
                <a:schemeClr val="accent6"/>
              </a:buClr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Parenting and Moral Development: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Research suggests that both parents and peers contribute to child’s moral maturity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Relational quality, parental discipline, proactive strategies, and conversational dialogue are particularly important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Parents should proactively avert potential misbehavior before it takes place</a:t>
            </a:r>
          </a:p>
          <a:p>
            <a:pPr lvl="2">
              <a:buClr>
                <a:schemeClr val="accent6"/>
              </a:buCl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Use of diversions</a:t>
            </a:r>
          </a:p>
          <a:p>
            <a:pPr lvl="2">
              <a:buClr>
                <a:schemeClr val="accent6"/>
              </a:buCl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Conversations about values and beliefs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2580" y="4343400"/>
            <a:ext cx="194141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http://osmanacar.files.wordpress.com/2011/01/gend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defRPr/>
            </a:pPr>
            <a:r>
              <a:rPr lang="en-US" sz="3500" dirty="0" smtClean="0">
                <a:solidFill>
                  <a:schemeClr val="tx1"/>
                </a:solidFill>
              </a:rPr>
              <a:t>Social Theories of Gender: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Social Role Theory: gender differences result from the contrasting roles of women and men 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Psychoanalytic Theory: the preschool child develops a sexual attraction to the opposite-sex parent 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Social Cognitive Theory: gender development occurs through observing and imitating what other people say and do</a:t>
            </a:r>
          </a:p>
          <a:p>
            <a:pPr lvl="2">
              <a:buClr>
                <a:schemeClr val="accent6"/>
              </a:buCl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Reward and punishment for gender-appropriate and gender-inappropriate behavior</a:t>
            </a:r>
          </a:p>
          <a:p>
            <a:endParaRPr lang="en-US" dirty="0"/>
          </a:p>
        </p:txBody>
      </p:sp>
      <p:pic>
        <p:nvPicPr>
          <p:cNvPr id="117762" name="Picture 2" descr="http://scienceaid.co.uk/psychology/gender/images/jan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057649"/>
            <a:ext cx="3695700" cy="2800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6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Parental Influences:</a:t>
            </a:r>
          </a:p>
          <a:p>
            <a:pPr marL="742950" lvl="2" indent="-342900">
              <a:lnSpc>
                <a:spcPct val="80000"/>
              </a:lnSpc>
              <a:buClr>
                <a:schemeClr val="accent6"/>
              </a:buClr>
              <a:buFont typeface="Wingdings 2"/>
              <a:buChar char=""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Mother’s Socialization Strategies:</a:t>
            </a:r>
          </a:p>
          <a:p>
            <a:pPr lvl="2"/>
            <a:r>
              <a:rPr lang="en-US" sz="2500" dirty="0" smtClean="0">
                <a:solidFill>
                  <a:schemeClr val="tx1"/>
                </a:solidFill>
              </a:rPr>
              <a:t>Mothers socialize daughters to be more obedient and responsible than sons</a:t>
            </a:r>
          </a:p>
          <a:p>
            <a:pPr lvl="2"/>
            <a:r>
              <a:rPr lang="en-US" sz="2500" dirty="0" smtClean="0">
                <a:solidFill>
                  <a:schemeClr val="tx1"/>
                </a:solidFill>
              </a:rPr>
              <a:t>Mothers place more restrictions on daughters’ autonomy</a:t>
            </a:r>
          </a:p>
          <a:p>
            <a:pPr marL="742950" lvl="2" indent="-342900">
              <a:lnSpc>
                <a:spcPct val="80000"/>
              </a:lnSpc>
              <a:buClr>
                <a:schemeClr val="accent6"/>
              </a:buClr>
              <a:buFont typeface="Wingdings 2"/>
              <a:buChar char=""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Father’s Socialization Strategies:</a:t>
            </a:r>
          </a:p>
          <a:p>
            <a:pPr lvl="2"/>
            <a:r>
              <a:rPr lang="en-US" sz="2500" dirty="0" smtClean="0">
                <a:solidFill>
                  <a:schemeClr val="tx1"/>
                </a:solidFill>
              </a:rPr>
              <a:t>Fathers show more attention to sons than daughters, engage in more activities with sons, and put more effort into promoting sons’ intellectual development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524000"/>
            <a:ext cx="5410200" cy="5105400"/>
          </a:xfrm>
          <a:prstGeom prst="rect">
            <a:avLst/>
          </a:prstGeom>
        </p:spPr>
        <p:txBody>
          <a:bodyPr vert="horz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4900" dirty="0" smtClean="0"/>
              <a:t>Peer Influences: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 2"/>
              <a:buChar char=""/>
              <a:tabLst/>
              <a:defRPr/>
            </a:pPr>
            <a:r>
              <a:rPr lang="en-US" sz="4500" dirty="0" smtClean="0"/>
              <a:t>Peers extensively reward and punish gender behavior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 2"/>
              <a:buChar char=""/>
              <a:tabLst/>
              <a:defRPr/>
            </a:pPr>
            <a:r>
              <a:rPr lang="en-US" sz="4500" dirty="0" smtClean="0"/>
              <a:t>Greater pressure for boys to conform to traditional gender roles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buSzPct val="70000"/>
              <a:buFont typeface="Wingdings 2"/>
              <a:buChar char=""/>
              <a:defRPr/>
            </a:pPr>
            <a:r>
              <a:rPr lang="en-US" sz="4900" dirty="0" smtClean="0"/>
              <a:t>Children’s Groups:</a:t>
            </a:r>
          </a:p>
          <a:p>
            <a:pPr marL="742950" lvl="1" indent="-285750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0000"/>
              <a:buFont typeface="Wingdings 2"/>
              <a:buChar char=""/>
              <a:defRPr/>
            </a:pPr>
            <a:r>
              <a:rPr lang="en-US" sz="4400" dirty="0" smtClean="0"/>
              <a:t>Children show preference toward same-sex playmates by age 3</a:t>
            </a:r>
          </a:p>
          <a:p>
            <a:pPr marL="742950" lvl="1" indent="-285750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0000"/>
              <a:buFont typeface="Wingdings 2"/>
              <a:buChar char=""/>
              <a:defRPr/>
            </a:pPr>
            <a:r>
              <a:rPr lang="en-US" sz="4400" dirty="0" smtClean="0"/>
              <a:t>From age 5 onward, boys are more likely than girls to form large groups and participate in organized group games</a:t>
            </a:r>
          </a:p>
          <a:p>
            <a:pPr marL="742950" lvl="1" indent="-285750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0000"/>
              <a:buFont typeface="Wingdings 2"/>
              <a:buChar char=""/>
              <a:defRPr/>
            </a:pPr>
            <a:r>
              <a:rPr lang="en-US" sz="4400" dirty="0" smtClean="0"/>
              <a:t>Boys engage in rough play, competition, conflict, etc.</a:t>
            </a:r>
          </a:p>
          <a:p>
            <a:pPr marL="742950" lvl="1" indent="-285750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0000"/>
              <a:buFont typeface="Wingdings 2"/>
              <a:buChar char=""/>
              <a:defRPr/>
            </a:pPr>
            <a:r>
              <a:rPr lang="en-US" sz="4400" dirty="0" smtClean="0"/>
              <a:t>Girls engage in “collaborative discourse”(</a:t>
            </a:r>
            <a:r>
              <a:rPr lang="en-US" sz="4200" dirty="0" smtClean="0"/>
              <a:t>conversation)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 2"/>
              <a:buChar char="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5" descr="http://farm2.static.flickr.com/1042/862655060_68a632f083.jpg?v=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91200" y="4191000"/>
            <a:ext cx="2590800" cy="2209800"/>
          </a:xfrm>
          <a:prstGeom prst="rect">
            <a:avLst/>
          </a:prstGeom>
        </p:spPr>
      </p:pic>
      <p:pic>
        <p:nvPicPr>
          <p:cNvPr id="6" name="Picture 6" descr="http://www.lehicity.com/userfiles/image/Legacy%20Center/group%20boys%20swimm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050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048000" y="1143000"/>
            <a:ext cx="6324600" cy="5715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fontAlgn="auto"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3300" dirty="0" smtClean="0"/>
              <a:t>Cognitive Influences: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r>
              <a:rPr lang="en-US" sz="3300" b="1" dirty="0" smtClean="0"/>
              <a:t>Social cognitive theory: </a:t>
            </a:r>
            <a:r>
              <a:rPr lang="en-US" sz="3400" dirty="0" smtClean="0"/>
              <a:t>gender develops through </a:t>
            </a:r>
            <a:r>
              <a:rPr lang="en-US" sz="3400" dirty="0" smtClean="0">
                <a:solidFill>
                  <a:srgbClr val="00B0F0"/>
                </a:solidFill>
              </a:rPr>
              <a:t>observation, imitation, rewards, and punishment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"/>
              <a:tabLst/>
              <a:defRPr/>
            </a:pPr>
            <a:r>
              <a:rPr lang="en-US" sz="3400" b="1" dirty="0" smtClean="0"/>
              <a:t>Gender schema theory: </a:t>
            </a:r>
            <a:r>
              <a:rPr lang="en-US" sz="3400" dirty="0" smtClean="0"/>
              <a:t>gender typing emerges as children develop gender schemas of appropriate and inappropriate behavior within their culture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"/>
              <a:tabLst/>
              <a:defRPr/>
            </a:pPr>
            <a:r>
              <a:rPr kumimoji="0" lang="en-US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Schema: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network of associations that guide an individual’s perceptions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"/>
              <a:tabLst/>
              <a:defRPr/>
            </a:pPr>
            <a:r>
              <a:rPr kumimoji="0" lang="en-US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Gender schema: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organizes the world in terms of male and female</a:t>
            </a:r>
            <a:endParaRPr kumimoji="0" lang="en-US" sz="29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5" descr="http://i.ehow.com/images/GlobalPhoto/Articles/4482431/Mom20and20Girl20Cooking_Full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1219200"/>
            <a:ext cx="2438400" cy="2667000"/>
          </a:xfrm>
          <a:prstGeom prst="rect">
            <a:avLst/>
          </a:prstGeom>
        </p:spPr>
      </p:pic>
      <p:pic>
        <p:nvPicPr>
          <p:cNvPr id="6" name="Picture 7" descr="http://s3.images.com/huge.94.4730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29075"/>
            <a:ext cx="2286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Prefrontal Cortex</a:t>
            </a:r>
            <a:endParaRPr lang="en-US" dirty="0"/>
          </a:p>
        </p:txBody>
      </p:sp>
      <p:grpSp>
        <p:nvGrpSpPr>
          <p:cNvPr id="4" name="Group 6"/>
          <p:cNvGrpSpPr>
            <a:grpSpLocks noGrp="1"/>
          </p:cNvGrpSpPr>
          <p:nvPr>
            <p:ph idx="1"/>
          </p:nvPr>
        </p:nvGrpSpPr>
        <p:grpSpPr bwMode="auto">
          <a:xfrm>
            <a:off x="1295400" y="1828800"/>
            <a:ext cx="6553200" cy="3946525"/>
            <a:chOff x="960" y="1296"/>
            <a:chExt cx="3690" cy="2719"/>
          </a:xfrm>
        </p:grpSpPr>
        <p:pic>
          <p:nvPicPr>
            <p:cNvPr id="5" name="Picture 4" descr="san92919_0903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8" y="1300"/>
              <a:ext cx="3572" cy="2715"/>
            </a:xfrm>
            <a:prstGeom prst="rect">
              <a:avLst/>
            </a:prstGeom>
            <a:solidFill>
              <a:srgbClr val="FBFDFF"/>
            </a:solidFill>
            <a:ln/>
            <a:effectLst/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960" y="1296"/>
              <a:ext cx="1200" cy="426"/>
            </a:xfrm>
            <a:prstGeom prst="rect">
              <a:avLst/>
            </a:prstGeom>
            <a:solidFill>
              <a:srgbClr val="FBFD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 b="1"/>
                <a:t>Prefrontal Cortex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accent6"/>
              </a:buClr>
              <a:defRPr/>
            </a:pPr>
            <a:r>
              <a:rPr lang="en-US" sz="27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Baumrind’s</a:t>
            </a:r>
            <a:r>
              <a:rPr lang="en-US" sz="27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Parenting Styles: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Authoritarian: </a:t>
            </a:r>
            <a:r>
              <a:rPr lang="en-US" sz="2500" dirty="0" smtClean="0">
                <a:solidFill>
                  <a:srgbClr val="00B0F0"/>
                </a:solidFill>
              </a:rPr>
              <a:t>restrictive style in which parents demand obedience and respect</a:t>
            </a:r>
          </a:p>
          <a:p>
            <a:pPr lvl="2">
              <a:buClr>
                <a:schemeClr val="accent6"/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Parent places firm limits and does not allow discussion</a:t>
            </a:r>
          </a:p>
          <a:p>
            <a:pPr lvl="2">
              <a:buClr>
                <a:schemeClr val="accent6"/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Parent rigidly enforces rules but rarely explains them</a:t>
            </a:r>
          </a:p>
          <a:p>
            <a:pPr lvl="2">
              <a:buClr>
                <a:schemeClr val="accent6"/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Children are often unhappy, fearful, and anxious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2900" dirty="0" smtClean="0">
              <a:solidFill>
                <a:schemeClr val="tx1"/>
              </a:solidFill>
            </a:endParaRPr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533400" y="1295400"/>
            <a:ext cx="4149725" cy="53340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029200" y="1219200"/>
            <a:ext cx="3684588" cy="50577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ttp://www.medrounds.org/guide-to-realistic-parenting/images/mother-child-discipline-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275497"/>
            <a:ext cx="3124200" cy="258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accent1">
                  <a:lumMod val="50000"/>
                </a:schemeClr>
              </a:buClr>
              <a:defRPr/>
            </a:pPr>
            <a: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Authoritative: </a:t>
            </a:r>
            <a:r>
              <a:rPr lang="en-US" sz="2500" dirty="0" smtClean="0">
                <a:solidFill>
                  <a:srgbClr val="00B0F0"/>
                </a:solidFill>
              </a:rPr>
              <a:t>encourages children </a:t>
            </a:r>
            <a:r>
              <a:rPr lang="en-US" sz="2500" dirty="0" smtClean="0">
                <a:solidFill>
                  <a:srgbClr val="00B0F0"/>
                </a:solidFill>
              </a:rPr>
              <a:t>to be independent while placing limits and controls on actions</a:t>
            </a:r>
          </a:p>
          <a:p>
            <a:pPr lvl="1">
              <a:buClr>
                <a:schemeClr val="accent6"/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Extensive verbal give-and-take</a:t>
            </a:r>
          </a:p>
          <a:p>
            <a:pPr lvl="1">
              <a:buClr>
                <a:schemeClr val="accent6"/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Parents expect mature, independent, age-appropriate behavior</a:t>
            </a:r>
          </a:p>
          <a:p>
            <a:pPr lvl="1">
              <a:buClr>
                <a:schemeClr val="accent6"/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Children are often cheerful, self-controlled, and self-reliant</a:t>
            </a:r>
          </a:p>
          <a:p>
            <a:endParaRPr lang="en-US" dirty="0"/>
          </a:p>
        </p:txBody>
      </p:sp>
      <p:pic>
        <p:nvPicPr>
          <p:cNvPr id="7" name="fullSizedImage" descr="discipline.jpg image by momsquaw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267200"/>
            <a:ext cx="2819400" cy="240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029200"/>
          </a:xfrm>
        </p:spPr>
        <p:txBody>
          <a:bodyPr/>
          <a:lstStyle/>
          <a:p>
            <a:r>
              <a:rPr lang="en-US" u="sng" dirty="0" err="1" smtClean="0">
                <a:cs typeface="Times New Roman" pitchFamily="18" charset="0"/>
              </a:rPr>
              <a:t>Baumrind’s</a:t>
            </a:r>
            <a:r>
              <a:rPr lang="en-US" u="sng" dirty="0" smtClean="0">
                <a:cs typeface="Times New Roman" pitchFamily="18" charset="0"/>
              </a:rPr>
              <a:t> Parenting Styles (continued):</a:t>
            </a:r>
          </a:p>
          <a:p>
            <a:pPr lvl="1"/>
            <a:r>
              <a:rPr lang="en-US" b="1" dirty="0" smtClean="0">
                <a:cs typeface="Times New Roman" pitchFamily="18" charset="0"/>
              </a:rPr>
              <a:t>Neglectful: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parent is very uninvolved in child’s life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Children feel that other aspects of the parent’s life are more important than they are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Children tend to be socially incompetent, immature, and have low </a:t>
            </a:r>
            <a:r>
              <a:rPr lang="en-US" dirty="0" smtClean="0">
                <a:cs typeface="Times New Roman" pitchFamily="18" charset="0"/>
              </a:rPr>
              <a:t>self-esteem</a:t>
            </a:r>
          </a:p>
          <a:p>
            <a:pPr lvl="2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b="1" dirty="0" smtClean="0">
                <a:cs typeface="Times New Roman" pitchFamily="18" charset="0"/>
              </a:rPr>
              <a:t>Indulgent: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parents are highly involved but place few demands or controls on the child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Children never learn to control their own behavior and always expect to get their way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2578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6"/>
              </a:buClr>
              <a:defRPr/>
            </a:pP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Corporal Punishment: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Cross-culturally, U.S. and Canada are among those most favoring corporal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punishment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6"/>
              </a:buClr>
              <a:defRPr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Correlational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research shows use of corporal punishment is: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Associated with higher levels of immediate compliance, aggression, and antisocial behavior in children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Associated with lower levels of moral internalization and mental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6"/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Alternatives include use of time-outs, reasoning with child, positive reinforcement, loss of privileges </a:t>
            </a:r>
          </a:p>
          <a:p>
            <a:endParaRPr lang="en-US" dirty="0"/>
          </a:p>
        </p:txBody>
      </p:sp>
      <p:pic>
        <p:nvPicPr>
          <p:cNvPr id="4" name="Content Placeholder 7" descr="Spanking img courtesy of righttruth.typepad.com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00800" y="0"/>
            <a:ext cx="2514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Maltreatment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33800" y="1295400"/>
            <a:ext cx="5410200" cy="5562600"/>
          </a:xfrm>
          <a:prstGeom prst="rect">
            <a:avLst/>
          </a:prstGeom>
        </p:spPr>
        <p:txBody>
          <a:bodyPr vert="horz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Types of Child Maltreatment: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 2"/>
              <a:buChar char="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Physical abuse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infliction of physical injury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 2"/>
              <a:buChar char="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 neglect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failure to provide for the child’s basic needs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Wingdings 2"/>
              <a:buChar char="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physical, educational, or emotional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 2"/>
              <a:buChar char="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Sexual abuse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fondling, rape, incest, intercourse, sodomy, exhibitionism, commercial exploitation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 2"/>
              <a:buChar char="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Emotional abuse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acts or omissions by caregivers that have caused, or could cause, serious behavioral, cognitive, or emotional problems</a:t>
            </a:r>
          </a:p>
        </p:txBody>
      </p:sp>
      <p:pic>
        <p:nvPicPr>
          <p:cNvPr id="5" name="Content Placeholder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2514600"/>
            <a:ext cx="3565525" cy="250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Maltreatment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cs typeface="Times New Roman" pitchFamily="18" charset="0"/>
              </a:rPr>
              <a:t>Contributing factors: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Culture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Family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Developmental characteristics of child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505200"/>
            <a:ext cx="22431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4600" y="0"/>
            <a:ext cx="2819400" cy="2276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Maltreatment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7010400" cy="46942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Times New Roman" pitchFamily="18" charset="0"/>
              </a:rPr>
              <a:t>Developmental consequences of abuse: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Poor emotional regulation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Attachment problems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Difficulty in school and peer relations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Other psychological problems, such as depression and delinquency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Child victims show difficulty in establishing and maintaining healthy intimate relationships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Also display increased violence in adult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Changing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6"/>
              </a:buClr>
              <a:defRPr/>
            </a:pP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Divorced Families: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Children from divorced families generally show poorer adjustment than children from intact families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Divorce can be advantageous if marital problems are affecting the well-being of the children</a:t>
            </a:r>
          </a:p>
          <a:p>
            <a:pPr lvl="2">
              <a:buClr>
                <a:schemeClr val="accent6"/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Conflict in non-divorced families is associated with emotional problems in children</a:t>
            </a:r>
            <a:endParaRPr lang="en-US" u="sng" dirty="0" smtClean="0"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Adjustment for children improves when parents’ relationship is harmonious and when they use authoritative parenting</a:t>
            </a:r>
          </a:p>
          <a:p>
            <a:pPr lvl="2">
              <a:buClr>
                <a:schemeClr val="accent6"/>
              </a:buClr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876" y="4724400"/>
            <a:ext cx="215812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cs typeface="Times New Roman" pitchFamily="18" charset="0"/>
              </a:rPr>
              <a:t>Child Risk and Vulnerability Factors: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Child’s adjustment prior to divorce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Child’s personality, temperament, and gender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Custody situation</a:t>
            </a:r>
          </a:p>
          <a:p>
            <a:endParaRPr lang="en-US" dirty="0"/>
          </a:p>
        </p:txBody>
      </p:sp>
      <p:pic>
        <p:nvPicPr>
          <p:cNvPr id="4" name="Picture 7" descr="http://tasithoughts.files.wordpress.com/2008/10/vert_homosexual_adoption2_g.jpg?w=220&amp;#038;h=24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05200"/>
            <a:ext cx="27432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Changing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u="sng" dirty="0" smtClean="0">
                <a:cs typeface="Times New Roman" pitchFamily="18" charset="0"/>
              </a:rPr>
              <a:t>Gay Male and Lesbian Parents: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20% of lesbians and 10% of gay men are parents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Children may have born to their natural parents, now divorced (and with a gay partner), some through donor insemination and surrogates; some are adopted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Research has found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no evidence </a:t>
            </a:r>
            <a:r>
              <a:rPr lang="en-US" dirty="0" smtClean="0">
                <a:cs typeface="Times New Roman" pitchFamily="18" charset="0"/>
              </a:rPr>
              <a:t>that </a:t>
            </a: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children growing up with lesbian mothers or gay fathers are any different from those living with heterosexual parents</a:t>
            </a:r>
          </a:p>
          <a:p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524000"/>
            <a:ext cx="5257800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5" name="Content Placeholder 5" descr="http://tasithoughts.files.wordpress.com/2008/10/gdtopleft.jpg?w=186&amp;#038;h=142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29400" y="0"/>
            <a:ext cx="2514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Increases during early childhood years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Preschoolers are often far-sighted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Most can focus eyes by 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grade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Vision problem signs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Appearance of eyes (redness, sores, tearing, drooping lids, etc.)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Should be screened, examined by age 3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Treatment before age 6 prevents loss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Changing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500" u="sng" dirty="0" smtClean="0">
                <a:cs typeface="Times New Roman" pitchFamily="18" charset="0"/>
              </a:rPr>
              <a:t>Cultural Variations: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cs typeface="Times New Roman" pitchFamily="18" charset="0"/>
              </a:rPr>
              <a:t>Important cross-cultural variations in parenting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cs typeface="Times New Roman" pitchFamily="18" charset="0"/>
              </a:rPr>
              <a:t>Many cultures are changing due to increased globalization</a:t>
            </a:r>
          </a:p>
          <a:p>
            <a:pPr lvl="2">
              <a:lnSpc>
                <a:spcPct val="80000"/>
              </a:lnSpc>
            </a:pPr>
            <a:r>
              <a:rPr lang="en-US" sz="1900" dirty="0" smtClean="0">
                <a:cs typeface="Times New Roman" pitchFamily="18" charset="0"/>
              </a:rPr>
              <a:t>Trend toward greater distances between family </a:t>
            </a:r>
            <a:r>
              <a:rPr lang="en-US" sz="1900" dirty="0" smtClean="0">
                <a:cs typeface="Times New Roman" pitchFamily="18" charset="0"/>
              </a:rPr>
              <a:t>members</a:t>
            </a:r>
          </a:p>
          <a:p>
            <a:pPr lvl="2">
              <a:lnSpc>
                <a:spcPct val="80000"/>
              </a:lnSpc>
            </a:pPr>
            <a:endParaRPr lang="en-US" sz="19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500" u="sng" dirty="0" smtClean="0">
                <a:cs typeface="Times New Roman" pitchFamily="18" charset="0"/>
              </a:rPr>
              <a:t>Ethnic Variations: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cs typeface="Times New Roman" pitchFamily="18" charset="0"/>
              </a:rPr>
              <a:t>Families within different ethnic groups differ in size, structure, composition, reliance on kinship networks, and levels of income and education</a:t>
            </a:r>
          </a:p>
          <a:p>
            <a:pPr lvl="2">
              <a:lnSpc>
                <a:spcPct val="80000"/>
              </a:lnSpc>
            </a:pPr>
            <a:r>
              <a:rPr lang="en-US" sz="1900" dirty="0" smtClean="0">
                <a:cs typeface="Times New Roman" pitchFamily="18" charset="0"/>
              </a:rPr>
              <a:t>Large and extended families are more common among minority groups than among Whites</a:t>
            </a:r>
          </a:p>
          <a:p>
            <a:pPr lvl="2">
              <a:lnSpc>
                <a:spcPct val="80000"/>
              </a:lnSpc>
            </a:pPr>
            <a:r>
              <a:rPr lang="en-US" sz="1900" dirty="0" smtClean="0">
                <a:cs typeface="Times New Roman" pitchFamily="18" charset="0"/>
              </a:rPr>
              <a:t>Single-parent families are more common among Blacks and Latinos than among Whites</a:t>
            </a:r>
          </a:p>
          <a:p>
            <a:pPr lvl="2">
              <a:lnSpc>
                <a:spcPct val="80000"/>
              </a:lnSpc>
            </a:pPr>
            <a:r>
              <a:rPr lang="en-US" sz="1900" dirty="0" smtClean="0">
                <a:cs typeface="Times New Roman" pitchFamily="18" charset="0"/>
              </a:rPr>
              <a:t>Ethnic minority parents tend to be less educated and are more likely than Whites to live in low-income circumstances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 smtClean="0">
                <a:cs typeface="Times New Roman" pitchFamily="18" charset="0"/>
              </a:rPr>
              <a:t>Play:</a:t>
            </a:r>
            <a:r>
              <a:rPr lang="en-US" dirty="0" smtClean="0">
                <a:cs typeface="Times New Roman" pitchFamily="18" charset="0"/>
              </a:rPr>
              <a:t> a pleasurable activity that is engaged in for its own sake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724400" cy="502920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dirty="0" smtClean="0">
                <a:cs typeface="Times New Roman" pitchFamily="18" charset="0"/>
              </a:rPr>
              <a:t>Theorists have focused on different aspects of play:</a:t>
            </a:r>
          </a:p>
          <a:p>
            <a:pPr lvl="1">
              <a:lnSpc>
                <a:spcPct val="80000"/>
              </a:lnSpc>
              <a:defRPr/>
            </a:pPr>
            <a:r>
              <a:rPr lang="en-US" b="1" dirty="0" smtClean="0">
                <a:cs typeface="Times New Roman" pitchFamily="18" charset="0"/>
              </a:rPr>
              <a:t>Freud and Erikson: </a:t>
            </a:r>
            <a:r>
              <a:rPr lang="en-US" dirty="0" smtClean="0">
                <a:cs typeface="Times New Roman" pitchFamily="18" charset="0"/>
              </a:rPr>
              <a:t>play helps child master anxieties and conflicts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200" i="1" dirty="0" smtClean="0">
                <a:cs typeface="Times New Roman" pitchFamily="18" charset="0"/>
              </a:rPr>
              <a:t>Play </a:t>
            </a:r>
            <a:r>
              <a:rPr lang="en-US" sz="2200" i="1" dirty="0" smtClean="0">
                <a:cs typeface="Times New Roman" pitchFamily="18" charset="0"/>
              </a:rPr>
              <a:t>therapy</a:t>
            </a:r>
            <a:endParaRPr lang="en-US" sz="2200" i="1" dirty="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b="1" dirty="0" smtClean="0">
                <a:cs typeface="Times New Roman" pitchFamily="18" charset="0"/>
              </a:rPr>
              <a:t>Piaget: </a:t>
            </a:r>
            <a:r>
              <a:rPr lang="en-US" dirty="0" smtClean="0">
                <a:cs typeface="Times New Roman" pitchFamily="18" charset="0"/>
              </a:rPr>
              <a:t>play advances cognitive development; children’s cognitive development constrains the way they </a:t>
            </a:r>
            <a:r>
              <a:rPr lang="en-US" dirty="0" smtClean="0">
                <a:cs typeface="Times New Roman" pitchFamily="18" charset="0"/>
              </a:rPr>
              <a:t>play</a:t>
            </a: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b="1" dirty="0" err="1" smtClean="0">
                <a:cs typeface="Times New Roman" pitchFamily="18" charset="0"/>
              </a:rPr>
              <a:t>Vygotsky</a:t>
            </a:r>
            <a:r>
              <a:rPr lang="en-US" b="1" dirty="0" smtClean="0">
                <a:cs typeface="Times New Roman" pitchFamily="18" charset="0"/>
              </a:rPr>
              <a:t>: </a:t>
            </a:r>
            <a:r>
              <a:rPr lang="en-US" dirty="0" smtClean="0">
                <a:cs typeface="Times New Roman" pitchFamily="18" charset="0"/>
              </a:rPr>
              <a:t>play is an excellent setting for cognitive development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1600200"/>
            <a:ext cx="4149725" cy="46767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419600" y="1600200"/>
            <a:ext cx="4419600" cy="46767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 descr="http://speakright.typepad.com/photos/uncategorized/2007/12/28/playing_cowb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00400"/>
            <a:ext cx="387927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u="sng" dirty="0" smtClean="0">
                <a:cs typeface="Times New Roman" pitchFamily="18" charset="0"/>
              </a:rPr>
              <a:t>Types of Play:</a:t>
            </a:r>
          </a:p>
          <a:p>
            <a:pPr lvl="1">
              <a:lnSpc>
                <a:spcPct val="80000"/>
              </a:lnSpc>
            </a:pPr>
            <a:r>
              <a:rPr lang="en-US" sz="2600" dirty="0" err="1" smtClean="0">
                <a:cs typeface="Times New Roman" pitchFamily="18" charset="0"/>
              </a:rPr>
              <a:t>Sensorimotor</a:t>
            </a:r>
            <a:r>
              <a:rPr lang="en-US" sz="2600" dirty="0" smtClean="0">
                <a:cs typeface="Times New Roman" pitchFamily="18" charset="0"/>
              </a:rPr>
              <a:t> play: </a:t>
            </a:r>
            <a:endParaRPr lang="en-US" sz="2600" dirty="0" smtClean="0">
              <a:cs typeface="Times New Roman" pitchFamily="18" charset="0"/>
            </a:endParaRPr>
          </a:p>
          <a:p>
            <a:pPr lvl="2">
              <a:lnSpc>
                <a:spcPct val="80000"/>
              </a:lnSpc>
            </a:pPr>
            <a:r>
              <a:rPr lang="en-US" sz="2200" dirty="0" smtClean="0">
                <a:cs typeface="Times New Roman" pitchFamily="18" charset="0"/>
              </a:rPr>
              <a:t>Behavior by </a:t>
            </a:r>
            <a:r>
              <a:rPr lang="en-US" sz="2200" dirty="0" smtClean="0">
                <a:cs typeface="Times New Roman" pitchFamily="18" charset="0"/>
              </a:rPr>
              <a:t>infants to derive pleasure from exercising their </a:t>
            </a:r>
            <a:r>
              <a:rPr lang="en-US" sz="2200" dirty="0" err="1" smtClean="0">
                <a:cs typeface="Times New Roman" pitchFamily="18" charset="0"/>
              </a:rPr>
              <a:t>sensorimotor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schemes</a:t>
            </a:r>
          </a:p>
          <a:p>
            <a:pPr lvl="2">
              <a:lnSpc>
                <a:spcPct val="80000"/>
              </a:lnSpc>
            </a:pPr>
            <a:endParaRPr lang="en-US" sz="2200" dirty="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600" dirty="0" smtClean="0">
                <a:cs typeface="Times New Roman" pitchFamily="18" charset="0"/>
              </a:rPr>
              <a:t>Practice play: </a:t>
            </a:r>
            <a:endParaRPr lang="en-US" sz="2600" dirty="0" smtClean="0">
              <a:cs typeface="Times New Roman" pitchFamily="18" charset="0"/>
            </a:endParaRPr>
          </a:p>
          <a:p>
            <a:pPr lvl="2">
              <a:lnSpc>
                <a:spcPct val="80000"/>
              </a:lnSpc>
            </a:pPr>
            <a:r>
              <a:rPr lang="en-US" sz="2200" dirty="0" smtClean="0">
                <a:cs typeface="Times New Roman" pitchFamily="18" charset="0"/>
              </a:rPr>
              <a:t>The repetition </a:t>
            </a:r>
            <a:r>
              <a:rPr lang="en-US" sz="2200" dirty="0" smtClean="0">
                <a:cs typeface="Times New Roman" pitchFamily="18" charset="0"/>
              </a:rPr>
              <a:t>of behavior when new skills are being learned or </a:t>
            </a:r>
            <a:r>
              <a:rPr lang="en-US" sz="2200" dirty="0" smtClean="0">
                <a:cs typeface="Times New Roman" pitchFamily="18" charset="0"/>
              </a:rPr>
              <a:t>mastered</a:t>
            </a:r>
          </a:p>
          <a:p>
            <a:pPr lvl="2">
              <a:lnSpc>
                <a:spcPct val="80000"/>
              </a:lnSpc>
            </a:pPr>
            <a:endParaRPr lang="en-US" sz="2200" dirty="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600" dirty="0" smtClean="0">
                <a:cs typeface="Times New Roman" pitchFamily="18" charset="0"/>
              </a:rPr>
              <a:t>Pretense/symbolic </a:t>
            </a:r>
            <a:r>
              <a:rPr lang="en-US" sz="2600" dirty="0" smtClean="0">
                <a:cs typeface="Times New Roman" pitchFamily="18" charset="0"/>
              </a:rPr>
              <a:t>play: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cs typeface="Times New Roman" pitchFamily="18" charset="0"/>
              </a:rPr>
              <a:t>Occurs when </a:t>
            </a:r>
            <a:r>
              <a:rPr lang="en-US" sz="2200" dirty="0" smtClean="0">
                <a:cs typeface="Times New Roman" pitchFamily="18" charset="0"/>
              </a:rPr>
              <a:t>the child transforms the physical environment into a symbol</a:t>
            </a:r>
          </a:p>
          <a:p>
            <a:endParaRPr lang="en-US" dirty="0"/>
          </a:p>
        </p:txBody>
      </p:sp>
      <p:pic>
        <p:nvPicPr>
          <p:cNvPr id="77826" name="Picture 2" descr="http://www.silkysteps.com/Resources-for-play/Activities/Articles/The-nature-of-childrens-play-sensorimotor-pretend-games-adult-roles/sensorimotor-pl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"/>
            <a:ext cx="3333750" cy="2247901"/>
          </a:xfrm>
          <a:prstGeom prst="rect">
            <a:avLst/>
          </a:prstGeom>
          <a:noFill/>
        </p:spPr>
      </p:pic>
      <p:pic>
        <p:nvPicPr>
          <p:cNvPr id="77828" name="Picture 4" descr="http://vgalt.com/wp-content/uploads/2009/03/kids-play-as-do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334000"/>
            <a:ext cx="2133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www.voicesnow.org/Images/kidscir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0677" y="0"/>
            <a:ext cx="3663323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US" sz="2600" dirty="0" smtClean="0">
                <a:cs typeface="Times New Roman" pitchFamily="18" charset="0"/>
              </a:rPr>
              <a:t>Social play: 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cs typeface="Times New Roman" pitchFamily="18" charset="0"/>
              </a:rPr>
              <a:t>Play that involves interaction with </a:t>
            </a:r>
            <a:r>
              <a:rPr lang="en-US" sz="2200" dirty="0" smtClean="0">
                <a:cs typeface="Times New Roman" pitchFamily="18" charset="0"/>
              </a:rPr>
              <a:t>peers</a:t>
            </a:r>
          </a:p>
          <a:p>
            <a:pPr lvl="2">
              <a:lnSpc>
                <a:spcPct val="80000"/>
              </a:lnSpc>
            </a:pPr>
            <a:endParaRPr lang="en-US" sz="2200" dirty="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600" dirty="0" smtClean="0">
                <a:cs typeface="Times New Roman" pitchFamily="18" charset="0"/>
              </a:rPr>
              <a:t>Constructive play: 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cs typeface="Times New Roman" pitchFamily="18" charset="0"/>
              </a:rPr>
              <a:t>Combines </a:t>
            </a:r>
            <a:r>
              <a:rPr lang="en-US" sz="2200" dirty="0" err="1" smtClean="0">
                <a:cs typeface="Times New Roman" pitchFamily="18" charset="0"/>
              </a:rPr>
              <a:t>sensorimotor</a:t>
            </a:r>
            <a:r>
              <a:rPr lang="en-US" sz="2200" dirty="0" smtClean="0">
                <a:cs typeface="Times New Roman" pitchFamily="18" charset="0"/>
              </a:rPr>
              <a:t>/practice play with symbolic </a:t>
            </a:r>
            <a:r>
              <a:rPr lang="en-US" sz="2200" dirty="0" smtClean="0">
                <a:cs typeface="Times New Roman" pitchFamily="18" charset="0"/>
              </a:rPr>
              <a:t>representation</a:t>
            </a:r>
          </a:p>
          <a:p>
            <a:pPr lvl="2">
              <a:lnSpc>
                <a:spcPct val="80000"/>
              </a:lnSpc>
            </a:pPr>
            <a:endParaRPr lang="en-US" sz="2200" dirty="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600" dirty="0" smtClean="0">
                <a:cs typeface="Times New Roman" pitchFamily="18" charset="0"/>
              </a:rPr>
              <a:t>Games: 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cs typeface="Times New Roman" pitchFamily="18" charset="0"/>
              </a:rPr>
              <a:t>Activities that are engaged in for pleasure and have rules</a:t>
            </a:r>
          </a:p>
          <a:p>
            <a:endParaRPr lang="en-US" dirty="0"/>
          </a:p>
        </p:txBody>
      </p:sp>
      <p:pic>
        <p:nvPicPr>
          <p:cNvPr id="118788" name="Picture 4" descr="http://bp3.blogger.com/_li7dGQ4IEVs/R8yeo49OxJI/AAAAAAAAASc/1oV3ADgymRw/s320/sand+pl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05350"/>
            <a:ext cx="2667000" cy="2000251"/>
          </a:xfrm>
          <a:prstGeom prst="rect">
            <a:avLst/>
          </a:prstGeom>
          <a:noFill/>
        </p:spPr>
      </p:pic>
      <p:pic>
        <p:nvPicPr>
          <p:cNvPr id="118790" name="Picture 6" descr="http://www.learninghouse.com.au/media/catalog/category/category_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695824"/>
            <a:ext cx="2162175" cy="2162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500" dirty="0" smtClean="0">
                <a:cs typeface="Times New Roman" pitchFamily="18" charset="0"/>
              </a:rPr>
              <a:t>Children watch an average of 2–4 hours of television each </a:t>
            </a:r>
            <a:r>
              <a:rPr lang="en-US" sz="2500" dirty="0" smtClean="0">
                <a:cs typeface="Times New Roman" pitchFamily="18" charset="0"/>
              </a:rPr>
              <a:t>day</a:t>
            </a:r>
            <a:endParaRPr lang="en-US" sz="2500" dirty="0" smtClean="0"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1676400"/>
          <a:ext cx="6096000" cy="5273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Negative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influence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Positive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influence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Makes children passive learners</a:t>
                      </a:r>
                      <a:endParaRPr lang="en-US" sz="2200" dirty="0" smtClean="0"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Presents motivating educational programs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Distracts them from homework</a:t>
                      </a:r>
                      <a:endParaRPr lang="en-US" sz="2200" dirty="0" smtClean="0"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Increases information about the broader world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Teaches stereotypes</a:t>
                      </a:r>
                      <a:endParaRPr lang="en-US" sz="2200" dirty="0" smtClean="0"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Provides models of </a:t>
                      </a:r>
                      <a:r>
                        <a:rPr lang="en-US" sz="2200" dirty="0" err="1" smtClean="0"/>
                        <a:t>prosocial</a:t>
                      </a:r>
                      <a:r>
                        <a:rPr lang="en-US" sz="2200" dirty="0" smtClean="0"/>
                        <a:t> behavior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200" kern="1200" dirty="0" smtClean="0"/>
                        <a:t>Provides violent models of aggression</a:t>
                      </a:r>
                      <a:endParaRPr kumimoji="0"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Presents an unrealistic view of the world</a:t>
                      </a:r>
                      <a:endParaRPr lang="en-US" sz="2200" dirty="0" smtClean="0"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chemeClr val="accent6"/>
              </a:buClr>
              <a:defRPr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Effects of Television on Children’s Aggression: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demonstrates that exposure to TV violence can cause increased aggression in children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Watching television violence as a child has been linked with aggression years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later</a:t>
            </a:r>
          </a:p>
          <a:p>
            <a:pPr lvl="1">
              <a:buClr>
                <a:schemeClr val="accent6"/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concern about realistic violent video games</a:t>
            </a:r>
          </a:p>
          <a:p>
            <a:pPr lvl="1">
              <a:buClr>
                <a:schemeClr val="accent6"/>
              </a:buClr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Television can also teach children about positive,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prosocial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behavior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524000"/>
            <a:ext cx="3565525" cy="4752975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419600" y="1371600"/>
            <a:ext cx="4217988" cy="48291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hildren viewing TV viol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8104" y="0"/>
            <a:ext cx="1525896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ttp://legitwebsite.com/videogame-violence/wp-content/uploads/2009/03/jmn40045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599" y="4724401"/>
            <a:ext cx="280357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gramhutchinson.atom5.com/files/81851_mortalkomb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953001"/>
            <a:ext cx="285193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3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1722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7200" i="1" smtClean="0">
                <a:solidFill>
                  <a:srgbClr val="0070C0"/>
                </a:solidFill>
                <a:latin typeface="Harrington" pitchFamily="82" charset="0"/>
                <a:cs typeface="Times New Roman" pitchFamily="18" charset="0"/>
              </a:rPr>
              <a:t>THANK  YOU…</a:t>
            </a:r>
          </a:p>
        </p:txBody>
      </p:sp>
      <p:sp>
        <p:nvSpPr>
          <p:cNvPr id="35844" name="Text Placeholder 4"/>
          <p:cNvSpPr>
            <a:spLocks noGrp="1"/>
          </p:cNvSpPr>
          <p:nvPr>
            <p:ph type="body" idx="1"/>
          </p:nvPr>
        </p:nvSpPr>
        <p:spPr>
          <a:xfrm>
            <a:off x="2362200" y="5105400"/>
            <a:ext cx="6629400" cy="533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200" smtClean="0">
                <a:solidFill>
                  <a:srgbClr val="0070C0"/>
                </a:solidFill>
              </a:rPr>
              <a:t>drmadhuranga@iihsciences.com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404</TotalTime>
  <Words>3989</Words>
  <Application>Microsoft Office PowerPoint</Application>
  <PresentationFormat>On-screen Show (4:3)</PresentationFormat>
  <Paragraphs>673</Paragraphs>
  <Slides>96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8" baseType="lpstr">
      <vt:lpstr>Trek</vt:lpstr>
      <vt:lpstr>Bitmap Image</vt:lpstr>
      <vt:lpstr> Physical Development in Early Childhood </vt:lpstr>
      <vt:lpstr>Physical Development in Early Childhood</vt:lpstr>
      <vt:lpstr>Body Growth and Change</vt:lpstr>
      <vt:lpstr>Growth Hormone Deficiency </vt:lpstr>
      <vt:lpstr>The Brain</vt:lpstr>
      <vt:lpstr>The Brain</vt:lpstr>
      <vt:lpstr>The Brain</vt:lpstr>
      <vt:lpstr>The Prefrontal Cortex</vt:lpstr>
      <vt:lpstr>Vision</vt:lpstr>
      <vt:lpstr>Gross and Fine Motor Skills</vt:lpstr>
      <vt:lpstr>Gross Motor Skills</vt:lpstr>
      <vt:lpstr>Fine Motor Skills</vt:lpstr>
      <vt:lpstr>Development of Fine Motor Skills in Early Childhood</vt:lpstr>
      <vt:lpstr>Assessing Motor Skills</vt:lpstr>
      <vt:lpstr>Stages of Young Children’s  Artistic Development</vt:lpstr>
      <vt:lpstr>Child Art in Context</vt:lpstr>
      <vt:lpstr>Handedness</vt:lpstr>
      <vt:lpstr>Handedness</vt:lpstr>
      <vt:lpstr>Handedness</vt:lpstr>
      <vt:lpstr>Sleep and Sleep Problems</vt:lpstr>
      <vt:lpstr>Nutrition</vt:lpstr>
      <vt:lpstr>Nutrition</vt:lpstr>
      <vt:lpstr>Nutrition</vt:lpstr>
      <vt:lpstr>Nutrition</vt:lpstr>
      <vt:lpstr>Main Causes of death in children 1-4 years of age</vt:lpstr>
      <vt:lpstr>Illness and Death</vt:lpstr>
      <vt:lpstr>Illness and Death</vt:lpstr>
      <vt:lpstr>Illness and Death</vt:lpstr>
      <vt:lpstr>The State of Illness and Health of the World’s Children</vt:lpstr>
      <vt:lpstr>Cognitive Development in Early Childhood </vt:lpstr>
      <vt:lpstr>Cognitive Development in Early Childhood</vt:lpstr>
      <vt:lpstr>Cognitive Changes</vt:lpstr>
      <vt:lpstr>Symbolic Function Stage</vt:lpstr>
      <vt:lpstr>Slide 34</vt:lpstr>
      <vt:lpstr>Slide 35</vt:lpstr>
      <vt:lpstr>Intuitive Thought Substage</vt:lpstr>
      <vt:lpstr>Slide 37</vt:lpstr>
      <vt:lpstr>Some Dimensions of Conservation: Number, Matter, and Length</vt:lpstr>
      <vt:lpstr>Vygotsky’s Theory of Development</vt:lpstr>
      <vt:lpstr>The Zone of Proximal Development  (ZPD)</vt:lpstr>
      <vt:lpstr>Scaffolding and Dialogue</vt:lpstr>
      <vt:lpstr>Language and Thought</vt:lpstr>
      <vt:lpstr>Teaching Strategies </vt:lpstr>
      <vt:lpstr>Slide 44</vt:lpstr>
      <vt:lpstr>Evaluating and Comparing Piaget’s and Vygotsky’s Theories</vt:lpstr>
      <vt:lpstr>Information Processing</vt:lpstr>
      <vt:lpstr>Attention</vt:lpstr>
      <vt:lpstr>Slide 48</vt:lpstr>
      <vt:lpstr>The Planfulness of Attention</vt:lpstr>
      <vt:lpstr>Memory</vt:lpstr>
      <vt:lpstr>Slide 51</vt:lpstr>
      <vt:lpstr>Developmental Changes in Memory Span</vt:lpstr>
      <vt:lpstr>How Accurate Are Young Children’s Long-Term Memories?</vt:lpstr>
      <vt:lpstr>Strategies and Problem Solving</vt:lpstr>
      <vt:lpstr>Theory of mind</vt:lpstr>
      <vt:lpstr>Slide 56</vt:lpstr>
      <vt:lpstr>Theory of mind</vt:lpstr>
      <vt:lpstr>Slide 58</vt:lpstr>
      <vt:lpstr>Theory of mind</vt:lpstr>
      <vt:lpstr>Theory of Mind And Autism</vt:lpstr>
      <vt:lpstr>Early Childhood Education</vt:lpstr>
      <vt:lpstr>Developmentally Appropriate Practice</vt:lpstr>
      <vt:lpstr>Diversity in Children’s Development</vt:lpstr>
      <vt:lpstr>Socioemotional Development in Early Childhood </vt:lpstr>
      <vt:lpstr>Socioemotional Development in Early Childhood</vt:lpstr>
      <vt:lpstr>The Self</vt:lpstr>
      <vt:lpstr>Self-Understanding</vt:lpstr>
      <vt:lpstr>Emotional Development</vt:lpstr>
      <vt:lpstr>Emotional Development</vt:lpstr>
      <vt:lpstr>Moral Development</vt:lpstr>
      <vt:lpstr>Moral Development</vt:lpstr>
      <vt:lpstr>Moral Development</vt:lpstr>
      <vt:lpstr>Moral Development</vt:lpstr>
      <vt:lpstr>Slide 74</vt:lpstr>
      <vt:lpstr>Gender</vt:lpstr>
      <vt:lpstr>Gender</vt:lpstr>
      <vt:lpstr>Gender</vt:lpstr>
      <vt:lpstr>Gender</vt:lpstr>
      <vt:lpstr>Gender</vt:lpstr>
      <vt:lpstr>Parenting</vt:lpstr>
      <vt:lpstr>Slide 81</vt:lpstr>
      <vt:lpstr>Parenting</vt:lpstr>
      <vt:lpstr>Parenting</vt:lpstr>
      <vt:lpstr>Child Maltreatment</vt:lpstr>
      <vt:lpstr>Child Maltreatment</vt:lpstr>
      <vt:lpstr>Child Maltreatment</vt:lpstr>
      <vt:lpstr>The Changing Family</vt:lpstr>
      <vt:lpstr>Slide 88</vt:lpstr>
      <vt:lpstr>The Changing Family</vt:lpstr>
      <vt:lpstr>The Changing Family</vt:lpstr>
      <vt:lpstr>Play</vt:lpstr>
      <vt:lpstr>Play</vt:lpstr>
      <vt:lpstr>Play</vt:lpstr>
      <vt:lpstr>Television</vt:lpstr>
      <vt:lpstr>Television</vt:lpstr>
      <vt:lpstr>THANK  YOU…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gayan agampody</dc:title>
  <dc:creator>DN CREAITIVE</dc:creator>
  <cp:lastModifiedBy>IIHS</cp:lastModifiedBy>
  <cp:revision>74</cp:revision>
  <dcterms:created xsi:type="dcterms:W3CDTF">2012-05-22T16:25:51Z</dcterms:created>
  <dcterms:modified xsi:type="dcterms:W3CDTF">2012-10-25T06:38:35Z</dcterms:modified>
</cp:coreProperties>
</file>