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67"/>
  </p:notesMasterIdLst>
  <p:sldIdLst>
    <p:sldId id="257" r:id="rId2"/>
    <p:sldId id="258" r:id="rId3"/>
    <p:sldId id="259" r:id="rId4"/>
    <p:sldId id="260" r:id="rId5"/>
    <p:sldId id="261" r:id="rId6"/>
    <p:sldId id="262" r:id="rId7"/>
    <p:sldId id="263" r:id="rId8"/>
    <p:sldId id="264" r:id="rId9"/>
    <p:sldId id="265" r:id="rId10"/>
    <p:sldId id="266" r:id="rId11"/>
    <p:sldId id="268" r:id="rId12"/>
    <p:sldId id="269" r:id="rId13"/>
    <p:sldId id="270" r:id="rId14"/>
    <p:sldId id="271" r:id="rId15"/>
    <p:sldId id="272" r:id="rId16"/>
    <p:sldId id="273" r:id="rId17"/>
    <p:sldId id="275" r:id="rId18"/>
    <p:sldId id="347" r:id="rId19"/>
    <p:sldId id="277" r:id="rId20"/>
    <p:sldId id="278" r:id="rId21"/>
    <p:sldId id="348" r:id="rId22"/>
    <p:sldId id="279" r:id="rId23"/>
    <p:sldId id="280" r:id="rId24"/>
    <p:sldId id="281" r:id="rId25"/>
    <p:sldId id="282" r:id="rId26"/>
    <p:sldId id="283" r:id="rId27"/>
    <p:sldId id="284" r:id="rId28"/>
    <p:sldId id="286" r:id="rId29"/>
    <p:sldId id="287" r:id="rId30"/>
    <p:sldId id="289" r:id="rId31"/>
    <p:sldId id="290" r:id="rId32"/>
    <p:sldId id="291" r:id="rId33"/>
    <p:sldId id="292" r:id="rId34"/>
    <p:sldId id="293" r:id="rId35"/>
    <p:sldId id="320" r:id="rId36"/>
    <p:sldId id="321" r:id="rId37"/>
    <p:sldId id="322" r:id="rId38"/>
    <p:sldId id="323" r:id="rId39"/>
    <p:sldId id="324" r:id="rId40"/>
    <p:sldId id="325" r:id="rId41"/>
    <p:sldId id="326" r:id="rId42"/>
    <p:sldId id="327" r:id="rId43"/>
    <p:sldId id="328" r:id="rId44"/>
    <p:sldId id="331" r:id="rId45"/>
    <p:sldId id="345" r:id="rId46"/>
    <p:sldId id="329" r:id="rId47"/>
    <p:sldId id="302" r:id="rId48"/>
    <p:sldId id="330" r:id="rId49"/>
    <p:sldId id="332" r:id="rId50"/>
    <p:sldId id="337" r:id="rId51"/>
    <p:sldId id="338" r:id="rId52"/>
    <p:sldId id="339" r:id="rId53"/>
    <p:sldId id="340" r:id="rId54"/>
    <p:sldId id="311" r:id="rId55"/>
    <p:sldId id="312" r:id="rId56"/>
    <p:sldId id="313" r:id="rId57"/>
    <p:sldId id="341" r:id="rId58"/>
    <p:sldId id="342" r:id="rId59"/>
    <p:sldId id="343" r:id="rId60"/>
    <p:sldId id="344" r:id="rId61"/>
    <p:sldId id="316" r:id="rId62"/>
    <p:sldId id="317" r:id="rId63"/>
    <p:sldId id="318" r:id="rId64"/>
    <p:sldId id="319" r:id="rId65"/>
    <p:sldId id="346"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27" autoAdjust="0"/>
  </p:normalViewPr>
  <p:slideViewPr>
    <p:cSldViewPr>
      <p:cViewPr varScale="1">
        <p:scale>
          <a:sx n="47" d="100"/>
          <a:sy n="47" d="100"/>
        </p:scale>
        <p:origin x="-60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3CF3C2-5335-46DE-8877-52DF89F982E4}" type="datetimeFigureOut">
              <a:rPr lang="en-US" smtClean="0"/>
              <a:pPr/>
              <a:t>9/3/2013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5ECEAA-AFA5-4F2E-8D4D-988288C9814D}" type="slidenum">
              <a:rPr lang="en-US" smtClean="0"/>
              <a:pPr/>
              <a:t>‹#›</a:t>
            </a:fld>
            <a:endParaRPr lang="en-US"/>
          </a:p>
        </p:txBody>
      </p:sp>
    </p:spTree>
    <p:extLst>
      <p:ext uri="{BB962C8B-B14F-4D97-AF65-F5344CB8AC3E}">
        <p14:creationId xmlns:p14="http://schemas.microsoft.com/office/powerpoint/2010/main" val="398623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5A3765B4-3789-402B-B346-83360E470CC2}" type="slidenum">
              <a:rPr lang="en-US" smtClean="0">
                <a:latin typeface="Times New Roman" pitchFamily="-16" charset="0"/>
              </a:rPr>
              <a:pPr/>
              <a:t>1</a:t>
            </a:fld>
            <a:endParaRPr lang="en-US" smtClean="0">
              <a:latin typeface="Times New Roman" pitchFamily="-16"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latin typeface="Times New Roman" pitchFamily="-1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ECB994DF-64BA-4526-BE4D-D4F8F623FBD8}" type="slidenum">
              <a:rPr lang="en-US" smtClean="0">
                <a:latin typeface="Times New Roman" pitchFamily="-16" charset="0"/>
              </a:rPr>
              <a:pPr/>
              <a:t>19</a:t>
            </a:fld>
            <a:endParaRPr lang="en-US" smtClean="0">
              <a:latin typeface="Times New Roman" pitchFamily="-16"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latin typeface="Times New Roman" pitchFamily="-16"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smtClean="0">
              <a:latin typeface="Times New Roman" pitchFamily="-16" charset="0"/>
            </a:endParaRPr>
          </a:p>
        </p:txBody>
      </p:sp>
      <p:sp>
        <p:nvSpPr>
          <p:cNvPr id="79876" name="Slide Number Placeholder 3"/>
          <p:cNvSpPr>
            <a:spLocks noGrp="1"/>
          </p:cNvSpPr>
          <p:nvPr>
            <p:ph type="sldNum" sz="quarter" idx="5"/>
          </p:nvPr>
        </p:nvSpPr>
        <p:spPr>
          <a:noFill/>
        </p:spPr>
        <p:txBody>
          <a:bodyPr/>
          <a:lstStyle/>
          <a:p>
            <a:fld id="{58004E2E-A850-42E8-A40E-172A9A6EBB86}" type="slidenum">
              <a:rPr lang="en-US" smtClean="0">
                <a:latin typeface="Times New Roman" pitchFamily="-16" charset="0"/>
              </a:rPr>
              <a:pPr/>
              <a:t>20</a:t>
            </a:fld>
            <a:endParaRPr lang="en-US" smtClean="0">
              <a:latin typeface="Times New Roman" pitchFamily="-16"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8BA9428-3E6A-4343-B95A-0D3559675B69}" type="slidenum">
              <a:rPr lang="en-US" smtClean="0">
                <a:latin typeface="Times New Roman" pitchFamily="-16" charset="0"/>
              </a:rPr>
              <a:pPr/>
              <a:t>22</a:t>
            </a:fld>
            <a:endParaRPr lang="en-US" smtClean="0">
              <a:latin typeface="Times New Roman" pitchFamily="-16"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Times New Roman" pitchFamily="-16"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68F48F36-B8B8-4624-8F18-DB0372594D01}" type="slidenum">
              <a:rPr lang="en-US" smtClean="0">
                <a:latin typeface="Times New Roman" pitchFamily="-16" charset="0"/>
              </a:rPr>
              <a:pPr/>
              <a:t>26</a:t>
            </a:fld>
            <a:endParaRPr lang="en-US" smtClean="0">
              <a:latin typeface="Times New Roman" pitchFamily="-16"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latin typeface="Times New Roman" pitchFamily="-16"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smtClean="0">
              <a:latin typeface="Times New Roman" pitchFamily="-16" charset="0"/>
            </a:endParaRPr>
          </a:p>
        </p:txBody>
      </p:sp>
      <p:sp>
        <p:nvSpPr>
          <p:cNvPr id="81924" name="Slide Number Placeholder 3"/>
          <p:cNvSpPr>
            <a:spLocks noGrp="1"/>
          </p:cNvSpPr>
          <p:nvPr>
            <p:ph type="sldNum" sz="quarter" idx="5"/>
          </p:nvPr>
        </p:nvSpPr>
        <p:spPr>
          <a:noFill/>
        </p:spPr>
        <p:txBody>
          <a:bodyPr/>
          <a:lstStyle/>
          <a:p>
            <a:fld id="{9A52B77A-E27A-4B7F-AE91-5A11617E00D8}" type="slidenum">
              <a:rPr lang="en-US" smtClean="0">
                <a:latin typeface="Times New Roman" pitchFamily="-16" charset="0"/>
              </a:rPr>
              <a:pPr/>
              <a:t>27</a:t>
            </a:fld>
            <a:endParaRPr lang="en-US" smtClean="0">
              <a:latin typeface="Times New Roman" pitchFamily="-16"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endParaRPr lang="en-US" smtClean="0">
              <a:latin typeface="Times New Roman" pitchFamily="-16" charset="0"/>
            </a:endParaRPr>
          </a:p>
        </p:txBody>
      </p:sp>
      <p:sp>
        <p:nvSpPr>
          <p:cNvPr id="83972" name="Slide Number Placeholder 3"/>
          <p:cNvSpPr>
            <a:spLocks noGrp="1"/>
          </p:cNvSpPr>
          <p:nvPr>
            <p:ph type="sldNum" sz="quarter" idx="5"/>
          </p:nvPr>
        </p:nvSpPr>
        <p:spPr>
          <a:noFill/>
        </p:spPr>
        <p:txBody>
          <a:bodyPr/>
          <a:lstStyle/>
          <a:p>
            <a:fld id="{1332C906-19AC-4E91-9F6E-7CFD5E5417A3}" type="slidenum">
              <a:rPr lang="en-US" smtClean="0">
                <a:latin typeface="Times New Roman" pitchFamily="-16" charset="0"/>
              </a:rPr>
              <a:pPr/>
              <a:t>28</a:t>
            </a:fld>
            <a:endParaRPr lang="en-US" smtClean="0">
              <a:latin typeface="Times New Roman" pitchFamily="-16"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eaLnBrk="1" hangingPunct="1"/>
            <a:endParaRPr lang="en-US" smtClean="0">
              <a:latin typeface="Times New Roman" pitchFamily="-16" charset="0"/>
              <a:ea typeface="ＭＳ Ｐゴシック" pitchFamily="34" charset="-128"/>
            </a:endParaRPr>
          </a:p>
        </p:txBody>
      </p:sp>
      <p:sp>
        <p:nvSpPr>
          <p:cNvPr id="84996" name="Slide Number Placeholder 3"/>
          <p:cNvSpPr>
            <a:spLocks noGrp="1"/>
          </p:cNvSpPr>
          <p:nvPr>
            <p:ph type="sldNum" sz="quarter" idx="5"/>
          </p:nvPr>
        </p:nvSpPr>
        <p:spPr>
          <a:noFill/>
        </p:spPr>
        <p:txBody>
          <a:bodyPr/>
          <a:lstStyle/>
          <a:p>
            <a:fld id="{D513FBC6-1A85-4DA8-B9A5-E30B99B8EB36}" type="slidenum">
              <a:rPr lang="en-US" smtClean="0">
                <a:latin typeface="Times New Roman" pitchFamily="-16" charset="0"/>
              </a:rPr>
              <a:pPr/>
              <a:t>29</a:t>
            </a:fld>
            <a:endParaRPr lang="en-US" smtClean="0">
              <a:latin typeface="Times New Roman" pitchFamily="-16"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5D7BA114-34FE-41E7-BCD6-1499DE1B63B8}" type="slidenum">
              <a:rPr lang="en-US" smtClean="0">
                <a:latin typeface="Times New Roman" pitchFamily="-16" charset="0"/>
              </a:rPr>
              <a:pPr/>
              <a:t>34</a:t>
            </a:fld>
            <a:endParaRPr lang="en-US" smtClean="0">
              <a:latin typeface="Times New Roman" pitchFamily="-16"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latin typeface="Times New Roman" pitchFamily="-16"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dirty="0" smtClean="0"/>
              <a:t>Preconventional:  immature stage</a:t>
            </a:r>
          </a:p>
          <a:p>
            <a:pPr>
              <a:defRPr/>
            </a:pPr>
            <a:r>
              <a:rPr lang="en-US" dirty="0" smtClean="0"/>
              <a:t>1 – punishment &amp; obedience, difficult to reason with children &amp; have to impose punishment for them to behave so they won’t do something detrimental – some adults stuck in this will behave when there’s a threat of punishment</a:t>
            </a:r>
          </a:p>
          <a:p>
            <a:pPr>
              <a:defRPr/>
            </a:pPr>
            <a:r>
              <a:rPr lang="en-US" dirty="0" smtClean="0"/>
              <a:t>2 -  reward stage, children realize if they do something people will be good to them &amp; kids will suck up to parents to get what they want, adults stuck in this stage will do what’s right if there’s something in it for them, not that it’s the right thing to do</a:t>
            </a:r>
          </a:p>
          <a:p>
            <a:pPr>
              <a:defRPr/>
            </a:pPr>
            <a:endParaRPr lang="en-US" dirty="0" smtClean="0"/>
          </a:p>
          <a:p>
            <a:pPr>
              <a:defRPr/>
            </a:pPr>
            <a:r>
              <a:rPr lang="en-US" dirty="0" smtClean="0"/>
              <a:t>3 – peer pressure stage, people concerned about instant gratification but by being accepted by social group or family, the in crowd, gang – people do what’s expected behavior deemed by the group as right or wrong (ex: manager skipped product testing even if it’s against the law)</a:t>
            </a:r>
          </a:p>
          <a:p>
            <a:pPr>
              <a:defRPr/>
            </a:pPr>
            <a:endParaRPr lang="en-US" dirty="0" smtClean="0"/>
          </a:p>
          <a:p>
            <a:pPr>
              <a:defRPr/>
            </a:pPr>
            <a:r>
              <a:rPr lang="en-US" dirty="0" smtClean="0"/>
              <a:t>4 – Law and Order by the legal order, if you behave according to law, your good, if not, you’re bad.  I didn’t break the law, if I didn’t then I’m okay.  Letting society at large deemed what’s good and bad.</a:t>
            </a:r>
          </a:p>
          <a:p>
            <a:pPr>
              <a:defRPr/>
            </a:pPr>
            <a:endParaRPr lang="en-US" dirty="0" smtClean="0"/>
          </a:p>
          <a:p>
            <a:pPr>
              <a:defRPr/>
            </a:pPr>
            <a:r>
              <a:rPr lang="en-US" dirty="0" smtClean="0"/>
              <a:t>5 – people have own moral principles but willing to sit down and resolve discrepancies that other’s have</a:t>
            </a:r>
          </a:p>
          <a:p>
            <a:pPr>
              <a:defRPr/>
            </a:pPr>
            <a:endParaRPr lang="en-US" dirty="0" smtClean="0"/>
          </a:p>
          <a:p>
            <a:pPr>
              <a:defRPr/>
            </a:pPr>
            <a:r>
              <a:rPr lang="en-US" dirty="0" smtClean="0"/>
              <a:t>6- Dr. Martin Luther King, Jr.  felt higher law than law of land, transcended higher law, willing to take risks because felt strong belief in ultimate moral principle</a:t>
            </a:r>
            <a:endParaRPr lang="en-US" dirty="0"/>
          </a:p>
        </p:txBody>
      </p:sp>
      <p:sp>
        <p:nvSpPr>
          <p:cNvPr id="87044" name="Slide Number Placeholder 3"/>
          <p:cNvSpPr>
            <a:spLocks noGrp="1"/>
          </p:cNvSpPr>
          <p:nvPr>
            <p:ph type="sldNum" sz="quarter" idx="5"/>
          </p:nvPr>
        </p:nvSpPr>
        <p:spPr>
          <a:noFill/>
        </p:spPr>
        <p:txBody>
          <a:bodyPr/>
          <a:lstStyle/>
          <a:p>
            <a:fld id="{811D8B07-3469-4284-9345-05C7CD8AD04E}" type="slidenum">
              <a:rPr lang="en-US" smtClean="0">
                <a:latin typeface="Times New Roman" pitchFamily="-16" charset="0"/>
              </a:rPr>
              <a:pPr/>
              <a:t>47</a:t>
            </a:fld>
            <a:endParaRPr lang="en-US" smtClean="0">
              <a:latin typeface="Times New Roman" pitchFamily="-16"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B491438E-A882-489B-A260-954611A21699}" type="slidenum">
              <a:rPr lang="en-US" smtClean="0">
                <a:latin typeface="Times New Roman" pitchFamily="-16" charset="0"/>
              </a:rPr>
              <a:pPr/>
              <a:t>2</a:t>
            </a:fld>
            <a:endParaRPr lang="en-US" smtClean="0">
              <a:latin typeface="Times New Roman" pitchFamily="-16"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latin typeface="Times New Roman" pitchFamily="-16"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CF0D39E-EDC7-45A6-AF72-62BC88227429}" type="slidenum">
              <a:rPr lang="en-US" smtClean="0">
                <a:latin typeface="Times New Roman" pitchFamily="-16" charset="0"/>
              </a:rPr>
              <a:pPr/>
              <a:t>3</a:t>
            </a:fld>
            <a:endParaRPr lang="en-US" smtClean="0">
              <a:latin typeface="Times New Roman" pitchFamily="-16"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latin typeface="Times New Roman" pitchFamily="-16"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831FFBC7-42F5-4659-86FE-F7F8252BC1EB}" type="slidenum">
              <a:rPr lang="en-US" smtClean="0">
                <a:latin typeface="Times New Roman" pitchFamily="-16" charset="0"/>
              </a:rPr>
              <a:pPr/>
              <a:t>6</a:t>
            </a:fld>
            <a:endParaRPr lang="en-US" smtClean="0">
              <a:latin typeface="Times New Roman" pitchFamily="-16"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latin typeface="Times New Roman" pitchFamily="-16"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EFCC97C6-E98E-4E07-AEC7-7B4BDBF6ED8D}" type="slidenum">
              <a:rPr lang="en-US" smtClean="0">
                <a:latin typeface="Times New Roman" pitchFamily="-16" charset="0"/>
              </a:rPr>
              <a:pPr/>
              <a:t>7</a:t>
            </a:fld>
            <a:endParaRPr lang="en-US" smtClean="0">
              <a:latin typeface="Times New Roman" pitchFamily="-16"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latin typeface="Times New Roman" pitchFamily="-16"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C262BBD5-C8EF-4AA6-AD40-6A645DEB4D04}" type="slidenum">
              <a:rPr lang="en-US" smtClean="0">
                <a:latin typeface="Times New Roman" pitchFamily="-16" charset="0"/>
              </a:rPr>
              <a:pPr/>
              <a:t>9</a:t>
            </a:fld>
            <a:endParaRPr lang="en-US" smtClean="0">
              <a:latin typeface="Times New Roman" pitchFamily="-16"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latin typeface="Times New Roman" pitchFamily="-16"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6701DDB9-ADF9-4C18-903F-05C27CC15020}" type="slidenum">
              <a:rPr lang="en-US" smtClean="0">
                <a:latin typeface="Times New Roman" pitchFamily="-16" charset="0"/>
              </a:rPr>
              <a:pPr/>
              <a:t>13</a:t>
            </a:fld>
            <a:endParaRPr lang="en-US" smtClean="0">
              <a:latin typeface="Times New Roman" pitchFamily="-16"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latin typeface="Times New Roman" pitchFamily="-16"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latin typeface="Times New Roman" pitchFamily="-16" charset="0"/>
            </a:endParaRPr>
          </a:p>
        </p:txBody>
      </p:sp>
      <p:sp>
        <p:nvSpPr>
          <p:cNvPr id="76804" name="Slide Number Placeholder 3"/>
          <p:cNvSpPr>
            <a:spLocks noGrp="1"/>
          </p:cNvSpPr>
          <p:nvPr>
            <p:ph type="sldNum" sz="quarter" idx="5"/>
          </p:nvPr>
        </p:nvSpPr>
        <p:spPr>
          <a:noFill/>
        </p:spPr>
        <p:txBody>
          <a:bodyPr/>
          <a:lstStyle/>
          <a:p>
            <a:fld id="{A26AE15C-957E-4175-9E62-F7CBE1A54F9F}" type="slidenum">
              <a:rPr lang="en-US" smtClean="0">
                <a:latin typeface="Times New Roman" pitchFamily="-16" charset="0"/>
              </a:rPr>
              <a:pPr/>
              <a:t>16</a:t>
            </a:fld>
            <a:endParaRPr lang="en-US" smtClean="0">
              <a:latin typeface="Times New Roman" pitchFamily="-16"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E72F6C4A-2BC1-4B8E-99DB-E777C9CDBF9D}" type="slidenum">
              <a:rPr lang="en-US" smtClean="0">
                <a:latin typeface="Times New Roman" pitchFamily="-16" charset="0"/>
              </a:rPr>
              <a:pPr/>
              <a:t>17</a:t>
            </a:fld>
            <a:endParaRPr lang="en-US" smtClean="0">
              <a:latin typeface="Times New Roman" pitchFamily="-16"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latin typeface="Times New Roman" pitchFamily="-16"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DDDF0F-A01A-46E8-A020-EF0E6A10DFDD}" type="datetimeFigureOut">
              <a:rPr lang="en-US" smtClean="0"/>
              <a:pPr/>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FC925-7F50-4EE5-9A77-435FFDBCEF7D}" type="slidenum">
              <a:rPr lang="en-US" smtClean="0"/>
              <a:pPr/>
              <a:t>‹#›</a:t>
            </a:fld>
            <a:endParaRPr lang="en-US"/>
          </a:p>
        </p:txBody>
      </p:sp>
    </p:spTree>
    <p:extLst>
      <p:ext uri="{BB962C8B-B14F-4D97-AF65-F5344CB8AC3E}">
        <p14:creationId xmlns:p14="http://schemas.microsoft.com/office/powerpoint/2010/main" val="136409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DDDF0F-A01A-46E8-A020-EF0E6A10DFDD}" type="datetimeFigureOut">
              <a:rPr lang="en-US" smtClean="0"/>
              <a:pPr/>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FC925-7F50-4EE5-9A77-435FFDBCEF7D}" type="slidenum">
              <a:rPr lang="en-US" smtClean="0"/>
              <a:pPr/>
              <a:t>‹#›</a:t>
            </a:fld>
            <a:endParaRPr lang="en-US"/>
          </a:p>
        </p:txBody>
      </p:sp>
    </p:spTree>
    <p:extLst>
      <p:ext uri="{BB962C8B-B14F-4D97-AF65-F5344CB8AC3E}">
        <p14:creationId xmlns:p14="http://schemas.microsoft.com/office/powerpoint/2010/main" val="3466885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DDDF0F-A01A-46E8-A020-EF0E6A10DFDD}" type="datetimeFigureOut">
              <a:rPr lang="en-US" smtClean="0"/>
              <a:pPr/>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FC925-7F50-4EE5-9A77-435FFDBCEF7D}" type="slidenum">
              <a:rPr lang="en-US" smtClean="0"/>
              <a:pPr/>
              <a:t>‹#›</a:t>
            </a:fld>
            <a:endParaRPr lang="en-US"/>
          </a:p>
        </p:txBody>
      </p:sp>
    </p:spTree>
    <p:extLst>
      <p:ext uri="{BB962C8B-B14F-4D97-AF65-F5344CB8AC3E}">
        <p14:creationId xmlns:p14="http://schemas.microsoft.com/office/powerpoint/2010/main" val="2122448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DDDF0F-A01A-46E8-A020-EF0E6A10DFDD}" type="datetimeFigureOut">
              <a:rPr lang="en-US" smtClean="0"/>
              <a:pPr/>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FC925-7F50-4EE5-9A77-435FFDBCEF7D}" type="slidenum">
              <a:rPr lang="en-US" smtClean="0"/>
              <a:pPr/>
              <a:t>‹#›</a:t>
            </a:fld>
            <a:endParaRPr lang="en-US"/>
          </a:p>
        </p:txBody>
      </p:sp>
    </p:spTree>
    <p:extLst>
      <p:ext uri="{BB962C8B-B14F-4D97-AF65-F5344CB8AC3E}">
        <p14:creationId xmlns:p14="http://schemas.microsoft.com/office/powerpoint/2010/main" val="205586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DDDF0F-A01A-46E8-A020-EF0E6A10DFDD}" type="datetimeFigureOut">
              <a:rPr lang="en-US" smtClean="0"/>
              <a:pPr/>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FC925-7F50-4EE5-9A77-435FFDBCEF7D}" type="slidenum">
              <a:rPr lang="en-US" smtClean="0"/>
              <a:pPr/>
              <a:t>‹#›</a:t>
            </a:fld>
            <a:endParaRPr lang="en-US"/>
          </a:p>
        </p:txBody>
      </p:sp>
    </p:spTree>
    <p:extLst>
      <p:ext uri="{BB962C8B-B14F-4D97-AF65-F5344CB8AC3E}">
        <p14:creationId xmlns:p14="http://schemas.microsoft.com/office/powerpoint/2010/main" val="412507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DDDF0F-A01A-46E8-A020-EF0E6A10DFDD}" type="datetimeFigureOut">
              <a:rPr lang="en-US" smtClean="0"/>
              <a:pPr/>
              <a:t>9/3/2013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CFC925-7F50-4EE5-9A77-435FFDBCEF7D}" type="slidenum">
              <a:rPr lang="en-US" smtClean="0"/>
              <a:pPr/>
              <a:t>‹#›</a:t>
            </a:fld>
            <a:endParaRPr lang="en-US"/>
          </a:p>
        </p:txBody>
      </p:sp>
    </p:spTree>
    <p:extLst>
      <p:ext uri="{BB962C8B-B14F-4D97-AF65-F5344CB8AC3E}">
        <p14:creationId xmlns:p14="http://schemas.microsoft.com/office/powerpoint/2010/main" val="939244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DDDF0F-A01A-46E8-A020-EF0E6A10DFDD}" type="datetimeFigureOut">
              <a:rPr lang="en-US" smtClean="0"/>
              <a:pPr/>
              <a:t>9/3/2013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CFC925-7F50-4EE5-9A77-435FFDBCEF7D}" type="slidenum">
              <a:rPr lang="en-US" smtClean="0"/>
              <a:pPr/>
              <a:t>‹#›</a:t>
            </a:fld>
            <a:endParaRPr lang="en-US"/>
          </a:p>
        </p:txBody>
      </p:sp>
    </p:spTree>
    <p:extLst>
      <p:ext uri="{BB962C8B-B14F-4D97-AF65-F5344CB8AC3E}">
        <p14:creationId xmlns:p14="http://schemas.microsoft.com/office/powerpoint/2010/main" val="2793514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DDDF0F-A01A-46E8-A020-EF0E6A10DFDD}" type="datetimeFigureOut">
              <a:rPr lang="en-US" smtClean="0"/>
              <a:pPr/>
              <a:t>9/3/2013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CFC925-7F50-4EE5-9A77-435FFDBCEF7D}" type="slidenum">
              <a:rPr lang="en-US" smtClean="0"/>
              <a:pPr/>
              <a:t>‹#›</a:t>
            </a:fld>
            <a:endParaRPr lang="en-US"/>
          </a:p>
        </p:txBody>
      </p:sp>
    </p:spTree>
    <p:extLst>
      <p:ext uri="{BB962C8B-B14F-4D97-AF65-F5344CB8AC3E}">
        <p14:creationId xmlns:p14="http://schemas.microsoft.com/office/powerpoint/2010/main" val="3213652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DDDF0F-A01A-46E8-A020-EF0E6A10DFDD}" type="datetimeFigureOut">
              <a:rPr lang="en-US" smtClean="0"/>
              <a:pPr/>
              <a:t>9/3/2013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CFC925-7F50-4EE5-9A77-435FFDBCEF7D}" type="slidenum">
              <a:rPr lang="en-US" smtClean="0"/>
              <a:pPr/>
              <a:t>‹#›</a:t>
            </a:fld>
            <a:endParaRPr lang="en-US"/>
          </a:p>
        </p:txBody>
      </p:sp>
    </p:spTree>
    <p:extLst>
      <p:ext uri="{BB962C8B-B14F-4D97-AF65-F5344CB8AC3E}">
        <p14:creationId xmlns:p14="http://schemas.microsoft.com/office/powerpoint/2010/main" val="364733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DDDF0F-A01A-46E8-A020-EF0E6A10DFDD}" type="datetimeFigureOut">
              <a:rPr lang="en-US" smtClean="0"/>
              <a:pPr/>
              <a:t>9/3/2013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CFC925-7F50-4EE5-9A77-435FFDBCEF7D}" type="slidenum">
              <a:rPr lang="en-US" smtClean="0"/>
              <a:pPr/>
              <a:t>‹#›</a:t>
            </a:fld>
            <a:endParaRPr lang="en-US"/>
          </a:p>
        </p:txBody>
      </p:sp>
    </p:spTree>
    <p:extLst>
      <p:ext uri="{BB962C8B-B14F-4D97-AF65-F5344CB8AC3E}">
        <p14:creationId xmlns:p14="http://schemas.microsoft.com/office/powerpoint/2010/main" val="4147845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DDDF0F-A01A-46E8-A020-EF0E6A10DFDD}" type="datetimeFigureOut">
              <a:rPr lang="en-US" smtClean="0"/>
              <a:pPr/>
              <a:t>9/3/2013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CFC925-7F50-4EE5-9A77-435FFDBCEF7D}" type="slidenum">
              <a:rPr lang="en-US" smtClean="0"/>
              <a:pPr/>
              <a:t>‹#›</a:t>
            </a:fld>
            <a:endParaRPr lang="en-US"/>
          </a:p>
        </p:txBody>
      </p:sp>
    </p:spTree>
    <p:extLst>
      <p:ext uri="{BB962C8B-B14F-4D97-AF65-F5344CB8AC3E}">
        <p14:creationId xmlns:p14="http://schemas.microsoft.com/office/powerpoint/2010/main" val="311357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DDF0F-A01A-46E8-A020-EF0E6A10DFDD}" type="datetimeFigureOut">
              <a:rPr lang="en-US" smtClean="0"/>
              <a:pPr/>
              <a:t>9/3/2013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CFC925-7F50-4EE5-9A77-435FFDBCEF7D}" type="slidenum">
              <a:rPr lang="en-US" smtClean="0"/>
              <a:pPr/>
              <a:t>‹#›</a:t>
            </a:fld>
            <a:endParaRPr lang="en-US"/>
          </a:p>
        </p:txBody>
      </p:sp>
    </p:spTree>
    <p:extLst>
      <p:ext uri="{BB962C8B-B14F-4D97-AF65-F5344CB8AC3E}">
        <p14:creationId xmlns:p14="http://schemas.microsoft.com/office/powerpoint/2010/main" val="2974312111"/>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09600" y="228600"/>
            <a:ext cx="7583488" cy="2057400"/>
          </a:xfrm>
        </p:spPr>
        <p:txBody>
          <a:bodyPr>
            <a:normAutofit/>
          </a:bodyPr>
          <a:lstStyle/>
          <a:p>
            <a:pPr eaLnBrk="1" hangingPunct="1">
              <a:lnSpc>
                <a:spcPct val="80000"/>
              </a:lnSpc>
              <a:defRPr/>
            </a:pPr>
            <a:r>
              <a:rPr lang="en-US" sz="4500" dirty="0" smtClean="0">
                <a:cs typeface="Times New Roman" pitchFamily="18" charset="0"/>
              </a:rPr>
              <a:t>Physical and Cognitive Development in Middle and Late Childhood </a:t>
            </a:r>
          </a:p>
        </p:txBody>
      </p:sp>
      <p:sp>
        <p:nvSpPr>
          <p:cNvPr id="2" name="Subtitle 1"/>
          <p:cNvSpPr>
            <a:spLocks noGrp="1"/>
          </p:cNvSpPr>
          <p:nvPr>
            <p:ph type="subTitle" idx="1"/>
          </p:nvPr>
        </p:nvSpPr>
        <p:spPr/>
        <p:txBody>
          <a:bodyPr/>
          <a:lstStyle/>
          <a:p>
            <a:endParaRPr lang="en-US"/>
          </a:p>
        </p:txBody>
      </p:sp>
      <p:pic>
        <p:nvPicPr>
          <p:cNvPr id="5" name="Picture 4" descr="Holding_Hands.jpg"/>
          <p:cNvPicPr>
            <a:picLocks noChangeAspect="1"/>
          </p:cNvPicPr>
          <p:nvPr/>
        </p:nvPicPr>
        <p:blipFill>
          <a:blip r:embed="rId3"/>
          <a:stretch>
            <a:fillRect/>
          </a:stretch>
        </p:blipFill>
        <p:spPr>
          <a:xfrm>
            <a:off x="2057400" y="2209800"/>
            <a:ext cx="4826588" cy="3599113"/>
          </a:xfrm>
          <a:prstGeom prst="rect">
            <a:avLst/>
          </a:prstGeom>
          <a:ln>
            <a:noFill/>
          </a:ln>
          <a:effectLst>
            <a:outerShdw blurRad="50800" dist="38100" dir="10800000" algn="r" rotWithShape="0">
              <a:prstClr val="black">
                <a:alpha val="40000"/>
              </a:prstClr>
            </a:outerShdw>
            <a:reflection blurRad="6350" stA="52000" endA="300" endPos="35000" dir="5400000" sy="-100000" algn="bl" rotWithShape="0"/>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eaLnBrk="1" hangingPunct="1">
              <a:lnSpc>
                <a:spcPct val="90000"/>
              </a:lnSpc>
            </a:pPr>
            <a:r>
              <a:rPr lang="en-US" sz="2800" dirty="0" smtClean="0">
                <a:cs typeface="Times New Roman" pitchFamily="-16" charset="0"/>
              </a:rPr>
              <a:t>Boys are identified three times more frequently </a:t>
            </a:r>
            <a:br>
              <a:rPr lang="en-US" sz="2800" dirty="0" smtClean="0">
                <a:cs typeface="Times New Roman" pitchFamily="-16" charset="0"/>
              </a:rPr>
            </a:br>
            <a:r>
              <a:rPr lang="en-US" sz="2800" dirty="0" smtClean="0">
                <a:cs typeface="Times New Roman" pitchFamily="-16" charset="0"/>
              </a:rPr>
              <a:t>than girls</a:t>
            </a:r>
          </a:p>
          <a:p>
            <a:pPr eaLnBrk="1" hangingPunct="1">
              <a:lnSpc>
                <a:spcPct val="90000"/>
              </a:lnSpc>
            </a:pPr>
            <a:r>
              <a:rPr lang="en-US" sz="2800" dirty="0" smtClean="0">
                <a:cs typeface="Times New Roman" pitchFamily="-16" charset="0"/>
              </a:rPr>
              <a:t>Most common form involves reading (i.e., dyslexia)</a:t>
            </a:r>
          </a:p>
          <a:p>
            <a:endParaRPr lang="en-US" dirty="0"/>
          </a:p>
        </p:txBody>
      </p:sp>
      <p:pic>
        <p:nvPicPr>
          <p:cNvPr id="4" name="Picture 5" descr="http://ainicahayamata.files.wordpress.com/2011/01/14lls8.jpg"/>
          <p:cNvPicPr>
            <a:picLocks noChangeAspect="1" noChangeArrowheads="1"/>
          </p:cNvPicPr>
          <p:nvPr/>
        </p:nvPicPr>
        <p:blipFill>
          <a:blip r:embed="rId2"/>
          <a:srcRect/>
          <a:stretch>
            <a:fillRect/>
          </a:stretch>
        </p:blipFill>
        <p:spPr bwMode="auto">
          <a:xfrm>
            <a:off x="1828800" y="3200400"/>
            <a:ext cx="4724400" cy="354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7" name="Picture 5" descr="san70215_0907a"/>
          <p:cNvPicPr>
            <a:picLocks noChangeAspect="1" noChangeArrowheads="1"/>
          </p:cNvPicPr>
          <p:nvPr/>
        </p:nvPicPr>
        <p:blipFill>
          <a:blip r:embed="rId2"/>
          <a:srcRect/>
          <a:stretch>
            <a:fillRect/>
          </a:stretch>
        </p:blipFill>
        <p:spPr>
          <a:xfrm>
            <a:off x="1600200" y="990600"/>
            <a:ext cx="5715000" cy="521996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52400" y="63500"/>
            <a:ext cx="8839200" cy="1282700"/>
          </a:xfrm>
        </p:spPr>
        <p:txBody>
          <a:bodyPr/>
          <a:lstStyle/>
          <a:p>
            <a:pPr eaLnBrk="1" hangingPunct="1"/>
            <a:r>
              <a:rPr lang="en-US" smtClean="0"/>
              <a:t>Learning Disabilities</a:t>
            </a:r>
          </a:p>
        </p:txBody>
      </p:sp>
      <p:sp>
        <p:nvSpPr>
          <p:cNvPr id="3" name="Content Placeholder 2"/>
          <p:cNvSpPr>
            <a:spLocks noGrp="1"/>
          </p:cNvSpPr>
          <p:nvPr>
            <p:ph idx="1"/>
          </p:nvPr>
        </p:nvSpPr>
        <p:spPr/>
        <p:txBody>
          <a:bodyPr>
            <a:normAutofit lnSpcReduction="10000"/>
          </a:bodyPr>
          <a:lstStyle/>
          <a:p>
            <a:pPr marL="320040" indent="-320040" eaLnBrk="1" fontAlgn="auto" hangingPunct="1">
              <a:spcAft>
                <a:spcPts val="0"/>
              </a:spcAft>
              <a:buFont typeface="Wingdings"/>
              <a:buChar char=""/>
              <a:defRPr/>
            </a:pPr>
            <a:r>
              <a:rPr lang="en-US" u="sng" dirty="0" smtClean="0"/>
              <a:t>Possible Causes:</a:t>
            </a:r>
          </a:p>
          <a:p>
            <a:pPr marL="640080" lvl="1" indent="-274320" eaLnBrk="1" fontAlgn="auto" hangingPunct="1">
              <a:spcAft>
                <a:spcPts val="0"/>
              </a:spcAft>
              <a:buClr>
                <a:schemeClr val="bg2">
                  <a:lumMod val="60000"/>
                  <a:lumOff val="40000"/>
                </a:schemeClr>
              </a:buClr>
              <a:buFont typeface="Wingdings 2"/>
              <a:buChar char=""/>
              <a:defRPr/>
            </a:pPr>
            <a:r>
              <a:rPr lang="en-US" dirty="0" smtClean="0"/>
              <a:t>Genetics (many tend to run in families)</a:t>
            </a:r>
          </a:p>
          <a:p>
            <a:pPr marL="640080" lvl="1" indent="-274320" eaLnBrk="1" fontAlgn="auto" hangingPunct="1">
              <a:spcAft>
                <a:spcPts val="0"/>
              </a:spcAft>
              <a:buClr>
                <a:schemeClr val="bg2">
                  <a:lumMod val="60000"/>
                  <a:lumOff val="40000"/>
                </a:schemeClr>
              </a:buClr>
              <a:buFont typeface="Wingdings 2"/>
              <a:buChar char=""/>
              <a:defRPr/>
            </a:pPr>
            <a:r>
              <a:rPr lang="en-US" dirty="0" smtClean="0"/>
              <a:t>Environmental influences</a:t>
            </a:r>
          </a:p>
          <a:p>
            <a:pPr marL="640080" lvl="1" indent="-274320" eaLnBrk="1" fontAlgn="auto" hangingPunct="1">
              <a:spcAft>
                <a:spcPts val="0"/>
              </a:spcAft>
              <a:buClr>
                <a:schemeClr val="bg2">
                  <a:lumMod val="60000"/>
                  <a:lumOff val="40000"/>
                </a:schemeClr>
              </a:buClr>
              <a:buFont typeface="Wingdings 2"/>
              <a:buChar char=""/>
              <a:defRPr/>
            </a:pPr>
            <a:r>
              <a:rPr lang="en-US" dirty="0" smtClean="0"/>
              <a:t>Problems in integrating information from multiple brain regions</a:t>
            </a:r>
          </a:p>
          <a:p>
            <a:pPr marL="640080" lvl="1" indent="-274320" eaLnBrk="1" fontAlgn="auto" hangingPunct="1">
              <a:spcAft>
                <a:spcPts val="0"/>
              </a:spcAft>
              <a:buClr>
                <a:schemeClr val="bg2">
                  <a:lumMod val="60000"/>
                  <a:lumOff val="40000"/>
                </a:schemeClr>
              </a:buClr>
              <a:buFont typeface="Wingdings 2"/>
              <a:buChar char=""/>
              <a:defRPr/>
            </a:pPr>
            <a:r>
              <a:rPr lang="en-US" dirty="0" smtClean="0"/>
              <a:t>Difficulties in brain structures and functions</a:t>
            </a:r>
          </a:p>
          <a:p>
            <a:pPr marL="320040" indent="-320040" eaLnBrk="1" fontAlgn="auto" hangingPunct="1">
              <a:spcAft>
                <a:spcPts val="0"/>
              </a:spcAft>
              <a:buFont typeface="Wingdings"/>
              <a:buChar char=""/>
              <a:defRPr/>
            </a:pPr>
            <a:r>
              <a:rPr lang="en-US" u="sng" dirty="0" smtClean="0"/>
              <a:t>Intervention:</a:t>
            </a:r>
          </a:p>
          <a:p>
            <a:pPr marL="640080" lvl="1" indent="-274320" eaLnBrk="1" fontAlgn="auto" hangingPunct="1">
              <a:spcAft>
                <a:spcPts val="0"/>
              </a:spcAft>
              <a:buClr>
                <a:schemeClr val="bg2">
                  <a:lumMod val="60000"/>
                  <a:lumOff val="40000"/>
                </a:schemeClr>
              </a:buClr>
              <a:buFont typeface="Wingdings 2"/>
              <a:buChar char=""/>
              <a:defRPr/>
            </a:pPr>
            <a:r>
              <a:rPr lang="en-US" dirty="0" smtClean="0"/>
              <a:t>Improving reading ability through intensive instruction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6"/>
          <p:cNvSpPr>
            <a:spLocks noGrp="1"/>
          </p:cNvSpPr>
          <p:nvPr>
            <p:ph type="title"/>
          </p:nvPr>
        </p:nvSpPr>
        <p:spPr/>
        <p:txBody>
          <a:bodyPr/>
          <a:lstStyle/>
          <a:p>
            <a:pPr eaLnBrk="1" hangingPunct="1"/>
            <a:r>
              <a:rPr lang="en-US" smtClean="0">
                <a:cs typeface="Times New Roman" pitchFamily="-16" charset="0"/>
              </a:rPr>
              <a:t>Learning Disabilities</a:t>
            </a:r>
          </a:p>
        </p:txBody>
      </p:sp>
      <p:sp>
        <p:nvSpPr>
          <p:cNvPr id="130050" name="Rectangle 2"/>
          <p:cNvSpPr>
            <a:spLocks noGrp="1" noChangeArrowheads="1"/>
          </p:cNvSpPr>
          <p:nvPr>
            <p:ph idx="1"/>
          </p:nvPr>
        </p:nvSpPr>
        <p:spPr>
          <a:xfrm>
            <a:off x="609600" y="1600200"/>
            <a:ext cx="8153400" cy="4495800"/>
          </a:xfrm>
        </p:spPr>
        <p:txBody>
          <a:bodyPr>
            <a:normAutofit/>
          </a:bodyPr>
          <a:lstStyle/>
          <a:p>
            <a:pPr marL="320040" indent="-320040" eaLnBrk="1" fontAlgn="auto" hangingPunct="1">
              <a:spcAft>
                <a:spcPts val="0"/>
              </a:spcAft>
              <a:buFont typeface="Wingdings"/>
              <a:buChar char=""/>
              <a:defRPr/>
            </a:pPr>
            <a:r>
              <a:rPr lang="en-US" u="sng" dirty="0" smtClean="0"/>
              <a:t>ADHD</a:t>
            </a:r>
          </a:p>
          <a:p>
            <a:pPr marL="640080" lvl="1" indent="-274320" eaLnBrk="1" fontAlgn="auto" hangingPunct="1">
              <a:spcAft>
                <a:spcPts val="0"/>
              </a:spcAft>
              <a:buClr>
                <a:schemeClr val="bg2">
                  <a:lumMod val="60000"/>
                  <a:lumOff val="40000"/>
                </a:schemeClr>
              </a:buClr>
              <a:buFont typeface="Wingdings 2"/>
              <a:buChar char=""/>
              <a:defRPr/>
            </a:pPr>
            <a:r>
              <a:rPr lang="en-US" sz="2400" dirty="0" smtClean="0"/>
              <a:t>Characterized by </a:t>
            </a:r>
          </a:p>
          <a:p>
            <a:pPr marL="914717" lvl="2" indent="-274320" eaLnBrk="1" fontAlgn="auto" hangingPunct="1">
              <a:spcAft>
                <a:spcPts val="0"/>
              </a:spcAft>
              <a:buClr>
                <a:schemeClr val="bg2">
                  <a:lumMod val="60000"/>
                  <a:lumOff val="40000"/>
                </a:schemeClr>
              </a:buClr>
              <a:buFont typeface="Wingdings 2"/>
              <a:buChar char=""/>
              <a:defRPr/>
            </a:pPr>
            <a:r>
              <a:rPr lang="en-US" sz="2100" dirty="0" smtClean="0"/>
              <a:t>Inattention </a:t>
            </a:r>
          </a:p>
          <a:p>
            <a:pPr marL="914717" lvl="2" indent="-274320" eaLnBrk="1" fontAlgn="auto" hangingPunct="1">
              <a:spcAft>
                <a:spcPts val="0"/>
              </a:spcAft>
              <a:buClr>
                <a:schemeClr val="bg2">
                  <a:lumMod val="60000"/>
                  <a:lumOff val="40000"/>
                </a:schemeClr>
              </a:buClr>
              <a:buFont typeface="Wingdings 2"/>
              <a:buChar char=""/>
              <a:defRPr/>
            </a:pPr>
            <a:r>
              <a:rPr lang="en-US" sz="2100" dirty="0" smtClean="0"/>
              <a:t>Hyperactivity </a:t>
            </a:r>
          </a:p>
          <a:p>
            <a:pPr marL="914717" lvl="2" indent="-274320" eaLnBrk="1" fontAlgn="auto" hangingPunct="1">
              <a:spcAft>
                <a:spcPts val="0"/>
              </a:spcAft>
              <a:buClr>
                <a:schemeClr val="bg2">
                  <a:lumMod val="60000"/>
                  <a:lumOff val="40000"/>
                </a:schemeClr>
              </a:buClr>
              <a:buFont typeface="Wingdings 2"/>
              <a:buChar char=""/>
              <a:defRPr/>
            </a:pPr>
            <a:r>
              <a:rPr lang="en-US" sz="2100" dirty="0" smtClean="0"/>
              <a:t>Impulsivity  </a:t>
            </a:r>
          </a:p>
          <a:p>
            <a:pPr marL="640080" lvl="1" indent="-274320" eaLnBrk="1" fontAlgn="auto" hangingPunct="1">
              <a:spcAft>
                <a:spcPts val="0"/>
              </a:spcAft>
              <a:buClr>
                <a:schemeClr val="bg2">
                  <a:lumMod val="60000"/>
                  <a:lumOff val="40000"/>
                </a:schemeClr>
              </a:buClr>
              <a:buFont typeface="Wingdings 2"/>
              <a:buChar char=""/>
              <a:defRPr/>
            </a:pPr>
            <a:r>
              <a:rPr lang="en-US" sz="2400" dirty="0" smtClean="0"/>
              <a:t>Number of children diagnosed has increased significantly</a:t>
            </a:r>
          </a:p>
          <a:p>
            <a:pPr marL="320040" indent="-320040" eaLnBrk="1" fontAlgn="auto" hangingPunct="1">
              <a:spcAft>
                <a:spcPts val="0"/>
              </a:spcAft>
              <a:buFont typeface="Wingdings"/>
              <a:buChar char=""/>
              <a:defRPr/>
            </a:pPr>
            <a:endParaRPr lang="en-US" sz="2400" dirty="0" smtClean="0"/>
          </a:p>
        </p:txBody>
      </p:sp>
      <p:pic>
        <p:nvPicPr>
          <p:cNvPr id="10" name="Picture 9" descr="http://dyspraxia.parents-guide.info/images/adhd.gif"/>
          <p:cNvPicPr>
            <a:picLocks noChangeAspect="1" noChangeArrowheads="1"/>
          </p:cNvPicPr>
          <p:nvPr/>
        </p:nvPicPr>
        <p:blipFill>
          <a:blip r:embed="rId3"/>
          <a:srcRect/>
          <a:stretch>
            <a:fillRect/>
          </a:stretch>
        </p:blipFill>
        <p:spPr bwMode="auto">
          <a:xfrm>
            <a:off x="5486400" y="0"/>
            <a:ext cx="2286000" cy="1419225"/>
          </a:xfrm>
          <a:prstGeom prst="rect">
            <a:avLst/>
          </a:prstGeom>
          <a:noFill/>
          <a:ln w="9525">
            <a:noFill/>
            <a:miter lim="800000"/>
            <a:headEnd/>
            <a:tailEnd/>
          </a:ln>
        </p:spPr>
      </p:pic>
      <p:pic>
        <p:nvPicPr>
          <p:cNvPr id="20483" name="Picture 7" descr="http://static.howstuffworks.com/gif/adhd-dancing.jpg"/>
          <p:cNvPicPr>
            <a:picLocks noChangeAspect="1" noChangeArrowheads="1"/>
          </p:cNvPicPr>
          <p:nvPr/>
        </p:nvPicPr>
        <p:blipFill>
          <a:blip r:embed="rId4"/>
          <a:srcRect/>
          <a:stretch>
            <a:fillRect/>
          </a:stretch>
        </p:blipFill>
        <p:spPr bwMode="auto">
          <a:xfrm>
            <a:off x="3657600" y="4267200"/>
            <a:ext cx="3048000" cy="2400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pPr marL="320040" indent="-320040" eaLnBrk="1" fontAlgn="auto" hangingPunct="1">
              <a:spcAft>
                <a:spcPts val="0"/>
              </a:spcAft>
              <a:buFont typeface="Wingdings"/>
              <a:buChar char=""/>
              <a:defRPr/>
            </a:pPr>
            <a:r>
              <a:rPr lang="en-US" u="sng" dirty="0" smtClean="0"/>
              <a:t>Possible Causes:</a:t>
            </a:r>
          </a:p>
          <a:p>
            <a:pPr marL="640080" lvl="1" indent="-274320" eaLnBrk="1" fontAlgn="auto" hangingPunct="1">
              <a:spcAft>
                <a:spcPts val="0"/>
              </a:spcAft>
              <a:buClr>
                <a:schemeClr val="bg2">
                  <a:lumMod val="60000"/>
                  <a:lumOff val="40000"/>
                </a:schemeClr>
              </a:buClr>
              <a:buFont typeface="Wingdings 2"/>
              <a:buChar char=""/>
              <a:defRPr/>
            </a:pPr>
            <a:r>
              <a:rPr lang="en-US" sz="2200" dirty="0" smtClean="0"/>
              <a:t>Genetics</a:t>
            </a:r>
          </a:p>
          <a:p>
            <a:pPr marL="640080" lvl="1" indent="-274320" eaLnBrk="1" fontAlgn="auto" hangingPunct="1">
              <a:spcAft>
                <a:spcPts val="0"/>
              </a:spcAft>
              <a:buClr>
                <a:schemeClr val="bg2">
                  <a:lumMod val="60000"/>
                  <a:lumOff val="40000"/>
                </a:schemeClr>
              </a:buClr>
              <a:buFont typeface="Wingdings 2"/>
              <a:buChar char=""/>
              <a:defRPr/>
            </a:pPr>
            <a:r>
              <a:rPr lang="en-US" sz="2200" dirty="0" smtClean="0"/>
              <a:t>Brain damage during prenatal or postnatal development</a:t>
            </a:r>
          </a:p>
          <a:p>
            <a:pPr marL="640080" lvl="1" indent="-274320" eaLnBrk="1" fontAlgn="auto" hangingPunct="1">
              <a:spcAft>
                <a:spcPts val="0"/>
              </a:spcAft>
              <a:buClr>
                <a:schemeClr val="bg2">
                  <a:lumMod val="60000"/>
                  <a:lumOff val="40000"/>
                </a:schemeClr>
              </a:buClr>
              <a:buFont typeface="Wingdings 2"/>
              <a:buChar char=""/>
              <a:defRPr/>
            </a:pPr>
            <a:r>
              <a:rPr lang="en-US" sz="2200" dirty="0" smtClean="0"/>
              <a:t>Cigarette and alcohol exposure during prenatal development</a:t>
            </a:r>
          </a:p>
          <a:p>
            <a:pPr marL="640080" lvl="1" indent="-274320" eaLnBrk="1" fontAlgn="auto" hangingPunct="1">
              <a:spcAft>
                <a:spcPts val="0"/>
              </a:spcAft>
              <a:buClr>
                <a:schemeClr val="bg2">
                  <a:lumMod val="60000"/>
                  <a:lumOff val="40000"/>
                </a:schemeClr>
              </a:buClr>
              <a:buFont typeface="Wingdings 2"/>
              <a:buChar char=""/>
              <a:defRPr/>
            </a:pPr>
            <a:r>
              <a:rPr lang="en-US" sz="2200" dirty="0" smtClean="0"/>
              <a:t>Later peak for cerebral cortex thickening</a:t>
            </a:r>
          </a:p>
          <a:p>
            <a:endParaRPr lang="en-US" dirty="0"/>
          </a:p>
        </p:txBody>
      </p:sp>
      <p:pic>
        <p:nvPicPr>
          <p:cNvPr id="7" name="Picture 5" descr="san70215_0906"/>
          <p:cNvPicPr>
            <a:picLocks noChangeAspect="1" noChangeArrowheads="1"/>
          </p:cNvPicPr>
          <p:nvPr/>
        </p:nvPicPr>
        <p:blipFill>
          <a:blip r:embed="rId2"/>
          <a:srcRect/>
          <a:stretch>
            <a:fillRect/>
          </a:stretch>
        </p:blipFill>
        <p:spPr bwMode="auto">
          <a:xfrm>
            <a:off x="3657600" y="3733800"/>
            <a:ext cx="2362200" cy="27749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5"/>
          <p:cNvSpPr>
            <a:spLocks noGrp="1"/>
          </p:cNvSpPr>
          <p:nvPr>
            <p:ph type="title"/>
          </p:nvPr>
        </p:nvSpPr>
        <p:spPr/>
        <p:txBody>
          <a:bodyPr/>
          <a:lstStyle/>
          <a:p>
            <a:pPr eaLnBrk="1" hangingPunct="1"/>
            <a:r>
              <a:rPr lang="en-US" smtClean="0"/>
              <a:t>Learning Disabilities</a:t>
            </a:r>
          </a:p>
        </p:txBody>
      </p:sp>
      <p:sp>
        <p:nvSpPr>
          <p:cNvPr id="7" name="Content Placeholder 6"/>
          <p:cNvSpPr>
            <a:spLocks noGrp="1"/>
          </p:cNvSpPr>
          <p:nvPr>
            <p:ph sz="half" idx="1"/>
          </p:nvPr>
        </p:nvSpPr>
        <p:spPr>
          <a:xfrm>
            <a:off x="779463" y="1524000"/>
            <a:ext cx="3565525" cy="4602163"/>
          </a:xfrm>
        </p:spPr>
        <p:txBody>
          <a:bodyPr>
            <a:normAutofit lnSpcReduction="10000"/>
          </a:bodyPr>
          <a:lstStyle/>
          <a:p>
            <a:pPr marL="320040" indent="-320040" eaLnBrk="1" fontAlgn="auto" hangingPunct="1">
              <a:spcAft>
                <a:spcPts val="0"/>
              </a:spcAft>
              <a:buFont typeface="Wingdings"/>
              <a:buChar char=""/>
              <a:defRPr/>
            </a:pPr>
            <a:r>
              <a:rPr lang="en-US" u="sng" dirty="0" smtClean="0"/>
              <a:t>ADHD Treatment:</a:t>
            </a:r>
          </a:p>
          <a:p>
            <a:pPr marL="640080" lvl="1" indent="-274320" eaLnBrk="1" fontAlgn="auto" hangingPunct="1">
              <a:spcAft>
                <a:spcPts val="0"/>
              </a:spcAft>
              <a:buClr>
                <a:schemeClr val="bg2">
                  <a:lumMod val="60000"/>
                  <a:lumOff val="40000"/>
                </a:schemeClr>
              </a:buClr>
              <a:buFont typeface="Wingdings 2"/>
              <a:buChar char=""/>
              <a:defRPr/>
            </a:pPr>
            <a:r>
              <a:rPr lang="en-US" dirty="0" smtClean="0"/>
              <a:t>Stimulant medication (Ritalin or </a:t>
            </a:r>
            <a:r>
              <a:rPr lang="en-US" dirty="0" err="1" smtClean="0"/>
              <a:t>Adderall</a:t>
            </a:r>
            <a:r>
              <a:rPr lang="en-US" dirty="0" smtClean="0"/>
              <a:t>) is helpful (methylphenidate)</a:t>
            </a:r>
          </a:p>
          <a:p>
            <a:pPr marL="640080" lvl="1" indent="-274320" eaLnBrk="1" fontAlgn="auto" hangingPunct="1">
              <a:spcAft>
                <a:spcPts val="0"/>
              </a:spcAft>
              <a:buClr>
                <a:schemeClr val="bg2">
                  <a:lumMod val="60000"/>
                  <a:lumOff val="40000"/>
                </a:schemeClr>
              </a:buClr>
              <a:buFont typeface="Wingdings 2"/>
              <a:buChar char=""/>
              <a:defRPr/>
            </a:pPr>
            <a:r>
              <a:rPr lang="en-US" dirty="0" smtClean="0"/>
              <a:t>Combination of medication and behavior management seems to work best</a:t>
            </a:r>
          </a:p>
          <a:p>
            <a:pPr marL="640080" lvl="1" indent="-274320" eaLnBrk="1" fontAlgn="auto" hangingPunct="1">
              <a:spcAft>
                <a:spcPts val="0"/>
              </a:spcAft>
              <a:buClr>
                <a:schemeClr val="bg2">
                  <a:lumMod val="60000"/>
                  <a:lumOff val="40000"/>
                </a:schemeClr>
              </a:buClr>
              <a:buFont typeface="Wingdings 2"/>
              <a:buChar char=""/>
              <a:defRPr/>
            </a:pPr>
            <a:r>
              <a:rPr lang="en-US" dirty="0" smtClean="0"/>
              <a:t>Exercise may reduce ADHD symptoms</a:t>
            </a:r>
          </a:p>
        </p:txBody>
      </p:sp>
      <p:sp>
        <p:nvSpPr>
          <p:cNvPr id="5" name="Content Placeholder 4"/>
          <p:cNvSpPr>
            <a:spLocks noGrp="1"/>
          </p:cNvSpPr>
          <p:nvPr>
            <p:ph sz="half" idx="2"/>
          </p:nvPr>
        </p:nvSpPr>
        <p:spPr/>
        <p:txBody>
          <a:bodyPr>
            <a:normAutofit lnSpcReduction="10000"/>
          </a:bodyPr>
          <a:lstStyle/>
          <a:p>
            <a:pPr marL="320040" indent="-320040" eaLnBrk="1" fontAlgn="auto" hangingPunct="1">
              <a:spcAft>
                <a:spcPts val="0"/>
              </a:spcAft>
              <a:buFont typeface="Wingdings"/>
              <a:buChar char=""/>
              <a:defRPr/>
            </a:pPr>
            <a:r>
              <a:rPr lang="en-US" dirty="0" smtClean="0"/>
              <a:t>Critics argue that physicians are too quick to prescribe medications</a:t>
            </a:r>
          </a:p>
          <a:p>
            <a:pPr marL="320040" indent="-320040" eaLnBrk="1" fontAlgn="auto" hangingPunct="1">
              <a:spcAft>
                <a:spcPts val="0"/>
              </a:spcAft>
              <a:buFont typeface="Wingdings"/>
              <a:buNone/>
              <a:defRPr/>
            </a:pPr>
            <a:endParaRPr lang="en-US" dirty="0"/>
          </a:p>
        </p:txBody>
      </p:sp>
      <p:pic>
        <p:nvPicPr>
          <p:cNvPr id="21509" name="Picture 7" descr="http://a.abcnews.com/images/Health/ADHD_Hallucinate_090126_mn.jpg"/>
          <p:cNvPicPr>
            <a:picLocks noChangeAspect="1" noChangeArrowheads="1"/>
          </p:cNvPicPr>
          <p:nvPr/>
        </p:nvPicPr>
        <p:blipFill>
          <a:blip r:embed="rId2"/>
          <a:srcRect/>
          <a:stretch>
            <a:fillRect/>
          </a:stretch>
        </p:blipFill>
        <p:spPr bwMode="auto">
          <a:xfrm>
            <a:off x="6629400" y="3200400"/>
            <a:ext cx="2514600" cy="1885950"/>
          </a:xfrm>
          <a:prstGeom prst="rect">
            <a:avLst/>
          </a:prstGeom>
          <a:noFill/>
          <a:ln w="9525">
            <a:noFill/>
            <a:miter lim="800000"/>
            <a:headEnd/>
            <a:tailEnd/>
          </a:ln>
        </p:spPr>
      </p:pic>
      <p:pic>
        <p:nvPicPr>
          <p:cNvPr id="21510" name="Picture 7" descr="http://upload.wikimedia.org/wikipedia/commons/thumb/5/5f/Ritalin.jpg/220px-Ritalin.jpg"/>
          <p:cNvPicPr>
            <a:picLocks noChangeAspect="1" noChangeArrowheads="1"/>
          </p:cNvPicPr>
          <p:nvPr/>
        </p:nvPicPr>
        <p:blipFill>
          <a:blip r:embed="rId3"/>
          <a:srcRect/>
          <a:stretch>
            <a:fillRect/>
          </a:stretch>
        </p:blipFill>
        <p:spPr bwMode="auto">
          <a:xfrm>
            <a:off x="4217988" y="4724400"/>
            <a:ext cx="4119562" cy="2154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5"/>
          <p:cNvSpPr>
            <a:spLocks noGrp="1"/>
          </p:cNvSpPr>
          <p:nvPr>
            <p:ph type="title"/>
          </p:nvPr>
        </p:nvSpPr>
        <p:spPr/>
        <p:txBody>
          <a:bodyPr/>
          <a:lstStyle/>
          <a:p>
            <a:pPr eaLnBrk="1" hangingPunct="1"/>
            <a:r>
              <a:rPr lang="en-US" smtClean="0"/>
              <a:t>Learning Disabilities</a:t>
            </a:r>
          </a:p>
        </p:txBody>
      </p:sp>
      <p:sp>
        <p:nvSpPr>
          <p:cNvPr id="7" name="Content Placeholder 6"/>
          <p:cNvSpPr>
            <a:spLocks noGrp="1"/>
          </p:cNvSpPr>
          <p:nvPr>
            <p:ph sz="half" idx="1"/>
          </p:nvPr>
        </p:nvSpPr>
        <p:spPr>
          <a:xfrm>
            <a:off x="457200" y="1524000"/>
            <a:ext cx="4495800" cy="4602163"/>
          </a:xfrm>
        </p:spPr>
        <p:txBody>
          <a:bodyPr>
            <a:normAutofit lnSpcReduction="10000"/>
          </a:bodyPr>
          <a:lstStyle/>
          <a:p>
            <a:pPr marL="320040" indent="-320040" eaLnBrk="1" fontAlgn="auto" hangingPunct="1">
              <a:spcAft>
                <a:spcPts val="0"/>
              </a:spcAft>
              <a:buFont typeface="Wingdings"/>
              <a:buChar char=""/>
              <a:defRPr/>
            </a:pPr>
            <a:r>
              <a:rPr lang="en-US" u="sng" dirty="0" smtClean="0"/>
              <a:t>Autism Spectrum Disorders</a:t>
            </a:r>
          </a:p>
          <a:p>
            <a:pPr marL="640080" lvl="1" indent="-274320" eaLnBrk="1" fontAlgn="auto" hangingPunct="1">
              <a:spcAft>
                <a:spcPts val="0"/>
              </a:spcAft>
              <a:buClr>
                <a:schemeClr val="bg2">
                  <a:lumMod val="60000"/>
                  <a:lumOff val="40000"/>
                </a:schemeClr>
              </a:buClr>
              <a:buFont typeface="Wingdings 2"/>
              <a:buChar char=""/>
              <a:defRPr/>
            </a:pPr>
            <a:r>
              <a:rPr lang="en-US" dirty="0" smtClean="0"/>
              <a:t>1 million American children</a:t>
            </a:r>
          </a:p>
          <a:p>
            <a:pPr marL="640080" lvl="1" indent="-274320" eaLnBrk="1" fontAlgn="auto" hangingPunct="1">
              <a:spcAft>
                <a:spcPts val="0"/>
              </a:spcAft>
              <a:buClr>
                <a:schemeClr val="bg2">
                  <a:lumMod val="60000"/>
                  <a:lumOff val="40000"/>
                </a:schemeClr>
              </a:buClr>
              <a:buFont typeface="Wingdings 2"/>
              <a:buChar char=""/>
              <a:defRPr/>
            </a:pPr>
            <a:r>
              <a:rPr lang="en-US" dirty="0" smtClean="0"/>
              <a:t>Ranging from </a:t>
            </a:r>
          </a:p>
          <a:p>
            <a:pPr lvl="2" eaLnBrk="1" fontAlgn="auto" hangingPunct="1">
              <a:spcAft>
                <a:spcPts val="0"/>
              </a:spcAft>
              <a:buClr>
                <a:schemeClr val="bg2">
                  <a:lumMod val="60000"/>
                  <a:lumOff val="40000"/>
                </a:schemeClr>
              </a:buClr>
              <a:buFont typeface="Wingdings"/>
              <a:buChar char=""/>
              <a:defRPr/>
            </a:pPr>
            <a:r>
              <a:rPr lang="en-US" dirty="0" smtClean="0"/>
              <a:t>severe </a:t>
            </a:r>
            <a:r>
              <a:rPr lang="en-US" i="1" dirty="0" smtClean="0"/>
              <a:t>autistic disorder </a:t>
            </a:r>
          </a:p>
          <a:p>
            <a:pPr lvl="2" eaLnBrk="1" fontAlgn="auto" hangingPunct="1">
              <a:spcAft>
                <a:spcPts val="0"/>
              </a:spcAft>
              <a:buClr>
                <a:schemeClr val="bg2">
                  <a:lumMod val="60000"/>
                  <a:lumOff val="40000"/>
                </a:schemeClr>
              </a:buClr>
              <a:buFont typeface="Wingdings"/>
              <a:buChar char=""/>
              <a:defRPr/>
            </a:pPr>
            <a:r>
              <a:rPr lang="en-US" dirty="0" smtClean="0"/>
              <a:t>milder </a:t>
            </a:r>
            <a:r>
              <a:rPr lang="en-US" i="1" dirty="0" err="1" smtClean="0"/>
              <a:t>Asperger</a:t>
            </a:r>
            <a:r>
              <a:rPr lang="en-US" i="1" dirty="0" smtClean="0"/>
              <a:t> syndrome</a:t>
            </a:r>
          </a:p>
          <a:p>
            <a:pPr marL="640080" lvl="1" indent="-274320" eaLnBrk="1" fontAlgn="auto" hangingPunct="1">
              <a:spcAft>
                <a:spcPts val="0"/>
              </a:spcAft>
              <a:buClr>
                <a:schemeClr val="bg2">
                  <a:lumMod val="60000"/>
                  <a:lumOff val="40000"/>
                </a:schemeClr>
              </a:buClr>
              <a:buFont typeface="Wingdings 2"/>
              <a:buChar char=""/>
              <a:defRPr/>
            </a:pPr>
            <a:r>
              <a:rPr lang="en-US" dirty="0" smtClean="0"/>
              <a:t>Detected as early as 1-3 years of age</a:t>
            </a:r>
          </a:p>
          <a:p>
            <a:pPr marL="640080" lvl="1" indent="-274320" eaLnBrk="1" fontAlgn="auto" hangingPunct="1">
              <a:spcAft>
                <a:spcPts val="0"/>
              </a:spcAft>
              <a:buClr>
                <a:schemeClr val="bg2">
                  <a:lumMod val="60000"/>
                  <a:lumOff val="40000"/>
                </a:schemeClr>
              </a:buClr>
              <a:buFont typeface="Wingdings 2"/>
              <a:buChar char=""/>
              <a:defRPr/>
            </a:pPr>
            <a:r>
              <a:rPr lang="en-US" dirty="0" smtClean="0"/>
              <a:t>Boys 4x likely to have the disorder</a:t>
            </a:r>
          </a:p>
          <a:p>
            <a:pPr marL="640080" lvl="1" indent="-274320" eaLnBrk="1" fontAlgn="auto" hangingPunct="1">
              <a:spcAft>
                <a:spcPts val="0"/>
              </a:spcAft>
              <a:buClr>
                <a:schemeClr val="bg2">
                  <a:lumMod val="60000"/>
                  <a:lumOff val="40000"/>
                </a:schemeClr>
              </a:buClr>
              <a:buFont typeface="Wingdings 2"/>
              <a:buChar char=""/>
              <a:defRPr/>
            </a:pPr>
            <a:r>
              <a:rPr lang="en-US" dirty="0" smtClean="0"/>
              <a:t>IQ range from MR to average and above </a:t>
            </a:r>
            <a:r>
              <a:rPr lang="en-US" smtClean="0"/>
              <a:t>average intelligence</a:t>
            </a:r>
            <a:endParaRPr lang="en-US" dirty="0" smtClean="0"/>
          </a:p>
        </p:txBody>
      </p:sp>
      <p:pic>
        <p:nvPicPr>
          <p:cNvPr id="22532" name="Content Placeholder 7" descr="http://wpcontent.answers.com/wikipedia/commons/thumb/d/d1/Autism-stacking-cans_2nd_edit.jpg/190px-Autism-stacking-cans_2nd_edit.jpg"/>
          <p:cNvPicPr>
            <a:picLocks noGrp="1"/>
          </p:cNvPicPr>
          <p:nvPr>
            <p:ph sz="half" idx="2"/>
          </p:nvPr>
        </p:nvPicPr>
        <p:blipFill>
          <a:blip r:embed="rId3"/>
          <a:stretch>
            <a:fillRect/>
          </a:stretch>
        </p:blipFill>
        <p:spPr>
          <a:xfrm>
            <a:off x="6305550" y="3367881"/>
            <a:ext cx="723900" cy="9906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6"/>
          <p:cNvSpPr>
            <a:spLocks noGrp="1"/>
          </p:cNvSpPr>
          <p:nvPr>
            <p:ph type="title"/>
          </p:nvPr>
        </p:nvSpPr>
        <p:spPr/>
        <p:txBody>
          <a:bodyPr/>
          <a:lstStyle/>
          <a:p>
            <a:pPr eaLnBrk="1" hangingPunct="1"/>
            <a:r>
              <a:rPr lang="en-US" dirty="0" smtClean="0">
                <a:cs typeface="Times New Roman" pitchFamily="-16" charset="0"/>
              </a:rPr>
              <a:t>Cognitive Changes</a:t>
            </a:r>
          </a:p>
        </p:txBody>
      </p:sp>
      <p:sp>
        <p:nvSpPr>
          <p:cNvPr id="175106" name="Rectangle 2"/>
          <p:cNvSpPr>
            <a:spLocks noGrp="1" noChangeArrowheads="1"/>
          </p:cNvSpPr>
          <p:nvPr>
            <p:ph idx="1"/>
          </p:nvPr>
        </p:nvSpPr>
        <p:spPr/>
        <p:txBody>
          <a:bodyPr>
            <a:normAutofit/>
          </a:bodyPr>
          <a:lstStyle/>
          <a:p>
            <a:pPr marL="320040" indent="-320040" eaLnBrk="1" fontAlgn="auto" hangingPunct="1">
              <a:spcAft>
                <a:spcPts val="0"/>
              </a:spcAft>
              <a:buFont typeface="Wingdings"/>
              <a:buChar char=""/>
              <a:defRPr/>
            </a:pPr>
            <a:r>
              <a:rPr lang="en-US" u="sng" dirty="0" smtClean="0"/>
              <a:t>Piaget’s Concrete Operational Stage:</a:t>
            </a:r>
          </a:p>
          <a:p>
            <a:pPr marL="640715" lvl="1" indent="-320040" eaLnBrk="1" fontAlgn="auto" hangingPunct="1">
              <a:spcAft>
                <a:spcPts val="0"/>
              </a:spcAft>
              <a:buFont typeface="Wingdings"/>
              <a:buChar char=""/>
              <a:defRPr/>
            </a:pPr>
            <a:r>
              <a:rPr lang="en-US" dirty="0" smtClean="0"/>
              <a:t>Ages 7 to 11</a:t>
            </a:r>
          </a:p>
          <a:p>
            <a:pPr marL="640715" lvl="1" indent="-320040" eaLnBrk="1" fontAlgn="auto" hangingPunct="1">
              <a:spcAft>
                <a:spcPts val="0"/>
              </a:spcAft>
              <a:buFont typeface="Wingdings"/>
              <a:buChar char=""/>
              <a:defRPr/>
            </a:pPr>
            <a:r>
              <a:rPr lang="en-US" dirty="0" smtClean="0"/>
              <a:t>Children can perform concrete operations and reason logically</a:t>
            </a:r>
          </a:p>
          <a:p>
            <a:pPr marL="640715" lvl="1" indent="-320040" eaLnBrk="1" fontAlgn="auto" hangingPunct="1">
              <a:spcAft>
                <a:spcPts val="0"/>
              </a:spcAft>
              <a:buFont typeface="Wingdings"/>
              <a:buChar char=""/>
              <a:defRPr/>
            </a:pPr>
            <a:r>
              <a:rPr lang="en-US" dirty="0" smtClean="0"/>
              <a:t>Ability to classify things into different sets and consider their interrelationships</a:t>
            </a:r>
          </a:p>
        </p:txBody>
      </p:sp>
      <p:pic>
        <p:nvPicPr>
          <p:cNvPr id="24581" name="Picture 7" descr="http://www.davidsonfilmsstore.com/images/concrete1_96dpi.jpg"/>
          <p:cNvPicPr>
            <a:picLocks noChangeAspect="1" noChangeArrowheads="1"/>
          </p:cNvPicPr>
          <p:nvPr/>
        </p:nvPicPr>
        <p:blipFill>
          <a:blip r:embed="rId3"/>
          <a:srcRect/>
          <a:stretch>
            <a:fillRect/>
          </a:stretch>
        </p:blipFill>
        <p:spPr bwMode="auto">
          <a:xfrm>
            <a:off x="4800600" y="4794250"/>
            <a:ext cx="3048000" cy="206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Concrete Operational Thought</a:t>
            </a:r>
            <a:endParaRPr lang="en-US" dirty="0"/>
          </a:p>
        </p:txBody>
      </p:sp>
      <p:sp>
        <p:nvSpPr>
          <p:cNvPr id="3" name="Content Placeholder 2"/>
          <p:cNvSpPr>
            <a:spLocks noGrp="1"/>
          </p:cNvSpPr>
          <p:nvPr>
            <p:ph idx="1"/>
          </p:nvPr>
        </p:nvSpPr>
        <p:spPr/>
        <p:txBody>
          <a:bodyPr/>
          <a:lstStyle/>
          <a:p>
            <a:r>
              <a:rPr lang="en-US" dirty="0" smtClean="0"/>
              <a:t>Mental actions that allow the child to do mentally what was </a:t>
            </a:r>
            <a:r>
              <a:rPr lang="en-US" smtClean="0"/>
              <a:t>physically </a:t>
            </a:r>
            <a:r>
              <a:rPr lang="en-US" smtClean="0"/>
              <a:t>done </a:t>
            </a:r>
            <a:r>
              <a:rPr lang="en-US" dirty="0" smtClean="0"/>
              <a:t>before</a:t>
            </a:r>
            <a:r>
              <a:rPr lang="en-US" dirty="0" smtClean="0"/>
              <a:t>. </a:t>
            </a:r>
            <a:endParaRPr lang="en-US" dirty="0"/>
          </a:p>
          <a:p>
            <a:r>
              <a:rPr lang="en-US" dirty="0" smtClean="0"/>
              <a:t>Concrete Operations are also mental actions that are reversible. </a:t>
            </a:r>
          </a:p>
          <a:p>
            <a:r>
              <a:rPr lang="en-US" dirty="0" smtClean="0"/>
              <a:t>Example- The clay roll test </a:t>
            </a:r>
          </a:p>
        </p:txBody>
      </p:sp>
    </p:spTree>
    <p:extLst>
      <p:ext uri="{BB962C8B-B14F-4D97-AF65-F5344CB8AC3E}">
        <p14:creationId xmlns:p14="http://schemas.microsoft.com/office/powerpoint/2010/main" val="40129859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6"/>
          <p:cNvSpPr>
            <a:spLocks noGrp="1"/>
          </p:cNvSpPr>
          <p:nvPr>
            <p:ph type="title"/>
          </p:nvPr>
        </p:nvSpPr>
        <p:spPr/>
        <p:txBody>
          <a:bodyPr/>
          <a:lstStyle/>
          <a:p>
            <a:pPr eaLnBrk="1" hangingPunct="1"/>
            <a:r>
              <a:rPr lang="en-US" smtClean="0">
                <a:cs typeface="Times New Roman" pitchFamily="-16" charset="0"/>
              </a:rPr>
              <a:t>Memory</a:t>
            </a:r>
          </a:p>
        </p:txBody>
      </p:sp>
      <p:sp>
        <p:nvSpPr>
          <p:cNvPr id="176130" name="Rectangle 2"/>
          <p:cNvSpPr>
            <a:spLocks noGrp="1" noChangeArrowheads="1"/>
          </p:cNvSpPr>
          <p:nvPr>
            <p:ph sz="half" idx="1"/>
          </p:nvPr>
        </p:nvSpPr>
        <p:spPr/>
        <p:txBody>
          <a:bodyPr>
            <a:normAutofit/>
          </a:bodyPr>
          <a:lstStyle/>
          <a:p>
            <a:pPr marL="320040" indent="-320040" eaLnBrk="1" fontAlgn="auto" hangingPunct="1">
              <a:spcAft>
                <a:spcPts val="0"/>
              </a:spcAft>
              <a:buFont typeface="Wingdings"/>
              <a:buChar char=""/>
              <a:defRPr/>
            </a:pPr>
            <a:r>
              <a:rPr lang="en-US" u="sng" dirty="0" smtClean="0"/>
              <a:t>Memory:</a:t>
            </a:r>
            <a:r>
              <a:rPr lang="en-US" dirty="0" smtClean="0"/>
              <a:t> </a:t>
            </a:r>
          </a:p>
          <a:p>
            <a:pPr marL="640715" lvl="1" indent="-320040" eaLnBrk="1" fontAlgn="auto" hangingPunct="1">
              <a:spcAft>
                <a:spcPts val="0"/>
              </a:spcAft>
              <a:buFont typeface="Wingdings"/>
              <a:buChar char=""/>
              <a:defRPr/>
            </a:pPr>
            <a:r>
              <a:rPr lang="en-US" dirty="0" smtClean="0"/>
              <a:t>Long-term memory increases with age during middle and late childhood</a:t>
            </a:r>
          </a:p>
        </p:txBody>
      </p:sp>
      <p:sp>
        <p:nvSpPr>
          <p:cNvPr id="6" name="Content Placeholder 5"/>
          <p:cNvSpPr>
            <a:spLocks noGrp="1"/>
          </p:cNvSpPr>
          <p:nvPr>
            <p:ph sz="half" idx="2"/>
          </p:nvPr>
        </p:nvSpPr>
        <p:spPr>
          <a:xfrm>
            <a:off x="4343400" y="1589088"/>
            <a:ext cx="4387850" cy="4964112"/>
          </a:xfrm>
        </p:spPr>
        <p:txBody>
          <a:bodyPr>
            <a:normAutofit/>
          </a:bodyPr>
          <a:lstStyle/>
          <a:p>
            <a:pPr marL="0" indent="0" eaLnBrk="1" fontAlgn="auto" hangingPunct="1">
              <a:spcAft>
                <a:spcPts val="0"/>
              </a:spcAft>
              <a:buNone/>
              <a:defRPr/>
            </a:pPr>
            <a:endParaRPr lang="en-US" dirty="0" smtClean="0"/>
          </a:p>
          <a:p>
            <a:pPr marL="640080" lvl="1" indent="-274320" eaLnBrk="1" fontAlgn="auto" hangingPunct="1">
              <a:spcAft>
                <a:spcPts val="0"/>
              </a:spcAft>
              <a:buClr>
                <a:schemeClr val="bg2">
                  <a:lumMod val="60000"/>
                  <a:lumOff val="40000"/>
                </a:schemeClr>
              </a:buClr>
              <a:buFont typeface="Wingdings 2"/>
              <a:buChar char=""/>
              <a:defRPr/>
            </a:pPr>
            <a:r>
              <a:rPr lang="en-US" dirty="0" smtClean="0"/>
              <a:t>Influences how they organize, represent, and interpret information</a:t>
            </a:r>
          </a:p>
          <a:p>
            <a:pPr marL="640080" lvl="1" indent="-274320" eaLnBrk="1" fontAlgn="auto" hangingPunct="1">
              <a:spcAft>
                <a:spcPts val="0"/>
              </a:spcAft>
              <a:buClr>
                <a:schemeClr val="bg2">
                  <a:lumMod val="60000"/>
                  <a:lumOff val="40000"/>
                </a:schemeClr>
              </a:buClr>
              <a:buFont typeface="Wingdings 2"/>
              <a:buChar char=""/>
              <a:defRPr/>
            </a:pPr>
            <a:r>
              <a:rPr lang="en-US" dirty="0" smtClean="0"/>
              <a:t>Affects ability to remember, reason, and solve problems</a:t>
            </a:r>
          </a:p>
          <a:p>
            <a:pPr marL="640080" lvl="1" indent="-274320" eaLnBrk="1" fontAlgn="auto" hangingPunct="1">
              <a:spcAft>
                <a:spcPts val="0"/>
              </a:spcAft>
              <a:buClr>
                <a:schemeClr val="bg2">
                  <a:lumMod val="60000"/>
                  <a:lumOff val="40000"/>
                </a:schemeClr>
              </a:buClr>
              <a:buFont typeface="Wingdings 2"/>
              <a:buChar char=""/>
              <a:defRPr/>
            </a:pPr>
            <a:r>
              <a:rPr lang="en-US" dirty="0" smtClean="0"/>
              <a:t>Older children usually have more expertise about a subject than younger children do </a:t>
            </a:r>
          </a:p>
          <a:p>
            <a:pPr marL="320040" indent="-320040" eaLnBrk="1" fontAlgn="auto" hangingPunct="1">
              <a:spcAft>
                <a:spcPts val="0"/>
              </a:spcAft>
              <a:buFont typeface="Wingdings"/>
              <a:buChar char=""/>
              <a:defRPr/>
            </a:pPr>
            <a:endParaRPr lang="en-US" dirty="0"/>
          </a:p>
        </p:txBody>
      </p:sp>
      <p:pic>
        <p:nvPicPr>
          <p:cNvPr id="25605" name="Picture 7" descr="http://www.olathe.lib.ks.us/kids/blog/wp-content/uploads/2006/11/chess-boy.jpg"/>
          <p:cNvPicPr>
            <a:picLocks noChangeAspect="1" noChangeArrowheads="1"/>
          </p:cNvPicPr>
          <p:nvPr/>
        </p:nvPicPr>
        <p:blipFill>
          <a:blip r:embed="rId3"/>
          <a:srcRect/>
          <a:stretch>
            <a:fillRect/>
          </a:stretch>
        </p:blipFill>
        <p:spPr bwMode="auto">
          <a:xfrm>
            <a:off x="1447800" y="3657600"/>
            <a:ext cx="19050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7"/>
          <p:cNvSpPr>
            <a:spLocks noGrp="1"/>
          </p:cNvSpPr>
          <p:nvPr>
            <p:ph type="title"/>
          </p:nvPr>
        </p:nvSpPr>
        <p:spPr>
          <a:xfrm>
            <a:off x="152400" y="63500"/>
            <a:ext cx="8839200" cy="1282700"/>
          </a:xfrm>
        </p:spPr>
        <p:txBody>
          <a:bodyPr/>
          <a:lstStyle/>
          <a:p>
            <a:pPr eaLnBrk="1" hangingPunct="1"/>
            <a:r>
              <a:rPr lang="en-US" smtClean="0"/>
              <a:t>Body Growth and Change</a:t>
            </a:r>
          </a:p>
        </p:txBody>
      </p:sp>
      <p:sp>
        <p:nvSpPr>
          <p:cNvPr id="62466" name="Rectangle 1026"/>
          <p:cNvSpPr>
            <a:spLocks noGrp="1" noChangeArrowheads="1"/>
          </p:cNvSpPr>
          <p:nvPr>
            <p:ph idx="1"/>
          </p:nvPr>
        </p:nvSpPr>
        <p:spPr/>
        <p:txBody>
          <a:bodyPr>
            <a:normAutofit/>
          </a:bodyPr>
          <a:lstStyle/>
          <a:p>
            <a:pPr marL="320040" indent="-320040" eaLnBrk="1" fontAlgn="auto" hangingPunct="1">
              <a:spcAft>
                <a:spcPts val="0"/>
              </a:spcAft>
              <a:buFont typeface="Wingdings"/>
              <a:buChar char=""/>
              <a:defRPr/>
            </a:pPr>
            <a:r>
              <a:rPr lang="en-US" u="sng" dirty="0" smtClean="0"/>
              <a:t>Body Growth and Change:</a:t>
            </a:r>
          </a:p>
          <a:p>
            <a:pPr marL="640080" lvl="1" indent="-274320" eaLnBrk="1" fontAlgn="auto" hangingPunct="1">
              <a:spcAft>
                <a:spcPts val="0"/>
              </a:spcAft>
              <a:buFont typeface="Wingdings 2"/>
              <a:buChar char=""/>
              <a:defRPr/>
            </a:pPr>
            <a:r>
              <a:rPr lang="en-US" sz="2900" dirty="0" smtClean="0"/>
              <a:t>Growth averages 5–7 </a:t>
            </a:r>
            <a:r>
              <a:rPr lang="en-US" sz="2900" dirty="0" err="1" smtClean="0"/>
              <a:t>cms</a:t>
            </a:r>
            <a:r>
              <a:rPr lang="en-US" sz="2900" dirty="0" smtClean="0"/>
              <a:t> per year</a:t>
            </a:r>
          </a:p>
          <a:p>
            <a:pPr marL="640080" lvl="1" indent="-274320" eaLnBrk="1" fontAlgn="auto" hangingPunct="1">
              <a:spcAft>
                <a:spcPts val="0"/>
              </a:spcAft>
              <a:buFont typeface="Wingdings 2"/>
              <a:buChar char=""/>
              <a:defRPr/>
            </a:pPr>
            <a:r>
              <a:rPr lang="en-US" sz="2900" dirty="0" smtClean="0"/>
              <a:t>Weight gain averages 2.3–3.3 </a:t>
            </a:r>
            <a:r>
              <a:rPr lang="en-US" sz="2900" dirty="0" err="1" smtClean="0"/>
              <a:t>kgs</a:t>
            </a:r>
            <a:r>
              <a:rPr lang="en-US" sz="2900" dirty="0" smtClean="0"/>
              <a:t> each year</a:t>
            </a:r>
          </a:p>
          <a:p>
            <a:pPr marL="640080" lvl="1" indent="-274320" eaLnBrk="1" fontAlgn="auto" hangingPunct="1">
              <a:spcAft>
                <a:spcPts val="0"/>
              </a:spcAft>
              <a:buFont typeface="Wingdings 2"/>
              <a:buChar char=""/>
              <a:defRPr/>
            </a:pPr>
            <a:r>
              <a:rPr lang="en-US" sz="2900" dirty="0" smtClean="0"/>
              <a:t>Muscle mass and strength gradually increase; baby fat decreases</a:t>
            </a:r>
          </a:p>
          <a:p>
            <a:pPr marL="640080" lvl="1" indent="-274320" eaLnBrk="1" fontAlgn="auto" hangingPunct="1">
              <a:spcAft>
                <a:spcPts val="0"/>
              </a:spcAft>
              <a:buFont typeface="Wingdings 2"/>
              <a:buChar char=""/>
              <a:defRPr/>
            </a:pPr>
            <a:r>
              <a:rPr lang="en-US" sz="2900" dirty="0" smtClean="0"/>
              <a:t>Ossification of bones </a:t>
            </a:r>
          </a:p>
          <a:p>
            <a:pPr marL="640080" lvl="1" indent="-274320" eaLnBrk="1" fontAlgn="auto" hangingPunct="1">
              <a:spcAft>
                <a:spcPts val="0"/>
              </a:spcAft>
              <a:buFont typeface="Wingdings 2"/>
              <a:buChar char=""/>
              <a:defRPr/>
            </a:pPr>
            <a:r>
              <a:rPr lang="en-US" sz="2900" dirty="0" smtClean="0"/>
              <a:t>Boys have a greater number of muscle cells and are typically stronger than girls</a:t>
            </a:r>
          </a:p>
          <a:p>
            <a:pPr marL="320040" indent="-320040" eaLnBrk="1" fontAlgn="auto" hangingPunct="1">
              <a:spcAft>
                <a:spcPts val="0"/>
              </a:spcAft>
              <a:buFont typeface="Wingdings"/>
              <a:buChar char=""/>
              <a:defRPr/>
            </a:pPr>
            <a:endParaRPr lang="en-US" dirty="0" smtClean="0">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t>Thinking</a:t>
            </a:r>
          </a:p>
        </p:txBody>
      </p:sp>
      <p:sp>
        <p:nvSpPr>
          <p:cNvPr id="3" name="Content Placeholder 2"/>
          <p:cNvSpPr>
            <a:spLocks noGrp="1"/>
          </p:cNvSpPr>
          <p:nvPr>
            <p:ph sz="half" idx="1"/>
          </p:nvPr>
        </p:nvSpPr>
        <p:spPr/>
        <p:txBody>
          <a:bodyPr>
            <a:normAutofit/>
          </a:bodyPr>
          <a:lstStyle/>
          <a:p>
            <a:pPr marL="320040" indent="-320040" eaLnBrk="1" fontAlgn="auto" hangingPunct="1">
              <a:spcAft>
                <a:spcPts val="0"/>
              </a:spcAft>
              <a:buFont typeface="Wingdings"/>
              <a:buChar char=""/>
              <a:defRPr/>
            </a:pPr>
            <a:r>
              <a:rPr lang="en-US" u="sng" dirty="0" smtClean="0"/>
              <a:t>Critical Thinking:</a:t>
            </a:r>
          </a:p>
          <a:p>
            <a:pPr marL="640715" lvl="1" indent="-320040" eaLnBrk="1" fontAlgn="auto" hangingPunct="1">
              <a:spcAft>
                <a:spcPts val="0"/>
              </a:spcAft>
              <a:buFont typeface="Wingdings"/>
              <a:buChar char=""/>
              <a:defRPr/>
            </a:pPr>
            <a:r>
              <a:rPr lang="en-US" dirty="0" smtClean="0"/>
              <a:t>Thinking reflectively and productively, and evaluating evidence</a:t>
            </a:r>
          </a:p>
          <a:p>
            <a:pPr marL="640080" lvl="1" indent="-274320" eaLnBrk="1" fontAlgn="auto" hangingPunct="1">
              <a:spcAft>
                <a:spcPts val="0"/>
              </a:spcAft>
              <a:buClr>
                <a:schemeClr val="bg2">
                  <a:lumMod val="60000"/>
                  <a:lumOff val="40000"/>
                </a:schemeClr>
              </a:buClr>
              <a:buFont typeface="Wingdings 2"/>
              <a:buChar char=""/>
              <a:defRPr/>
            </a:pPr>
            <a:r>
              <a:rPr lang="en-US" dirty="0" smtClean="0"/>
              <a:t>Is it functioning in the schools?</a:t>
            </a:r>
          </a:p>
          <a:p>
            <a:pPr marL="708660" lvl="1" indent="-342900" eaLnBrk="1" fontAlgn="auto" hangingPunct="1">
              <a:spcAft>
                <a:spcPts val="0"/>
              </a:spcAft>
              <a:buClr>
                <a:schemeClr val="bg2">
                  <a:lumMod val="60000"/>
                  <a:lumOff val="40000"/>
                </a:schemeClr>
              </a:buClr>
              <a:buFontTx/>
              <a:buChar char="-"/>
              <a:defRPr/>
            </a:pPr>
            <a:r>
              <a:rPr lang="en-US" dirty="0" smtClean="0"/>
              <a:t>Open-mindedness</a:t>
            </a:r>
            <a:endParaRPr lang="en-US" dirty="0" smtClean="0"/>
          </a:p>
          <a:p>
            <a:pPr marL="708660" lvl="1" indent="-342900" eaLnBrk="1" fontAlgn="auto" hangingPunct="1">
              <a:spcAft>
                <a:spcPts val="0"/>
              </a:spcAft>
              <a:buClr>
                <a:schemeClr val="bg2">
                  <a:lumMod val="60000"/>
                  <a:lumOff val="40000"/>
                </a:schemeClr>
              </a:buClr>
              <a:buFontTx/>
              <a:buChar char="-"/>
              <a:defRPr/>
            </a:pPr>
            <a:r>
              <a:rPr lang="en-US" dirty="0" smtClean="0"/>
              <a:t>Intellectual curiosity</a:t>
            </a:r>
          </a:p>
          <a:p>
            <a:pPr marL="708660" lvl="1" indent="-342900" eaLnBrk="1" fontAlgn="auto" hangingPunct="1">
              <a:spcAft>
                <a:spcPts val="0"/>
              </a:spcAft>
              <a:buClr>
                <a:schemeClr val="bg2">
                  <a:lumMod val="60000"/>
                  <a:lumOff val="40000"/>
                </a:schemeClr>
              </a:buClr>
              <a:buFontTx/>
              <a:buChar char="-"/>
              <a:defRPr/>
            </a:pPr>
            <a:r>
              <a:rPr lang="en-US" dirty="0" smtClean="0"/>
              <a:t>Planning and strategy </a:t>
            </a:r>
          </a:p>
          <a:p>
            <a:pPr marL="708660" lvl="1" indent="-342900" eaLnBrk="1" fontAlgn="auto" hangingPunct="1">
              <a:spcAft>
                <a:spcPts val="0"/>
              </a:spcAft>
              <a:buClr>
                <a:schemeClr val="bg2">
                  <a:lumMod val="60000"/>
                  <a:lumOff val="40000"/>
                </a:schemeClr>
              </a:buClr>
              <a:buFontTx/>
              <a:buChar char="-"/>
              <a:defRPr/>
            </a:pPr>
            <a:r>
              <a:rPr lang="en-US" dirty="0" smtClean="0"/>
              <a:t>Intellectual carefulness </a:t>
            </a:r>
          </a:p>
        </p:txBody>
      </p:sp>
      <p:sp>
        <p:nvSpPr>
          <p:cNvPr id="2" name="Content Placeholder 1"/>
          <p:cNvSpPr>
            <a:spLocks noGrp="1"/>
          </p:cNvSpPr>
          <p:nvPr>
            <p:ph sz="half" idx="2"/>
          </p:nvPr>
        </p:nvSpPr>
        <p:spPr/>
        <p:txBody>
          <a:bodyPr>
            <a:normAutofit/>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normAutofit fontScale="92500"/>
          </a:bodyPr>
          <a:lstStyle/>
          <a:p>
            <a:endParaRPr lang="en-US"/>
          </a:p>
        </p:txBody>
      </p:sp>
      <p:sp>
        <p:nvSpPr>
          <p:cNvPr id="5" name="Content Placeholder 3"/>
          <p:cNvSpPr>
            <a:spLocks noGrp="1"/>
          </p:cNvSpPr>
          <p:nvPr>
            <p:ph sz="half" idx="1"/>
          </p:nvPr>
        </p:nvSpPr>
        <p:spPr/>
        <p:txBody>
          <a:bodyPr>
            <a:normAutofit fontScale="92500"/>
          </a:bodyPr>
          <a:lstStyle/>
          <a:p>
            <a:pPr marL="320040" indent="-320040" eaLnBrk="1" fontAlgn="auto" hangingPunct="1">
              <a:spcAft>
                <a:spcPts val="0"/>
              </a:spcAft>
              <a:buFont typeface="Wingdings"/>
              <a:buChar char=""/>
              <a:defRPr/>
            </a:pPr>
            <a:r>
              <a:rPr lang="en-US" u="sng" dirty="0" smtClean="0"/>
              <a:t>Creative Thinking:</a:t>
            </a:r>
            <a:r>
              <a:rPr lang="en-US" dirty="0" smtClean="0"/>
              <a:t> </a:t>
            </a:r>
          </a:p>
          <a:p>
            <a:pPr marL="640715" lvl="1" indent="-320040" eaLnBrk="1" fontAlgn="auto" hangingPunct="1">
              <a:spcAft>
                <a:spcPts val="0"/>
              </a:spcAft>
              <a:buFont typeface="Wingdings"/>
              <a:buChar char=""/>
              <a:defRPr/>
            </a:pPr>
            <a:r>
              <a:rPr lang="en-US" dirty="0" smtClean="0"/>
              <a:t>The ability to think in novel and unusual ways, and to come up with unique solutions to problems</a:t>
            </a:r>
          </a:p>
          <a:p>
            <a:pPr marL="640080" lvl="1" indent="-274320" eaLnBrk="1" fontAlgn="auto" hangingPunct="1">
              <a:spcAft>
                <a:spcPts val="0"/>
              </a:spcAft>
              <a:buClr>
                <a:schemeClr val="bg2">
                  <a:lumMod val="60000"/>
                  <a:lumOff val="40000"/>
                </a:schemeClr>
              </a:buClr>
              <a:buFont typeface="Wingdings 2"/>
              <a:buChar char=""/>
              <a:defRPr/>
            </a:pPr>
            <a:r>
              <a:rPr lang="en-US" i="1" dirty="0" smtClean="0">
                <a:solidFill>
                  <a:srgbClr val="00B0F0"/>
                </a:solidFill>
              </a:rPr>
              <a:t>Convergent thinking</a:t>
            </a:r>
            <a:r>
              <a:rPr lang="en-US" i="1" dirty="0" smtClean="0"/>
              <a:t>:</a:t>
            </a:r>
            <a:r>
              <a:rPr lang="en-US" dirty="0" smtClean="0"/>
              <a:t> produces one correct answer</a:t>
            </a:r>
          </a:p>
          <a:p>
            <a:pPr marL="640080" lvl="1" indent="-274320" eaLnBrk="1" fontAlgn="auto" hangingPunct="1">
              <a:spcAft>
                <a:spcPts val="0"/>
              </a:spcAft>
              <a:buClr>
                <a:schemeClr val="bg2">
                  <a:lumMod val="60000"/>
                  <a:lumOff val="40000"/>
                </a:schemeClr>
              </a:buClr>
              <a:buFont typeface="Wingdings 2"/>
              <a:buChar char=""/>
              <a:defRPr/>
            </a:pPr>
            <a:r>
              <a:rPr lang="en-US" i="1" dirty="0" smtClean="0">
                <a:solidFill>
                  <a:srgbClr val="00B0F0"/>
                </a:solidFill>
              </a:rPr>
              <a:t>Divergent thinking</a:t>
            </a:r>
            <a:r>
              <a:rPr lang="en-US" i="1" dirty="0" smtClean="0"/>
              <a:t>:</a:t>
            </a:r>
            <a:r>
              <a:rPr lang="en-US" dirty="0" smtClean="0"/>
              <a:t> produces many different answers to the same question</a:t>
            </a:r>
            <a:endParaRPr lang="en-US" i="1" dirty="0" smtClean="0"/>
          </a:p>
          <a:p>
            <a:endParaRPr lang="en-US" dirty="0"/>
          </a:p>
        </p:txBody>
      </p:sp>
    </p:spTree>
    <p:extLst>
      <p:ext uri="{BB962C8B-B14F-4D97-AF65-F5344CB8AC3E}">
        <p14:creationId xmlns:p14="http://schemas.microsoft.com/office/powerpoint/2010/main" val="15081025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6"/>
          <p:cNvSpPr>
            <a:spLocks noGrp="1"/>
          </p:cNvSpPr>
          <p:nvPr>
            <p:ph type="title"/>
          </p:nvPr>
        </p:nvSpPr>
        <p:spPr>
          <a:xfrm>
            <a:off x="152400" y="63500"/>
            <a:ext cx="8839200" cy="1282700"/>
          </a:xfrm>
        </p:spPr>
        <p:txBody>
          <a:bodyPr/>
          <a:lstStyle/>
          <a:p>
            <a:pPr eaLnBrk="1" hangingPunct="1"/>
            <a:r>
              <a:rPr lang="en-US" dirty="0" smtClean="0"/>
              <a:t>Intelligence</a:t>
            </a:r>
          </a:p>
        </p:txBody>
      </p:sp>
      <p:sp>
        <p:nvSpPr>
          <p:cNvPr id="10243" name="Rectangle 2"/>
          <p:cNvSpPr>
            <a:spLocks noGrp="1" noChangeArrowheads="1"/>
          </p:cNvSpPr>
          <p:nvPr>
            <p:ph idx="1"/>
          </p:nvPr>
        </p:nvSpPr>
        <p:spPr>
          <a:xfrm>
            <a:off x="612775" y="1524000"/>
            <a:ext cx="8531225" cy="5257800"/>
          </a:xfrm>
        </p:spPr>
        <p:txBody>
          <a:bodyPr/>
          <a:lstStyle/>
          <a:p>
            <a:pPr eaLnBrk="1" hangingPunct="1">
              <a:lnSpc>
                <a:spcPct val="80000"/>
              </a:lnSpc>
            </a:pPr>
            <a:r>
              <a:rPr lang="en-US" sz="2700" u="sng" dirty="0" smtClean="0">
                <a:cs typeface="Times New Roman" pitchFamily="-16" charset="0"/>
              </a:rPr>
              <a:t>Intelligence:</a:t>
            </a:r>
            <a:r>
              <a:rPr lang="en-US" sz="2700" dirty="0" smtClean="0">
                <a:cs typeface="Times New Roman" pitchFamily="-16" charset="0"/>
              </a:rPr>
              <a:t> </a:t>
            </a:r>
            <a:endParaRPr lang="en-US" sz="2700" dirty="0">
              <a:cs typeface="Times New Roman" pitchFamily="-16" charset="0"/>
            </a:endParaRPr>
          </a:p>
          <a:p>
            <a:pPr eaLnBrk="1" hangingPunct="1">
              <a:lnSpc>
                <a:spcPct val="80000"/>
              </a:lnSpc>
            </a:pPr>
            <a:r>
              <a:rPr lang="en-US" sz="2700" dirty="0" smtClean="0">
                <a:cs typeface="Times New Roman" pitchFamily="-16" charset="0"/>
              </a:rPr>
              <a:t>Intelligence is </a:t>
            </a:r>
            <a:r>
              <a:rPr lang="en-US" sz="2700" dirty="0" err="1" smtClean="0">
                <a:cs typeface="Times New Roman" pitchFamily="-16" charset="0"/>
              </a:rPr>
              <a:t>verble</a:t>
            </a:r>
            <a:r>
              <a:rPr lang="en-US" sz="2700" dirty="0" smtClean="0">
                <a:cs typeface="Times New Roman" pitchFamily="-16" charset="0"/>
              </a:rPr>
              <a:t> ability,</a:t>
            </a:r>
          </a:p>
          <a:p>
            <a:pPr marL="457200" lvl="1" indent="0" eaLnBrk="1" hangingPunct="1">
              <a:lnSpc>
                <a:spcPct val="80000"/>
              </a:lnSpc>
              <a:buNone/>
            </a:pPr>
            <a:r>
              <a:rPr lang="en-US" dirty="0" smtClean="0">
                <a:cs typeface="Times New Roman" pitchFamily="-16" charset="0"/>
              </a:rPr>
              <a:t>Problem-solving skills and the ability to learn from and adapt to life’s everyday experiences</a:t>
            </a:r>
          </a:p>
          <a:p>
            <a:pPr eaLnBrk="1" hangingPunct="1">
              <a:lnSpc>
                <a:spcPct val="80000"/>
              </a:lnSpc>
            </a:pPr>
            <a:endParaRPr lang="en-US" sz="2800" dirty="0" smtClean="0">
              <a:cs typeface="Times New Roman" pitchFamily="-16" charset="0"/>
            </a:endParaRPr>
          </a:p>
          <a:p>
            <a:pPr eaLnBrk="1" hangingPunct="1">
              <a:lnSpc>
                <a:spcPct val="80000"/>
              </a:lnSpc>
            </a:pPr>
            <a:endParaRPr lang="en-US" sz="2700" dirty="0" smtClean="0">
              <a:cs typeface="Times New Roman" pitchFamily="-16" charset="0"/>
            </a:endParaRPr>
          </a:p>
          <a:p>
            <a:pPr eaLnBrk="1" hangingPunct="1">
              <a:lnSpc>
                <a:spcPct val="80000"/>
              </a:lnSpc>
            </a:pPr>
            <a:r>
              <a:rPr lang="en-US" sz="2700" u="sng" dirty="0" smtClean="0">
                <a:cs typeface="Times New Roman" pitchFamily="-16" charset="0"/>
              </a:rPr>
              <a:t>Individual Differences:</a:t>
            </a:r>
            <a:r>
              <a:rPr lang="en-US" sz="2700" dirty="0" smtClean="0">
                <a:cs typeface="Times New Roman" pitchFamily="-16" charset="0"/>
              </a:rPr>
              <a:t> </a:t>
            </a:r>
          </a:p>
          <a:p>
            <a:pPr lvl="1" eaLnBrk="1" hangingPunct="1">
              <a:lnSpc>
                <a:spcPct val="80000"/>
              </a:lnSpc>
            </a:pPr>
            <a:r>
              <a:rPr lang="en-US" sz="2400" dirty="0" smtClean="0">
                <a:cs typeface="Times New Roman" pitchFamily="-16" charset="0"/>
              </a:rPr>
              <a:t>Stable, consistent ways in which people are different from each other</a:t>
            </a:r>
            <a:endParaRPr lang="en-US" sz="2400" u="sng" dirty="0" smtClean="0">
              <a:cs typeface="Times New Roman" pitchFamily="-16"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Intelligence</a:t>
            </a:r>
            <a:endParaRPr lang="en-US" dirty="0"/>
          </a:p>
        </p:txBody>
      </p:sp>
      <p:sp>
        <p:nvSpPr>
          <p:cNvPr id="3" name="Content Placeholder 2"/>
          <p:cNvSpPr>
            <a:spLocks noGrp="1"/>
          </p:cNvSpPr>
          <p:nvPr>
            <p:ph idx="1"/>
          </p:nvPr>
        </p:nvSpPr>
        <p:spPr/>
        <p:txBody>
          <a:bodyPr>
            <a:normAutofit/>
          </a:bodyPr>
          <a:lstStyle/>
          <a:p>
            <a:pPr eaLnBrk="1" hangingPunct="1">
              <a:lnSpc>
                <a:spcPct val="80000"/>
              </a:lnSpc>
            </a:pPr>
            <a:r>
              <a:rPr lang="en-US" sz="2700" u="sng" dirty="0" smtClean="0">
                <a:cs typeface="Times New Roman" pitchFamily="-16" charset="0"/>
              </a:rPr>
              <a:t>Intelligence Tests:</a:t>
            </a:r>
          </a:p>
          <a:p>
            <a:pPr lvl="1" eaLnBrk="1" hangingPunct="1">
              <a:lnSpc>
                <a:spcPct val="80000"/>
              </a:lnSpc>
            </a:pPr>
            <a:r>
              <a:rPr lang="en-US" sz="2500" b="1" dirty="0" err="1" smtClean="0">
                <a:cs typeface="Times New Roman" pitchFamily="-16" charset="0"/>
              </a:rPr>
              <a:t>Binet</a:t>
            </a:r>
            <a:r>
              <a:rPr lang="en-US" sz="2500" b="1" dirty="0" smtClean="0">
                <a:cs typeface="Times New Roman" pitchFamily="-16" charset="0"/>
              </a:rPr>
              <a:t> Tests:</a:t>
            </a:r>
            <a:r>
              <a:rPr lang="en-US" sz="2500" dirty="0" smtClean="0">
                <a:cs typeface="Times New Roman" pitchFamily="-16" charset="0"/>
              </a:rPr>
              <a:t> designed to identify children with difficulty learning in school</a:t>
            </a:r>
          </a:p>
          <a:p>
            <a:pPr lvl="2" eaLnBrk="1" hangingPunct="1">
              <a:lnSpc>
                <a:spcPct val="80000"/>
              </a:lnSpc>
            </a:pPr>
            <a:r>
              <a:rPr lang="en-US" sz="2000" i="1" dirty="0" smtClean="0">
                <a:cs typeface="Times New Roman" pitchFamily="-16" charset="0"/>
              </a:rPr>
              <a:t>Mental age (MA): </a:t>
            </a:r>
            <a:r>
              <a:rPr lang="en-US" sz="2000" dirty="0" smtClean="0">
                <a:cs typeface="Times New Roman" pitchFamily="-16" charset="0"/>
              </a:rPr>
              <a:t>an individual’s level of mental development relative to others</a:t>
            </a:r>
          </a:p>
          <a:p>
            <a:pPr lvl="2" eaLnBrk="1" hangingPunct="1">
              <a:lnSpc>
                <a:spcPct val="80000"/>
              </a:lnSpc>
            </a:pPr>
            <a:r>
              <a:rPr lang="en-US" sz="2000" i="1" dirty="0" smtClean="0">
                <a:cs typeface="Times New Roman" pitchFamily="-16" charset="0"/>
              </a:rPr>
              <a:t>Intelligence quotient (IQ):</a:t>
            </a:r>
            <a:r>
              <a:rPr lang="en-US" sz="2000" dirty="0" smtClean="0">
                <a:cs typeface="Times New Roman" pitchFamily="-16" charset="0"/>
              </a:rPr>
              <a:t> a person’s mental age divided by chronological age, multiplied by 100</a:t>
            </a:r>
          </a:p>
          <a:p>
            <a:pPr lvl="1" eaLnBrk="1" hangingPunct="1">
              <a:lnSpc>
                <a:spcPct val="80000"/>
              </a:lnSpc>
            </a:pPr>
            <a:r>
              <a:rPr lang="en-US" sz="2500" b="1" dirty="0" smtClean="0">
                <a:cs typeface="Times New Roman" pitchFamily="-16" charset="0"/>
              </a:rPr>
              <a:t>Stanford-</a:t>
            </a:r>
            <a:r>
              <a:rPr lang="en-US" sz="2500" b="1" dirty="0" err="1" smtClean="0">
                <a:cs typeface="Times New Roman" pitchFamily="-16" charset="0"/>
              </a:rPr>
              <a:t>Binet</a:t>
            </a:r>
            <a:r>
              <a:rPr lang="en-US" sz="2500" b="1" dirty="0" smtClean="0">
                <a:cs typeface="Times New Roman" pitchFamily="-16" charset="0"/>
              </a:rPr>
              <a:t> Tests: </a:t>
            </a:r>
            <a:r>
              <a:rPr lang="en-US" sz="2500" dirty="0" smtClean="0">
                <a:cs typeface="Times New Roman" pitchFamily="-16" charset="0"/>
              </a:rPr>
              <a:t>revised version of the </a:t>
            </a:r>
            <a:r>
              <a:rPr lang="en-US" sz="2500" dirty="0" err="1" smtClean="0">
                <a:cs typeface="Times New Roman" pitchFamily="-16" charset="0"/>
              </a:rPr>
              <a:t>Binet</a:t>
            </a:r>
            <a:r>
              <a:rPr lang="en-US" sz="2500" dirty="0" smtClean="0">
                <a:cs typeface="Times New Roman" pitchFamily="-16" charset="0"/>
              </a:rPr>
              <a:t> test</a:t>
            </a:r>
          </a:p>
          <a:p>
            <a:pPr lvl="2" eaLnBrk="1" hangingPunct="1">
              <a:lnSpc>
                <a:spcPct val="80000"/>
              </a:lnSpc>
            </a:pPr>
            <a:r>
              <a:rPr lang="en-US" sz="2000" dirty="0" smtClean="0">
                <a:cs typeface="Times New Roman" pitchFamily="-16" charset="0"/>
              </a:rPr>
              <a:t>Scores approximate a normal distribution—a bell-shaped curve</a:t>
            </a:r>
          </a:p>
          <a:p>
            <a:pPr lvl="1" eaLnBrk="1" hangingPunct="1">
              <a:lnSpc>
                <a:spcPct val="80000"/>
              </a:lnSpc>
            </a:pPr>
            <a:r>
              <a:rPr lang="en-US" sz="2500" b="1" dirty="0" smtClean="0">
                <a:cs typeface="Times New Roman" pitchFamily="-16" charset="0"/>
              </a:rPr>
              <a:t>Wechsler Scales: </a:t>
            </a:r>
            <a:r>
              <a:rPr lang="en-US" sz="2500" dirty="0" smtClean="0">
                <a:cs typeface="Times New Roman" pitchFamily="-16" charset="0"/>
              </a:rPr>
              <a:t>give scores on several composite indices</a:t>
            </a:r>
          </a:p>
          <a:p>
            <a:pPr lvl="2" eaLnBrk="1" hangingPunct="1">
              <a:lnSpc>
                <a:spcPct val="80000"/>
              </a:lnSpc>
            </a:pPr>
            <a:r>
              <a:rPr lang="en-US" sz="2000" dirty="0" smtClean="0">
                <a:cs typeface="Times New Roman" pitchFamily="-16" charset="0"/>
              </a:rPr>
              <a:t>Three versions for different age groups</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i="1" smtClean="0">
                <a:cs typeface="Times New Roman" pitchFamily="-16" charset="0"/>
              </a:rPr>
              <a:t>Intelligence quotient (IQ)</a:t>
            </a:r>
            <a:endParaRPr lang="en-US" smtClean="0"/>
          </a:p>
        </p:txBody>
      </p:sp>
      <p:sp>
        <p:nvSpPr>
          <p:cNvPr id="27651" name="Content Placeholder 2"/>
          <p:cNvSpPr>
            <a:spLocks noGrp="1"/>
          </p:cNvSpPr>
          <p:nvPr>
            <p:ph idx="1"/>
          </p:nvPr>
        </p:nvSpPr>
        <p:spPr/>
        <p:txBody>
          <a:bodyPr/>
          <a:lstStyle/>
          <a:p>
            <a:endParaRPr lang="en-US" smtClean="0"/>
          </a:p>
        </p:txBody>
      </p:sp>
      <p:pic>
        <p:nvPicPr>
          <p:cNvPr id="27652" name="Picture 2" descr="http://upload.wikimedia.org/wikipedia/commons/thumb/0/0f/RavenMatrix.svg/220px-RavenMatrix.svg.png"/>
          <p:cNvPicPr>
            <a:picLocks noChangeAspect="1" noChangeArrowheads="1"/>
          </p:cNvPicPr>
          <p:nvPr/>
        </p:nvPicPr>
        <p:blipFill>
          <a:blip r:embed="rId2"/>
          <a:srcRect/>
          <a:stretch>
            <a:fillRect/>
          </a:stretch>
        </p:blipFill>
        <p:spPr bwMode="auto">
          <a:xfrm>
            <a:off x="1905000" y="1600200"/>
            <a:ext cx="44958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i="1" smtClean="0">
                <a:cs typeface="Times New Roman" pitchFamily="-16" charset="0"/>
              </a:rPr>
              <a:t>Intelligence quotient (IQ)</a:t>
            </a:r>
            <a:endParaRPr lang="en-US" smtClean="0"/>
          </a:p>
        </p:txBody>
      </p:sp>
      <p:graphicFrame>
        <p:nvGraphicFramePr>
          <p:cNvPr id="6" name="Content Placeholder 5"/>
          <p:cNvGraphicFramePr>
            <a:graphicFrameLocks noGrp="1"/>
          </p:cNvGraphicFramePr>
          <p:nvPr>
            <p:ph idx="1"/>
          </p:nvPr>
        </p:nvGraphicFramePr>
        <p:xfrm>
          <a:off x="762000" y="1203325"/>
          <a:ext cx="8153400" cy="5577840"/>
        </p:xfrm>
        <a:graphic>
          <a:graphicData uri="http://schemas.openxmlformats.org/drawingml/2006/table">
            <a:tbl>
              <a:tblPr firstRow="1" bandRow="1">
                <a:tableStyleId>{5C22544A-7EE6-4342-B048-85BDC9FD1C3A}</a:tableStyleId>
              </a:tblPr>
              <a:tblGrid>
                <a:gridCol w="2717800"/>
                <a:gridCol w="2717800"/>
                <a:gridCol w="2717800"/>
              </a:tblGrid>
              <a:tr h="436418">
                <a:tc gridSpan="3">
                  <a:txBody>
                    <a:bodyPr/>
                    <a:lstStyle/>
                    <a:p>
                      <a:r>
                        <a:rPr lang="en-US" sz="2500" dirty="0" smtClean="0"/>
                        <a:t>                           </a:t>
                      </a:r>
                      <a:r>
                        <a:rPr lang="en-US" sz="2500" dirty="0" err="1" smtClean="0"/>
                        <a:t>Binet</a:t>
                      </a:r>
                      <a:r>
                        <a:rPr lang="en-US" sz="2500" dirty="0" smtClean="0"/>
                        <a:t> </a:t>
                      </a:r>
                      <a:r>
                        <a:rPr lang="en-US" sz="2500" dirty="0"/>
                        <a:t>Scale of Human Intelligence</a:t>
                      </a:r>
                    </a:p>
                  </a:txBody>
                  <a:tcPr anchor="ctr"/>
                </a:tc>
                <a:tc hMerge="1">
                  <a:txBody>
                    <a:bodyPr/>
                    <a:lstStyle/>
                    <a:p>
                      <a:endParaRPr lang="en-US"/>
                    </a:p>
                  </a:txBody>
                  <a:tcPr/>
                </a:tc>
                <a:tc hMerge="1">
                  <a:txBody>
                    <a:bodyPr/>
                    <a:lstStyle/>
                    <a:p>
                      <a:endParaRPr lang="en-US"/>
                    </a:p>
                  </a:txBody>
                  <a:tcPr/>
                </a:tc>
              </a:tr>
              <a:tr h="436418">
                <a:tc>
                  <a:txBody>
                    <a:bodyPr/>
                    <a:lstStyle/>
                    <a:p>
                      <a:r>
                        <a:rPr lang="en-US" sz="2500"/>
                        <a:t>IQ Score</a:t>
                      </a:r>
                    </a:p>
                  </a:txBody>
                  <a:tcPr anchor="ctr"/>
                </a:tc>
                <a:tc>
                  <a:txBody>
                    <a:bodyPr/>
                    <a:lstStyle/>
                    <a:p>
                      <a:r>
                        <a:rPr lang="en-US" sz="2500"/>
                        <a:t>Original Name</a:t>
                      </a:r>
                    </a:p>
                  </a:txBody>
                  <a:tcPr anchor="ctr"/>
                </a:tc>
                <a:tc>
                  <a:txBody>
                    <a:bodyPr/>
                    <a:lstStyle/>
                    <a:p>
                      <a:r>
                        <a:rPr lang="en-US" sz="2500"/>
                        <a:t>Modern Term</a:t>
                      </a:r>
                    </a:p>
                  </a:txBody>
                  <a:tcPr anchor="ctr"/>
                </a:tc>
              </a:tr>
              <a:tr h="436418">
                <a:tc>
                  <a:txBody>
                    <a:bodyPr/>
                    <a:lstStyle/>
                    <a:p>
                      <a:r>
                        <a:rPr lang="en-US" sz="2500"/>
                        <a:t>Over 140</a:t>
                      </a:r>
                    </a:p>
                  </a:txBody>
                  <a:tcPr anchor="ctr"/>
                </a:tc>
                <a:tc gridSpan="2">
                  <a:txBody>
                    <a:bodyPr/>
                    <a:lstStyle/>
                    <a:p>
                      <a:r>
                        <a:rPr lang="en-US" sz="2500" dirty="0"/>
                        <a:t>Genius or Near-Genius</a:t>
                      </a:r>
                    </a:p>
                  </a:txBody>
                  <a:tcPr anchor="ctr"/>
                </a:tc>
                <a:tc hMerge="1">
                  <a:txBody>
                    <a:bodyPr/>
                    <a:lstStyle/>
                    <a:p>
                      <a:endParaRPr lang="en-US"/>
                    </a:p>
                  </a:txBody>
                  <a:tcPr/>
                </a:tc>
              </a:tr>
              <a:tr h="436418">
                <a:tc>
                  <a:txBody>
                    <a:bodyPr/>
                    <a:lstStyle/>
                    <a:p>
                      <a:r>
                        <a:rPr lang="en-US" sz="2500"/>
                        <a:t>120 - 139</a:t>
                      </a:r>
                    </a:p>
                  </a:txBody>
                  <a:tcPr anchor="ctr"/>
                </a:tc>
                <a:tc gridSpan="2">
                  <a:txBody>
                    <a:bodyPr/>
                    <a:lstStyle/>
                    <a:p>
                      <a:r>
                        <a:rPr lang="en-US" sz="2500"/>
                        <a:t>Very Superior</a:t>
                      </a:r>
                    </a:p>
                  </a:txBody>
                  <a:tcPr anchor="ctr"/>
                </a:tc>
                <a:tc hMerge="1">
                  <a:txBody>
                    <a:bodyPr/>
                    <a:lstStyle/>
                    <a:p>
                      <a:endParaRPr lang="en-US"/>
                    </a:p>
                  </a:txBody>
                  <a:tcPr/>
                </a:tc>
              </a:tr>
              <a:tr h="436418">
                <a:tc>
                  <a:txBody>
                    <a:bodyPr/>
                    <a:lstStyle/>
                    <a:p>
                      <a:r>
                        <a:rPr lang="en-US" sz="2500"/>
                        <a:t>110 - 119</a:t>
                      </a:r>
                    </a:p>
                  </a:txBody>
                  <a:tcPr anchor="ctr"/>
                </a:tc>
                <a:tc gridSpan="2">
                  <a:txBody>
                    <a:bodyPr/>
                    <a:lstStyle/>
                    <a:p>
                      <a:r>
                        <a:rPr lang="en-US" sz="2500" dirty="0"/>
                        <a:t>Superior</a:t>
                      </a:r>
                    </a:p>
                  </a:txBody>
                  <a:tcPr anchor="ctr"/>
                </a:tc>
                <a:tc hMerge="1">
                  <a:txBody>
                    <a:bodyPr/>
                    <a:lstStyle/>
                    <a:p>
                      <a:endParaRPr lang="en-US"/>
                    </a:p>
                  </a:txBody>
                  <a:tcPr/>
                </a:tc>
              </a:tr>
              <a:tr h="436418">
                <a:tc>
                  <a:txBody>
                    <a:bodyPr/>
                    <a:lstStyle/>
                    <a:p>
                      <a:r>
                        <a:rPr lang="en-US" sz="2500"/>
                        <a:t>90 - 109</a:t>
                      </a:r>
                    </a:p>
                  </a:txBody>
                  <a:tcPr anchor="ctr"/>
                </a:tc>
                <a:tc gridSpan="2">
                  <a:txBody>
                    <a:bodyPr/>
                    <a:lstStyle/>
                    <a:p>
                      <a:r>
                        <a:rPr lang="en-US" sz="2500" dirty="0"/>
                        <a:t>Average or Normal</a:t>
                      </a:r>
                    </a:p>
                  </a:txBody>
                  <a:tcPr anchor="ctr"/>
                </a:tc>
                <a:tc hMerge="1">
                  <a:txBody>
                    <a:bodyPr/>
                    <a:lstStyle/>
                    <a:p>
                      <a:endParaRPr lang="en-US"/>
                    </a:p>
                  </a:txBody>
                  <a:tcPr/>
                </a:tc>
              </a:tr>
              <a:tr h="436418">
                <a:tc>
                  <a:txBody>
                    <a:bodyPr/>
                    <a:lstStyle/>
                    <a:p>
                      <a:r>
                        <a:rPr lang="en-US" sz="2500"/>
                        <a:t>80 - 89</a:t>
                      </a:r>
                    </a:p>
                  </a:txBody>
                  <a:tcPr anchor="ctr"/>
                </a:tc>
                <a:tc>
                  <a:txBody>
                    <a:bodyPr/>
                    <a:lstStyle/>
                    <a:p>
                      <a:r>
                        <a:rPr lang="en-US" sz="2500" dirty="0"/>
                        <a:t>Dull</a:t>
                      </a:r>
                    </a:p>
                  </a:txBody>
                  <a:tcPr anchor="ctr"/>
                </a:tc>
                <a:tc>
                  <a:txBody>
                    <a:bodyPr/>
                    <a:lstStyle/>
                    <a:p>
                      <a:r>
                        <a:rPr lang="en-US" sz="2500"/>
                        <a:t>Dull Normal</a:t>
                      </a:r>
                    </a:p>
                  </a:txBody>
                  <a:tcPr anchor="ctr"/>
                </a:tc>
              </a:tr>
              <a:tr h="436418">
                <a:tc>
                  <a:txBody>
                    <a:bodyPr/>
                    <a:lstStyle/>
                    <a:p>
                      <a:r>
                        <a:rPr lang="en-US" sz="2500"/>
                        <a:t>70 - 79</a:t>
                      </a:r>
                    </a:p>
                  </a:txBody>
                  <a:tcPr anchor="ctr"/>
                </a:tc>
                <a:tc>
                  <a:txBody>
                    <a:bodyPr/>
                    <a:lstStyle/>
                    <a:p>
                      <a:r>
                        <a:rPr lang="en-US" sz="2500"/>
                        <a:t>Borderline Deficiency</a:t>
                      </a:r>
                    </a:p>
                  </a:txBody>
                  <a:tcPr anchor="ctr"/>
                </a:tc>
                <a:tc>
                  <a:txBody>
                    <a:bodyPr/>
                    <a:lstStyle/>
                    <a:p>
                      <a:r>
                        <a:rPr lang="en-US" sz="2500"/>
                        <a:t>Mild</a:t>
                      </a:r>
                    </a:p>
                  </a:txBody>
                  <a:tcPr anchor="ctr"/>
                </a:tc>
              </a:tr>
              <a:tr h="436418">
                <a:tc>
                  <a:txBody>
                    <a:bodyPr/>
                    <a:lstStyle/>
                    <a:p>
                      <a:r>
                        <a:rPr lang="en-US" sz="2500"/>
                        <a:t>50 - 69</a:t>
                      </a:r>
                    </a:p>
                  </a:txBody>
                  <a:tcPr anchor="ctr"/>
                </a:tc>
                <a:tc>
                  <a:txBody>
                    <a:bodyPr/>
                    <a:lstStyle/>
                    <a:p>
                      <a:r>
                        <a:rPr lang="en-US" sz="2500" dirty="0"/>
                        <a:t>Moron</a:t>
                      </a:r>
                    </a:p>
                  </a:txBody>
                  <a:tcPr anchor="ctr"/>
                </a:tc>
                <a:tc>
                  <a:txBody>
                    <a:bodyPr/>
                    <a:lstStyle/>
                    <a:p>
                      <a:r>
                        <a:rPr lang="en-US" sz="2500"/>
                        <a:t>Moderate</a:t>
                      </a:r>
                    </a:p>
                  </a:txBody>
                  <a:tcPr anchor="ctr"/>
                </a:tc>
              </a:tr>
              <a:tr h="436418">
                <a:tc>
                  <a:txBody>
                    <a:bodyPr/>
                    <a:lstStyle/>
                    <a:p>
                      <a:r>
                        <a:rPr lang="en-US" sz="2500"/>
                        <a:t>20 - 49</a:t>
                      </a:r>
                    </a:p>
                  </a:txBody>
                  <a:tcPr anchor="ctr"/>
                </a:tc>
                <a:tc>
                  <a:txBody>
                    <a:bodyPr/>
                    <a:lstStyle/>
                    <a:p>
                      <a:r>
                        <a:rPr lang="en-US" sz="2500" dirty="0"/>
                        <a:t>Imbecile</a:t>
                      </a:r>
                    </a:p>
                  </a:txBody>
                  <a:tcPr anchor="ctr"/>
                </a:tc>
                <a:tc>
                  <a:txBody>
                    <a:bodyPr/>
                    <a:lstStyle/>
                    <a:p>
                      <a:r>
                        <a:rPr lang="en-US" sz="2500"/>
                        <a:t>Severe</a:t>
                      </a:r>
                    </a:p>
                  </a:txBody>
                  <a:tcPr anchor="ctr"/>
                </a:tc>
              </a:tr>
              <a:tr h="436418">
                <a:tc>
                  <a:txBody>
                    <a:bodyPr/>
                    <a:lstStyle/>
                    <a:p>
                      <a:r>
                        <a:rPr lang="en-US" sz="2500" dirty="0"/>
                        <a:t>Below 20</a:t>
                      </a:r>
                    </a:p>
                  </a:txBody>
                  <a:tcPr anchor="ctr"/>
                </a:tc>
                <a:tc>
                  <a:txBody>
                    <a:bodyPr/>
                    <a:lstStyle/>
                    <a:p>
                      <a:r>
                        <a:rPr lang="en-US" sz="2500" dirty="0"/>
                        <a:t>Idiot</a:t>
                      </a:r>
                    </a:p>
                  </a:txBody>
                  <a:tcPr anchor="ctr"/>
                </a:tc>
                <a:tc>
                  <a:txBody>
                    <a:bodyPr/>
                    <a:lstStyle/>
                    <a:p>
                      <a:r>
                        <a:rPr lang="en-US" sz="2500" dirty="0"/>
                        <a:t>Profound</a:t>
                      </a:r>
                    </a:p>
                  </a:txBody>
                  <a:tcPr anchor="ct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6"/>
          <p:cNvSpPr>
            <a:spLocks noGrp="1"/>
          </p:cNvSpPr>
          <p:nvPr>
            <p:ph type="title"/>
          </p:nvPr>
        </p:nvSpPr>
        <p:spPr/>
        <p:txBody>
          <a:bodyPr/>
          <a:lstStyle/>
          <a:p>
            <a:pPr eaLnBrk="1" hangingPunct="1"/>
            <a:r>
              <a:rPr lang="en-US" smtClean="0"/>
              <a:t>Intelligence</a:t>
            </a:r>
          </a:p>
        </p:txBody>
      </p:sp>
      <p:sp>
        <p:nvSpPr>
          <p:cNvPr id="209922" name="Rectangle 2"/>
          <p:cNvSpPr>
            <a:spLocks noGrp="1" noChangeArrowheads="1"/>
          </p:cNvSpPr>
          <p:nvPr>
            <p:ph idx="1"/>
          </p:nvPr>
        </p:nvSpPr>
        <p:spPr/>
        <p:txBody>
          <a:bodyPr>
            <a:normAutofit lnSpcReduction="10000"/>
          </a:bodyPr>
          <a:lstStyle/>
          <a:p>
            <a:pPr marL="320040" indent="-320040" eaLnBrk="1" fontAlgn="auto" hangingPunct="1">
              <a:spcAft>
                <a:spcPts val="0"/>
              </a:spcAft>
              <a:buFont typeface="Wingdings"/>
              <a:buChar char=""/>
              <a:defRPr/>
            </a:pPr>
            <a:r>
              <a:rPr lang="en-US" u="sng" dirty="0" smtClean="0"/>
              <a:t>Types of Intelligence</a:t>
            </a:r>
          </a:p>
          <a:p>
            <a:pPr marL="640715" lvl="1" indent="-320040" eaLnBrk="1" fontAlgn="auto" hangingPunct="1">
              <a:spcAft>
                <a:spcPts val="0"/>
              </a:spcAft>
              <a:buFont typeface="Wingdings"/>
              <a:buChar char=""/>
              <a:defRPr/>
            </a:pPr>
            <a:r>
              <a:rPr lang="en-US" b="1" dirty="0" smtClean="0"/>
              <a:t>Sternberg’s </a:t>
            </a:r>
            <a:r>
              <a:rPr lang="en-US" b="1" dirty="0" err="1" smtClean="0"/>
              <a:t>Triarchic</a:t>
            </a:r>
            <a:r>
              <a:rPr lang="en-US" b="1" dirty="0" smtClean="0"/>
              <a:t> Theory of Intelligence:</a:t>
            </a:r>
            <a:r>
              <a:rPr lang="en-US" dirty="0" smtClean="0"/>
              <a:t> intelligence comes in three forms:</a:t>
            </a:r>
          </a:p>
          <a:p>
            <a:pPr lvl="2" eaLnBrk="1" fontAlgn="auto" hangingPunct="1">
              <a:spcAft>
                <a:spcPts val="0"/>
              </a:spcAft>
              <a:buFont typeface="Wingdings"/>
              <a:buChar char=""/>
              <a:defRPr/>
            </a:pPr>
            <a:r>
              <a:rPr lang="en-US" i="1" dirty="0" smtClean="0">
                <a:solidFill>
                  <a:srgbClr val="FF0000"/>
                </a:solidFill>
              </a:rPr>
              <a:t>Componential Intelligence</a:t>
            </a:r>
            <a:r>
              <a:rPr lang="en-US" i="1" dirty="0" smtClean="0"/>
              <a:t>: </a:t>
            </a:r>
          </a:p>
          <a:p>
            <a:pPr lvl="3" eaLnBrk="1" fontAlgn="auto" hangingPunct="1">
              <a:spcAft>
                <a:spcPts val="0"/>
              </a:spcAft>
              <a:buFont typeface="Wingdings"/>
              <a:buChar char=""/>
              <a:defRPr/>
            </a:pPr>
            <a:r>
              <a:rPr lang="en-US" dirty="0" smtClean="0"/>
              <a:t>Ability to analyze, judge, evaluate, compare, and contrast</a:t>
            </a:r>
          </a:p>
          <a:p>
            <a:pPr lvl="3" eaLnBrk="1" fontAlgn="auto" hangingPunct="1">
              <a:spcAft>
                <a:spcPts val="0"/>
              </a:spcAft>
              <a:buFont typeface="Wingdings"/>
              <a:buChar char=""/>
              <a:defRPr/>
            </a:pPr>
            <a:endParaRPr lang="en-US" dirty="0" smtClean="0"/>
          </a:p>
          <a:p>
            <a:pPr lvl="2" eaLnBrk="1" fontAlgn="auto" hangingPunct="1">
              <a:spcAft>
                <a:spcPts val="0"/>
              </a:spcAft>
              <a:buFont typeface="Wingdings"/>
              <a:buChar char=""/>
              <a:defRPr/>
            </a:pPr>
            <a:r>
              <a:rPr lang="en-US" i="1" dirty="0" smtClean="0">
                <a:solidFill>
                  <a:srgbClr val="FF0000"/>
                </a:solidFill>
              </a:rPr>
              <a:t>Experiential intelligence</a:t>
            </a:r>
            <a:r>
              <a:rPr lang="en-US" i="1" dirty="0" smtClean="0"/>
              <a:t>: </a:t>
            </a:r>
          </a:p>
          <a:p>
            <a:pPr lvl="3" eaLnBrk="1" fontAlgn="auto" hangingPunct="1">
              <a:spcAft>
                <a:spcPts val="0"/>
              </a:spcAft>
              <a:buFont typeface="Wingdings"/>
              <a:buChar char=""/>
              <a:defRPr/>
            </a:pPr>
            <a:r>
              <a:rPr lang="en-US" dirty="0" smtClean="0"/>
              <a:t>Ability to create, design, invent, originate, and imagine</a:t>
            </a:r>
          </a:p>
          <a:p>
            <a:pPr lvl="3" eaLnBrk="1" fontAlgn="auto" hangingPunct="1">
              <a:spcAft>
                <a:spcPts val="0"/>
              </a:spcAft>
              <a:buFont typeface="Wingdings"/>
              <a:buChar char=""/>
              <a:defRPr/>
            </a:pPr>
            <a:endParaRPr lang="en-US" dirty="0" smtClean="0"/>
          </a:p>
          <a:p>
            <a:pPr lvl="2" eaLnBrk="1" fontAlgn="auto" hangingPunct="1">
              <a:spcAft>
                <a:spcPts val="0"/>
              </a:spcAft>
              <a:buFont typeface="Wingdings"/>
              <a:buChar char=""/>
              <a:defRPr/>
            </a:pPr>
            <a:r>
              <a:rPr lang="en-US" i="1" dirty="0" smtClean="0">
                <a:solidFill>
                  <a:srgbClr val="FF0000"/>
                </a:solidFill>
              </a:rPr>
              <a:t>Contextual intelligence</a:t>
            </a:r>
            <a:r>
              <a:rPr lang="en-US" i="1" dirty="0" smtClean="0"/>
              <a:t>:</a:t>
            </a:r>
            <a:r>
              <a:rPr lang="en-US" dirty="0" smtClean="0"/>
              <a:t> </a:t>
            </a:r>
          </a:p>
          <a:p>
            <a:pPr lvl="3" eaLnBrk="1" fontAlgn="auto" hangingPunct="1">
              <a:spcAft>
                <a:spcPts val="0"/>
              </a:spcAft>
              <a:buFont typeface="Wingdings"/>
              <a:buChar char=""/>
              <a:defRPr/>
            </a:pPr>
            <a:r>
              <a:rPr lang="en-US" dirty="0" smtClean="0"/>
              <a:t>Ability to use, apply, implement, and put ideas into practice</a:t>
            </a:r>
            <a:endParaRPr lang="en-US" i="1" dirty="0" smtClean="0"/>
          </a:p>
        </p:txBody>
      </p:sp>
      <p:pic>
        <p:nvPicPr>
          <p:cNvPr id="29701" name="Picture 7" descr="http://pro.corbis.com/images/KK003730.jpg?size=67&amp;uid=A799986C-B2F0-454B-9900-09AD12F4A50D"/>
          <p:cNvPicPr>
            <a:picLocks noChangeAspect="1" noChangeArrowheads="1"/>
          </p:cNvPicPr>
          <p:nvPr/>
        </p:nvPicPr>
        <p:blipFill>
          <a:blip r:embed="rId3"/>
          <a:srcRect/>
          <a:stretch>
            <a:fillRect/>
          </a:stretch>
        </p:blipFill>
        <p:spPr bwMode="auto">
          <a:xfrm>
            <a:off x="7298406" y="0"/>
            <a:ext cx="1845594"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09922">
                                            <p:txEl>
                                              <p:pRg st="2" end="2"/>
                                            </p:txEl>
                                          </p:spTgt>
                                        </p:tgtEl>
                                        <p:attrNameLst>
                                          <p:attrName>style.visibility</p:attrName>
                                        </p:attrNameLst>
                                      </p:cBhvr>
                                      <p:to>
                                        <p:strVal val="visible"/>
                                      </p:to>
                                    </p:set>
                                    <p:anim calcmode="discrete" valueType="clr">
                                      <p:cBhvr override="childStyle">
                                        <p:cTn id="7" dur="80"/>
                                        <p:tgtEl>
                                          <p:spTgt spid="20992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9922">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209922">
                                            <p:txEl>
                                              <p:pRg st="2" end="2"/>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209922">
                                            <p:txEl>
                                              <p:pRg st="3" end="3"/>
                                            </p:txEl>
                                          </p:spTgt>
                                        </p:tgtEl>
                                        <p:attrNameLst>
                                          <p:attrName>style.visibility</p:attrName>
                                        </p:attrNameLst>
                                      </p:cBhvr>
                                      <p:to>
                                        <p:strVal val="visible"/>
                                      </p:to>
                                    </p:set>
                                    <p:anim calcmode="discrete" valueType="clr">
                                      <p:cBhvr override="childStyle">
                                        <p:cTn id="14" dur="80"/>
                                        <p:tgtEl>
                                          <p:spTgt spid="20992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09922">
                                            <p:txEl>
                                              <p:pRg st="3" end="3"/>
                                            </p:txEl>
                                          </p:spTgt>
                                        </p:tgtEl>
                                        <p:attrNameLst>
                                          <p:attrName>fillcolor</p:attrName>
                                        </p:attrNameLst>
                                      </p:cBhvr>
                                      <p:tavLst>
                                        <p:tav tm="0">
                                          <p:val>
                                            <p:clrVal>
                                              <a:schemeClr val="accent2"/>
                                            </p:clrVal>
                                          </p:val>
                                        </p:tav>
                                        <p:tav tm="50000">
                                          <p:val>
                                            <p:clrVal>
                                              <a:schemeClr val="hlink"/>
                                            </p:clrVal>
                                          </p:val>
                                        </p:tav>
                                      </p:tavLst>
                                    </p:anim>
                                    <p:set>
                                      <p:cBhvr>
                                        <p:cTn id="16" dur="80"/>
                                        <p:tgtEl>
                                          <p:spTgt spid="209922">
                                            <p:txEl>
                                              <p:pRg st="3" end="3"/>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209922">
                                            <p:txEl>
                                              <p:pRg st="5" end="5"/>
                                            </p:txEl>
                                          </p:spTgt>
                                        </p:tgtEl>
                                        <p:attrNameLst>
                                          <p:attrName>style.visibility</p:attrName>
                                        </p:attrNameLst>
                                      </p:cBhvr>
                                      <p:to>
                                        <p:strVal val="visible"/>
                                      </p:to>
                                    </p:set>
                                    <p:anim calcmode="discrete" valueType="clr">
                                      <p:cBhvr override="childStyle">
                                        <p:cTn id="21" dur="80"/>
                                        <p:tgtEl>
                                          <p:spTgt spid="209922">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09922">
                                            <p:txEl>
                                              <p:pRg st="5" end="5"/>
                                            </p:txEl>
                                          </p:spTgt>
                                        </p:tgtEl>
                                        <p:attrNameLst>
                                          <p:attrName>fillcolor</p:attrName>
                                        </p:attrNameLst>
                                      </p:cBhvr>
                                      <p:tavLst>
                                        <p:tav tm="0">
                                          <p:val>
                                            <p:clrVal>
                                              <a:schemeClr val="accent2"/>
                                            </p:clrVal>
                                          </p:val>
                                        </p:tav>
                                        <p:tav tm="50000">
                                          <p:val>
                                            <p:clrVal>
                                              <a:schemeClr val="hlink"/>
                                            </p:clrVal>
                                          </p:val>
                                        </p:tav>
                                      </p:tavLst>
                                    </p:anim>
                                    <p:set>
                                      <p:cBhvr>
                                        <p:cTn id="23" dur="80"/>
                                        <p:tgtEl>
                                          <p:spTgt spid="209922">
                                            <p:txEl>
                                              <p:pRg st="5" end="5"/>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209922">
                                            <p:txEl>
                                              <p:pRg st="6" end="6"/>
                                            </p:txEl>
                                          </p:spTgt>
                                        </p:tgtEl>
                                        <p:attrNameLst>
                                          <p:attrName>style.visibility</p:attrName>
                                        </p:attrNameLst>
                                      </p:cBhvr>
                                      <p:to>
                                        <p:strVal val="visible"/>
                                      </p:to>
                                    </p:set>
                                    <p:anim calcmode="discrete" valueType="clr">
                                      <p:cBhvr override="childStyle">
                                        <p:cTn id="28" dur="80"/>
                                        <p:tgtEl>
                                          <p:spTgt spid="209922">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09922">
                                            <p:txEl>
                                              <p:pRg st="6" end="6"/>
                                            </p:txEl>
                                          </p:spTgt>
                                        </p:tgtEl>
                                        <p:attrNameLst>
                                          <p:attrName>fillcolor</p:attrName>
                                        </p:attrNameLst>
                                      </p:cBhvr>
                                      <p:tavLst>
                                        <p:tav tm="0">
                                          <p:val>
                                            <p:clrVal>
                                              <a:schemeClr val="accent2"/>
                                            </p:clrVal>
                                          </p:val>
                                        </p:tav>
                                        <p:tav tm="50000">
                                          <p:val>
                                            <p:clrVal>
                                              <a:schemeClr val="hlink"/>
                                            </p:clrVal>
                                          </p:val>
                                        </p:tav>
                                      </p:tavLst>
                                    </p:anim>
                                    <p:set>
                                      <p:cBhvr>
                                        <p:cTn id="30" dur="80"/>
                                        <p:tgtEl>
                                          <p:spTgt spid="209922">
                                            <p:txEl>
                                              <p:pRg st="6" end="6"/>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209922">
                                            <p:txEl>
                                              <p:pRg st="8" end="8"/>
                                            </p:txEl>
                                          </p:spTgt>
                                        </p:tgtEl>
                                        <p:attrNameLst>
                                          <p:attrName>style.visibility</p:attrName>
                                        </p:attrNameLst>
                                      </p:cBhvr>
                                      <p:to>
                                        <p:strVal val="visible"/>
                                      </p:to>
                                    </p:set>
                                    <p:anim calcmode="discrete" valueType="clr">
                                      <p:cBhvr override="childStyle">
                                        <p:cTn id="35" dur="80"/>
                                        <p:tgtEl>
                                          <p:spTgt spid="209922">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209922">
                                            <p:txEl>
                                              <p:pRg st="8" end="8"/>
                                            </p:txEl>
                                          </p:spTgt>
                                        </p:tgtEl>
                                        <p:attrNameLst>
                                          <p:attrName>fillcolor</p:attrName>
                                        </p:attrNameLst>
                                      </p:cBhvr>
                                      <p:tavLst>
                                        <p:tav tm="0">
                                          <p:val>
                                            <p:clrVal>
                                              <a:schemeClr val="accent2"/>
                                            </p:clrVal>
                                          </p:val>
                                        </p:tav>
                                        <p:tav tm="50000">
                                          <p:val>
                                            <p:clrVal>
                                              <a:schemeClr val="hlink"/>
                                            </p:clrVal>
                                          </p:val>
                                        </p:tav>
                                      </p:tavLst>
                                    </p:anim>
                                    <p:set>
                                      <p:cBhvr>
                                        <p:cTn id="37" dur="80"/>
                                        <p:tgtEl>
                                          <p:spTgt spid="209922">
                                            <p:txEl>
                                              <p:pRg st="8" end="8"/>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209922">
                                            <p:txEl>
                                              <p:pRg st="9" end="9"/>
                                            </p:txEl>
                                          </p:spTgt>
                                        </p:tgtEl>
                                        <p:attrNameLst>
                                          <p:attrName>style.visibility</p:attrName>
                                        </p:attrNameLst>
                                      </p:cBhvr>
                                      <p:to>
                                        <p:strVal val="visible"/>
                                      </p:to>
                                    </p:set>
                                    <p:anim calcmode="discrete" valueType="clr">
                                      <p:cBhvr override="childStyle">
                                        <p:cTn id="42" dur="80"/>
                                        <p:tgtEl>
                                          <p:spTgt spid="209922">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209922">
                                            <p:txEl>
                                              <p:pRg st="9" end="9"/>
                                            </p:txEl>
                                          </p:spTgt>
                                        </p:tgtEl>
                                        <p:attrNameLst>
                                          <p:attrName>fillcolor</p:attrName>
                                        </p:attrNameLst>
                                      </p:cBhvr>
                                      <p:tavLst>
                                        <p:tav tm="0">
                                          <p:val>
                                            <p:clrVal>
                                              <a:schemeClr val="accent2"/>
                                            </p:clrVal>
                                          </p:val>
                                        </p:tav>
                                        <p:tav tm="50000">
                                          <p:val>
                                            <p:clrVal>
                                              <a:schemeClr val="hlink"/>
                                            </p:clrVal>
                                          </p:val>
                                        </p:tav>
                                      </p:tavLst>
                                    </p:anim>
                                    <p:set>
                                      <p:cBhvr>
                                        <p:cTn id="44" dur="80"/>
                                        <p:tgtEl>
                                          <p:spTgt spid="209922">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t>Intelligence</a:t>
            </a:r>
          </a:p>
        </p:txBody>
      </p:sp>
      <p:sp>
        <p:nvSpPr>
          <p:cNvPr id="3" name="Content Placeholder 2"/>
          <p:cNvSpPr>
            <a:spLocks noGrp="1"/>
          </p:cNvSpPr>
          <p:nvPr>
            <p:ph sz="half" idx="1"/>
          </p:nvPr>
        </p:nvSpPr>
        <p:spPr>
          <a:xfrm>
            <a:off x="228600" y="1524000"/>
            <a:ext cx="4572000" cy="4800600"/>
          </a:xfrm>
        </p:spPr>
        <p:txBody>
          <a:bodyPr>
            <a:normAutofit fontScale="77500" lnSpcReduction="20000"/>
          </a:bodyPr>
          <a:lstStyle/>
          <a:p>
            <a:pPr marL="320040" indent="-320040" eaLnBrk="1" fontAlgn="auto" hangingPunct="1">
              <a:spcAft>
                <a:spcPts val="0"/>
              </a:spcAft>
              <a:buFont typeface="Wingdings"/>
              <a:buChar char=""/>
              <a:defRPr/>
            </a:pPr>
            <a:r>
              <a:rPr lang="en-US" u="sng" dirty="0" smtClean="0"/>
              <a:t>Types of Intelligence (continued):</a:t>
            </a:r>
          </a:p>
          <a:p>
            <a:pPr marL="457200" lvl="1" indent="-228600" eaLnBrk="1" fontAlgn="auto" hangingPunct="1">
              <a:spcAft>
                <a:spcPts val="0"/>
              </a:spcAft>
              <a:buClr>
                <a:schemeClr val="bg2">
                  <a:lumMod val="60000"/>
                  <a:lumOff val="40000"/>
                </a:schemeClr>
              </a:buClr>
              <a:buFont typeface="Wingdings 2"/>
              <a:buChar char=""/>
              <a:tabLst>
                <a:tab pos="514350" algn="l"/>
              </a:tabLst>
              <a:defRPr/>
            </a:pPr>
            <a:r>
              <a:rPr lang="en-US" b="1" dirty="0" smtClean="0"/>
              <a:t>Gardner’s Eight Frames of Mind:</a:t>
            </a:r>
          </a:p>
          <a:p>
            <a:pPr marL="685800" lvl="2" eaLnBrk="1" fontAlgn="auto" hangingPunct="1">
              <a:spcAft>
                <a:spcPts val="0"/>
              </a:spcAft>
              <a:buFont typeface="Wingdings"/>
              <a:buChar char=""/>
              <a:defRPr/>
            </a:pPr>
            <a:r>
              <a:rPr lang="en-US" sz="2600" i="1" dirty="0" smtClean="0">
                <a:solidFill>
                  <a:srgbClr val="FF0000"/>
                </a:solidFill>
              </a:rPr>
              <a:t>Verbal</a:t>
            </a:r>
            <a:r>
              <a:rPr lang="en-US" sz="2600" i="1" dirty="0" smtClean="0"/>
              <a:t>:</a:t>
            </a:r>
            <a:r>
              <a:rPr lang="en-US" sz="2600" dirty="0" smtClean="0"/>
              <a:t> ability to think in words and use language to express meaning</a:t>
            </a:r>
          </a:p>
          <a:p>
            <a:pPr marL="685800" lvl="2" eaLnBrk="1" fontAlgn="auto" hangingPunct="1">
              <a:spcAft>
                <a:spcPts val="0"/>
              </a:spcAft>
              <a:buFont typeface="Wingdings"/>
              <a:buChar char=""/>
              <a:defRPr/>
            </a:pPr>
            <a:r>
              <a:rPr lang="en-US" sz="2600" i="1" dirty="0" smtClean="0">
                <a:solidFill>
                  <a:srgbClr val="FF0000"/>
                </a:solidFill>
              </a:rPr>
              <a:t>Mathematical</a:t>
            </a:r>
            <a:r>
              <a:rPr lang="en-US" sz="2600" i="1" dirty="0" smtClean="0"/>
              <a:t>:</a:t>
            </a:r>
            <a:r>
              <a:rPr lang="en-US" sz="2600" dirty="0" smtClean="0"/>
              <a:t> ability to carry out mathematical operations</a:t>
            </a:r>
          </a:p>
          <a:p>
            <a:pPr marL="685800" lvl="2" eaLnBrk="1" fontAlgn="auto" hangingPunct="1">
              <a:spcAft>
                <a:spcPts val="0"/>
              </a:spcAft>
              <a:buFont typeface="Wingdings"/>
              <a:buChar char=""/>
              <a:defRPr/>
            </a:pPr>
            <a:r>
              <a:rPr lang="en-US" sz="2600" i="1" dirty="0" smtClean="0">
                <a:solidFill>
                  <a:srgbClr val="FF0000"/>
                </a:solidFill>
              </a:rPr>
              <a:t>Spatial</a:t>
            </a:r>
            <a:r>
              <a:rPr lang="en-US" sz="2600" i="1" dirty="0" smtClean="0"/>
              <a:t>:</a:t>
            </a:r>
            <a:r>
              <a:rPr lang="en-US" sz="2600" dirty="0" smtClean="0"/>
              <a:t> ability to think three-dimensionally</a:t>
            </a:r>
          </a:p>
          <a:p>
            <a:pPr marL="685800" lvl="2" eaLnBrk="1" fontAlgn="auto" hangingPunct="1">
              <a:spcAft>
                <a:spcPts val="0"/>
              </a:spcAft>
              <a:buFont typeface="Wingdings"/>
              <a:buChar char=""/>
              <a:defRPr/>
            </a:pPr>
            <a:r>
              <a:rPr lang="en-US" sz="2600" i="1" dirty="0" smtClean="0">
                <a:solidFill>
                  <a:srgbClr val="FF0000"/>
                </a:solidFill>
              </a:rPr>
              <a:t>Musical</a:t>
            </a:r>
            <a:r>
              <a:rPr lang="en-US" sz="2600" i="1" dirty="0" smtClean="0"/>
              <a:t>:</a:t>
            </a:r>
            <a:r>
              <a:rPr lang="en-US" sz="2600" dirty="0" smtClean="0"/>
              <a:t> sensitivity to pitch, melody, rhythm, and tone</a:t>
            </a:r>
          </a:p>
          <a:p>
            <a:pPr marL="685800" lvl="2" eaLnBrk="1" fontAlgn="auto" hangingPunct="1">
              <a:spcAft>
                <a:spcPts val="0"/>
              </a:spcAft>
              <a:buFont typeface="Wingdings"/>
              <a:buChar char=""/>
              <a:defRPr/>
            </a:pPr>
            <a:r>
              <a:rPr lang="en-US" sz="2600" i="1" dirty="0" smtClean="0">
                <a:solidFill>
                  <a:srgbClr val="FF0000"/>
                </a:solidFill>
              </a:rPr>
              <a:t>Interpersonal</a:t>
            </a:r>
            <a:r>
              <a:rPr lang="en-US" sz="2600" i="1" dirty="0" smtClean="0"/>
              <a:t>:</a:t>
            </a:r>
            <a:r>
              <a:rPr lang="en-US" sz="2600" dirty="0" smtClean="0"/>
              <a:t> ability to understand and interact effectively with others</a:t>
            </a:r>
          </a:p>
          <a:p>
            <a:pPr marL="685800" lvl="2" eaLnBrk="1" fontAlgn="auto" hangingPunct="1">
              <a:spcAft>
                <a:spcPts val="0"/>
              </a:spcAft>
              <a:buFont typeface="Wingdings"/>
              <a:buChar char=""/>
              <a:defRPr/>
            </a:pPr>
            <a:r>
              <a:rPr lang="en-US" sz="2600" i="1" dirty="0" smtClean="0">
                <a:solidFill>
                  <a:srgbClr val="FF0000"/>
                </a:solidFill>
              </a:rPr>
              <a:t>Intrapersonal</a:t>
            </a:r>
            <a:r>
              <a:rPr lang="en-US" sz="2600" i="1" dirty="0" smtClean="0"/>
              <a:t>:</a:t>
            </a:r>
            <a:r>
              <a:rPr lang="en-US" sz="2600" dirty="0" smtClean="0"/>
              <a:t> ability to understand oneself</a:t>
            </a:r>
          </a:p>
          <a:p>
            <a:pPr marL="685800" lvl="2" eaLnBrk="1" fontAlgn="auto" hangingPunct="1">
              <a:spcAft>
                <a:spcPts val="0"/>
              </a:spcAft>
              <a:buFont typeface="Wingdings"/>
              <a:buChar char=""/>
              <a:defRPr/>
            </a:pPr>
            <a:r>
              <a:rPr lang="en-US" sz="2600" i="1" dirty="0" smtClean="0">
                <a:solidFill>
                  <a:srgbClr val="FF0000"/>
                </a:solidFill>
              </a:rPr>
              <a:t>Naturalist:</a:t>
            </a:r>
            <a:r>
              <a:rPr lang="en-US" sz="2600" i="1" dirty="0" smtClean="0"/>
              <a:t> </a:t>
            </a:r>
            <a:r>
              <a:rPr lang="en-US" sz="2600" dirty="0" smtClean="0"/>
              <a:t>ability to observe patterns in nature and understand natural and human-made systems</a:t>
            </a:r>
            <a:endParaRPr lang="en-US" sz="2600" i="1" dirty="0" smtClean="0"/>
          </a:p>
          <a:p>
            <a:pPr marL="320040" indent="-320040" eaLnBrk="1" fontAlgn="auto" hangingPunct="1">
              <a:spcAft>
                <a:spcPts val="0"/>
              </a:spcAft>
              <a:buFont typeface="Wingdings"/>
              <a:buChar char=""/>
              <a:defRPr/>
            </a:pPr>
            <a:endParaRPr lang="en-US" dirty="0"/>
          </a:p>
        </p:txBody>
      </p:sp>
      <p:sp>
        <p:nvSpPr>
          <p:cNvPr id="5" name="Content Placeholder 4"/>
          <p:cNvSpPr>
            <a:spLocks noGrp="1"/>
          </p:cNvSpPr>
          <p:nvPr>
            <p:ph sz="half" idx="2"/>
          </p:nvPr>
        </p:nvSpPr>
        <p:spPr>
          <a:xfrm>
            <a:off x="4845050" y="1905000"/>
            <a:ext cx="4070350" cy="4256088"/>
          </a:xfrm>
        </p:spPr>
        <p:txBody>
          <a:bodyPr>
            <a:normAutofit fontScale="77500" lnSpcReduction="20000"/>
          </a:bodyPr>
          <a:lstStyle/>
          <a:p>
            <a:pPr marL="53975" lvl="2" indent="0" eaLnBrk="1" fontAlgn="auto" hangingPunct="1">
              <a:spcBef>
                <a:spcPts val="2000"/>
              </a:spcBef>
              <a:spcAft>
                <a:spcPts val="0"/>
              </a:spcAft>
              <a:buNone/>
              <a:defRPr/>
            </a:pPr>
            <a:endParaRPr lang="en-US" sz="2600" dirty="0" smtClean="0"/>
          </a:p>
          <a:p>
            <a:pPr marL="320040" indent="-320040" eaLnBrk="1" fontAlgn="auto" hangingPunct="1">
              <a:spcAft>
                <a:spcPts val="0"/>
              </a:spcAft>
              <a:buFont typeface="Wingdings"/>
              <a:buNone/>
              <a:defRPr/>
            </a:pPr>
            <a:endParaRPr lang="en-US" dirty="0"/>
          </a:p>
        </p:txBody>
      </p:sp>
      <p:pic>
        <p:nvPicPr>
          <p:cNvPr id="30725" name="Picture 5" descr="http://assets.espn.go.com/photo/2007/1201/ncf_u_perrilloux_300.jpg"/>
          <p:cNvPicPr>
            <a:picLocks noChangeAspect="1" noChangeArrowheads="1"/>
          </p:cNvPicPr>
          <p:nvPr/>
        </p:nvPicPr>
        <p:blipFill>
          <a:blip r:embed="rId3"/>
          <a:srcRect/>
          <a:stretch>
            <a:fillRect/>
          </a:stretch>
        </p:blipFill>
        <p:spPr bwMode="auto">
          <a:xfrm>
            <a:off x="5105400" y="3124200"/>
            <a:ext cx="2857500" cy="2857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7"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2" end="2"/>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14"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3" end="3"/>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21"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23" dur="80"/>
                                        <p:tgtEl>
                                          <p:spTgt spid="3">
                                            <p:txEl>
                                              <p:pRg st="4" end="4"/>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28"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30" dur="80"/>
                                        <p:tgtEl>
                                          <p:spTgt spid="3">
                                            <p:txEl>
                                              <p:pRg st="5" end="5"/>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3">
                                            <p:txEl>
                                              <p:pRg st="6" end="6"/>
                                            </p:txEl>
                                          </p:spTgt>
                                        </p:tgtEl>
                                        <p:attrNameLst>
                                          <p:attrName>style.visibility</p:attrName>
                                        </p:attrNameLst>
                                      </p:cBhvr>
                                      <p:to>
                                        <p:strVal val="visible"/>
                                      </p:to>
                                    </p:set>
                                    <p:anim calcmode="discrete" valueType="clr">
                                      <p:cBhvr override="childStyle">
                                        <p:cTn id="35" dur="80"/>
                                        <p:tgtEl>
                                          <p:spTgt spid="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
                                            <p:txEl>
                                              <p:pRg st="6" end="6"/>
                                            </p:txEl>
                                          </p:spTgt>
                                        </p:tgtEl>
                                        <p:attrNameLst>
                                          <p:attrName>fillcolor</p:attrName>
                                        </p:attrNameLst>
                                      </p:cBhvr>
                                      <p:tavLst>
                                        <p:tav tm="0">
                                          <p:val>
                                            <p:clrVal>
                                              <a:schemeClr val="accent2"/>
                                            </p:clrVal>
                                          </p:val>
                                        </p:tav>
                                        <p:tav tm="50000">
                                          <p:val>
                                            <p:clrVal>
                                              <a:schemeClr val="hlink"/>
                                            </p:clrVal>
                                          </p:val>
                                        </p:tav>
                                      </p:tavLst>
                                    </p:anim>
                                    <p:set>
                                      <p:cBhvr>
                                        <p:cTn id="37" dur="80"/>
                                        <p:tgtEl>
                                          <p:spTgt spid="3">
                                            <p:txEl>
                                              <p:pRg st="6" end="6"/>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3">
                                            <p:txEl>
                                              <p:pRg st="7" end="7"/>
                                            </p:txEl>
                                          </p:spTgt>
                                        </p:tgtEl>
                                        <p:attrNameLst>
                                          <p:attrName>style.visibility</p:attrName>
                                        </p:attrNameLst>
                                      </p:cBhvr>
                                      <p:to>
                                        <p:strVal val="visible"/>
                                      </p:to>
                                    </p:set>
                                    <p:anim calcmode="discrete" valueType="clr">
                                      <p:cBhvr override="childStyle">
                                        <p:cTn id="42" dur="80"/>
                                        <p:tgtEl>
                                          <p:spTgt spid="3">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3">
                                            <p:txEl>
                                              <p:pRg st="7" end="7"/>
                                            </p:txEl>
                                          </p:spTgt>
                                        </p:tgtEl>
                                        <p:attrNameLst>
                                          <p:attrName>fillcolor</p:attrName>
                                        </p:attrNameLst>
                                      </p:cBhvr>
                                      <p:tavLst>
                                        <p:tav tm="0">
                                          <p:val>
                                            <p:clrVal>
                                              <a:schemeClr val="accent2"/>
                                            </p:clrVal>
                                          </p:val>
                                        </p:tav>
                                        <p:tav tm="50000">
                                          <p:val>
                                            <p:clrVal>
                                              <a:schemeClr val="hlink"/>
                                            </p:clrVal>
                                          </p:val>
                                        </p:tav>
                                      </p:tavLst>
                                    </p:anim>
                                    <p:set>
                                      <p:cBhvr>
                                        <p:cTn id="44" dur="80"/>
                                        <p:tgtEl>
                                          <p:spTgt spid="3">
                                            <p:txEl>
                                              <p:pRg st="7" end="7"/>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3">
                                            <p:txEl>
                                              <p:pRg st="8" end="8"/>
                                            </p:txEl>
                                          </p:spTgt>
                                        </p:tgtEl>
                                        <p:attrNameLst>
                                          <p:attrName>style.visibility</p:attrName>
                                        </p:attrNameLst>
                                      </p:cBhvr>
                                      <p:to>
                                        <p:strVal val="visible"/>
                                      </p:to>
                                    </p:set>
                                    <p:anim calcmode="discrete" valueType="clr">
                                      <p:cBhvr override="childStyle">
                                        <p:cTn id="49" dur="80"/>
                                        <p:tgtEl>
                                          <p:spTgt spid="3">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3">
                                            <p:txEl>
                                              <p:pRg st="8" end="8"/>
                                            </p:txEl>
                                          </p:spTgt>
                                        </p:tgtEl>
                                        <p:attrNameLst>
                                          <p:attrName>fillcolor</p:attrName>
                                        </p:attrNameLst>
                                      </p:cBhvr>
                                      <p:tavLst>
                                        <p:tav tm="0">
                                          <p:val>
                                            <p:clrVal>
                                              <a:schemeClr val="accent2"/>
                                            </p:clrVal>
                                          </p:val>
                                        </p:tav>
                                        <p:tav tm="50000">
                                          <p:val>
                                            <p:clrVal>
                                              <a:schemeClr val="hlink"/>
                                            </p:clrVal>
                                          </p:val>
                                        </p:tav>
                                      </p:tavLst>
                                    </p:anim>
                                    <p:set>
                                      <p:cBhvr>
                                        <p:cTn id="51" dur="80"/>
                                        <p:tgtEl>
                                          <p:spTgt spid="3">
                                            <p:txEl>
                                              <p:pRg st="8" end="8"/>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nodeType="clickEffect" nodePh="1">
                                  <p:stCondLst>
                                    <p:cond delay="0"/>
                                  </p:stCondLst>
                                  <p:endCondLst>
                                    <p:cond evt="begin" delay="0">
                                      <p:tn val="54"/>
                                    </p:cond>
                                  </p:endCondLst>
                                  <p:iterate type="lt">
                                    <p:tmPct val="50000"/>
                                  </p:iterate>
                                  <p:childTnLst>
                                    <p:set>
                                      <p:cBhvr>
                                        <p:cTn id="55"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56"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58" dur="80"/>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Differences in IQ Scores</a:t>
            </a:r>
          </a:p>
        </p:txBody>
      </p:sp>
      <p:pic>
        <p:nvPicPr>
          <p:cNvPr id="32772" name="Content Placeholder 5" descr="san70215_0912"/>
          <p:cNvPicPr>
            <a:picLocks noGrp="1" noChangeAspect="1" noChangeArrowheads="1"/>
          </p:cNvPicPr>
          <p:nvPr>
            <p:ph sz="half" idx="1"/>
          </p:nvPr>
        </p:nvPicPr>
        <p:blipFill>
          <a:blip r:embed="rId3" cstate="print"/>
          <a:stretch>
            <a:fillRect/>
          </a:stretch>
        </p:blipFill>
        <p:spPr>
          <a:xfrm>
            <a:off x="457200" y="3022405"/>
            <a:ext cx="4038600" cy="1681552"/>
          </a:xfrm>
        </p:spPr>
      </p:pic>
      <p:sp>
        <p:nvSpPr>
          <p:cNvPr id="5" name="Content Placeholder 4"/>
          <p:cNvSpPr>
            <a:spLocks noGrp="1"/>
          </p:cNvSpPr>
          <p:nvPr>
            <p:ph sz="half" idx="2"/>
          </p:nvPr>
        </p:nvSpPr>
        <p:spPr>
          <a:xfrm>
            <a:off x="4797425" y="1600200"/>
            <a:ext cx="4041775" cy="4525963"/>
          </a:xfrm>
        </p:spPr>
        <p:txBody>
          <a:bodyPr>
            <a:normAutofit fontScale="92500" lnSpcReduction="10000"/>
          </a:bodyPr>
          <a:lstStyle/>
          <a:p>
            <a:pPr marL="320040" indent="-320040" eaLnBrk="1" fontAlgn="auto" hangingPunct="1">
              <a:spcAft>
                <a:spcPts val="0"/>
              </a:spcAft>
              <a:buFont typeface="Wingdings"/>
              <a:buChar char=""/>
              <a:defRPr/>
            </a:pPr>
            <a:r>
              <a:rPr lang="en-US" u="sng" dirty="0" smtClean="0"/>
              <a:t>Environmental Influences:</a:t>
            </a:r>
          </a:p>
          <a:p>
            <a:pPr marL="640715" lvl="1" indent="-320040" eaLnBrk="1" fontAlgn="auto" hangingPunct="1">
              <a:spcAft>
                <a:spcPts val="0"/>
              </a:spcAft>
              <a:buFont typeface="Wingdings"/>
              <a:buChar char=""/>
              <a:defRPr/>
            </a:pPr>
            <a:r>
              <a:rPr lang="en-US" dirty="0" smtClean="0"/>
              <a:t>Communication of parents</a:t>
            </a:r>
          </a:p>
          <a:p>
            <a:pPr marL="640715" lvl="1" indent="-320040" eaLnBrk="1" fontAlgn="auto" hangingPunct="1">
              <a:spcAft>
                <a:spcPts val="0"/>
              </a:spcAft>
              <a:buFont typeface="Wingdings"/>
              <a:buChar char=""/>
              <a:defRPr/>
            </a:pPr>
            <a:r>
              <a:rPr lang="en-US" dirty="0" smtClean="0"/>
              <a:t>Schooling</a:t>
            </a:r>
          </a:p>
          <a:p>
            <a:pPr marL="640715" lvl="1" indent="-320040" eaLnBrk="1" fontAlgn="auto" hangingPunct="1">
              <a:spcAft>
                <a:spcPts val="0"/>
              </a:spcAft>
              <a:buFont typeface="Wingdings"/>
              <a:buChar char=""/>
              <a:defRPr/>
            </a:pPr>
            <a:r>
              <a:rPr lang="en-US" i="1" dirty="0" smtClean="0"/>
              <a:t>Flynn Effect:</a:t>
            </a:r>
            <a:r>
              <a:rPr lang="en-US" dirty="0" smtClean="0"/>
              <a:t> rapidly increasing IQ test scores around the world</a:t>
            </a:r>
          </a:p>
          <a:p>
            <a:pPr marL="915352" lvl="2" indent="-320040" eaLnBrk="1" fontAlgn="auto" hangingPunct="1">
              <a:spcAft>
                <a:spcPts val="0"/>
              </a:spcAft>
              <a:buFont typeface="Wingdings"/>
              <a:buChar char=""/>
              <a:defRPr/>
            </a:pPr>
            <a:r>
              <a:rPr lang="en-US" dirty="0" smtClean="0"/>
              <a:t>Increasing levels of education attained by more people</a:t>
            </a:r>
          </a:p>
          <a:p>
            <a:pPr marL="915352" lvl="2" indent="-320040" eaLnBrk="1" fontAlgn="auto" hangingPunct="1">
              <a:spcAft>
                <a:spcPts val="0"/>
              </a:spcAft>
              <a:buFont typeface="Wingdings"/>
              <a:buChar char=""/>
              <a:defRPr/>
            </a:pPr>
            <a:r>
              <a:rPr lang="en-US" dirty="0" smtClean="0"/>
              <a:t>Explosion of available information</a:t>
            </a:r>
          </a:p>
          <a:p>
            <a:pPr marL="640715" lvl="1" indent="-320040" eaLnBrk="1" fontAlgn="auto" hangingPunct="1">
              <a:spcAft>
                <a:spcPts val="0"/>
              </a:spcAft>
              <a:buFont typeface="Wingdings"/>
              <a:buChar char=""/>
              <a:defRPr/>
            </a:pPr>
            <a:r>
              <a:rPr lang="en-US" dirty="0" smtClean="0"/>
              <a:t>Interventions designed to help children at risk for impoverished intelligence</a:t>
            </a:r>
          </a:p>
          <a:p>
            <a:pPr marL="320040" indent="-320040" eaLnBrk="1" fontAlgn="auto" hangingPunct="1">
              <a:spcAft>
                <a:spcPts val="0"/>
              </a:spcAft>
              <a:buFont typeface="Wingdings"/>
              <a:buChar char=""/>
              <a:defRPr/>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52400" y="63500"/>
            <a:ext cx="8839200" cy="1282700"/>
          </a:xfrm>
        </p:spPr>
        <p:txBody>
          <a:bodyPr/>
          <a:lstStyle/>
          <a:p>
            <a:pPr eaLnBrk="1" hangingPunct="1"/>
            <a:r>
              <a:rPr lang="en-US" smtClean="0"/>
              <a:t>Differences in IQ Scores</a:t>
            </a:r>
          </a:p>
        </p:txBody>
      </p:sp>
      <p:sp>
        <p:nvSpPr>
          <p:cNvPr id="3" name="Content Placeholder 2"/>
          <p:cNvSpPr>
            <a:spLocks noGrp="1"/>
          </p:cNvSpPr>
          <p:nvPr>
            <p:ph idx="1"/>
          </p:nvPr>
        </p:nvSpPr>
        <p:spPr/>
        <p:txBody>
          <a:bodyPr>
            <a:normAutofit/>
          </a:bodyPr>
          <a:lstStyle/>
          <a:p>
            <a:pPr marL="320040" indent="-320040" eaLnBrk="1" fontAlgn="auto" hangingPunct="1">
              <a:spcAft>
                <a:spcPts val="0"/>
              </a:spcAft>
              <a:buFont typeface="Wingdings"/>
              <a:buChar char=""/>
              <a:defRPr/>
            </a:pPr>
            <a:r>
              <a:rPr lang="en-US" u="sng" dirty="0" smtClean="0"/>
              <a:t>Group Differences:</a:t>
            </a:r>
          </a:p>
          <a:p>
            <a:pPr marL="640715" lvl="1" indent="-320040" eaLnBrk="1" fontAlgn="auto" hangingPunct="1">
              <a:spcAft>
                <a:spcPts val="0"/>
              </a:spcAft>
              <a:buFont typeface="Wingdings"/>
              <a:buChar char=""/>
              <a:defRPr/>
            </a:pPr>
            <a:r>
              <a:rPr lang="en-US" dirty="0" smtClean="0"/>
              <a:t>On average, African American schoolchildren score 10 to 15 points lower on IQ tests than White American schoolchildren</a:t>
            </a:r>
          </a:p>
          <a:p>
            <a:pPr marL="915352" lvl="2" indent="-320040" eaLnBrk="1" fontAlgn="auto" hangingPunct="1">
              <a:spcAft>
                <a:spcPts val="0"/>
              </a:spcAft>
              <a:buFont typeface="Wingdings"/>
              <a:buChar char=""/>
              <a:defRPr/>
            </a:pPr>
            <a:r>
              <a:rPr lang="en-US" dirty="0" smtClean="0"/>
              <a:t>Gap has begun to narrow as African Americans have gained social, economic, and educational opportunities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7"/>
          <p:cNvSpPr>
            <a:spLocks noGrp="1"/>
          </p:cNvSpPr>
          <p:nvPr>
            <p:ph type="title"/>
          </p:nvPr>
        </p:nvSpPr>
        <p:spPr>
          <a:xfrm>
            <a:off x="152400" y="63500"/>
            <a:ext cx="8839200" cy="1282700"/>
          </a:xfrm>
        </p:spPr>
        <p:txBody>
          <a:bodyPr/>
          <a:lstStyle/>
          <a:p>
            <a:pPr eaLnBrk="1" hangingPunct="1"/>
            <a:r>
              <a:rPr lang="en-US" smtClean="0"/>
              <a:t>Body Growth and Change</a:t>
            </a:r>
          </a:p>
        </p:txBody>
      </p:sp>
      <p:sp>
        <p:nvSpPr>
          <p:cNvPr id="63490" name="Rectangle 2"/>
          <p:cNvSpPr>
            <a:spLocks noGrp="1" noChangeArrowheads="1"/>
          </p:cNvSpPr>
          <p:nvPr>
            <p:ph idx="1"/>
          </p:nvPr>
        </p:nvSpPr>
        <p:spPr/>
        <p:txBody>
          <a:bodyPr>
            <a:normAutofit lnSpcReduction="10000"/>
          </a:bodyPr>
          <a:lstStyle/>
          <a:p>
            <a:pPr marL="320040" indent="-320040" eaLnBrk="1" fontAlgn="auto" hangingPunct="1">
              <a:spcAft>
                <a:spcPts val="0"/>
              </a:spcAft>
              <a:buFont typeface="Wingdings"/>
              <a:buChar char=""/>
              <a:defRPr/>
            </a:pPr>
            <a:r>
              <a:rPr lang="en-US" u="sng" dirty="0" smtClean="0"/>
              <a:t>The Brain:</a:t>
            </a:r>
          </a:p>
          <a:p>
            <a:pPr marL="640080" lvl="1" indent="-274320" eaLnBrk="1" fontAlgn="auto" hangingPunct="1">
              <a:spcAft>
                <a:spcPts val="0"/>
              </a:spcAft>
              <a:buClr>
                <a:schemeClr val="bg2">
                  <a:lumMod val="60000"/>
                  <a:lumOff val="40000"/>
                </a:schemeClr>
              </a:buClr>
              <a:buFont typeface="Wingdings 2"/>
              <a:buChar char=""/>
              <a:defRPr/>
            </a:pPr>
            <a:r>
              <a:rPr lang="en-US" dirty="0" smtClean="0"/>
              <a:t>Brain volume stabilizes</a:t>
            </a:r>
          </a:p>
          <a:p>
            <a:pPr marL="640080" lvl="1" indent="-274320" eaLnBrk="1" fontAlgn="auto" hangingPunct="1">
              <a:spcAft>
                <a:spcPts val="0"/>
              </a:spcAft>
              <a:buClr>
                <a:schemeClr val="bg2">
                  <a:lumMod val="60000"/>
                  <a:lumOff val="40000"/>
                </a:schemeClr>
              </a:buClr>
              <a:buFont typeface="Wingdings 2"/>
              <a:buChar char=""/>
              <a:defRPr/>
            </a:pPr>
            <a:r>
              <a:rPr lang="en-US" dirty="0" smtClean="0"/>
              <a:t>Significant changes in structures and regions occur, especially in the prefrontal cortex</a:t>
            </a:r>
          </a:p>
          <a:p>
            <a:pPr lvl="2" eaLnBrk="1" fontAlgn="auto" hangingPunct="1">
              <a:spcAft>
                <a:spcPts val="0"/>
              </a:spcAft>
              <a:buFont typeface="Wingdings"/>
              <a:buChar char=""/>
              <a:defRPr/>
            </a:pPr>
            <a:r>
              <a:rPr lang="en-US" dirty="0" smtClean="0"/>
              <a:t>Improved attention, reasoning, and cognitive control</a:t>
            </a:r>
          </a:p>
          <a:p>
            <a:pPr marL="640080" lvl="1" indent="-274320" eaLnBrk="1" fontAlgn="auto" hangingPunct="1">
              <a:spcAft>
                <a:spcPts val="0"/>
              </a:spcAft>
              <a:buClr>
                <a:schemeClr val="bg2">
                  <a:lumMod val="60000"/>
                  <a:lumOff val="40000"/>
                </a:schemeClr>
              </a:buClr>
              <a:buFont typeface="Wingdings 2"/>
              <a:buChar char=""/>
              <a:defRPr/>
            </a:pPr>
            <a:r>
              <a:rPr lang="en-US" dirty="0" smtClean="0"/>
              <a:t>Increases in cortical thickness</a:t>
            </a:r>
          </a:p>
          <a:p>
            <a:pPr marL="640080" lvl="1" indent="-274320" eaLnBrk="1" fontAlgn="auto" hangingPunct="1">
              <a:spcAft>
                <a:spcPts val="0"/>
              </a:spcAft>
              <a:buClr>
                <a:schemeClr val="bg2">
                  <a:lumMod val="60000"/>
                  <a:lumOff val="40000"/>
                </a:schemeClr>
              </a:buClr>
              <a:buFont typeface="Wingdings 2"/>
              <a:buChar char=""/>
              <a:defRPr/>
            </a:pPr>
            <a:r>
              <a:rPr lang="en-US" dirty="0" smtClean="0"/>
              <a:t>Activation of some brain areas increase while others decrease</a:t>
            </a:r>
          </a:p>
          <a:p>
            <a:pPr lvl="2" eaLnBrk="1" fontAlgn="auto" hangingPunct="1">
              <a:spcAft>
                <a:spcPts val="0"/>
              </a:spcAft>
              <a:buFont typeface="Wingdings"/>
              <a:buChar char=""/>
              <a:defRPr/>
            </a:pPr>
            <a:r>
              <a:rPr lang="en-US" dirty="0" smtClean="0"/>
              <a:t>Shift from larger areas to smaller, more focal areas</a:t>
            </a:r>
          </a:p>
          <a:p>
            <a:pPr lvl="2" eaLnBrk="1" fontAlgn="auto" hangingPunct="1">
              <a:spcAft>
                <a:spcPts val="0"/>
              </a:spcAft>
              <a:buFont typeface="Wingdings"/>
              <a:buChar char=""/>
              <a:defRPr/>
            </a:pPr>
            <a:r>
              <a:rPr lang="en-US" dirty="0" smtClean="0"/>
              <a:t>Due to synaptic pruning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52400" y="63500"/>
            <a:ext cx="8839200" cy="1282700"/>
          </a:xfrm>
        </p:spPr>
        <p:txBody>
          <a:bodyPr/>
          <a:lstStyle/>
          <a:p>
            <a:pPr eaLnBrk="1" hangingPunct="1"/>
            <a:r>
              <a:rPr lang="en-US" smtClean="0"/>
              <a:t>Differences in IQ Scores</a:t>
            </a:r>
          </a:p>
        </p:txBody>
      </p:sp>
      <p:pic>
        <p:nvPicPr>
          <p:cNvPr id="34819" name="Picture 5" descr="san70215_0913"/>
          <p:cNvPicPr>
            <a:picLocks noChangeAspect="1" noChangeArrowheads="1"/>
          </p:cNvPicPr>
          <p:nvPr/>
        </p:nvPicPr>
        <p:blipFill>
          <a:blip r:embed="rId2"/>
          <a:srcRect/>
          <a:stretch>
            <a:fillRect/>
          </a:stretch>
        </p:blipFill>
        <p:spPr bwMode="auto">
          <a:xfrm>
            <a:off x="2286000" y="1752600"/>
            <a:ext cx="4416425"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52400" y="63500"/>
            <a:ext cx="8839200" cy="1282700"/>
          </a:xfrm>
        </p:spPr>
        <p:txBody>
          <a:bodyPr/>
          <a:lstStyle/>
          <a:p>
            <a:pPr eaLnBrk="1" hangingPunct="1"/>
            <a:r>
              <a:rPr lang="en-US" smtClean="0"/>
              <a:t>Differences in IQ Scores</a:t>
            </a:r>
          </a:p>
        </p:txBody>
      </p:sp>
      <p:sp>
        <p:nvSpPr>
          <p:cNvPr id="35843" name="Content Placeholder 2"/>
          <p:cNvSpPr>
            <a:spLocks noGrp="1"/>
          </p:cNvSpPr>
          <p:nvPr>
            <p:ph idx="1"/>
          </p:nvPr>
        </p:nvSpPr>
        <p:spPr/>
        <p:txBody>
          <a:bodyPr/>
          <a:lstStyle/>
          <a:p>
            <a:pPr eaLnBrk="1" hangingPunct="1"/>
            <a:r>
              <a:rPr lang="en-US" sz="3000" u="sng" dirty="0" smtClean="0">
                <a:cs typeface="Times New Roman" pitchFamily="-16" charset="0"/>
              </a:rPr>
              <a:t>Extremes of Intelligence:</a:t>
            </a:r>
          </a:p>
          <a:p>
            <a:pPr lvl="1" eaLnBrk="1" hangingPunct="1"/>
            <a:r>
              <a:rPr lang="en-US" b="1" dirty="0" smtClean="0">
                <a:cs typeface="Times New Roman" pitchFamily="-16" charset="0"/>
              </a:rPr>
              <a:t>Mental Retardation:</a:t>
            </a:r>
            <a:r>
              <a:rPr lang="en-US" dirty="0" smtClean="0">
                <a:cs typeface="Times New Roman" pitchFamily="-16" charset="0"/>
              </a:rPr>
              <a:t> </a:t>
            </a:r>
          </a:p>
          <a:p>
            <a:pPr lvl="2" eaLnBrk="1" hangingPunct="1"/>
            <a:r>
              <a:rPr lang="en-US" dirty="0" smtClean="0">
                <a:cs typeface="Times New Roman" pitchFamily="-16" charset="0"/>
              </a:rPr>
              <a:t>A condition of limited mental ability in which an individual has a low IQ </a:t>
            </a:r>
            <a:r>
              <a:rPr lang="en-US" dirty="0" smtClean="0">
                <a:solidFill>
                  <a:srgbClr val="00B0F0"/>
                </a:solidFill>
                <a:cs typeface="Times New Roman" pitchFamily="-16" charset="0"/>
              </a:rPr>
              <a:t>(typically below 70) </a:t>
            </a:r>
            <a:r>
              <a:rPr lang="en-US" dirty="0" smtClean="0">
                <a:cs typeface="Times New Roman" pitchFamily="-16" charset="0"/>
              </a:rPr>
              <a:t>and has difficulty adapting to everyday life</a:t>
            </a:r>
          </a:p>
          <a:p>
            <a:pPr lvl="1" eaLnBrk="1" hangingPunct="1"/>
            <a:r>
              <a:rPr lang="en-US" sz="2300" dirty="0" smtClean="0">
                <a:cs typeface="Times New Roman" pitchFamily="-16" charset="0"/>
              </a:rPr>
              <a:t>Can be mild, moderate, severe or profound</a:t>
            </a:r>
          </a:p>
          <a:p>
            <a:pPr lvl="2" eaLnBrk="1" hangingPunct="1"/>
            <a:r>
              <a:rPr lang="en-US" dirty="0" smtClean="0">
                <a:cs typeface="Times New Roman" pitchFamily="-16" charset="0"/>
              </a:rPr>
              <a:t>Mildly retarded makes up 85% of MR population</a:t>
            </a:r>
          </a:p>
          <a:p>
            <a:pPr lvl="1" eaLnBrk="1" hangingPunct="1"/>
            <a:r>
              <a:rPr lang="en-US" sz="2300" dirty="0" smtClean="0">
                <a:cs typeface="Times New Roman" pitchFamily="-16" charset="0"/>
              </a:rPr>
              <a:t>Can have an organic cause, or it can be social and cultural in origin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r>
              <a:rPr lang="fr-FR" sz="3800" smtClean="0"/>
              <a:t>Intelligence (IQ) vs. Emotional Intelligence (EQ)</a:t>
            </a:r>
            <a:endParaRPr lang="en-US" sz="3800" smtClean="0"/>
          </a:p>
        </p:txBody>
      </p:sp>
      <p:sp>
        <p:nvSpPr>
          <p:cNvPr id="36867" name="Content Placeholder 3"/>
          <p:cNvSpPr>
            <a:spLocks noGrp="1"/>
          </p:cNvSpPr>
          <p:nvPr>
            <p:ph sz="half" idx="1"/>
          </p:nvPr>
        </p:nvSpPr>
        <p:spPr/>
        <p:txBody>
          <a:bodyPr>
            <a:normAutofit fontScale="92500" lnSpcReduction="10000"/>
          </a:bodyPr>
          <a:lstStyle/>
          <a:p>
            <a:r>
              <a:rPr lang="en-US" sz="2500" dirty="0" smtClean="0">
                <a:solidFill>
                  <a:schemeClr val="bg2">
                    <a:lumMod val="20000"/>
                    <a:lumOff val="80000"/>
                  </a:schemeClr>
                </a:solidFill>
              </a:rPr>
              <a:t>IQ is primarily used to measure one's </a:t>
            </a:r>
            <a:r>
              <a:rPr lang="en-US" sz="2500" i="1" dirty="0" smtClean="0">
                <a:solidFill>
                  <a:schemeClr val="bg2">
                    <a:lumMod val="20000"/>
                    <a:lumOff val="80000"/>
                  </a:schemeClr>
                </a:solidFill>
              </a:rPr>
              <a:t>cognitive abilities</a:t>
            </a:r>
            <a:r>
              <a:rPr lang="en-US" sz="2500" dirty="0" smtClean="0">
                <a:solidFill>
                  <a:schemeClr val="bg2">
                    <a:lumMod val="20000"/>
                    <a:lumOff val="80000"/>
                  </a:schemeClr>
                </a:solidFill>
              </a:rPr>
              <a:t>, </a:t>
            </a:r>
          </a:p>
          <a:p>
            <a:pPr lvl="1"/>
            <a:r>
              <a:rPr lang="en-US" sz="2200" dirty="0" smtClean="0">
                <a:solidFill>
                  <a:schemeClr val="bg2">
                    <a:lumMod val="20000"/>
                    <a:lumOff val="80000"/>
                  </a:schemeClr>
                </a:solidFill>
              </a:rPr>
              <a:t>such as the ability to learn or understand new situations; </a:t>
            </a:r>
          </a:p>
          <a:p>
            <a:pPr lvl="1"/>
            <a:r>
              <a:rPr lang="en-US" sz="2200" dirty="0" smtClean="0">
                <a:solidFill>
                  <a:schemeClr val="bg2">
                    <a:lumMod val="20000"/>
                    <a:lumOff val="80000"/>
                  </a:schemeClr>
                </a:solidFill>
              </a:rPr>
              <a:t>how to reason through a given problem/scenario; </a:t>
            </a:r>
          </a:p>
          <a:p>
            <a:pPr lvl="1"/>
            <a:r>
              <a:rPr lang="en-US" sz="2200" dirty="0" smtClean="0">
                <a:solidFill>
                  <a:schemeClr val="bg2">
                    <a:lumMod val="20000"/>
                    <a:lumOff val="80000"/>
                  </a:schemeClr>
                </a:solidFill>
              </a:rPr>
              <a:t>the ability to apply knowledge to one's current situations. </a:t>
            </a:r>
          </a:p>
          <a:p>
            <a:pPr lvl="1"/>
            <a:r>
              <a:rPr lang="en-US" sz="2200" dirty="0" smtClean="0">
                <a:solidFill>
                  <a:schemeClr val="bg2">
                    <a:lumMod val="20000"/>
                    <a:lumOff val="80000"/>
                  </a:schemeClr>
                </a:solidFill>
              </a:rPr>
              <a:t>It involves primarily the neo cortex or top portion of the brain.</a:t>
            </a:r>
          </a:p>
        </p:txBody>
      </p:sp>
      <p:sp>
        <p:nvSpPr>
          <p:cNvPr id="36868" name="Content Placeholder 4"/>
          <p:cNvSpPr>
            <a:spLocks noGrp="1"/>
          </p:cNvSpPr>
          <p:nvPr>
            <p:ph sz="half" idx="2"/>
          </p:nvPr>
        </p:nvSpPr>
        <p:spPr/>
        <p:txBody>
          <a:bodyPr>
            <a:normAutofit fontScale="92500" lnSpcReduction="10000"/>
          </a:bodyPr>
          <a:lstStyle/>
          <a:p>
            <a:r>
              <a:rPr lang="en-US" sz="2200" b="1" dirty="0" smtClean="0">
                <a:solidFill>
                  <a:schemeClr val="bg2">
                    <a:lumMod val="20000"/>
                    <a:lumOff val="80000"/>
                  </a:schemeClr>
                </a:solidFill>
              </a:rPr>
              <a:t>EQ</a:t>
            </a:r>
            <a:r>
              <a:rPr lang="en-US" sz="2200" dirty="0" smtClean="0">
                <a:solidFill>
                  <a:schemeClr val="bg2">
                    <a:lumMod val="20000"/>
                    <a:lumOff val="80000"/>
                  </a:schemeClr>
                </a:solidFill>
              </a:rPr>
              <a:t> - A measure of one's emotional intelligence, </a:t>
            </a:r>
          </a:p>
          <a:p>
            <a:pPr lvl="1"/>
            <a:r>
              <a:rPr lang="en-US" sz="1900" dirty="0" smtClean="0">
                <a:solidFill>
                  <a:schemeClr val="bg2">
                    <a:lumMod val="20000"/>
                    <a:lumOff val="80000"/>
                  </a:schemeClr>
                </a:solidFill>
              </a:rPr>
              <a:t>as defined by the ability to use both emotional and cognitive thought. </a:t>
            </a:r>
          </a:p>
          <a:p>
            <a:pPr lvl="1"/>
            <a:r>
              <a:rPr lang="en-US" sz="1900" dirty="0" smtClean="0">
                <a:solidFill>
                  <a:schemeClr val="bg2">
                    <a:lumMod val="20000"/>
                    <a:lumOff val="80000"/>
                  </a:schemeClr>
                </a:solidFill>
              </a:rPr>
              <a:t>Emotional intelligence skills include but are not limited to empathy, intuition, creativity, flexibility, resilience, stress management, leadership, integrity, authenticity, intrapersonal skills and interpersonal skills. </a:t>
            </a:r>
          </a:p>
          <a:p>
            <a:pPr lvl="1"/>
            <a:r>
              <a:rPr lang="en-US" sz="1900" dirty="0" smtClean="0">
                <a:solidFill>
                  <a:schemeClr val="bg2">
                    <a:lumMod val="20000"/>
                    <a:lumOff val="80000"/>
                  </a:schemeClr>
                </a:solidFill>
              </a:rPr>
              <a:t>It involves the lower and central sections of the brain, called the limbic system</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endParaRPr lang="en-US" smtClean="0"/>
          </a:p>
        </p:txBody>
      </p:sp>
      <p:sp>
        <p:nvSpPr>
          <p:cNvPr id="37891" name="Content Placeholder 2"/>
          <p:cNvSpPr>
            <a:spLocks noGrp="1"/>
          </p:cNvSpPr>
          <p:nvPr>
            <p:ph sz="half" idx="1"/>
          </p:nvPr>
        </p:nvSpPr>
        <p:spPr/>
        <p:txBody>
          <a:bodyPr>
            <a:normAutofit/>
          </a:bodyPr>
          <a:lstStyle/>
          <a:p>
            <a:r>
              <a:rPr lang="en-US" i="1" smtClean="0"/>
              <a:t>"It is not the strongest of the species that survives, nor the most intelligent, but the one most responsive to change." - Charles Darwin</a:t>
            </a:r>
            <a:endParaRPr lang="en-US" smtClean="0"/>
          </a:p>
        </p:txBody>
      </p:sp>
      <p:pic>
        <p:nvPicPr>
          <p:cNvPr id="37892" name="Picture 2"/>
          <p:cNvPicPr>
            <a:picLocks noGrp="1" noChangeAspect="1" noChangeArrowheads="1"/>
          </p:cNvPicPr>
          <p:nvPr>
            <p:ph sz="half" idx="2"/>
          </p:nvPr>
        </p:nvPicPr>
        <p:blipFill>
          <a:blip r:embed="rId2"/>
          <a:stretch>
            <a:fillRect/>
          </a:stretch>
        </p:blipFill>
        <p:spPr>
          <a:xfrm>
            <a:off x="5429250" y="1858169"/>
            <a:ext cx="2476500" cy="4010025"/>
          </a:xfrm>
          <a:noFill/>
        </p:spPr>
      </p:pic>
      <p:pic>
        <p:nvPicPr>
          <p:cNvPr id="37893" name="Picture 4" descr="http://smudgemonkeesdotcom.files.wordpress.com/2011/07/monkey-thinker1.jpg"/>
          <p:cNvPicPr>
            <a:picLocks noChangeAspect="1" noChangeArrowheads="1"/>
          </p:cNvPicPr>
          <p:nvPr/>
        </p:nvPicPr>
        <p:blipFill>
          <a:blip r:embed="rId3"/>
          <a:srcRect/>
          <a:stretch>
            <a:fillRect/>
          </a:stretch>
        </p:blipFill>
        <p:spPr bwMode="auto">
          <a:xfrm>
            <a:off x="1371600" y="4689475"/>
            <a:ext cx="2895600" cy="2168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6"/>
          <p:cNvSpPr txBox="1">
            <a:spLocks noChangeArrowheads="1"/>
          </p:cNvSpPr>
          <p:nvPr/>
        </p:nvSpPr>
        <p:spPr bwMode="auto">
          <a:xfrm>
            <a:off x="1447800" y="533400"/>
            <a:ext cx="6858000" cy="1323975"/>
          </a:xfrm>
          <a:prstGeom prst="rect">
            <a:avLst/>
          </a:prstGeom>
          <a:noFill/>
          <a:ln w="9525">
            <a:noFill/>
            <a:miter lim="800000"/>
            <a:headEnd/>
            <a:tailEnd/>
          </a:ln>
        </p:spPr>
        <p:txBody>
          <a:bodyPr>
            <a:spAutoFit/>
          </a:bodyPr>
          <a:lstStyle/>
          <a:p>
            <a:pPr>
              <a:defRPr/>
            </a:pPr>
            <a:r>
              <a:rPr lang="en-US" sz="4000" dirty="0" err="1">
                <a:latin typeface="+mj-lt"/>
              </a:rPr>
              <a:t>Socioemotional</a:t>
            </a:r>
            <a:r>
              <a:rPr lang="en-US" sz="4000" dirty="0">
                <a:latin typeface="+mj-lt"/>
              </a:rPr>
              <a:t> Development </a:t>
            </a:r>
          </a:p>
          <a:p>
            <a:pPr>
              <a:defRPr/>
            </a:pPr>
            <a:r>
              <a:rPr lang="en-US" sz="4000" dirty="0">
                <a:latin typeface="+mj-lt"/>
              </a:rPr>
              <a:t>in Middle and Late Childhood</a:t>
            </a:r>
          </a:p>
        </p:txBody>
      </p:sp>
      <p:pic>
        <p:nvPicPr>
          <p:cNvPr id="4" name="Content Placeholder 11" descr="baseball.jpg"/>
          <p:cNvPicPr>
            <a:picLocks noChangeAspect="1"/>
          </p:cNvPicPr>
          <p:nvPr/>
        </p:nvPicPr>
        <p:blipFill>
          <a:blip r:embed="rId3"/>
          <a:stretch>
            <a:fillRect/>
          </a:stretch>
        </p:blipFill>
        <p:spPr bwMode="auto">
          <a:xfrm>
            <a:off x="2438400" y="1828800"/>
            <a:ext cx="4876800" cy="3990975"/>
          </a:xfrm>
          <a:prstGeom prst="rect">
            <a:avLst/>
          </a:prstGeom>
          <a:noFill/>
          <a:ln w="9525">
            <a:noFill/>
            <a:miter lim="800000"/>
            <a:headEnd/>
            <a:tailEnd/>
          </a:ln>
          <a:effectLst>
            <a:outerShdw blurRad="190500" algn="tl" rotWithShape="0">
              <a:srgbClr val="000000">
                <a:alpha val="70000"/>
              </a:srgbClr>
            </a:outerShdw>
            <a:reflection blurRad="6350" stA="50000" endA="275" endPos="40000" dist="101600" dir="5400000" sy="-100000" algn="bl" rotWithShape="0"/>
          </a:effec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Self</a:t>
            </a:r>
            <a:endParaRPr lang="en-US" dirty="0"/>
          </a:p>
        </p:txBody>
      </p:sp>
      <p:sp>
        <p:nvSpPr>
          <p:cNvPr id="3" name="Content Placeholder 2"/>
          <p:cNvSpPr>
            <a:spLocks noGrp="1"/>
          </p:cNvSpPr>
          <p:nvPr>
            <p:ph idx="1"/>
          </p:nvPr>
        </p:nvSpPr>
        <p:spPr>
          <a:xfrm>
            <a:off x="457200" y="1600200"/>
            <a:ext cx="8229600" cy="5195700"/>
          </a:xfrm>
        </p:spPr>
        <p:txBody>
          <a:bodyPr/>
          <a:lstStyle/>
          <a:p>
            <a:r>
              <a:rPr lang="en-US" u="sng" dirty="0" smtClean="0"/>
              <a:t>Development of Self Understanding</a:t>
            </a:r>
          </a:p>
          <a:p>
            <a:pPr lvl="1"/>
            <a:r>
              <a:rPr lang="en-US" dirty="0" smtClean="0"/>
              <a:t>During middle and late childhood:</a:t>
            </a:r>
          </a:p>
          <a:p>
            <a:pPr lvl="2"/>
            <a:r>
              <a:rPr lang="en-US" dirty="0" smtClean="0"/>
              <a:t>Defining one’s “self” shifts from using external characteristics to using internal characteristics or personality traits.</a:t>
            </a:r>
          </a:p>
          <a:p>
            <a:pPr lvl="2"/>
            <a:r>
              <a:rPr lang="en-US" dirty="0" smtClean="0"/>
              <a:t>Children recognize social aspects of the self.</a:t>
            </a:r>
          </a:p>
          <a:p>
            <a:pPr lvl="2"/>
            <a:r>
              <a:rPr lang="en-US" dirty="0" smtClean="0"/>
              <a:t>Social comparison increases</a:t>
            </a:r>
          </a:p>
          <a:p>
            <a:endParaRPr lang="en-US" dirty="0" smtClean="0"/>
          </a:p>
          <a:p>
            <a:endParaRPr lang="en-US" u="sng" dirty="0" smtClean="0"/>
          </a:p>
          <a:p>
            <a:endParaRPr lang="en-US" dirty="0"/>
          </a:p>
        </p:txBody>
      </p:sp>
      <p:pic>
        <p:nvPicPr>
          <p:cNvPr id="4" name="Picture 6" descr="http://drkaytrotter.files.wordpress.com/2010/11/gril_fence_croped.jpg?w=290&amp;h=300"/>
          <p:cNvPicPr>
            <a:picLocks noChangeAspect="1" noChangeArrowheads="1"/>
          </p:cNvPicPr>
          <p:nvPr/>
        </p:nvPicPr>
        <p:blipFill>
          <a:blip r:embed="rId2"/>
          <a:srcRect/>
          <a:stretch>
            <a:fillRect/>
          </a:stretch>
        </p:blipFill>
        <p:spPr bwMode="auto">
          <a:xfrm>
            <a:off x="6265572" y="4191000"/>
            <a:ext cx="28956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The Self</a:t>
            </a:r>
            <a:endParaRPr lang="en-US" dirty="0"/>
          </a:p>
        </p:txBody>
      </p:sp>
      <p:sp>
        <p:nvSpPr>
          <p:cNvPr id="3" name="Content Placeholder 2"/>
          <p:cNvSpPr>
            <a:spLocks noGrp="1"/>
          </p:cNvSpPr>
          <p:nvPr>
            <p:ph idx="1"/>
          </p:nvPr>
        </p:nvSpPr>
        <p:spPr>
          <a:xfrm>
            <a:off x="457200" y="1143000"/>
            <a:ext cx="8839200" cy="5715000"/>
          </a:xfrm>
        </p:spPr>
        <p:txBody>
          <a:bodyPr/>
          <a:lstStyle/>
          <a:p>
            <a:r>
              <a:rPr lang="en-US" u="sng" dirty="0" smtClean="0"/>
              <a:t>Understanding Others</a:t>
            </a:r>
          </a:p>
          <a:p>
            <a:pPr marL="320040" lvl="1" indent="-320040">
              <a:spcBef>
                <a:spcPts val="700"/>
              </a:spcBef>
              <a:buClr>
                <a:schemeClr val="accent2"/>
              </a:buClr>
              <a:buSzPct val="60000"/>
              <a:buFont typeface="Wingdings"/>
              <a:buChar char=""/>
            </a:pPr>
            <a:r>
              <a:rPr lang="en-US" dirty="0" smtClean="0"/>
              <a:t>Children show an increase in perspective taking (ability to assume another persons point of view and understand their thoughts and feelings)</a:t>
            </a:r>
          </a:p>
          <a:p>
            <a:pPr marL="320040" lvl="1" indent="-320040">
              <a:spcBef>
                <a:spcPts val="700"/>
              </a:spcBef>
              <a:buClr>
                <a:schemeClr val="accent2"/>
              </a:buClr>
              <a:buSzPct val="60000"/>
              <a:buFont typeface="Wingdings"/>
              <a:buChar char=""/>
            </a:pPr>
            <a:r>
              <a:rPr lang="en-US" dirty="0" smtClean="0"/>
              <a:t>Especially important for the development of </a:t>
            </a:r>
            <a:r>
              <a:rPr lang="en-US" dirty="0" err="1" smtClean="0"/>
              <a:t>prosocial</a:t>
            </a:r>
            <a:r>
              <a:rPr lang="en-US" dirty="0" smtClean="0"/>
              <a:t> or antisocial attitudes and behavior</a:t>
            </a:r>
          </a:p>
          <a:p>
            <a:pPr marL="320040" lvl="1" indent="-320040">
              <a:spcBef>
                <a:spcPts val="700"/>
              </a:spcBef>
              <a:buClr>
                <a:schemeClr val="accent2"/>
              </a:buClr>
              <a:buSzPct val="60000"/>
              <a:buFont typeface="Wingdings"/>
              <a:buChar char=""/>
            </a:pPr>
            <a:r>
              <a:rPr lang="en-US" dirty="0" smtClean="0"/>
              <a:t>Children become increasingly skeptical of others’ claims ( </a:t>
            </a:r>
            <a:r>
              <a:rPr lang="en-US" dirty="0" smtClean="0">
                <a:solidFill>
                  <a:srgbClr val="008000"/>
                </a:solidFill>
              </a:rPr>
              <a:t>having doubt</a:t>
            </a:r>
            <a:r>
              <a:rPr lang="en-US" dirty="0" smtClean="0"/>
              <a:t>)</a:t>
            </a:r>
          </a:p>
          <a:p>
            <a:pPr marL="320040" lvl="1" indent="-320040">
              <a:spcBef>
                <a:spcPts val="700"/>
              </a:spcBef>
              <a:buClr>
                <a:schemeClr val="accent2"/>
              </a:buClr>
              <a:buSzPct val="60000"/>
              <a:buFont typeface="Wingdings"/>
              <a:buChar char=""/>
            </a:pPr>
            <a:endParaRPr lang="en-US" dirty="0" smtClean="0"/>
          </a:p>
          <a:p>
            <a:pPr marL="320040" lvl="1" indent="-320040">
              <a:spcBef>
                <a:spcPts val="700"/>
              </a:spcBef>
              <a:buClr>
                <a:schemeClr val="accent2"/>
              </a:buClr>
              <a:buSzPct val="60000"/>
              <a:buFont typeface="Wingdings"/>
              <a:buChar char=""/>
            </a:pPr>
            <a:endParaRPr lang="en-US" dirty="0" smtClean="0"/>
          </a:p>
          <a:p>
            <a:endParaRPr lang="en-US" u="sng" dirty="0" smtClean="0"/>
          </a:p>
          <a:p>
            <a:endParaRPr lang="en-US" dirty="0"/>
          </a:p>
        </p:txBody>
      </p:sp>
      <p:pic>
        <p:nvPicPr>
          <p:cNvPr id="4" name="Picture 6" descr="http://drkaytrotter.files.wordpress.com/2010/11/gril_fence_croped.jpg?w=290&amp;h=300"/>
          <p:cNvPicPr>
            <a:picLocks noChangeAspect="1" noChangeArrowheads="1"/>
          </p:cNvPicPr>
          <p:nvPr/>
        </p:nvPicPr>
        <p:blipFill>
          <a:blip r:embed="rId2"/>
          <a:srcRect/>
          <a:stretch>
            <a:fillRect/>
          </a:stretch>
        </p:blipFill>
        <p:spPr bwMode="auto">
          <a:xfrm>
            <a:off x="6553200" y="4520485"/>
            <a:ext cx="2438400" cy="22859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lstStyle/>
          <a:p>
            <a:r>
              <a:rPr lang="en-US" dirty="0" smtClean="0"/>
              <a:t>The Self</a:t>
            </a:r>
            <a:endParaRPr lang="en-US" dirty="0"/>
          </a:p>
        </p:txBody>
      </p:sp>
      <p:sp>
        <p:nvSpPr>
          <p:cNvPr id="3" name="Content Placeholder 2"/>
          <p:cNvSpPr>
            <a:spLocks noGrp="1"/>
          </p:cNvSpPr>
          <p:nvPr>
            <p:ph idx="1"/>
          </p:nvPr>
        </p:nvSpPr>
        <p:spPr/>
        <p:txBody>
          <a:bodyPr>
            <a:normAutofit/>
          </a:bodyPr>
          <a:lstStyle/>
          <a:p>
            <a:r>
              <a:rPr lang="en-US" b="1" dirty="0" smtClean="0"/>
              <a:t>Self Esteem: </a:t>
            </a:r>
          </a:p>
          <a:p>
            <a:pPr lvl="1"/>
            <a:r>
              <a:rPr lang="en-US" dirty="0" smtClean="0"/>
              <a:t>Global evaluations of the self</a:t>
            </a:r>
          </a:p>
          <a:p>
            <a:r>
              <a:rPr lang="en-US" b="1" dirty="0" smtClean="0"/>
              <a:t>Self Concept: </a:t>
            </a:r>
          </a:p>
          <a:p>
            <a:pPr lvl="1"/>
            <a:r>
              <a:rPr lang="en-US" dirty="0" smtClean="0"/>
              <a:t>Domain-specific evaluations of the self</a:t>
            </a:r>
          </a:p>
          <a:p>
            <a:r>
              <a:rPr lang="en-US" dirty="0" smtClean="0"/>
              <a:t>Beliefs about self esteem do not always match reality</a:t>
            </a:r>
          </a:p>
          <a:p>
            <a:r>
              <a:rPr lang="en-US" dirty="0" smtClean="0"/>
              <a:t>Most studies about self esteem are correlation (cannot determine causation)</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Self</a:t>
            </a:r>
            <a:endParaRPr lang="en-US" dirty="0"/>
          </a:p>
        </p:txBody>
      </p:sp>
      <p:sp>
        <p:nvSpPr>
          <p:cNvPr id="3" name="Content Placeholder 2"/>
          <p:cNvSpPr>
            <a:spLocks noGrp="1"/>
          </p:cNvSpPr>
          <p:nvPr>
            <p:ph idx="1"/>
          </p:nvPr>
        </p:nvSpPr>
        <p:spPr/>
        <p:txBody>
          <a:bodyPr/>
          <a:lstStyle/>
          <a:p>
            <a:r>
              <a:rPr lang="en-US" dirty="0" smtClean="0"/>
              <a:t>Children with high self esteem</a:t>
            </a:r>
          </a:p>
          <a:p>
            <a:pPr lvl="1"/>
            <a:r>
              <a:rPr lang="en-US" dirty="0" smtClean="0"/>
              <a:t>Do not seem to perform better in school</a:t>
            </a:r>
          </a:p>
          <a:p>
            <a:pPr lvl="1"/>
            <a:r>
              <a:rPr lang="en-US" dirty="0" smtClean="0"/>
              <a:t>Have greater initiative (can be positive or negative)</a:t>
            </a:r>
          </a:p>
          <a:p>
            <a:pPr lvl="1"/>
            <a:r>
              <a:rPr lang="en-US" dirty="0" smtClean="0"/>
              <a:t>Are prone to both </a:t>
            </a:r>
            <a:r>
              <a:rPr lang="en-US" dirty="0" err="1" smtClean="0"/>
              <a:t>prosocial</a:t>
            </a:r>
            <a:r>
              <a:rPr lang="en-US" dirty="0" smtClean="0"/>
              <a:t> and antisocial actions</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Self</a:t>
            </a:r>
            <a:endParaRPr lang="en-US" dirty="0"/>
          </a:p>
        </p:txBody>
      </p:sp>
      <p:sp>
        <p:nvSpPr>
          <p:cNvPr id="3" name="Content Placeholder 2"/>
          <p:cNvSpPr>
            <a:spLocks noGrp="1"/>
          </p:cNvSpPr>
          <p:nvPr>
            <p:ph idx="1"/>
          </p:nvPr>
        </p:nvSpPr>
        <p:spPr/>
        <p:txBody>
          <a:bodyPr/>
          <a:lstStyle/>
          <a:p>
            <a:r>
              <a:rPr lang="en-US" b="1" dirty="0" smtClean="0"/>
              <a:t>Four Ways to Improve Self Esteem</a:t>
            </a:r>
          </a:p>
          <a:p>
            <a:pPr lvl="1"/>
            <a:r>
              <a:rPr lang="en-US" dirty="0" smtClean="0"/>
              <a:t>Identify causes of low self esteem</a:t>
            </a:r>
          </a:p>
          <a:p>
            <a:pPr lvl="1"/>
            <a:r>
              <a:rPr lang="en-US" dirty="0" smtClean="0"/>
              <a:t>Provide emotional support and social approval</a:t>
            </a:r>
          </a:p>
          <a:p>
            <a:pPr lvl="1"/>
            <a:r>
              <a:rPr lang="en-US" dirty="0" smtClean="0"/>
              <a:t>Help child achieve</a:t>
            </a:r>
          </a:p>
          <a:p>
            <a:pPr lvl="1"/>
            <a:r>
              <a:rPr lang="en-US" dirty="0" smtClean="0"/>
              <a:t>Help child cope</a:t>
            </a:r>
          </a:p>
          <a:p>
            <a:endParaRPr lang="en-US" dirty="0"/>
          </a:p>
        </p:txBody>
      </p:sp>
      <p:pic>
        <p:nvPicPr>
          <p:cNvPr id="4" name="Picture 8" descr="http://www.lydialevant-bol.fr/wp-content/uploads/2011/03/effbelieving.jpg"/>
          <p:cNvPicPr>
            <a:picLocks noChangeAspect="1" noChangeArrowheads="1"/>
          </p:cNvPicPr>
          <p:nvPr/>
        </p:nvPicPr>
        <p:blipFill>
          <a:blip r:embed="rId2"/>
          <a:srcRect/>
          <a:stretch>
            <a:fillRect/>
          </a:stretch>
        </p:blipFill>
        <p:spPr bwMode="auto">
          <a:xfrm>
            <a:off x="5334000" y="3886200"/>
            <a:ext cx="2819400" cy="19496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00" y="63500"/>
            <a:ext cx="8839200" cy="1282700"/>
          </a:xfrm>
        </p:spPr>
        <p:txBody>
          <a:bodyPr/>
          <a:lstStyle/>
          <a:p>
            <a:pPr eaLnBrk="1" hangingPunct="1"/>
            <a:r>
              <a:rPr lang="en-US" smtClean="0"/>
              <a:t>Body Growth and Change</a:t>
            </a:r>
          </a:p>
        </p:txBody>
      </p:sp>
      <p:sp>
        <p:nvSpPr>
          <p:cNvPr id="3" name="Content Placeholder 2"/>
          <p:cNvSpPr>
            <a:spLocks noGrp="1"/>
          </p:cNvSpPr>
          <p:nvPr>
            <p:ph idx="1"/>
          </p:nvPr>
        </p:nvSpPr>
        <p:spPr/>
        <p:txBody>
          <a:bodyPr>
            <a:normAutofit/>
          </a:bodyPr>
          <a:lstStyle/>
          <a:p>
            <a:pPr marL="320040" indent="-320040" eaLnBrk="1" fontAlgn="auto" hangingPunct="1">
              <a:spcAft>
                <a:spcPts val="0"/>
              </a:spcAft>
              <a:buFont typeface="Wingdings"/>
              <a:buChar char=""/>
              <a:defRPr/>
            </a:pPr>
            <a:r>
              <a:rPr lang="en-US" u="sng" dirty="0" smtClean="0"/>
              <a:t>Motor Development:</a:t>
            </a:r>
          </a:p>
          <a:p>
            <a:pPr marL="640080" lvl="1" indent="-274320" eaLnBrk="1" fontAlgn="auto" hangingPunct="1">
              <a:spcAft>
                <a:spcPts val="0"/>
              </a:spcAft>
              <a:buClr>
                <a:schemeClr val="bg2">
                  <a:lumMod val="60000"/>
                  <a:lumOff val="40000"/>
                </a:schemeClr>
              </a:buClr>
              <a:buFont typeface="Wingdings 2"/>
              <a:buChar char=""/>
              <a:defRPr/>
            </a:pPr>
            <a:r>
              <a:rPr lang="en-US" dirty="0" smtClean="0"/>
              <a:t>Gross motor skills become smoother and more coordinated</a:t>
            </a:r>
          </a:p>
          <a:p>
            <a:pPr lvl="2" eaLnBrk="1" fontAlgn="auto" hangingPunct="1">
              <a:spcAft>
                <a:spcPts val="0"/>
              </a:spcAft>
              <a:buFont typeface="Wingdings"/>
              <a:buChar char=""/>
              <a:defRPr/>
            </a:pPr>
            <a:r>
              <a:rPr lang="en-US" dirty="0" smtClean="0"/>
              <a:t>Boys usually outperform girls on gross motor skills</a:t>
            </a:r>
          </a:p>
          <a:p>
            <a:pPr lvl="2" eaLnBrk="1" fontAlgn="auto" hangingPunct="1">
              <a:spcAft>
                <a:spcPts val="0"/>
              </a:spcAft>
              <a:buFont typeface="Wingdings"/>
              <a:buChar char=""/>
              <a:defRPr/>
            </a:pPr>
            <a:endParaRPr lang="en-US" dirty="0" smtClean="0"/>
          </a:p>
          <a:p>
            <a:pPr marL="640080" lvl="1" indent="-274320" eaLnBrk="1" fontAlgn="auto" hangingPunct="1">
              <a:spcAft>
                <a:spcPts val="0"/>
              </a:spcAft>
              <a:buClr>
                <a:schemeClr val="bg2">
                  <a:lumMod val="60000"/>
                  <a:lumOff val="40000"/>
                </a:schemeClr>
              </a:buClr>
              <a:buFont typeface="Wingdings 2"/>
              <a:buChar char=""/>
              <a:defRPr/>
            </a:pPr>
            <a:r>
              <a:rPr lang="en-US" dirty="0" smtClean="0"/>
              <a:t>Improvement of fine motor skills during middle and late childhood</a:t>
            </a:r>
          </a:p>
          <a:p>
            <a:pPr lvl="2" eaLnBrk="1" fontAlgn="auto" hangingPunct="1">
              <a:spcAft>
                <a:spcPts val="0"/>
              </a:spcAft>
              <a:buFont typeface="Wingdings"/>
              <a:buChar char=""/>
              <a:defRPr/>
            </a:pPr>
            <a:r>
              <a:rPr lang="en-US" dirty="0" smtClean="0"/>
              <a:t>Increased </a:t>
            </a:r>
            <a:r>
              <a:rPr lang="en-US" dirty="0" err="1" smtClean="0"/>
              <a:t>myelination</a:t>
            </a:r>
            <a:r>
              <a:rPr lang="en-US" dirty="0" smtClean="0"/>
              <a:t> of the central nervous system</a:t>
            </a:r>
          </a:p>
          <a:p>
            <a:pPr lvl="2" eaLnBrk="1" fontAlgn="auto" hangingPunct="1">
              <a:spcAft>
                <a:spcPts val="0"/>
              </a:spcAft>
              <a:buFont typeface="Wingdings"/>
              <a:buChar char=""/>
              <a:defRPr/>
            </a:pPr>
            <a:r>
              <a:rPr lang="en-US" dirty="0" smtClean="0"/>
              <a:t>Girls usually outperform boys on fine motor skills</a:t>
            </a:r>
          </a:p>
          <a:p>
            <a:pPr marL="640080" lvl="1" indent="-274320" eaLnBrk="1" fontAlgn="auto" hangingPunct="1">
              <a:spcAft>
                <a:spcPts val="0"/>
              </a:spcAft>
              <a:buClr>
                <a:schemeClr val="bg2">
                  <a:lumMod val="60000"/>
                  <a:lumOff val="40000"/>
                </a:schemeClr>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Self</a:t>
            </a:r>
            <a:endParaRPr lang="en-US" dirty="0"/>
          </a:p>
        </p:txBody>
      </p:sp>
      <p:sp>
        <p:nvSpPr>
          <p:cNvPr id="6" name="Content Placeholder 5"/>
          <p:cNvSpPr>
            <a:spLocks noGrp="1"/>
          </p:cNvSpPr>
          <p:nvPr>
            <p:ph idx="1"/>
          </p:nvPr>
        </p:nvSpPr>
        <p:spPr/>
        <p:txBody>
          <a:bodyPr>
            <a:normAutofit lnSpcReduction="10000"/>
          </a:bodyPr>
          <a:lstStyle/>
          <a:p>
            <a:r>
              <a:rPr lang="en-US" b="1" dirty="0" smtClean="0"/>
              <a:t>Self Efficacy: </a:t>
            </a:r>
          </a:p>
          <a:p>
            <a:pPr lvl="1"/>
            <a:r>
              <a:rPr lang="en-US" dirty="0" smtClean="0"/>
              <a:t>Belief that one can master a situation and produce favorable outcomes</a:t>
            </a:r>
          </a:p>
          <a:p>
            <a:pPr lvl="1"/>
            <a:r>
              <a:rPr lang="en-US" dirty="0" smtClean="0"/>
              <a:t>Students with low self efficacy often avoid challenging</a:t>
            </a:r>
            <a:endParaRPr lang="en-US" u="sng" dirty="0" smtClean="0"/>
          </a:p>
          <a:p>
            <a:r>
              <a:rPr lang="en-US" b="1" dirty="0" smtClean="0"/>
              <a:t>Self Regulation:</a:t>
            </a:r>
          </a:p>
          <a:p>
            <a:pPr lvl="1"/>
            <a:r>
              <a:rPr lang="en-US" dirty="0" smtClean="0"/>
              <a:t>Increased capacity for self-regulation in middle and late childhood</a:t>
            </a:r>
          </a:p>
          <a:p>
            <a:pPr lvl="1"/>
            <a:r>
              <a:rPr lang="en-US" dirty="0" smtClean="0"/>
              <a:t>Linked to development advances in the prefrontal cortex</a:t>
            </a:r>
            <a:endParaRPr lang="en-US" u="sng" dirty="0" smtClean="0"/>
          </a:p>
          <a:p>
            <a:endParaRPr lang="en-US" dirty="0"/>
          </a:p>
        </p:txBody>
      </p:sp>
      <p:pic>
        <p:nvPicPr>
          <p:cNvPr id="7" name="Content Placeholder 9" descr="http://www.bausch.com/en_US/images/age_content_img/child_studying.jpg"/>
          <p:cNvPicPr>
            <a:picLocks/>
          </p:cNvPicPr>
          <p:nvPr/>
        </p:nvPicPr>
        <p:blipFill>
          <a:blip r:embed="rId2"/>
          <a:srcRect/>
          <a:stretch>
            <a:fillRect/>
          </a:stretch>
        </p:blipFill>
        <p:spPr>
          <a:xfrm>
            <a:off x="7391400" y="0"/>
            <a:ext cx="1752600" cy="21336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The Self</a:t>
            </a:r>
            <a:endParaRPr lang="en-US" dirty="0"/>
          </a:p>
        </p:txBody>
      </p:sp>
      <p:sp>
        <p:nvSpPr>
          <p:cNvPr id="3" name="Content Placeholder 2"/>
          <p:cNvSpPr>
            <a:spLocks noGrp="1"/>
          </p:cNvSpPr>
          <p:nvPr>
            <p:ph idx="1"/>
          </p:nvPr>
        </p:nvSpPr>
        <p:spPr>
          <a:xfrm>
            <a:off x="612648" y="1066800"/>
            <a:ext cx="6245352" cy="5562600"/>
          </a:xfrm>
        </p:spPr>
        <p:txBody>
          <a:bodyPr/>
          <a:lstStyle/>
          <a:p>
            <a:r>
              <a:rPr lang="en-US" b="1" dirty="0" smtClean="0"/>
              <a:t>Industry vs. Inferiority (Erickson)</a:t>
            </a:r>
          </a:p>
          <a:p>
            <a:pPr lvl="1"/>
            <a:r>
              <a:rPr lang="en-US" i="1" dirty="0" smtClean="0"/>
              <a:t>Industry</a:t>
            </a:r>
            <a:r>
              <a:rPr lang="en-US" dirty="0" smtClean="0"/>
              <a:t>: </a:t>
            </a:r>
          </a:p>
          <a:p>
            <a:pPr lvl="2"/>
            <a:r>
              <a:rPr lang="en-US" dirty="0" smtClean="0"/>
              <a:t>Children become interested in how things work</a:t>
            </a:r>
          </a:p>
          <a:p>
            <a:pPr lvl="1"/>
            <a:r>
              <a:rPr lang="en-US" i="1" dirty="0" smtClean="0"/>
              <a:t>Inferiority</a:t>
            </a:r>
            <a:r>
              <a:rPr lang="en-US" dirty="0" smtClean="0"/>
              <a:t>: </a:t>
            </a:r>
          </a:p>
          <a:p>
            <a:pPr lvl="2"/>
            <a:r>
              <a:rPr lang="en-US" dirty="0" smtClean="0"/>
              <a:t>Parents who see their children’s efforts as mischief may encourage inferiority</a:t>
            </a:r>
          </a:p>
          <a:p>
            <a:pPr lvl="1"/>
            <a:r>
              <a:rPr lang="en-US" dirty="0" smtClean="0"/>
              <a:t>School is very important in the development of a sense of industry</a:t>
            </a:r>
          </a:p>
        </p:txBody>
      </p:sp>
      <p:pic>
        <p:nvPicPr>
          <p:cNvPr id="4" name="Picture 8" descr="http://1.bp.blogspot.com/_NZeSQCDQdTY/SZsOgKI33SI/AAAAAAAAHbM/GPWvrKK9VNg/s400/scan0024.jpg"/>
          <p:cNvPicPr>
            <a:picLocks noChangeAspect="1" noChangeArrowheads="1"/>
          </p:cNvPicPr>
          <p:nvPr/>
        </p:nvPicPr>
        <p:blipFill>
          <a:blip r:embed="rId2"/>
          <a:srcRect/>
          <a:stretch>
            <a:fillRect/>
          </a:stretch>
        </p:blipFill>
        <p:spPr bwMode="auto">
          <a:xfrm>
            <a:off x="6699902" y="304800"/>
            <a:ext cx="2444098" cy="2362200"/>
          </a:xfrm>
          <a:prstGeom prst="rect">
            <a:avLst/>
          </a:prstGeom>
          <a:noFill/>
          <a:ln w="9525">
            <a:noFill/>
            <a:miter lim="800000"/>
            <a:headEnd/>
            <a:tailEnd/>
          </a:ln>
        </p:spPr>
      </p:pic>
      <p:pic>
        <p:nvPicPr>
          <p:cNvPr id="5" name="fullSizedImage" descr="industryerikson8.jpg image by salviaforme"/>
          <p:cNvPicPr>
            <a:picLocks noChangeAspect="1" noChangeArrowheads="1"/>
          </p:cNvPicPr>
          <p:nvPr/>
        </p:nvPicPr>
        <p:blipFill>
          <a:blip r:embed="rId3"/>
          <a:srcRect/>
          <a:stretch>
            <a:fillRect/>
          </a:stretch>
        </p:blipFill>
        <p:spPr bwMode="auto">
          <a:xfrm>
            <a:off x="6867746" y="2971800"/>
            <a:ext cx="2276253" cy="40362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 Development</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Developmental Changes Include:</a:t>
            </a:r>
          </a:p>
          <a:p>
            <a:pPr lvl="1"/>
            <a:r>
              <a:rPr lang="en-US" dirty="0" smtClean="0"/>
              <a:t>Improved emotional understanding</a:t>
            </a:r>
          </a:p>
          <a:p>
            <a:pPr lvl="1"/>
            <a:r>
              <a:rPr lang="en-US" dirty="0" smtClean="0"/>
              <a:t>Increased understanding that more than one emotion can be experienced in a particular situation</a:t>
            </a:r>
          </a:p>
          <a:p>
            <a:pPr lvl="1"/>
            <a:r>
              <a:rPr lang="en-US" dirty="0" smtClean="0"/>
              <a:t>Increased awareness of the events leading to emotional reactions</a:t>
            </a:r>
          </a:p>
          <a:p>
            <a:pPr lvl="1"/>
            <a:r>
              <a:rPr lang="en-US" dirty="0" smtClean="0"/>
              <a:t>Ability to suppress or conceal negative emotional reactions</a:t>
            </a:r>
          </a:p>
          <a:p>
            <a:pPr lvl="1"/>
            <a:r>
              <a:rPr lang="en-US" dirty="0" smtClean="0"/>
              <a:t>Use of self-initiated strategies for redirecting feelings</a:t>
            </a:r>
          </a:p>
          <a:p>
            <a:pPr lvl="1"/>
            <a:r>
              <a:rPr lang="en-US" dirty="0" smtClean="0"/>
              <a:t>A capacity for genuine empathy</a:t>
            </a:r>
          </a:p>
          <a:p>
            <a:endParaRPr lang="en-US" u="sng" dirty="0" smtClean="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 Development</a:t>
            </a:r>
            <a:endParaRPr lang="en-US" dirty="0"/>
          </a:p>
        </p:txBody>
      </p:sp>
      <p:sp>
        <p:nvSpPr>
          <p:cNvPr id="3" name="Content Placeholder 2"/>
          <p:cNvSpPr>
            <a:spLocks noGrp="1"/>
          </p:cNvSpPr>
          <p:nvPr>
            <p:ph idx="1"/>
          </p:nvPr>
        </p:nvSpPr>
        <p:spPr>
          <a:xfrm>
            <a:off x="612648" y="1600200"/>
            <a:ext cx="5711952" cy="4800600"/>
          </a:xfrm>
        </p:spPr>
        <p:txBody>
          <a:bodyPr>
            <a:normAutofit lnSpcReduction="10000"/>
          </a:bodyPr>
          <a:lstStyle/>
          <a:p>
            <a:r>
              <a:rPr lang="en-US" sz="3200" b="1" dirty="0" smtClean="0"/>
              <a:t>Coping with Stress:</a:t>
            </a:r>
          </a:p>
          <a:p>
            <a:pPr lvl="1"/>
            <a:r>
              <a:rPr lang="en-US" dirty="0" smtClean="0"/>
              <a:t>Older children utilize more coping strategies</a:t>
            </a:r>
          </a:p>
          <a:p>
            <a:pPr lvl="1"/>
            <a:r>
              <a:rPr lang="en-US" dirty="0" smtClean="0"/>
              <a:t>Coping with stressful events:</a:t>
            </a:r>
          </a:p>
          <a:p>
            <a:pPr lvl="2"/>
            <a:r>
              <a:rPr lang="en-US" dirty="0" smtClean="0"/>
              <a:t>Reassure children</a:t>
            </a:r>
          </a:p>
          <a:p>
            <a:pPr lvl="2"/>
            <a:r>
              <a:rPr lang="en-US" dirty="0" smtClean="0"/>
              <a:t>Allow children to retell events</a:t>
            </a:r>
          </a:p>
          <a:p>
            <a:pPr lvl="2"/>
            <a:r>
              <a:rPr lang="en-US" dirty="0" smtClean="0"/>
              <a:t>Encourage children to talk about feelings</a:t>
            </a:r>
          </a:p>
          <a:p>
            <a:pPr lvl="2"/>
            <a:r>
              <a:rPr lang="en-US" dirty="0" smtClean="0"/>
              <a:t>Protect children from re-exposure</a:t>
            </a:r>
          </a:p>
          <a:p>
            <a:pPr lvl="2"/>
            <a:r>
              <a:rPr lang="en-US" dirty="0" smtClean="0"/>
              <a:t>Help children make sense of what happened</a:t>
            </a:r>
          </a:p>
          <a:p>
            <a:endParaRPr lang="en-US" sz="3200" u="sng" dirty="0" smtClean="0"/>
          </a:p>
          <a:p>
            <a:endParaRPr lang="en-US" sz="3200" u="sng" dirty="0" smtClean="0"/>
          </a:p>
          <a:p>
            <a:endParaRPr lang="en-US" dirty="0"/>
          </a:p>
        </p:txBody>
      </p:sp>
      <p:pic>
        <p:nvPicPr>
          <p:cNvPr id="16386" name="Picture 2" descr="http://30electroquimica.com/wp-content/uploads/2011/11/no-stress1.jpg"/>
          <p:cNvPicPr>
            <a:picLocks noChangeAspect="1" noChangeArrowheads="1"/>
          </p:cNvPicPr>
          <p:nvPr/>
        </p:nvPicPr>
        <p:blipFill>
          <a:blip r:embed="rId2"/>
          <a:srcRect/>
          <a:stretch>
            <a:fillRect/>
          </a:stretch>
        </p:blipFill>
        <p:spPr bwMode="auto">
          <a:xfrm>
            <a:off x="5943600" y="1295400"/>
            <a:ext cx="2819400" cy="27432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152400"/>
            <a:ext cx="8229600" cy="1143000"/>
          </a:xfrm>
        </p:spPr>
        <p:txBody>
          <a:bodyPr/>
          <a:lstStyle/>
          <a:p>
            <a:r>
              <a:rPr lang="en-US" dirty="0" smtClean="0"/>
              <a:t>Moral Development</a:t>
            </a:r>
          </a:p>
        </p:txBody>
      </p:sp>
      <p:sp>
        <p:nvSpPr>
          <p:cNvPr id="47107" name="Content Placeholder 2"/>
          <p:cNvSpPr>
            <a:spLocks noGrp="1"/>
          </p:cNvSpPr>
          <p:nvPr>
            <p:ph idx="1"/>
          </p:nvPr>
        </p:nvSpPr>
        <p:spPr/>
        <p:txBody>
          <a:bodyPr/>
          <a:lstStyle/>
          <a:p>
            <a:r>
              <a:rPr lang="en-US" b="1" dirty="0" smtClean="0"/>
              <a:t>Morality</a:t>
            </a:r>
          </a:p>
          <a:p>
            <a:pPr lvl="1"/>
            <a:r>
              <a:rPr lang="en-US" dirty="0" smtClean="0"/>
              <a:t>The differentiation of </a:t>
            </a:r>
          </a:p>
          <a:p>
            <a:pPr lvl="1"/>
            <a:r>
              <a:rPr lang="en-US" dirty="0" smtClean="0"/>
              <a:t>Intentions</a:t>
            </a:r>
          </a:p>
          <a:p>
            <a:pPr lvl="1"/>
            <a:r>
              <a:rPr lang="en-US" dirty="0" smtClean="0"/>
              <a:t>Decisions, and</a:t>
            </a:r>
          </a:p>
          <a:p>
            <a:pPr lvl="1"/>
            <a:r>
              <a:rPr lang="en-US" dirty="0" smtClean="0"/>
              <a:t>actions </a:t>
            </a:r>
          </a:p>
          <a:p>
            <a:pPr lvl="1"/>
            <a:r>
              <a:rPr lang="en-US" dirty="0" smtClean="0"/>
              <a:t>between those that are good (or right) and those that are bad (or wrong).</a:t>
            </a:r>
          </a:p>
          <a:p>
            <a:endParaRPr lang="en-US" dirty="0" smtClean="0"/>
          </a:p>
        </p:txBody>
      </p:sp>
      <p:pic>
        <p:nvPicPr>
          <p:cNvPr id="13314" name="Picture 2" descr="http://www.philipbrocoum.com/wp-content/uploads/2009/03/morality.jpg"/>
          <p:cNvPicPr>
            <a:picLocks noChangeAspect="1" noChangeArrowheads="1"/>
          </p:cNvPicPr>
          <p:nvPr/>
        </p:nvPicPr>
        <p:blipFill>
          <a:blip r:embed="rId2"/>
          <a:srcRect/>
          <a:stretch>
            <a:fillRect/>
          </a:stretch>
        </p:blipFill>
        <p:spPr bwMode="auto">
          <a:xfrm>
            <a:off x="5692462" y="990600"/>
            <a:ext cx="3200400" cy="3375949"/>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Lawrence Kohlberg’s Theory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Punishment &amp; obedience</a:t>
            </a:r>
          </a:p>
          <a:p>
            <a:r>
              <a:rPr lang="en-US" dirty="0" smtClean="0"/>
              <a:t>Reward stage</a:t>
            </a:r>
          </a:p>
          <a:p>
            <a:r>
              <a:rPr lang="en-US" dirty="0" smtClean="0"/>
              <a:t>Peer pressure stage</a:t>
            </a:r>
          </a:p>
          <a:p>
            <a:r>
              <a:rPr lang="en-US" dirty="0" smtClean="0"/>
              <a:t>Law and Order by the legal order</a:t>
            </a:r>
          </a:p>
          <a:p>
            <a:r>
              <a:rPr lang="en-US" dirty="0" smtClean="0"/>
              <a:t>People have own moral principles but willing to sit down and resolve discrepancies that other’s have</a:t>
            </a:r>
          </a:p>
          <a:p>
            <a:r>
              <a:rPr lang="en-US" dirty="0" smtClean="0"/>
              <a:t>Dr. Martin Luther King, Jr.  </a:t>
            </a:r>
            <a:r>
              <a:rPr lang="en-US" dirty="0" smtClean="0">
                <a:solidFill>
                  <a:srgbClr val="00B0F0"/>
                </a:solidFill>
              </a:rPr>
              <a:t>felt higher law than law of land</a:t>
            </a:r>
            <a:r>
              <a:rPr lang="en-US" dirty="0" smtClean="0"/>
              <a:t>, transcended higher law, willing to take risks because felt strong belief in ultimate moral principle</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Moral Development</a:t>
            </a:r>
            <a:endParaRPr lang="en-US" dirty="0"/>
          </a:p>
        </p:txBody>
      </p:sp>
      <p:sp>
        <p:nvSpPr>
          <p:cNvPr id="6" name="Content Placeholder 5"/>
          <p:cNvSpPr>
            <a:spLocks noGrp="1"/>
          </p:cNvSpPr>
          <p:nvPr>
            <p:ph idx="1"/>
          </p:nvPr>
        </p:nvSpPr>
        <p:spPr/>
        <p:txBody>
          <a:bodyPr>
            <a:normAutofit lnSpcReduction="10000"/>
          </a:bodyPr>
          <a:lstStyle/>
          <a:p>
            <a:r>
              <a:rPr lang="en-US" sz="3200" b="1" dirty="0" smtClean="0"/>
              <a:t>Lawrence Kohlberg’s Theory:</a:t>
            </a:r>
          </a:p>
          <a:p>
            <a:pPr lvl="1"/>
            <a:r>
              <a:rPr lang="en-US" dirty="0" smtClean="0"/>
              <a:t>Extended Piaget’s basic theory</a:t>
            </a:r>
          </a:p>
          <a:p>
            <a:pPr lvl="1"/>
            <a:r>
              <a:rPr lang="en-US" dirty="0" smtClean="0"/>
              <a:t>Proposed 6 universal states of moral development.</a:t>
            </a:r>
          </a:p>
          <a:p>
            <a:pPr lvl="1"/>
            <a:r>
              <a:rPr lang="en-US" dirty="0" smtClean="0"/>
              <a:t>Developed stages based on interviews using moral dilemmas</a:t>
            </a:r>
          </a:p>
          <a:p>
            <a:pPr lvl="1"/>
            <a:r>
              <a:rPr lang="en-US" dirty="0" smtClean="0"/>
              <a:t>Before age 9, most children use level 1</a:t>
            </a:r>
          </a:p>
          <a:p>
            <a:pPr lvl="1"/>
            <a:r>
              <a:rPr lang="en-US" dirty="0" smtClean="0"/>
              <a:t>Most adolescents reason at stage 3</a:t>
            </a:r>
          </a:p>
          <a:p>
            <a:pPr lvl="1"/>
            <a:r>
              <a:rPr lang="en-US" dirty="0" smtClean="0"/>
              <a:t>By early adulthood, a few use </a:t>
            </a:r>
            <a:r>
              <a:rPr lang="en-US" dirty="0" err="1" smtClean="0"/>
              <a:t>postconventional</a:t>
            </a:r>
            <a:r>
              <a:rPr lang="en-US" dirty="0" smtClean="0"/>
              <a:t> reasoning</a:t>
            </a:r>
          </a:p>
          <a:p>
            <a:endParaRPr lang="en-US" sz="3200" u="sng" dirty="0" smtClean="0"/>
          </a:p>
          <a:p>
            <a:endParaRPr lang="en-US" dirty="0"/>
          </a:p>
        </p:txBody>
      </p:sp>
      <p:pic>
        <p:nvPicPr>
          <p:cNvPr id="9" name="Content Placeholder 5" descr="http://www.hyscience.com/archives/KatrinaLooters-1.jpeg"/>
          <p:cNvPicPr>
            <a:picLocks/>
          </p:cNvPicPr>
          <p:nvPr/>
        </p:nvPicPr>
        <p:blipFill>
          <a:blip r:embed="rId2"/>
          <a:stretch>
            <a:fillRect/>
          </a:stretch>
        </p:blipFill>
        <p:spPr>
          <a:xfrm>
            <a:off x="6553200" y="1219200"/>
            <a:ext cx="2362200" cy="22098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a:lstStyle/>
          <a:p>
            <a:pPr eaLnBrk="1" hangingPunct="1"/>
            <a:r>
              <a:rPr lang="en-US" sz="4800" smtClean="0"/>
              <a:t>Moral Development</a:t>
            </a:r>
          </a:p>
        </p:txBody>
      </p:sp>
      <p:pic>
        <p:nvPicPr>
          <p:cNvPr id="48131" name="Picture 5" descr="san70215_1001"/>
          <p:cNvPicPr>
            <a:picLocks noChangeAspect="1" noChangeArrowheads="1"/>
          </p:cNvPicPr>
          <p:nvPr/>
        </p:nvPicPr>
        <p:blipFill>
          <a:blip r:embed="rId3"/>
          <a:srcRect/>
          <a:stretch>
            <a:fillRect/>
          </a:stretch>
        </p:blipFill>
        <p:spPr bwMode="auto">
          <a:xfrm>
            <a:off x="533400" y="1828800"/>
            <a:ext cx="8107363" cy="3408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 Development</a:t>
            </a:r>
            <a:endParaRPr lang="en-US" dirty="0"/>
          </a:p>
        </p:txBody>
      </p:sp>
      <p:sp>
        <p:nvSpPr>
          <p:cNvPr id="3" name="Content Placeholder 2"/>
          <p:cNvSpPr>
            <a:spLocks noGrp="1"/>
          </p:cNvSpPr>
          <p:nvPr>
            <p:ph idx="1"/>
          </p:nvPr>
        </p:nvSpPr>
        <p:spPr/>
        <p:txBody>
          <a:bodyPr/>
          <a:lstStyle/>
          <a:p>
            <a:r>
              <a:rPr lang="en-US" sz="3200" b="1" dirty="0" smtClean="0"/>
              <a:t>Research on Kohlberg’s Theory:</a:t>
            </a:r>
          </a:p>
          <a:p>
            <a:pPr lvl="1"/>
            <a:r>
              <a:rPr lang="en-US" dirty="0" smtClean="0"/>
              <a:t>Stage 1 and 2 use decrease with age</a:t>
            </a:r>
          </a:p>
          <a:p>
            <a:pPr lvl="1"/>
            <a:r>
              <a:rPr lang="en-US" dirty="0" smtClean="0"/>
              <a:t>No 10 year olds (but 62% of 32 year olds) use level 4</a:t>
            </a:r>
          </a:p>
          <a:p>
            <a:pPr lvl="1"/>
            <a:r>
              <a:rPr lang="en-US" dirty="0" smtClean="0"/>
              <a:t>Stage 5 did not appear until age 20 to 22</a:t>
            </a:r>
          </a:p>
          <a:p>
            <a:pPr lvl="1"/>
            <a:r>
              <a:rPr lang="en-US" dirty="0" smtClean="0"/>
              <a:t>Stage 6 reasoning is very rare</a:t>
            </a:r>
          </a:p>
          <a:p>
            <a:endParaRPr lang="en-US" sz="3200" u="sng" dirty="0" smtClean="0"/>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Criticisms of Kohlberg’s Theory</a:t>
            </a:r>
            <a:endParaRPr lang="en-US" dirty="0"/>
          </a:p>
        </p:txBody>
      </p:sp>
      <p:sp>
        <p:nvSpPr>
          <p:cNvPr id="3" name="Content Placeholder 2"/>
          <p:cNvSpPr>
            <a:spLocks noGrp="1"/>
          </p:cNvSpPr>
          <p:nvPr>
            <p:ph idx="1"/>
          </p:nvPr>
        </p:nvSpPr>
        <p:spPr>
          <a:xfrm>
            <a:off x="612648" y="1600200"/>
            <a:ext cx="6245352" cy="4876800"/>
          </a:xfrm>
        </p:spPr>
        <p:txBody>
          <a:bodyPr>
            <a:normAutofit fontScale="92500"/>
          </a:bodyPr>
          <a:lstStyle/>
          <a:p>
            <a:r>
              <a:rPr lang="en-US" dirty="0" smtClean="0"/>
              <a:t>Kohlberg’s theory may reflect a gender bias (Carol Gilligan)</a:t>
            </a:r>
          </a:p>
          <a:p>
            <a:pPr lvl="1">
              <a:spcBef>
                <a:spcPct val="0"/>
              </a:spcBef>
              <a:defRPr/>
            </a:pPr>
            <a:r>
              <a:rPr lang="en-US" dirty="0" smtClean="0"/>
              <a:t>Kohlberg promotes a </a:t>
            </a:r>
            <a:r>
              <a:rPr lang="en-US" b="1" dirty="0" smtClean="0"/>
              <a:t>justice perspective</a:t>
            </a:r>
          </a:p>
          <a:p>
            <a:pPr lvl="1">
              <a:spcBef>
                <a:spcPct val="0"/>
              </a:spcBef>
              <a:defRPr/>
            </a:pPr>
            <a:r>
              <a:rPr lang="en-US" dirty="0" smtClean="0"/>
              <a:t>Gilligan argues for a </a:t>
            </a:r>
            <a:r>
              <a:rPr lang="en-US" b="1" dirty="0" smtClean="0"/>
              <a:t>caring perspective</a:t>
            </a:r>
          </a:p>
          <a:p>
            <a:pPr lvl="1">
              <a:spcBef>
                <a:spcPct val="0"/>
              </a:spcBef>
              <a:defRPr/>
            </a:pPr>
            <a:endParaRPr lang="en-US" b="1" dirty="0" smtClean="0"/>
          </a:p>
          <a:p>
            <a:pPr>
              <a:spcBef>
                <a:spcPct val="0"/>
              </a:spcBef>
              <a:defRPr/>
            </a:pPr>
            <a:r>
              <a:rPr lang="en-US" dirty="0" smtClean="0"/>
              <a:t>Gilligan and colleagues found that women consistently interpret moral dilemmas differently than men</a:t>
            </a:r>
          </a:p>
          <a:p>
            <a:pPr lvl="1">
              <a:spcBef>
                <a:spcPct val="0"/>
              </a:spcBef>
              <a:defRPr/>
            </a:pPr>
            <a:r>
              <a:rPr lang="en-US" dirty="0" smtClean="0"/>
              <a:t>Experts now believe there is no evidence to support Gilligan’s claim</a:t>
            </a:r>
          </a:p>
          <a:p>
            <a:pPr>
              <a:spcBef>
                <a:spcPct val="0"/>
              </a:spcBef>
              <a:defRPr/>
            </a:pPr>
            <a:endParaRPr lang="en-US" b="1" dirty="0" smtClean="0"/>
          </a:p>
          <a:p>
            <a:pPr lvl="1">
              <a:spcBef>
                <a:spcPct val="0"/>
              </a:spcBef>
              <a:defRPr/>
            </a:pPr>
            <a:endParaRPr lang="en-US" sz="3200" u="sng" dirty="0" smtClean="0"/>
          </a:p>
          <a:p>
            <a:endParaRPr lang="en-US" dirty="0"/>
          </a:p>
        </p:txBody>
      </p:sp>
      <p:pic>
        <p:nvPicPr>
          <p:cNvPr id="4" name="Content Placeholder 5" descr="http://www.harthosp.org/Portals/1/Images/53/meetnursewomens1.jpg"/>
          <p:cNvPicPr>
            <a:picLocks/>
          </p:cNvPicPr>
          <p:nvPr/>
        </p:nvPicPr>
        <p:blipFill>
          <a:blip r:embed="rId2"/>
          <a:stretch>
            <a:fillRect/>
          </a:stretch>
        </p:blipFill>
        <p:spPr>
          <a:xfrm>
            <a:off x="6781800" y="1524000"/>
            <a:ext cx="2362200" cy="4191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Exercise</a:t>
            </a:r>
          </a:p>
        </p:txBody>
      </p:sp>
      <p:sp>
        <p:nvSpPr>
          <p:cNvPr id="3" name="Content Placeholder 2"/>
          <p:cNvSpPr>
            <a:spLocks noGrp="1"/>
          </p:cNvSpPr>
          <p:nvPr>
            <p:ph sz="half" idx="1"/>
          </p:nvPr>
        </p:nvSpPr>
        <p:spPr>
          <a:xfrm>
            <a:off x="609600" y="1589088"/>
            <a:ext cx="4953000" cy="4811712"/>
          </a:xfrm>
        </p:spPr>
        <p:txBody>
          <a:bodyPr>
            <a:normAutofit/>
          </a:bodyPr>
          <a:lstStyle/>
          <a:p>
            <a:pPr marL="320040" indent="-320040" eaLnBrk="1" fontAlgn="auto" hangingPunct="1">
              <a:spcAft>
                <a:spcPts val="0"/>
              </a:spcAft>
              <a:buFont typeface="Wingdings"/>
              <a:buChar char=""/>
              <a:defRPr/>
            </a:pPr>
            <a:r>
              <a:rPr lang="en-US" dirty="0" smtClean="0"/>
              <a:t>Exercise plays an important role in children’s growth and development</a:t>
            </a:r>
          </a:p>
          <a:p>
            <a:pPr marL="320040" indent="-320040" eaLnBrk="1" fontAlgn="auto" hangingPunct="1">
              <a:spcAft>
                <a:spcPts val="0"/>
              </a:spcAft>
              <a:buFont typeface="Wingdings"/>
              <a:buChar char=""/>
              <a:defRPr/>
            </a:pPr>
            <a:r>
              <a:rPr lang="en-US" dirty="0" smtClean="0"/>
              <a:t>Percentage of children involved in daily P.E. programs in schools decreased from 80% (1969) to 20% (1999)</a:t>
            </a:r>
          </a:p>
          <a:p>
            <a:pPr marL="320040" indent="-320040" eaLnBrk="1" fontAlgn="auto" hangingPunct="1">
              <a:spcAft>
                <a:spcPts val="0"/>
              </a:spcAft>
              <a:buFont typeface="Wingdings"/>
              <a:buChar char=""/>
              <a:defRPr/>
            </a:pPr>
            <a:r>
              <a:rPr lang="en-US" dirty="0" smtClean="0"/>
              <a:t>Television watching is linked with low activity and obesity in children</a:t>
            </a:r>
            <a:endParaRPr lang="en-US" dirty="0"/>
          </a:p>
        </p:txBody>
      </p:sp>
      <p:pic>
        <p:nvPicPr>
          <p:cNvPr id="14340" name="Content Placeholder 6" descr="http://obesitychildhood.files.wordpress.com/2009/04/11.jpg"/>
          <p:cNvPicPr>
            <a:picLocks noGrp="1"/>
          </p:cNvPicPr>
          <p:nvPr>
            <p:ph sz="half" idx="2"/>
          </p:nvPr>
        </p:nvPicPr>
        <p:blipFill>
          <a:blip r:embed="rId2"/>
          <a:stretch>
            <a:fillRect/>
          </a:stretch>
        </p:blipFill>
        <p:spPr>
          <a:xfrm>
            <a:off x="4648200" y="2651601"/>
            <a:ext cx="4038600" cy="2423160"/>
          </a:xfrm>
        </p:spPr>
      </p:pic>
      <p:pic>
        <p:nvPicPr>
          <p:cNvPr id="14341" name="Picture 10" descr="san70215_0902"/>
          <p:cNvPicPr>
            <a:picLocks noChangeAspect="1" noChangeArrowheads="1"/>
          </p:cNvPicPr>
          <p:nvPr/>
        </p:nvPicPr>
        <p:blipFill>
          <a:blip r:embed="rId3"/>
          <a:srcRect/>
          <a:stretch>
            <a:fillRect/>
          </a:stretch>
        </p:blipFill>
        <p:spPr bwMode="auto">
          <a:xfrm>
            <a:off x="6172200" y="0"/>
            <a:ext cx="2790825"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Gender - Cognitive Development</a:t>
            </a:r>
            <a:endParaRPr lang="en-US" dirty="0"/>
          </a:p>
        </p:txBody>
      </p:sp>
      <p:sp>
        <p:nvSpPr>
          <p:cNvPr id="3" name="Content Placeholder 2"/>
          <p:cNvSpPr>
            <a:spLocks noGrp="1"/>
          </p:cNvSpPr>
          <p:nvPr>
            <p:ph idx="1"/>
          </p:nvPr>
        </p:nvSpPr>
        <p:spPr>
          <a:xfrm>
            <a:off x="612648" y="1600200"/>
            <a:ext cx="5026152" cy="5029200"/>
          </a:xfrm>
        </p:spPr>
        <p:txBody>
          <a:bodyPr/>
          <a:lstStyle/>
          <a:p>
            <a:r>
              <a:rPr lang="en-US" sz="3200" dirty="0" smtClean="0"/>
              <a:t>Men tend to have better math and </a:t>
            </a:r>
            <a:r>
              <a:rPr lang="en-US" sz="3200" dirty="0" err="1" smtClean="0"/>
              <a:t>visuospatial</a:t>
            </a:r>
            <a:r>
              <a:rPr lang="en-US" sz="3200" dirty="0" smtClean="0"/>
              <a:t> skills </a:t>
            </a:r>
          </a:p>
          <a:p>
            <a:pPr lvl="1"/>
            <a:r>
              <a:rPr lang="en-US" dirty="0" smtClean="0">
                <a:solidFill>
                  <a:srgbClr val="00B0F0"/>
                </a:solidFill>
              </a:rPr>
              <a:t>(the ability to see and analyze objects in relation with their surroundings), </a:t>
            </a:r>
          </a:p>
          <a:p>
            <a:pPr lvl="1"/>
            <a:r>
              <a:rPr lang="en-US" dirty="0" smtClean="0"/>
              <a:t>but difference are small</a:t>
            </a:r>
          </a:p>
          <a:p>
            <a:pPr>
              <a:spcBef>
                <a:spcPct val="0"/>
              </a:spcBef>
            </a:pPr>
            <a:r>
              <a:rPr lang="en-US" sz="3200" dirty="0" smtClean="0"/>
              <a:t>Females tend to perform better than males on </a:t>
            </a:r>
            <a:r>
              <a:rPr lang="en-US" sz="3200" dirty="0" smtClean="0">
                <a:solidFill>
                  <a:srgbClr val="00B0F0"/>
                </a:solidFill>
              </a:rPr>
              <a:t>reading and writings tasks</a:t>
            </a:r>
          </a:p>
          <a:p>
            <a:endParaRPr lang="en-US" u="sng" dirty="0" smtClean="0"/>
          </a:p>
          <a:p>
            <a:endParaRPr lang="en-US" dirty="0"/>
          </a:p>
        </p:txBody>
      </p:sp>
      <p:pic>
        <p:nvPicPr>
          <p:cNvPr id="4" name="Picture 6" descr="san70215_1003"/>
          <p:cNvPicPr>
            <a:picLocks noChangeAspect="1" noChangeArrowheads="1"/>
          </p:cNvPicPr>
          <p:nvPr/>
        </p:nvPicPr>
        <p:blipFill>
          <a:blip r:embed="rId2"/>
          <a:srcRect/>
          <a:stretch>
            <a:fillRect/>
          </a:stretch>
        </p:blipFill>
        <p:spPr bwMode="auto">
          <a:xfrm>
            <a:off x="5518600" y="1524000"/>
            <a:ext cx="36254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Gender - </a:t>
            </a:r>
            <a:r>
              <a:rPr lang="en-US" dirty="0" err="1" smtClean="0"/>
              <a:t>Socioemotional</a:t>
            </a:r>
            <a:r>
              <a:rPr lang="en-US" dirty="0" smtClean="0"/>
              <a:t> Development</a:t>
            </a:r>
            <a:endParaRPr lang="en-US" dirty="0"/>
          </a:p>
        </p:txBody>
      </p:sp>
      <p:sp>
        <p:nvSpPr>
          <p:cNvPr id="3" name="Content Placeholder 2"/>
          <p:cNvSpPr>
            <a:spLocks noGrp="1"/>
          </p:cNvSpPr>
          <p:nvPr>
            <p:ph idx="1"/>
          </p:nvPr>
        </p:nvSpPr>
        <p:spPr/>
        <p:txBody>
          <a:bodyPr/>
          <a:lstStyle/>
          <a:p>
            <a:r>
              <a:rPr lang="en-US" sz="3200" b="1" dirty="0" smtClean="0"/>
              <a:t>Aggression:</a:t>
            </a:r>
          </a:p>
          <a:p>
            <a:pPr lvl="1">
              <a:lnSpc>
                <a:spcPct val="90000"/>
              </a:lnSpc>
              <a:spcBef>
                <a:spcPct val="0"/>
              </a:spcBef>
            </a:pPr>
            <a:r>
              <a:rPr lang="en-US" dirty="0" smtClean="0"/>
              <a:t>Boys are more physically aggressive than girls</a:t>
            </a:r>
          </a:p>
          <a:p>
            <a:pPr lvl="1">
              <a:lnSpc>
                <a:spcPct val="90000"/>
              </a:lnSpc>
              <a:spcBef>
                <a:spcPct val="0"/>
              </a:spcBef>
            </a:pPr>
            <a:endParaRPr lang="en-US" dirty="0" smtClean="0"/>
          </a:p>
          <a:p>
            <a:pPr lvl="1">
              <a:lnSpc>
                <a:spcPct val="90000"/>
              </a:lnSpc>
              <a:spcBef>
                <a:spcPct val="0"/>
              </a:spcBef>
            </a:pPr>
            <a:r>
              <a:rPr lang="en-US" dirty="0" smtClean="0"/>
              <a:t>Girls show as much verbal aggression as boys</a:t>
            </a:r>
          </a:p>
          <a:p>
            <a:pPr lvl="1">
              <a:lnSpc>
                <a:spcPct val="90000"/>
              </a:lnSpc>
              <a:spcBef>
                <a:spcPct val="0"/>
              </a:spcBef>
            </a:pPr>
            <a:endParaRPr lang="en-US" dirty="0" smtClean="0"/>
          </a:p>
          <a:p>
            <a:pPr lvl="1">
              <a:lnSpc>
                <a:spcPct val="90000"/>
              </a:lnSpc>
              <a:spcBef>
                <a:spcPct val="0"/>
              </a:spcBef>
            </a:pPr>
            <a:r>
              <a:rPr lang="en-US" dirty="0" smtClean="0"/>
              <a:t>Girls engage in </a:t>
            </a:r>
            <a:r>
              <a:rPr lang="en-US" i="1" dirty="0" smtClean="0"/>
              <a:t>relational aggression </a:t>
            </a:r>
          </a:p>
          <a:p>
            <a:pPr lvl="2">
              <a:lnSpc>
                <a:spcPct val="90000"/>
              </a:lnSpc>
              <a:spcBef>
                <a:spcPct val="0"/>
              </a:spcBef>
            </a:pPr>
            <a:r>
              <a:rPr lang="en-US" i="1" dirty="0" smtClean="0">
                <a:solidFill>
                  <a:srgbClr val="00B050"/>
                </a:solidFill>
              </a:rPr>
              <a:t>(</a:t>
            </a:r>
            <a:r>
              <a:rPr lang="en-US" dirty="0" smtClean="0">
                <a:solidFill>
                  <a:srgbClr val="00B050"/>
                </a:solidFill>
              </a:rPr>
              <a:t>harm is caused through damage to one’s relationships or social status) </a:t>
            </a:r>
            <a:r>
              <a:rPr lang="en-US" dirty="0" smtClean="0"/>
              <a:t>more often than physical aggression</a:t>
            </a:r>
          </a:p>
          <a:p>
            <a:endParaRPr lang="en-US" sz="3200" b="1" dirty="0" smtClean="0"/>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Gender - </a:t>
            </a:r>
            <a:r>
              <a:rPr lang="en-US" dirty="0" err="1" smtClean="0"/>
              <a:t>Socioemotional</a:t>
            </a:r>
            <a:r>
              <a:rPr lang="en-US" dirty="0" smtClean="0"/>
              <a:t> Development</a:t>
            </a:r>
            <a:endParaRPr lang="en-US" dirty="0"/>
          </a:p>
        </p:txBody>
      </p:sp>
      <p:sp>
        <p:nvSpPr>
          <p:cNvPr id="3" name="Content Placeholder 2"/>
          <p:cNvSpPr>
            <a:spLocks noGrp="1"/>
          </p:cNvSpPr>
          <p:nvPr>
            <p:ph idx="1"/>
          </p:nvPr>
        </p:nvSpPr>
        <p:spPr/>
        <p:txBody>
          <a:bodyPr>
            <a:normAutofit lnSpcReduction="10000"/>
          </a:bodyPr>
          <a:lstStyle/>
          <a:p>
            <a:r>
              <a:rPr lang="en-US" sz="2800" b="1" dirty="0" smtClean="0"/>
              <a:t>Emotion:</a:t>
            </a:r>
          </a:p>
          <a:p>
            <a:pPr lvl="1">
              <a:lnSpc>
                <a:spcPct val="90000"/>
              </a:lnSpc>
              <a:spcBef>
                <a:spcPct val="0"/>
              </a:spcBef>
            </a:pPr>
            <a:r>
              <a:rPr lang="en-US" dirty="0" smtClean="0"/>
              <a:t>Girls admit to feeling </a:t>
            </a:r>
          </a:p>
          <a:p>
            <a:pPr lvl="2">
              <a:lnSpc>
                <a:spcPct val="90000"/>
              </a:lnSpc>
              <a:spcBef>
                <a:spcPct val="0"/>
              </a:spcBef>
            </a:pPr>
            <a:r>
              <a:rPr lang="en-US" dirty="0" smtClean="0"/>
              <a:t>sadness</a:t>
            </a:r>
          </a:p>
          <a:p>
            <a:pPr lvl="2">
              <a:lnSpc>
                <a:spcPct val="90000"/>
              </a:lnSpc>
              <a:spcBef>
                <a:spcPct val="0"/>
              </a:spcBef>
            </a:pPr>
            <a:r>
              <a:rPr lang="en-US" dirty="0" smtClean="0"/>
              <a:t>shame</a:t>
            </a:r>
          </a:p>
          <a:p>
            <a:pPr lvl="2">
              <a:lnSpc>
                <a:spcPct val="90000"/>
              </a:lnSpc>
              <a:spcBef>
                <a:spcPct val="0"/>
              </a:spcBef>
            </a:pPr>
            <a:r>
              <a:rPr lang="en-US" dirty="0" smtClean="0"/>
              <a:t>guilt</a:t>
            </a:r>
          </a:p>
          <a:p>
            <a:pPr lvl="1">
              <a:lnSpc>
                <a:spcPct val="90000"/>
              </a:lnSpc>
              <a:spcBef>
                <a:spcPct val="0"/>
              </a:spcBef>
            </a:pPr>
            <a:r>
              <a:rPr lang="en-US" dirty="0" smtClean="0"/>
              <a:t>boys tend to deny that they experience these emotions</a:t>
            </a:r>
          </a:p>
          <a:p>
            <a:pPr lvl="1">
              <a:lnSpc>
                <a:spcPct val="90000"/>
              </a:lnSpc>
              <a:spcBef>
                <a:spcPct val="0"/>
              </a:spcBef>
            </a:pPr>
            <a:endParaRPr lang="en-US" dirty="0" smtClean="0"/>
          </a:p>
          <a:p>
            <a:pPr lvl="1">
              <a:lnSpc>
                <a:spcPct val="90000"/>
              </a:lnSpc>
              <a:spcBef>
                <a:spcPct val="0"/>
              </a:spcBef>
            </a:pPr>
            <a:r>
              <a:rPr lang="en-US" dirty="0" smtClean="0"/>
              <a:t>Males show less emotional self-regulation</a:t>
            </a:r>
          </a:p>
          <a:p>
            <a:pPr lvl="1">
              <a:lnSpc>
                <a:spcPct val="90000"/>
              </a:lnSpc>
              <a:spcBef>
                <a:spcPct val="0"/>
              </a:spcBef>
            </a:pPr>
            <a:endParaRPr lang="en-US" dirty="0" smtClean="0"/>
          </a:p>
          <a:p>
            <a:pPr>
              <a:lnSpc>
                <a:spcPct val="90000"/>
              </a:lnSpc>
              <a:spcBef>
                <a:spcPct val="0"/>
              </a:spcBef>
            </a:pPr>
            <a:r>
              <a:rPr lang="en-US" sz="2800" b="1" dirty="0" err="1" smtClean="0"/>
              <a:t>Prosocial</a:t>
            </a:r>
            <a:r>
              <a:rPr lang="en-US" sz="2800" b="1" dirty="0" smtClean="0"/>
              <a:t> Behavior</a:t>
            </a:r>
            <a:r>
              <a:rPr lang="en-US" sz="2800" dirty="0" smtClean="0"/>
              <a:t>:</a:t>
            </a:r>
          </a:p>
          <a:p>
            <a:pPr lvl="1">
              <a:lnSpc>
                <a:spcPct val="90000"/>
              </a:lnSpc>
              <a:spcBef>
                <a:spcPct val="0"/>
              </a:spcBef>
            </a:pPr>
            <a:r>
              <a:rPr lang="en-US" dirty="0" smtClean="0"/>
              <a:t>Females engage in more </a:t>
            </a:r>
            <a:r>
              <a:rPr lang="en-US" dirty="0" err="1" smtClean="0"/>
              <a:t>prosocial</a:t>
            </a:r>
            <a:r>
              <a:rPr lang="en-US" dirty="0" smtClean="0"/>
              <a:t> behavior than males</a:t>
            </a:r>
          </a:p>
          <a:p>
            <a:endParaRPr lang="en-US" sz="2800" b="1" dirty="0" smtClean="0"/>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Gender Role Classification</a:t>
            </a:r>
            <a:endParaRPr lang="en-US" dirty="0"/>
          </a:p>
        </p:txBody>
      </p:sp>
      <p:sp>
        <p:nvSpPr>
          <p:cNvPr id="6" name="Content Placeholder 5"/>
          <p:cNvSpPr>
            <a:spLocks noGrp="1"/>
          </p:cNvSpPr>
          <p:nvPr>
            <p:ph idx="1"/>
          </p:nvPr>
        </p:nvSpPr>
        <p:spPr>
          <a:xfrm>
            <a:off x="457200" y="1600200"/>
            <a:ext cx="5940552" cy="5257800"/>
          </a:xfrm>
        </p:spPr>
        <p:txBody>
          <a:bodyPr/>
          <a:lstStyle/>
          <a:p>
            <a:r>
              <a:rPr lang="en-US" sz="3200" dirty="0" smtClean="0"/>
              <a:t>Masculinity and femininity used to be described as a continuum</a:t>
            </a:r>
          </a:p>
          <a:p>
            <a:pPr lvl="1">
              <a:spcBef>
                <a:spcPct val="0"/>
              </a:spcBef>
              <a:defRPr/>
            </a:pPr>
            <a:r>
              <a:rPr lang="en-US" dirty="0" smtClean="0"/>
              <a:t>This view challenged by the concept of </a:t>
            </a:r>
            <a:r>
              <a:rPr lang="en-US" b="1" dirty="0" smtClean="0"/>
              <a:t>androgyny </a:t>
            </a:r>
            <a:r>
              <a:rPr lang="en-US" dirty="0" smtClean="0">
                <a:solidFill>
                  <a:srgbClr val="00B050"/>
                </a:solidFill>
              </a:rPr>
              <a:t>(presence of positive masculine and feminine traits in the same person)</a:t>
            </a:r>
          </a:p>
          <a:p>
            <a:pPr lvl="1">
              <a:spcBef>
                <a:spcPct val="0"/>
              </a:spcBef>
              <a:defRPr/>
            </a:pPr>
            <a:endParaRPr lang="en-US" b="1" dirty="0" smtClean="0">
              <a:solidFill>
                <a:srgbClr val="00B050"/>
              </a:solidFill>
            </a:endParaRPr>
          </a:p>
          <a:p>
            <a:pPr>
              <a:spcBef>
                <a:spcPct val="0"/>
              </a:spcBef>
              <a:defRPr/>
            </a:pPr>
            <a:r>
              <a:rPr lang="en-US" sz="2800" dirty="0" smtClean="0"/>
              <a:t>Androgynous individuals are more </a:t>
            </a:r>
          </a:p>
          <a:p>
            <a:pPr lvl="1">
              <a:spcBef>
                <a:spcPct val="0"/>
              </a:spcBef>
              <a:defRPr/>
            </a:pPr>
            <a:r>
              <a:rPr lang="en-US" sz="2500" dirty="0" smtClean="0"/>
              <a:t>Flexible</a:t>
            </a:r>
          </a:p>
          <a:p>
            <a:pPr lvl="1">
              <a:spcBef>
                <a:spcPct val="0"/>
              </a:spcBef>
              <a:defRPr/>
            </a:pPr>
            <a:r>
              <a:rPr lang="en-US" sz="2500" dirty="0" smtClean="0"/>
              <a:t>Competent</a:t>
            </a:r>
          </a:p>
          <a:p>
            <a:pPr lvl="1">
              <a:spcBef>
                <a:spcPct val="0"/>
              </a:spcBef>
              <a:defRPr/>
            </a:pPr>
            <a:r>
              <a:rPr lang="en-US" sz="2500" dirty="0" smtClean="0"/>
              <a:t>mentally healthy</a:t>
            </a:r>
            <a:endParaRPr lang="en-US" dirty="0" smtClean="0"/>
          </a:p>
          <a:p>
            <a:endParaRPr lang="en-US" sz="3200" dirty="0" smtClean="0"/>
          </a:p>
          <a:p>
            <a:endParaRPr lang="en-US" dirty="0"/>
          </a:p>
        </p:txBody>
      </p:sp>
      <p:pic>
        <p:nvPicPr>
          <p:cNvPr id="7" name="Content Placeholder 5" descr="http://www.tonguechic.com/assets/0001/9820/xin_280303231027609308844.jpg"/>
          <p:cNvPicPr>
            <a:picLocks/>
          </p:cNvPicPr>
          <p:nvPr/>
        </p:nvPicPr>
        <p:blipFill>
          <a:blip r:embed="rId2"/>
          <a:srcRect/>
          <a:stretch>
            <a:fillRect/>
          </a:stretch>
        </p:blipFill>
        <p:spPr>
          <a:xfrm>
            <a:off x="6324600" y="1828800"/>
            <a:ext cx="2819400" cy="373380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a:lstStyle/>
          <a:p>
            <a:pPr eaLnBrk="1" hangingPunct="1"/>
            <a:r>
              <a:rPr lang="en-US" sz="4800" smtClean="0"/>
              <a:t>Peers</a:t>
            </a:r>
          </a:p>
        </p:txBody>
      </p:sp>
      <p:sp>
        <p:nvSpPr>
          <p:cNvPr id="57347" name="Rectangle 3"/>
          <p:cNvSpPr>
            <a:spLocks noGrp="1" noChangeArrowheads="1"/>
          </p:cNvSpPr>
          <p:nvPr>
            <p:ph idx="1"/>
          </p:nvPr>
        </p:nvSpPr>
        <p:spPr/>
        <p:txBody>
          <a:bodyPr>
            <a:normAutofit fontScale="92500"/>
          </a:bodyPr>
          <a:lstStyle/>
          <a:p>
            <a:pPr eaLnBrk="1" hangingPunct="1">
              <a:spcBef>
                <a:spcPct val="0"/>
              </a:spcBef>
            </a:pPr>
            <a:r>
              <a:rPr lang="en-US" sz="2800" dirty="0" smtClean="0"/>
              <a:t>Positive relationships with peers are especially important in middle and late childhood</a:t>
            </a:r>
          </a:p>
          <a:p>
            <a:pPr lvl="2" eaLnBrk="1" hangingPunct="1">
              <a:spcBef>
                <a:spcPct val="0"/>
              </a:spcBef>
              <a:buFont typeface="Wingdings" pitchFamily="2" charset="2"/>
              <a:buNone/>
            </a:pPr>
            <a:endParaRPr lang="en-US" dirty="0" smtClean="0"/>
          </a:p>
          <a:p>
            <a:pPr eaLnBrk="1" hangingPunct="1">
              <a:spcBef>
                <a:spcPct val="0"/>
              </a:spcBef>
            </a:pPr>
            <a:r>
              <a:rPr lang="en-US" sz="2800" u="sng" dirty="0" smtClean="0"/>
              <a:t>Developmental Changes:</a:t>
            </a:r>
          </a:p>
          <a:p>
            <a:pPr lvl="1">
              <a:spcBef>
                <a:spcPct val="0"/>
              </a:spcBef>
            </a:pPr>
            <a:r>
              <a:rPr lang="en-US" dirty="0" smtClean="0"/>
              <a:t>Reciprocity </a:t>
            </a:r>
            <a:r>
              <a:rPr lang="en-US" dirty="0" smtClean="0">
                <a:solidFill>
                  <a:srgbClr val="00B0F0"/>
                </a:solidFill>
              </a:rPr>
              <a:t>(A mutual or cooperative interchange) </a:t>
            </a:r>
            <a:r>
              <a:rPr lang="en-US" dirty="0" smtClean="0"/>
              <a:t>becomes increasingly important in peer interchanges during elementary school</a:t>
            </a:r>
          </a:p>
          <a:p>
            <a:pPr lvl="1">
              <a:spcBef>
                <a:spcPct val="0"/>
              </a:spcBef>
            </a:pPr>
            <a:r>
              <a:rPr lang="en-US" dirty="0" smtClean="0"/>
              <a:t>Size of peer group increases.</a:t>
            </a:r>
          </a:p>
          <a:p>
            <a:pPr lvl="1">
              <a:spcBef>
                <a:spcPct val="0"/>
              </a:spcBef>
            </a:pPr>
            <a:r>
              <a:rPr lang="en-US" dirty="0" smtClean="0"/>
              <a:t>Peer interaction is less closely supervised by adults</a:t>
            </a:r>
          </a:p>
          <a:p>
            <a:pPr lvl="1">
              <a:spcBef>
                <a:spcPct val="0"/>
              </a:spcBef>
            </a:pPr>
            <a:r>
              <a:rPr lang="en-US" dirty="0" smtClean="0"/>
              <a:t>Children’s preference for same-sex peer groups increases until about age 12</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p:txBody>
          <a:bodyPr/>
          <a:lstStyle/>
          <a:p>
            <a:pPr eaLnBrk="1" hangingPunct="1"/>
            <a:r>
              <a:rPr lang="en-US" sz="4800" smtClean="0"/>
              <a:t>Peers</a:t>
            </a:r>
          </a:p>
        </p:txBody>
      </p:sp>
      <p:pic>
        <p:nvPicPr>
          <p:cNvPr id="58372" name="fullSizedImage" descr="prom.jpg image by spacetruckin"/>
          <p:cNvPicPr>
            <a:picLocks noGrp="1"/>
          </p:cNvPicPr>
          <p:nvPr>
            <p:ph sz="half" idx="1"/>
          </p:nvPr>
        </p:nvPicPr>
        <p:blipFill>
          <a:blip r:embed="rId2"/>
          <a:srcRect/>
          <a:stretch>
            <a:fillRect/>
          </a:stretch>
        </p:blipFill>
        <p:spPr>
          <a:xfrm>
            <a:off x="404813" y="1589088"/>
            <a:ext cx="3457575" cy="4572000"/>
          </a:xfrm>
        </p:spPr>
      </p:pic>
      <p:sp>
        <p:nvSpPr>
          <p:cNvPr id="5" name="Content Placeholder 4"/>
          <p:cNvSpPr>
            <a:spLocks noGrp="1"/>
          </p:cNvSpPr>
          <p:nvPr>
            <p:ph sz="half" idx="2"/>
          </p:nvPr>
        </p:nvSpPr>
        <p:spPr>
          <a:xfrm>
            <a:off x="4343400" y="1589088"/>
            <a:ext cx="4648200" cy="4887912"/>
          </a:xfrm>
        </p:spPr>
        <p:txBody>
          <a:bodyPr>
            <a:normAutofit lnSpcReduction="10000"/>
          </a:bodyPr>
          <a:lstStyle/>
          <a:p>
            <a:pPr marL="320040" indent="-320040" eaLnBrk="1" fontAlgn="auto" hangingPunct="1">
              <a:spcBef>
                <a:spcPct val="0"/>
              </a:spcBef>
              <a:spcAft>
                <a:spcPts val="0"/>
              </a:spcAft>
              <a:buFont typeface="Wingdings"/>
              <a:buChar char=""/>
              <a:defRPr/>
            </a:pPr>
            <a:r>
              <a:rPr lang="en-US" sz="2800" b="1" dirty="0" smtClean="0"/>
              <a:t>Popular Children:</a:t>
            </a:r>
          </a:p>
          <a:p>
            <a:pPr marL="640080" lvl="1" indent="-274320" eaLnBrk="1" fontAlgn="auto" hangingPunct="1">
              <a:spcBef>
                <a:spcPct val="0"/>
              </a:spcBef>
              <a:spcAft>
                <a:spcPts val="0"/>
              </a:spcAft>
              <a:buFont typeface="Wingdings 2"/>
              <a:buChar char=""/>
              <a:defRPr/>
            </a:pPr>
            <a:r>
              <a:rPr lang="en-US" dirty="0" smtClean="0"/>
              <a:t>Give out reinforcements</a:t>
            </a:r>
          </a:p>
          <a:p>
            <a:pPr marL="640080" lvl="1" indent="-274320" eaLnBrk="1" fontAlgn="auto" hangingPunct="1">
              <a:spcBef>
                <a:spcPct val="0"/>
              </a:spcBef>
              <a:spcAft>
                <a:spcPts val="0"/>
              </a:spcAft>
              <a:buFont typeface="Wingdings 2"/>
              <a:buChar char=""/>
              <a:defRPr/>
            </a:pPr>
            <a:r>
              <a:rPr lang="en-US" dirty="0" smtClean="0"/>
              <a:t>Listen carefully; maintain open lines of communication with peers</a:t>
            </a:r>
          </a:p>
          <a:p>
            <a:pPr marL="640080" lvl="1" indent="-274320" eaLnBrk="1" fontAlgn="auto" hangingPunct="1">
              <a:spcBef>
                <a:spcPct val="0"/>
              </a:spcBef>
              <a:spcAft>
                <a:spcPts val="0"/>
              </a:spcAft>
              <a:buFont typeface="Wingdings 2"/>
              <a:buChar char=""/>
              <a:defRPr/>
            </a:pPr>
            <a:r>
              <a:rPr lang="en-US" dirty="0" smtClean="0"/>
              <a:t>Are happy</a:t>
            </a:r>
          </a:p>
          <a:p>
            <a:pPr marL="640080" lvl="1" indent="-274320" eaLnBrk="1" fontAlgn="auto" hangingPunct="1">
              <a:spcBef>
                <a:spcPct val="0"/>
              </a:spcBef>
              <a:spcAft>
                <a:spcPts val="0"/>
              </a:spcAft>
              <a:buFont typeface="Wingdings 2"/>
              <a:buChar char=""/>
              <a:defRPr/>
            </a:pPr>
            <a:r>
              <a:rPr lang="en-US" dirty="0" smtClean="0"/>
              <a:t>Control their negative emotions</a:t>
            </a:r>
          </a:p>
          <a:p>
            <a:pPr marL="640080" lvl="1" indent="-274320" eaLnBrk="1" fontAlgn="auto" hangingPunct="1">
              <a:spcBef>
                <a:spcPct val="0"/>
              </a:spcBef>
              <a:spcAft>
                <a:spcPts val="0"/>
              </a:spcAft>
              <a:buFont typeface="Wingdings 2"/>
              <a:buChar char=""/>
              <a:defRPr/>
            </a:pPr>
            <a:r>
              <a:rPr lang="en-US" dirty="0" smtClean="0"/>
              <a:t>Show enthusiasm and concern for others</a:t>
            </a:r>
          </a:p>
          <a:p>
            <a:pPr marL="640080" lvl="1" indent="-274320" eaLnBrk="1" fontAlgn="auto" hangingPunct="1">
              <a:spcBef>
                <a:spcPct val="0"/>
              </a:spcBef>
              <a:spcAft>
                <a:spcPts val="0"/>
              </a:spcAft>
              <a:buFont typeface="Wingdings 2"/>
              <a:buChar char=""/>
              <a:defRPr/>
            </a:pPr>
            <a:r>
              <a:rPr lang="en-US" dirty="0" smtClean="0"/>
              <a:t>Are self confident without being conceited </a:t>
            </a:r>
            <a:r>
              <a:rPr lang="en-US" dirty="0" smtClean="0">
                <a:solidFill>
                  <a:srgbClr val="00B0F0"/>
                </a:solidFill>
              </a:rPr>
              <a:t>(Holding or characterized by an unduly high opinion of oneself)</a:t>
            </a:r>
          </a:p>
          <a:p>
            <a:pPr marL="320040" indent="-320040" eaLnBrk="1" fontAlgn="auto" hangingPunct="1">
              <a:spcAft>
                <a:spcPts val="0"/>
              </a:spcAft>
              <a:buFont typeface="Wingdings"/>
              <a:buChar char=""/>
              <a:defRPr/>
            </a:pP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p:txBody>
          <a:bodyPr/>
          <a:lstStyle/>
          <a:p>
            <a:pPr eaLnBrk="1" hangingPunct="1"/>
            <a:r>
              <a:rPr lang="en-US" sz="4800" smtClean="0"/>
              <a:t>Peers</a:t>
            </a:r>
          </a:p>
        </p:txBody>
      </p:sp>
      <p:sp>
        <p:nvSpPr>
          <p:cNvPr id="26627" name="Rectangle 3"/>
          <p:cNvSpPr>
            <a:spLocks noGrp="1" noChangeArrowheads="1"/>
          </p:cNvSpPr>
          <p:nvPr>
            <p:ph idx="1"/>
          </p:nvPr>
        </p:nvSpPr>
        <p:spPr/>
        <p:txBody>
          <a:bodyPr>
            <a:normAutofit/>
          </a:bodyPr>
          <a:lstStyle/>
          <a:p>
            <a:pPr marL="320040" indent="-320040" eaLnBrk="1" fontAlgn="auto" hangingPunct="1">
              <a:lnSpc>
                <a:spcPct val="90000"/>
              </a:lnSpc>
              <a:spcBef>
                <a:spcPct val="0"/>
              </a:spcBef>
              <a:spcAft>
                <a:spcPts val="0"/>
              </a:spcAft>
              <a:buFont typeface="Wingdings"/>
              <a:buChar char=""/>
              <a:defRPr/>
            </a:pPr>
            <a:r>
              <a:rPr lang="en-US" sz="2800" b="1" dirty="0" smtClean="0"/>
              <a:t>Neglected Children:</a:t>
            </a:r>
          </a:p>
          <a:p>
            <a:pPr marL="320040" indent="-320040" eaLnBrk="1" fontAlgn="auto" hangingPunct="1">
              <a:lnSpc>
                <a:spcPct val="90000"/>
              </a:lnSpc>
              <a:spcBef>
                <a:spcPct val="0"/>
              </a:spcBef>
              <a:spcAft>
                <a:spcPts val="0"/>
              </a:spcAft>
              <a:buFont typeface="Wingdings"/>
              <a:buChar char=""/>
              <a:defRPr/>
            </a:pPr>
            <a:endParaRPr lang="en-US" sz="2800" dirty="0" smtClean="0"/>
          </a:p>
          <a:p>
            <a:pPr marL="640080" lvl="1" indent="-274320" eaLnBrk="1" fontAlgn="auto" hangingPunct="1">
              <a:lnSpc>
                <a:spcPct val="90000"/>
              </a:lnSpc>
              <a:spcBef>
                <a:spcPct val="0"/>
              </a:spcBef>
              <a:spcAft>
                <a:spcPts val="0"/>
              </a:spcAft>
              <a:buFont typeface="Wingdings 2"/>
              <a:buChar char=""/>
              <a:defRPr/>
            </a:pPr>
            <a:r>
              <a:rPr lang="en-US" dirty="0" smtClean="0"/>
              <a:t>Engage in low rates of peer interaction</a:t>
            </a:r>
          </a:p>
          <a:p>
            <a:pPr marL="640080" lvl="1" indent="-274320" eaLnBrk="1" fontAlgn="auto" hangingPunct="1">
              <a:lnSpc>
                <a:spcPct val="90000"/>
              </a:lnSpc>
              <a:spcBef>
                <a:spcPct val="0"/>
              </a:spcBef>
              <a:spcAft>
                <a:spcPts val="0"/>
              </a:spcAft>
              <a:buFont typeface="Wingdings 2"/>
              <a:buChar char=""/>
              <a:defRPr/>
            </a:pPr>
            <a:endParaRPr lang="en-US" dirty="0" smtClean="0"/>
          </a:p>
          <a:p>
            <a:pPr marL="640080" lvl="1" indent="-274320" eaLnBrk="1" fontAlgn="auto" hangingPunct="1">
              <a:lnSpc>
                <a:spcPct val="90000"/>
              </a:lnSpc>
              <a:spcBef>
                <a:spcPct val="0"/>
              </a:spcBef>
              <a:spcAft>
                <a:spcPts val="0"/>
              </a:spcAft>
              <a:buFont typeface="Wingdings 2"/>
              <a:buChar char=""/>
              <a:defRPr/>
            </a:pPr>
            <a:r>
              <a:rPr lang="en-US" dirty="0" smtClean="0"/>
              <a:t>Often described as shy</a:t>
            </a:r>
          </a:p>
          <a:p>
            <a:pPr marL="640080" lvl="1" indent="-274320" eaLnBrk="1" fontAlgn="auto" hangingPunct="1">
              <a:lnSpc>
                <a:spcPct val="90000"/>
              </a:lnSpc>
              <a:spcBef>
                <a:spcPct val="0"/>
              </a:spcBef>
              <a:spcAft>
                <a:spcPts val="0"/>
              </a:spcAft>
              <a:buFont typeface="Wingdings 2"/>
              <a:buChar char=""/>
              <a:defRPr/>
            </a:pPr>
            <a:endParaRPr lang="en-US" dirty="0" smtClean="0"/>
          </a:p>
          <a:p>
            <a:pPr marL="320040" indent="-320040" eaLnBrk="1" fontAlgn="auto" hangingPunct="1">
              <a:lnSpc>
                <a:spcPct val="90000"/>
              </a:lnSpc>
              <a:spcBef>
                <a:spcPct val="0"/>
              </a:spcBef>
              <a:spcAft>
                <a:spcPts val="0"/>
              </a:spcAft>
              <a:buFont typeface="Wingdings"/>
              <a:buChar char=""/>
              <a:defRPr/>
            </a:pPr>
            <a:endParaRPr lang="en-US" dirty="0" smtClean="0"/>
          </a:p>
        </p:txBody>
      </p:sp>
      <p:pic>
        <p:nvPicPr>
          <p:cNvPr id="59396" name="Content Placeholder 5" descr="http://www.movingpicturesmagazine.com/adx/aspx/adxGetMedia.aspx?DocID=3546,1199,620,1,Documents&amp;MediaID=4064&amp;Filename=article_Lewis%26Gilbert.jpg"/>
          <p:cNvPicPr>
            <a:picLocks noGrp="1"/>
          </p:cNvPicPr>
          <p:nvPr>
            <p:ph sz="quarter" idx="4294967295"/>
          </p:nvPr>
        </p:nvPicPr>
        <p:blipFill>
          <a:blip r:embed="rId2"/>
          <a:stretch>
            <a:fillRect/>
          </a:stretch>
        </p:blipFill>
        <p:spPr>
          <a:xfrm>
            <a:off x="6505575" y="2971800"/>
            <a:ext cx="2638425" cy="3886200"/>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90000"/>
              </a:lnSpc>
              <a:spcBef>
                <a:spcPct val="0"/>
              </a:spcBef>
              <a:defRPr/>
            </a:pPr>
            <a:r>
              <a:rPr lang="en-US" sz="2800" b="1" dirty="0" smtClean="0"/>
              <a:t>Rejected Children:</a:t>
            </a:r>
          </a:p>
          <a:p>
            <a:pPr lvl="1">
              <a:lnSpc>
                <a:spcPct val="90000"/>
              </a:lnSpc>
              <a:spcBef>
                <a:spcPct val="0"/>
              </a:spcBef>
              <a:defRPr/>
            </a:pPr>
            <a:r>
              <a:rPr lang="en-US" dirty="0" smtClean="0"/>
              <a:t>Often have more serious social adjustment problems than neglected children</a:t>
            </a:r>
          </a:p>
          <a:p>
            <a:pPr lvl="1">
              <a:lnSpc>
                <a:spcPct val="90000"/>
              </a:lnSpc>
              <a:spcBef>
                <a:spcPct val="0"/>
              </a:spcBef>
              <a:defRPr/>
            </a:pPr>
            <a:endParaRPr lang="en-US" dirty="0" smtClean="0"/>
          </a:p>
          <a:p>
            <a:pPr lvl="1">
              <a:lnSpc>
                <a:spcPct val="90000"/>
              </a:lnSpc>
              <a:spcBef>
                <a:spcPct val="0"/>
              </a:spcBef>
              <a:defRPr/>
            </a:pPr>
            <a:r>
              <a:rPr lang="en-US" dirty="0" smtClean="0"/>
              <a:t>Often find that rejection increases aggressive behavior over time</a:t>
            </a:r>
          </a:p>
          <a:p>
            <a:pPr lvl="2">
              <a:lnSpc>
                <a:spcPct val="90000"/>
              </a:lnSpc>
              <a:spcBef>
                <a:spcPct val="0"/>
              </a:spcBef>
              <a:defRPr/>
            </a:pPr>
            <a:r>
              <a:rPr lang="en-US" dirty="0" smtClean="0"/>
              <a:t>More impulsive</a:t>
            </a:r>
          </a:p>
          <a:p>
            <a:pPr lvl="2">
              <a:lnSpc>
                <a:spcPct val="90000"/>
              </a:lnSpc>
              <a:spcBef>
                <a:spcPct val="0"/>
              </a:spcBef>
              <a:defRPr/>
            </a:pPr>
            <a:r>
              <a:rPr lang="en-US" dirty="0" smtClean="0"/>
              <a:t>More emotionally reactive</a:t>
            </a:r>
          </a:p>
          <a:p>
            <a:pPr lvl="2">
              <a:lnSpc>
                <a:spcPct val="90000"/>
              </a:lnSpc>
              <a:spcBef>
                <a:spcPct val="0"/>
              </a:spcBef>
              <a:defRPr/>
            </a:pPr>
            <a:r>
              <a:rPr lang="en-US" dirty="0" smtClean="0"/>
              <a:t>Fewer social skills</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Bullying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00B050"/>
                </a:solidFill>
              </a:rPr>
              <a:t>Aggressive behavior manifested by the use of force or coercion to affect others</a:t>
            </a:r>
          </a:p>
          <a:p>
            <a:r>
              <a:rPr lang="en-US" dirty="0" smtClean="0"/>
              <a:t>Boys and younger middle school students are most likely to be affected</a:t>
            </a:r>
          </a:p>
          <a:p>
            <a:r>
              <a:rPr lang="en-US" dirty="0" smtClean="0"/>
              <a:t>Child victims often tend to:</a:t>
            </a:r>
          </a:p>
          <a:p>
            <a:pPr lvl="1"/>
            <a:r>
              <a:rPr lang="en-US" dirty="0" smtClean="0"/>
              <a:t>Be lonely and have difficulty making friends</a:t>
            </a:r>
          </a:p>
          <a:p>
            <a:pPr lvl="1"/>
            <a:r>
              <a:rPr lang="en-US" dirty="0" smtClean="0"/>
              <a:t>Be anxious, socially withdrawn, aggressive</a:t>
            </a:r>
          </a:p>
          <a:p>
            <a:r>
              <a:rPr lang="en-US" dirty="0" smtClean="0"/>
              <a:t>Child bullies often tend to:</a:t>
            </a:r>
          </a:p>
          <a:p>
            <a:pPr lvl="1"/>
            <a:r>
              <a:rPr lang="en-US" dirty="0" smtClean="0"/>
              <a:t>Have low grades in school</a:t>
            </a:r>
          </a:p>
          <a:p>
            <a:pPr lvl="1"/>
            <a:r>
              <a:rPr lang="en-US" dirty="0" smtClean="0"/>
              <a:t>Use alcohol and/or tobacco</a:t>
            </a:r>
          </a:p>
          <a:p>
            <a:endParaRPr lang="en-US" dirty="0" smtClean="0">
              <a:solidFill>
                <a:srgbClr val="00B050"/>
              </a:solidFill>
            </a:endParaRPr>
          </a:p>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Bullying</a:t>
            </a:r>
            <a:endParaRPr lang="en-US" dirty="0"/>
          </a:p>
        </p:txBody>
      </p:sp>
      <p:sp>
        <p:nvSpPr>
          <p:cNvPr id="3" name="Content Placeholder 2"/>
          <p:cNvSpPr>
            <a:spLocks noGrp="1"/>
          </p:cNvSpPr>
          <p:nvPr>
            <p:ph idx="1"/>
          </p:nvPr>
        </p:nvSpPr>
        <p:spPr>
          <a:xfrm>
            <a:off x="612648" y="1600200"/>
            <a:ext cx="6778752" cy="5029200"/>
          </a:xfrm>
        </p:spPr>
        <p:txBody>
          <a:bodyPr/>
          <a:lstStyle/>
          <a:p>
            <a:r>
              <a:rPr lang="en-US" b="1" dirty="0" smtClean="0"/>
              <a:t>Outcomes of bullying:</a:t>
            </a:r>
          </a:p>
          <a:p>
            <a:pPr lvl="1"/>
            <a:r>
              <a:rPr lang="en-US" sz="2400" dirty="0" smtClean="0"/>
              <a:t>More likely to experience depression and attempt suicide</a:t>
            </a:r>
          </a:p>
          <a:p>
            <a:pPr lvl="1"/>
            <a:r>
              <a:rPr lang="en-US" sz="2400" dirty="0" smtClean="0"/>
              <a:t>More health problems</a:t>
            </a:r>
          </a:p>
          <a:p>
            <a:pPr lvl="2"/>
            <a:r>
              <a:rPr lang="en-US" sz="2200" dirty="0" smtClean="0"/>
              <a:t>Headaches</a:t>
            </a:r>
          </a:p>
          <a:p>
            <a:pPr lvl="2"/>
            <a:r>
              <a:rPr lang="en-US" sz="2200" dirty="0" smtClean="0"/>
              <a:t>Dizziness</a:t>
            </a:r>
          </a:p>
          <a:p>
            <a:pPr lvl="2"/>
            <a:r>
              <a:rPr lang="en-US" sz="2200" dirty="0" smtClean="0"/>
              <a:t>sleep problems</a:t>
            </a:r>
          </a:p>
          <a:p>
            <a:pPr lvl="2"/>
            <a:r>
              <a:rPr lang="en-US" sz="2200" dirty="0" smtClean="0"/>
              <a:t>anxiety)</a:t>
            </a:r>
          </a:p>
          <a:p>
            <a:endParaRPr lang="en-US" u="sng" dirty="0" smtClean="0"/>
          </a:p>
          <a:p>
            <a:endParaRPr lang="en-US" dirty="0"/>
          </a:p>
        </p:txBody>
      </p:sp>
      <p:pic>
        <p:nvPicPr>
          <p:cNvPr id="4" name="Picture 6" descr="san70215_1005"/>
          <p:cNvPicPr>
            <a:picLocks noChangeAspect="1" noChangeArrowheads="1"/>
          </p:cNvPicPr>
          <p:nvPr/>
        </p:nvPicPr>
        <p:blipFill>
          <a:blip r:embed="rId2"/>
          <a:srcRect/>
          <a:stretch>
            <a:fillRect/>
          </a:stretch>
        </p:blipFill>
        <p:spPr>
          <a:xfrm>
            <a:off x="6248400" y="2597150"/>
            <a:ext cx="2598737" cy="42608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6"/>
          <p:cNvSpPr>
            <a:spLocks noGrp="1"/>
          </p:cNvSpPr>
          <p:nvPr>
            <p:ph type="title"/>
          </p:nvPr>
        </p:nvSpPr>
        <p:spPr>
          <a:xfrm>
            <a:off x="152400" y="63500"/>
            <a:ext cx="8839200" cy="1282700"/>
          </a:xfrm>
        </p:spPr>
        <p:txBody>
          <a:bodyPr/>
          <a:lstStyle/>
          <a:p>
            <a:pPr eaLnBrk="1" hangingPunct="1"/>
            <a:r>
              <a:rPr lang="en-US" smtClean="0"/>
              <a:t>Health, Illness, and Disease</a:t>
            </a:r>
          </a:p>
        </p:txBody>
      </p:sp>
      <p:sp>
        <p:nvSpPr>
          <p:cNvPr id="15363" name="Rectangle 1026"/>
          <p:cNvSpPr>
            <a:spLocks noGrp="1" noChangeArrowheads="1"/>
          </p:cNvSpPr>
          <p:nvPr>
            <p:ph idx="1"/>
          </p:nvPr>
        </p:nvSpPr>
        <p:spPr/>
        <p:txBody>
          <a:bodyPr>
            <a:normAutofit lnSpcReduction="10000"/>
          </a:bodyPr>
          <a:lstStyle/>
          <a:p>
            <a:pPr eaLnBrk="1" hangingPunct="1">
              <a:lnSpc>
                <a:spcPct val="90000"/>
              </a:lnSpc>
            </a:pPr>
            <a:r>
              <a:rPr lang="en-US" dirty="0" smtClean="0">
                <a:cs typeface="Times New Roman" pitchFamily="-16" charset="0"/>
              </a:rPr>
              <a:t>Middle and late childhood is usually a time of excellent health </a:t>
            </a:r>
          </a:p>
          <a:p>
            <a:pPr lvl="1" eaLnBrk="1" hangingPunct="1">
              <a:lnSpc>
                <a:spcPct val="90000"/>
              </a:lnSpc>
            </a:pPr>
            <a:r>
              <a:rPr lang="en-US" dirty="0" smtClean="0">
                <a:solidFill>
                  <a:srgbClr val="FF0000"/>
                </a:solidFill>
                <a:cs typeface="Times New Roman" pitchFamily="-16" charset="0"/>
              </a:rPr>
              <a:t>Injuries are the leading cause of death during middle and late childhood</a:t>
            </a:r>
          </a:p>
          <a:p>
            <a:pPr lvl="2" eaLnBrk="1" hangingPunct="1">
              <a:lnSpc>
                <a:spcPct val="90000"/>
              </a:lnSpc>
            </a:pPr>
            <a:r>
              <a:rPr lang="en-US" dirty="0" smtClean="0">
                <a:cs typeface="Times New Roman" pitchFamily="-16" charset="0"/>
              </a:rPr>
              <a:t>Motor vehicle accidents are most common cause of severe injury</a:t>
            </a:r>
          </a:p>
          <a:p>
            <a:pPr lvl="1" eaLnBrk="1" hangingPunct="1">
              <a:lnSpc>
                <a:spcPct val="90000"/>
              </a:lnSpc>
            </a:pPr>
            <a:r>
              <a:rPr lang="en-US" dirty="0" smtClean="0">
                <a:cs typeface="Times New Roman" pitchFamily="-16" charset="0"/>
              </a:rPr>
              <a:t>Cancer is the 2</a:t>
            </a:r>
            <a:r>
              <a:rPr lang="en-US" baseline="30000" dirty="0" smtClean="0">
                <a:cs typeface="Times New Roman" pitchFamily="-16" charset="0"/>
              </a:rPr>
              <a:t>nd</a:t>
            </a:r>
            <a:r>
              <a:rPr lang="en-US" dirty="0" smtClean="0">
                <a:cs typeface="Times New Roman" pitchFamily="-16" charset="0"/>
              </a:rPr>
              <a:t> leading cause of death in children 5–14 years old </a:t>
            </a:r>
          </a:p>
          <a:p>
            <a:pPr lvl="2" eaLnBrk="1" hangingPunct="1">
              <a:lnSpc>
                <a:spcPct val="90000"/>
              </a:lnSpc>
            </a:pPr>
            <a:r>
              <a:rPr lang="en-US" dirty="0" smtClean="0">
                <a:cs typeface="Times New Roman" pitchFamily="-16" charset="0"/>
              </a:rPr>
              <a:t>Most common child cancer is leukemia</a:t>
            </a:r>
          </a:p>
          <a:p>
            <a:pPr lvl="1" eaLnBrk="1" hangingPunct="1">
              <a:lnSpc>
                <a:spcPct val="90000"/>
              </a:lnSpc>
            </a:pPr>
            <a:r>
              <a:rPr lang="en-US" dirty="0" smtClean="0">
                <a:cs typeface="Times New Roman" pitchFamily="-16" charset="0"/>
              </a:rPr>
              <a:t>Many elementary-school children already possess risk factors for cardiovascular disease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Friends</a:t>
            </a:r>
            <a:endParaRPr lang="en-US" dirty="0"/>
          </a:p>
        </p:txBody>
      </p:sp>
      <p:sp>
        <p:nvSpPr>
          <p:cNvPr id="5" name="Content Placeholder 4"/>
          <p:cNvSpPr>
            <a:spLocks noGrp="1"/>
          </p:cNvSpPr>
          <p:nvPr>
            <p:ph idx="1"/>
          </p:nvPr>
        </p:nvSpPr>
        <p:spPr/>
        <p:txBody>
          <a:bodyPr>
            <a:normAutofit lnSpcReduction="10000"/>
          </a:bodyPr>
          <a:lstStyle/>
          <a:p>
            <a:r>
              <a:rPr lang="en-US" sz="3200" dirty="0" smtClean="0"/>
              <a:t>Children’s friendships are typically characterized by similarity</a:t>
            </a:r>
          </a:p>
          <a:p>
            <a:endParaRPr lang="en-US" sz="3200" dirty="0" smtClean="0"/>
          </a:p>
          <a:p>
            <a:pPr>
              <a:lnSpc>
                <a:spcPct val="90000"/>
              </a:lnSpc>
              <a:spcBef>
                <a:spcPct val="0"/>
              </a:spcBef>
              <a:defRPr/>
            </a:pPr>
            <a:r>
              <a:rPr lang="en-US" sz="2800" b="1" dirty="0" smtClean="0"/>
              <a:t>Six functions:</a:t>
            </a:r>
          </a:p>
          <a:p>
            <a:pPr lvl="1">
              <a:lnSpc>
                <a:spcPct val="90000"/>
              </a:lnSpc>
              <a:spcBef>
                <a:spcPct val="0"/>
              </a:spcBef>
              <a:defRPr/>
            </a:pPr>
            <a:r>
              <a:rPr lang="en-US" dirty="0" smtClean="0"/>
              <a:t>Companionship</a:t>
            </a:r>
          </a:p>
          <a:p>
            <a:pPr lvl="1">
              <a:lnSpc>
                <a:spcPct val="90000"/>
              </a:lnSpc>
              <a:spcBef>
                <a:spcPct val="0"/>
              </a:spcBef>
              <a:defRPr/>
            </a:pPr>
            <a:r>
              <a:rPr lang="en-US" dirty="0" smtClean="0"/>
              <a:t>Stimulation</a:t>
            </a:r>
          </a:p>
          <a:p>
            <a:pPr lvl="1">
              <a:lnSpc>
                <a:spcPct val="90000"/>
              </a:lnSpc>
              <a:spcBef>
                <a:spcPct val="0"/>
              </a:spcBef>
              <a:defRPr/>
            </a:pPr>
            <a:r>
              <a:rPr lang="en-US" dirty="0" smtClean="0"/>
              <a:t>Physical support</a:t>
            </a:r>
          </a:p>
          <a:p>
            <a:pPr lvl="1">
              <a:lnSpc>
                <a:spcPct val="90000"/>
              </a:lnSpc>
              <a:spcBef>
                <a:spcPct val="0"/>
              </a:spcBef>
              <a:defRPr/>
            </a:pPr>
            <a:r>
              <a:rPr lang="en-US" dirty="0" smtClean="0"/>
              <a:t>Ego support</a:t>
            </a:r>
          </a:p>
          <a:p>
            <a:pPr lvl="1">
              <a:lnSpc>
                <a:spcPct val="90000"/>
              </a:lnSpc>
              <a:spcBef>
                <a:spcPct val="0"/>
              </a:spcBef>
              <a:defRPr/>
            </a:pPr>
            <a:r>
              <a:rPr lang="en-US" dirty="0" smtClean="0"/>
              <a:t>Social comparison</a:t>
            </a:r>
          </a:p>
          <a:p>
            <a:pPr lvl="1">
              <a:lnSpc>
                <a:spcPct val="90000"/>
              </a:lnSpc>
              <a:spcBef>
                <a:spcPct val="0"/>
              </a:spcBef>
              <a:defRPr/>
            </a:pPr>
            <a:r>
              <a:rPr lang="en-US" dirty="0" smtClean="0"/>
              <a:t>Affection </a:t>
            </a:r>
            <a:r>
              <a:rPr lang="en-US" dirty="0" smtClean="0">
                <a:solidFill>
                  <a:srgbClr val="00B0F0"/>
                </a:solidFill>
              </a:rPr>
              <a:t>(love) </a:t>
            </a:r>
            <a:r>
              <a:rPr lang="en-US" dirty="0" smtClean="0"/>
              <a:t>and intimacy </a:t>
            </a:r>
            <a:r>
              <a:rPr lang="en-US" dirty="0" smtClean="0">
                <a:solidFill>
                  <a:srgbClr val="00B0F0"/>
                </a:solidFill>
              </a:rPr>
              <a:t>(involved in a sexual relationship</a:t>
            </a:r>
            <a:endParaRPr lang="en-US" sz="3200" dirty="0" smtClean="0"/>
          </a:p>
          <a:p>
            <a:endParaRPr lang="en-US" dirty="0"/>
          </a:p>
        </p:txBody>
      </p:sp>
      <p:pic>
        <p:nvPicPr>
          <p:cNvPr id="6" name="Picture 5" descr="http://www.filmdetail.com/wp-content/uploads/2007/08/bratz-cast.jpg"/>
          <p:cNvPicPr>
            <a:picLocks noChangeAspect="1" noChangeArrowheads="1"/>
          </p:cNvPicPr>
          <p:nvPr/>
        </p:nvPicPr>
        <p:blipFill>
          <a:blip r:embed="rId2"/>
          <a:srcRect/>
          <a:stretch>
            <a:fillRect/>
          </a:stretch>
        </p:blipFill>
        <p:spPr bwMode="auto">
          <a:xfrm>
            <a:off x="5334000" y="2413000"/>
            <a:ext cx="3810000" cy="254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dirty="0" smtClean="0"/>
              <a:t>Schools</a:t>
            </a:r>
          </a:p>
        </p:txBody>
      </p:sp>
      <p:sp>
        <p:nvSpPr>
          <p:cNvPr id="62467" name="Content Placeholder 2"/>
          <p:cNvSpPr>
            <a:spLocks noGrp="1"/>
          </p:cNvSpPr>
          <p:nvPr>
            <p:ph sz="half" idx="1"/>
          </p:nvPr>
        </p:nvSpPr>
        <p:spPr/>
        <p:txBody>
          <a:bodyPr/>
          <a:lstStyle/>
          <a:p>
            <a:pPr marL="319088" lvl="1" indent="-319088">
              <a:spcBef>
                <a:spcPts val="700"/>
              </a:spcBef>
              <a:buClr>
                <a:schemeClr val="accent2"/>
              </a:buClr>
              <a:buSzPct val="60000"/>
              <a:buFont typeface="Wingdings" pitchFamily="2" charset="2"/>
              <a:buChar char=""/>
            </a:pPr>
            <a:r>
              <a:rPr lang="en-US" b="1" dirty="0" smtClean="0">
                <a:solidFill>
                  <a:srgbClr val="00B050"/>
                </a:solidFill>
              </a:rPr>
              <a:t>Constructivist Approach</a:t>
            </a:r>
            <a:r>
              <a:rPr lang="en-US" dirty="0" smtClean="0">
                <a:solidFill>
                  <a:srgbClr val="00B050"/>
                </a:solidFill>
              </a:rPr>
              <a:t>: </a:t>
            </a:r>
            <a:r>
              <a:rPr lang="en-US" dirty="0" smtClean="0">
                <a:solidFill>
                  <a:srgbClr val="00B0F0"/>
                </a:solidFill>
              </a:rPr>
              <a:t>learner-centered approach</a:t>
            </a:r>
          </a:p>
          <a:p>
            <a:pPr marL="593408" lvl="2" indent="-319088">
              <a:spcBef>
                <a:spcPts val="700"/>
              </a:spcBef>
              <a:buSzPct val="60000"/>
              <a:buFont typeface="Wingdings" pitchFamily="2" charset="2"/>
              <a:buChar char=""/>
            </a:pPr>
            <a:r>
              <a:rPr lang="en-US" dirty="0" smtClean="0"/>
              <a:t>emphasizes the importance of individuals actively constructing their own knowledge and understanding</a:t>
            </a:r>
          </a:p>
          <a:p>
            <a:pPr marL="593725" lvl="2" indent="-319088">
              <a:spcBef>
                <a:spcPts val="700"/>
              </a:spcBef>
              <a:buSzPct val="60000"/>
              <a:buFont typeface="Wingdings" pitchFamily="2" charset="2"/>
              <a:buChar char=""/>
            </a:pPr>
            <a:r>
              <a:rPr lang="en-US" dirty="0" smtClean="0"/>
              <a:t>Emphasis on collaboration and active learning</a:t>
            </a:r>
          </a:p>
        </p:txBody>
      </p:sp>
      <p:sp>
        <p:nvSpPr>
          <p:cNvPr id="62468" name="Content Placeholder 3"/>
          <p:cNvSpPr>
            <a:spLocks noGrp="1"/>
          </p:cNvSpPr>
          <p:nvPr>
            <p:ph sz="half" idx="2"/>
          </p:nvPr>
        </p:nvSpPr>
        <p:spPr/>
        <p:txBody>
          <a:bodyPr/>
          <a:lstStyle/>
          <a:p>
            <a:r>
              <a:rPr lang="en-US" sz="2600" b="1" smtClean="0">
                <a:solidFill>
                  <a:srgbClr val="00B050"/>
                </a:solidFill>
              </a:rPr>
              <a:t>Direct-Instruction Approach: </a:t>
            </a:r>
            <a:r>
              <a:rPr lang="en-US" sz="2800" smtClean="0">
                <a:solidFill>
                  <a:srgbClr val="00B0F0"/>
                </a:solidFill>
              </a:rPr>
              <a:t>structured, teacher-centered approach</a:t>
            </a:r>
          </a:p>
          <a:p>
            <a:pPr lvl="1"/>
            <a:r>
              <a:rPr lang="en-US" sz="2200" smtClean="0"/>
              <a:t>Teacher direction and control</a:t>
            </a:r>
          </a:p>
          <a:p>
            <a:pPr lvl="1"/>
            <a:r>
              <a:rPr lang="en-US" sz="2200" smtClean="0"/>
              <a:t>High teacher expectations for students’ progress</a:t>
            </a:r>
          </a:p>
          <a:p>
            <a:pPr lvl="1"/>
            <a:r>
              <a:rPr lang="en-US" sz="2200" smtClean="0"/>
              <a:t>Maximum time spent by students on academic tasks</a:t>
            </a:r>
          </a:p>
          <a:p>
            <a:pPr lvl="1"/>
            <a:endParaRPr lang="en-US" sz="2300" b="1" smtClean="0">
              <a:solidFill>
                <a:srgbClr val="00B050"/>
              </a:solidFill>
            </a:endParaRPr>
          </a:p>
        </p:txBody>
      </p:sp>
      <p:sp>
        <p:nvSpPr>
          <p:cNvPr id="6" name="TextBox 5"/>
          <p:cNvSpPr txBox="1"/>
          <p:nvPr/>
        </p:nvSpPr>
        <p:spPr>
          <a:xfrm>
            <a:off x="838200" y="6019800"/>
            <a:ext cx="8229600" cy="477838"/>
          </a:xfrm>
          <a:prstGeom prst="rect">
            <a:avLst/>
          </a:prstGeom>
          <a:noFill/>
        </p:spPr>
        <p:txBody>
          <a:bodyPr>
            <a:spAutoFit/>
          </a:bodyPr>
          <a:lstStyle/>
          <a:p>
            <a:pPr>
              <a:defRPr/>
            </a:pPr>
            <a:r>
              <a:rPr lang="en-US" dirty="0">
                <a:solidFill>
                  <a:srgbClr val="00B0F0"/>
                </a:solidFill>
              </a:rPr>
              <a:t>   </a:t>
            </a:r>
            <a:r>
              <a:rPr lang="en-US" sz="2500" dirty="0">
                <a:solidFill>
                  <a:srgbClr val="00B0F0"/>
                </a:solidFill>
                <a:latin typeface="+mn-lt"/>
              </a:rPr>
              <a:t>Combination of both approaches may be best</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p:txBody>
          <a:bodyPr/>
          <a:lstStyle/>
          <a:p>
            <a:pPr eaLnBrk="1" hangingPunct="1"/>
            <a:r>
              <a:rPr lang="en-US" sz="4800" dirty="0" smtClean="0"/>
              <a:t>Schools</a:t>
            </a:r>
          </a:p>
        </p:txBody>
      </p:sp>
      <p:sp>
        <p:nvSpPr>
          <p:cNvPr id="63491" name="Rectangle 3"/>
          <p:cNvSpPr>
            <a:spLocks noGrp="1" noChangeArrowheads="1"/>
          </p:cNvSpPr>
          <p:nvPr>
            <p:ph idx="1"/>
          </p:nvPr>
        </p:nvSpPr>
        <p:spPr>
          <a:xfrm>
            <a:off x="304800" y="1676400"/>
            <a:ext cx="8305800" cy="4953000"/>
          </a:xfrm>
        </p:spPr>
        <p:txBody>
          <a:bodyPr/>
          <a:lstStyle/>
          <a:p>
            <a:pPr eaLnBrk="1" hangingPunct="1">
              <a:lnSpc>
                <a:spcPct val="90000"/>
              </a:lnSpc>
              <a:spcBef>
                <a:spcPct val="0"/>
              </a:spcBef>
            </a:pPr>
            <a:r>
              <a:rPr lang="en-US" sz="2800" b="1" dirty="0" smtClean="0"/>
              <a:t>No Child Left Behind Legislation (2002):</a:t>
            </a:r>
          </a:p>
          <a:p>
            <a:pPr lvl="1" eaLnBrk="1" hangingPunct="1">
              <a:lnSpc>
                <a:spcPct val="90000"/>
              </a:lnSpc>
              <a:spcBef>
                <a:spcPct val="0"/>
              </a:spcBef>
            </a:pPr>
            <a:r>
              <a:rPr lang="en-US" dirty="0" smtClean="0"/>
              <a:t>That testing will:</a:t>
            </a:r>
          </a:p>
          <a:p>
            <a:pPr lvl="2" eaLnBrk="1" hangingPunct="1">
              <a:lnSpc>
                <a:spcPct val="90000"/>
              </a:lnSpc>
              <a:spcBef>
                <a:spcPct val="0"/>
              </a:spcBef>
            </a:pPr>
            <a:r>
              <a:rPr lang="en-US" dirty="0" smtClean="0"/>
              <a:t>Improve student performance</a:t>
            </a:r>
          </a:p>
          <a:p>
            <a:pPr lvl="2" eaLnBrk="1" hangingPunct="1">
              <a:lnSpc>
                <a:spcPct val="90000"/>
              </a:lnSpc>
              <a:spcBef>
                <a:spcPct val="0"/>
              </a:spcBef>
            </a:pPr>
            <a:r>
              <a:rPr lang="en-US" dirty="0" smtClean="0"/>
              <a:t>Encourage teachers to spend more time teaching the subjects that are tested</a:t>
            </a:r>
          </a:p>
          <a:p>
            <a:pPr lvl="2" eaLnBrk="1" hangingPunct="1">
              <a:lnSpc>
                <a:spcPct val="90000"/>
              </a:lnSpc>
              <a:spcBef>
                <a:spcPct val="0"/>
              </a:spcBef>
            </a:pPr>
            <a:r>
              <a:rPr lang="en-US" dirty="0" smtClean="0"/>
              <a:t>Raise expectations for students</a:t>
            </a:r>
          </a:p>
          <a:p>
            <a:pPr lvl="2" eaLnBrk="1" hangingPunct="1">
              <a:lnSpc>
                <a:spcPct val="90000"/>
              </a:lnSpc>
              <a:spcBef>
                <a:spcPct val="0"/>
              </a:spcBef>
            </a:pPr>
            <a:r>
              <a:rPr lang="en-US" dirty="0" smtClean="0"/>
              <a:t>Identify poorly performing schools, teachers, and administrators</a:t>
            </a:r>
          </a:p>
          <a:p>
            <a:pPr lvl="2" eaLnBrk="1" hangingPunct="1">
              <a:lnSpc>
                <a:spcPct val="90000"/>
              </a:lnSpc>
              <a:spcBef>
                <a:spcPct val="0"/>
              </a:spcBef>
            </a:pPr>
            <a:r>
              <a:rPr lang="en-US" dirty="0" smtClean="0"/>
              <a:t>Improve confidence in schools</a:t>
            </a:r>
          </a:p>
        </p:txBody>
      </p:sp>
      <p:pic>
        <p:nvPicPr>
          <p:cNvPr id="63492" name="Picture 5" descr="http://upload.wikimedia.org/wikipedia/commons/thumb/2/2b/No_Child_Left_Behind_Act.jpg/275px-No_Child_Left_Behind_Act.jpg"/>
          <p:cNvPicPr>
            <a:picLocks noChangeAspect="1" noChangeArrowheads="1"/>
          </p:cNvPicPr>
          <p:nvPr/>
        </p:nvPicPr>
        <p:blipFill>
          <a:blip r:embed="rId2"/>
          <a:srcRect/>
          <a:stretch>
            <a:fillRect/>
          </a:stretch>
        </p:blipFill>
        <p:spPr bwMode="auto">
          <a:xfrm>
            <a:off x="5105400" y="4114800"/>
            <a:ext cx="41910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6000" dirty="0" smtClean="0"/>
              <a:t>QUESTIONS</a:t>
            </a:r>
            <a:endParaRPr lang="en-US" sz="5400" dirty="0"/>
          </a:p>
        </p:txBody>
      </p:sp>
      <p:pic>
        <p:nvPicPr>
          <p:cNvPr id="14338" name="Picture 2"/>
          <p:cNvPicPr>
            <a:picLocks noChangeAspect="1" noChangeArrowheads="1"/>
          </p:cNvPicPr>
          <p:nvPr/>
        </p:nvPicPr>
        <p:blipFill>
          <a:blip r:embed="rId2"/>
          <a:srcRect/>
          <a:stretch>
            <a:fillRect/>
          </a:stretch>
        </p:blipFill>
        <p:spPr bwMode="auto">
          <a:xfrm>
            <a:off x="838200" y="1554597"/>
            <a:ext cx="7391400" cy="5347566"/>
          </a:xfrm>
          <a:prstGeom prst="rect">
            <a:avLst/>
          </a:prstGeom>
          <a:noFill/>
          <a:ln w="9525">
            <a:noFill/>
            <a:miter lim="800000"/>
            <a:headEnd/>
            <a:tailEnd/>
          </a:ln>
          <a:effectLst>
            <a:softEdge rad="635000"/>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endParaRPr lang="en-US" smtClean="0"/>
          </a:p>
        </p:txBody>
      </p:sp>
      <p:sp>
        <p:nvSpPr>
          <p:cNvPr id="65539" name="Content Placeholder 2"/>
          <p:cNvSpPr>
            <a:spLocks noGrp="1"/>
          </p:cNvSpPr>
          <p:nvPr>
            <p:ph idx="1"/>
          </p:nvPr>
        </p:nvSpPr>
        <p:spPr/>
        <p:txBody>
          <a:bodyPr/>
          <a:lstStyle/>
          <a:p>
            <a:pPr>
              <a:buFont typeface="Arial" charset="0"/>
              <a:buNone/>
            </a:pPr>
            <a:r>
              <a:rPr lang="en-US" sz="3200" dirty="0" smtClean="0">
                <a:solidFill>
                  <a:srgbClr val="008000"/>
                </a:solidFill>
                <a:latin typeface="Lucida Handwriting" pitchFamily="66" charset="0"/>
              </a:rPr>
              <a:t>Every forward step we take we leave some phantom of ourselves behind”</a:t>
            </a:r>
          </a:p>
          <a:p>
            <a:pPr algn="r">
              <a:buFont typeface="Arial" charset="0"/>
              <a:buNone/>
            </a:pPr>
            <a:r>
              <a:rPr lang="en-US" sz="3200" dirty="0" smtClean="0">
                <a:solidFill>
                  <a:srgbClr val="008000"/>
                </a:solidFill>
                <a:latin typeface="Lucida Handwriting" pitchFamily="66" charset="0"/>
              </a:rPr>
              <a:t>                                                         </a:t>
            </a:r>
            <a:r>
              <a:rPr lang="en-US" sz="3200" dirty="0" smtClean="0">
                <a:solidFill>
                  <a:srgbClr val="008000"/>
                </a:solidFill>
                <a:latin typeface="Lucida Console" pitchFamily="49" charset="0"/>
              </a:rPr>
              <a:t>-JOHN LANCASTER SPALDING</a:t>
            </a:r>
          </a:p>
          <a:p>
            <a:pPr algn="r">
              <a:buFont typeface="Arial" charset="0"/>
              <a:buNone/>
            </a:pPr>
            <a:r>
              <a:rPr lang="en-US" sz="3200" dirty="0" smtClean="0">
                <a:solidFill>
                  <a:srgbClr val="008000"/>
                </a:solidFill>
                <a:latin typeface="Lucida Console" pitchFamily="49" charset="0"/>
              </a:rPr>
              <a:t>American educator</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srcRect/>
          <a:stretch>
            <a:fillRect/>
          </a:stretch>
        </p:blipFill>
        <p:spPr bwMode="auto">
          <a:xfrm>
            <a:off x="0" y="-228600"/>
            <a:ext cx="9144000" cy="7772400"/>
          </a:xfrm>
          <a:prstGeom prst="rect">
            <a:avLst/>
          </a:prstGeom>
          <a:noFill/>
          <a:ln w="9525">
            <a:noFill/>
            <a:miter lim="800000"/>
            <a:headEnd/>
            <a:tailEnd/>
          </a:ln>
        </p:spPr>
      </p:pic>
      <p:sp>
        <p:nvSpPr>
          <p:cNvPr id="69635" name="Title 3"/>
          <p:cNvSpPr>
            <a:spLocks noGrp="1"/>
          </p:cNvSpPr>
          <p:nvPr>
            <p:ph type="title"/>
          </p:nvPr>
        </p:nvSpPr>
        <p:spPr>
          <a:xfrm>
            <a:off x="1371600" y="914400"/>
            <a:ext cx="6172200" cy="990600"/>
          </a:xfrm>
        </p:spPr>
        <p:txBody>
          <a:bodyPr>
            <a:normAutofit fontScale="90000"/>
          </a:bodyPr>
          <a:lstStyle/>
          <a:p>
            <a:pPr>
              <a:defRPr/>
            </a:pPr>
            <a:r>
              <a:rPr lang="en-US" sz="7200" i="1" smtClean="0">
                <a:solidFill>
                  <a:srgbClr val="0070C0"/>
                </a:solidFill>
                <a:latin typeface="Harrington" pitchFamily="82" charset="0"/>
                <a:cs typeface="Times New Roman" pitchFamily="18" charset="0"/>
              </a:rPr>
              <a:t>THANK  YOU…</a:t>
            </a:r>
          </a:p>
        </p:txBody>
      </p:sp>
      <p:sp>
        <p:nvSpPr>
          <p:cNvPr id="35844" name="Text Placeholder 4"/>
          <p:cNvSpPr>
            <a:spLocks noGrp="1"/>
          </p:cNvSpPr>
          <p:nvPr>
            <p:ph type="body" idx="1"/>
          </p:nvPr>
        </p:nvSpPr>
        <p:spPr>
          <a:xfrm>
            <a:off x="2362200" y="5105400"/>
            <a:ext cx="6629400" cy="533400"/>
          </a:xfrm>
        </p:spPr>
        <p:txBody>
          <a:bodyPr>
            <a:normAutofit lnSpcReduction="10000"/>
          </a:bodyPr>
          <a:lstStyle/>
          <a:p>
            <a:pPr>
              <a:defRPr/>
            </a:pPr>
            <a:endParaRPr lang="en-US" sz="3200" smtClean="0">
              <a:solidFill>
                <a:srgbClr val="0070C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6"/>
          <p:cNvSpPr>
            <a:spLocks noGrp="1"/>
          </p:cNvSpPr>
          <p:nvPr>
            <p:ph type="title"/>
          </p:nvPr>
        </p:nvSpPr>
        <p:spPr/>
        <p:txBody>
          <a:bodyPr/>
          <a:lstStyle/>
          <a:p>
            <a:pPr eaLnBrk="1" hangingPunct="1"/>
            <a:r>
              <a:rPr lang="en-US" smtClean="0">
                <a:cs typeface="Times New Roman" pitchFamily="-16" charset="0"/>
              </a:rPr>
              <a:t>Health, Illness, and Disease</a:t>
            </a:r>
          </a:p>
        </p:txBody>
      </p:sp>
      <p:sp>
        <p:nvSpPr>
          <p:cNvPr id="101378" name="Rectangle 1026"/>
          <p:cNvSpPr>
            <a:spLocks noGrp="1" noChangeArrowheads="1"/>
          </p:cNvSpPr>
          <p:nvPr>
            <p:ph idx="1"/>
          </p:nvPr>
        </p:nvSpPr>
        <p:spPr/>
        <p:txBody>
          <a:bodyPr>
            <a:normAutofit/>
          </a:bodyPr>
          <a:lstStyle/>
          <a:p>
            <a:pPr marL="320040" indent="-320040" eaLnBrk="1" fontAlgn="auto" hangingPunct="1">
              <a:spcAft>
                <a:spcPts val="0"/>
              </a:spcAft>
              <a:buFont typeface="Wingdings"/>
              <a:buChar char=""/>
              <a:defRPr/>
            </a:pPr>
            <a:r>
              <a:rPr lang="en-US" u="sng" dirty="0" smtClean="0"/>
              <a:t>Overweight Children:</a:t>
            </a:r>
          </a:p>
          <a:p>
            <a:pPr marL="640080" lvl="1" indent="-274320" eaLnBrk="1" fontAlgn="auto" hangingPunct="1">
              <a:spcAft>
                <a:spcPts val="0"/>
              </a:spcAft>
              <a:buClr>
                <a:schemeClr val="bg2">
                  <a:lumMod val="60000"/>
                  <a:lumOff val="40000"/>
                </a:schemeClr>
              </a:buClr>
              <a:buFont typeface="Wingdings 2"/>
              <a:buChar char=""/>
              <a:defRPr/>
            </a:pPr>
            <a:r>
              <a:rPr lang="en-US" dirty="0" smtClean="0"/>
              <a:t>Being overweight as a child is a risk factor for being obese as an adult</a:t>
            </a:r>
          </a:p>
          <a:p>
            <a:pPr lvl="2" eaLnBrk="1" fontAlgn="auto" hangingPunct="1">
              <a:spcAft>
                <a:spcPts val="0"/>
              </a:spcAft>
              <a:buFont typeface="Wingdings"/>
              <a:buChar char=""/>
              <a:defRPr/>
            </a:pPr>
            <a:r>
              <a:rPr lang="en-US" dirty="0" smtClean="0"/>
              <a:t>Girls are more likely than boys to be overweight</a:t>
            </a:r>
          </a:p>
          <a:p>
            <a:pPr marL="640080" lvl="1" indent="-274320" eaLnBrk="1" fontAlgn="auto" hangingPunct="1">
              <a:spcAft>
                <a:spcPts val="0"/>
              </a:spcAft>
              <a:buClr>
                <a:schemeClr val="bg2">
                  <a:lumMod val="60000"/>
                  <a:lumOff val="40000"/>
                </a:schemeClr>
              </a:buClr>
              <a:buFont typeface="Wingdings 2"/>
              <a:buChar char=""/>
              <a:defRPr/>
            </a:pPr>
            <a:r>
              <a:rPr lang="en-US" dirty="0" smtClean="0"/>
              <a:t>Changes in diet and total caloric intake may be one reason for increasing obesity rates</a:t>
            </a:r>
          </a:p>
        </p:txBody>
      </p:sp>
      <p:pic>
        <p:nvPicPr>
          <p:cNvPr id="16390" name="Picture 9" descr="http://www.momlogic.com/images/teen_obesity_epidemic_pm-thumb-270x270.jpg"/>
          <p:cNvPicPr>
            <a:picLocks noChangeAspect="1" noChangeArrowheads="1"/>
          </p:cNvPicPr>
          <p:nvPr/>
        </p:nvPicPr>
        <p:blipFill>
          <a:blip r:embed="rId3"/>
          <a:srcRect/>
          <a:stretch>
            <a:fillRect/>
          </a:stretch>
        </p:blipFill>
        <p:spPr bwMode="auto">
          <a:xfrm>
            <a:off x="1371600" y="4343400"/>
            <a:ext cx="19812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pPr marL="640080" lvl="1" indent="-274320" eaLnBrk="1" fontAlgn="auto" hangingPunct="1">
              <a:spcAft>
                <a:spcPts val="0"/>
              </a:spcAft>
              <a:buClr>
                <a:schemeClr val="bg2">
                  <a:lumMod val="60000"/>
                  <a:lumOff val="40000"/>
                </a:schemeClr>
              </a:buClr>
              <a:buFont typeface="Wingdings 2"/>
              <a:buChar char=""/>
              <a:defRPr/>
            </a:pPr>
            <a:r>
              <a:rPr lang="en-US" dirty="0" smtClean="0"/>
              <a:t>Raises risks for many medical and psychological problems</a:t>
            </a:r>
          </a:p>
          <a:p>
            <a:pPr lvl="2" eaLnBrk="1" fontAlgn="auto" hangingPunct="1">
              <a:spcAft>
                <a:spcPts val="0"/>
              </a:spcAft>
              <a:buFont typeface="Wingdings"/>
              <a:buChar char=""/>
              <a:defRPr/>
            </a:pPr>
            <a:r>
              <a:rPr lang="en-US" dirty="0" smtClean="0"/>
              <a:t>Pulmonary problems, diabetes, high blood pressure</a:t>
            </a:r>
          </a:p>
          <a:p>
            <a:pPr lvl="2" eaLnBrk="1" fontAlgn="auto" hangingPunct="1">
              <a:spcAft>
                <a:spcPts val="0"/>
              </a:spcAft>
              <a:buFont typeface="Wingdings"/>
              <a:buChar char=""/>
              <a:defRPr/>
            </a:pPr>
            <a:r>
              <a:rPr lang="en-US" dirty="0" smtClean="0"/>
              <a:t>Low self-esteem, depression, exclusion from peer groups</a:t>
            </a:r>
          </a:p>
          <a:p>
            <a:endParaRPr lang="en-US" dirty="0"/>
          </a:p>
        </p:txBody>
      </p:sp>
      <p:pic>
        <p:nvPicPr>
          <p:cNvPr id="7" name="Picture 8" descr="http://www.bbc.co.uk/insideout/content/images/2007/09/25/obese_spl203_203x152.jpg"/>
          <p:cNvPicPr>
            <a:picLocks noChangeAspect="1" noChangeArrowheads="1"/>
          </p:cNvPicPr>
          <p:nvPr/>
        </p:nvPicPr>
        <p:blipFill>
          <a:blip r:embed="rId2"/>
          <a:srcRect/>
          <a:stretch>
            <a:fillRect/>
          </a:stretch>
        </p:blipFill>
        <p:spPr bwMode="auto">
          <a:xfrm>
            <a:off x="3124200" y="3657600"/>
            <a:ext cx="3962400" cy="29669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p:nvPr>
        </p:nvSpPr>
        <p:spPr>
          <a:xfrm>
            <a:off x="152400" y="63500"/>
            <a:ext cx="8839200" cy="1282700"/>
          </a:xfrm>
        </p:spPr>
        <p:txBody>
          <a:bodyPr/>
          <a:lstStyle/>
          <a:p>
            <a:pPr eaLnBrk="1" hangingPunct="1"/>
            <a:r>
              <a:rPr lang="en-US" smtClean="0"/>
              <a:t>Learning Disabilities</a:t>
            </a:r>
          </a:p>
        </p:txBody>
      </p:sp>
      <p:sp>
        <p:nvSpPr>
          <p:cNvPr id="17411" name="Rectangle 2"/>
          <p:cNvSpPr>
            <a:spLocks noGrp="1" noChangeArrowheads="1"/>
          </p:cNvSpPr>
          <p:nvPr>
            <p:ph idx="1"/>
          </p:nvPr>
        </p:nvSpPr>
        <p:spPr/>
        <p:txBody>
          <a:bodyPr/>
          <a:lstStyle/>
          <a:p>
            <a:pPr eaLnBrk="1" hangingPunct="1">
              <a:lnSpc>
                <a:spcPct val="90000"/>
              </a:lnSpc>
            </a:pPr>
            <a:r>
              <a:rPr lang="en-US" sz="3000" dirty="0" smtClean="0">
                <a:cs typeface="Times New Roman" pitchFamily="-16" charset="0"/>
              </a:rPr>
              <a:t>Definition of learning disability includes three components:</a:t>
            </a:r>
          </a:p>
          <a:p>
            <a:pPr lvl="1" eaLnBrk="1" hangingPunct="1">
              <a:lnSpc>
                <a:spcPct val="90000"/>
              </a:lnSpc>
            </a:pPr>
            <a:r>
              <a:rPr lang="en-US" dirty="0" smtClean="0">
                <a:cs typeface="Times New Roman" pitchFamily="-16" charset="0"/>
              </a:rPr>
              <a:t>Minimum IQ level</a:t>
            </a:r>
          </a:p>
          <a:p>
            <a:pPr lvl="1" eaLnBrk="1" hangingPunct="1">
              <a:lnSpc>
                <a:spcPct val="90000"/>
              </a:lnSpc>
            </a:pPr>
            <a:r>
              <a:rPr lang="en-US" dirty="0" smtClean="0">
                <a:cs typeface="Times New Roman" pitchFamily="-16" charset="0"/>
              </a:rPr>
              <a:t>Significant difficulty in a school-related area</a:t>
            </a:r>
          </a:p>
          <a:p>
            <a:pPr lvl="1" eaLnBrk="1" hangingPunct="1">
              <a:lnSpc>
                <a:spcPct val="90000"/>
              </a:lnSpc>
            </a:pPr>
            <a:r>
              <a:rPr lang="en-US" dirty="0" smtClean="0">
                <a:cs typeface="Times New Roman" pitchFamily="-16" charset="0"/>
              </a:rPr>
              <a:t>Exclusion of </a:t>
            </a:r>
          </a:p>
          <a:p>
            <a:pPr lvl="2" eaLnBrk="1" hangingPunct="1">
              <a:lnSpc>
                <a:spcPct val="90000"/>
              </a:lnSpc>
            </a:pPr>
            <a:r>
              <a:rPr lang="en-US" dirty="0" smtClean="0">
                <a:cs typeface="Times New Roman" pitchFamily="-16" charset="0"/>
              </a:rPr>
              <a:t>Severe emotional disorders</a:t>
            </a:r>
          </a:p>
          <a:p>
            <a:pPr lvl="2" eaLnBrk="1" hangingPunct="1">
              <a:lnSpc>
                <a:spcPct val="90000"/>
              </a:lnSpc>
            </a:pPr>
            <a:r>
              <a:rPr lang="en-US" dirty="0" smtClean="0">
                <a:cs typeface="Times New Roman" pitchFamily="-16" charset="0"/>
              </a:rPr>
              <a:t>Second-language background</a:t>
            </a:r>
          </a:p>
          <a:p>
            <a:pPr lvl="2" eaLnBrk="1" hangingPunct="1">
              <a:lnSpc>
                <a:spcPct val="90000"/>
              </a:lnSpc>
            </a:pPr>
            <a:r>
              <a:rPr lang="en-US" dirty="0" smtClean="0">
                <a:cs typeface="Times New Roman" pitchFamily="-16" charset="0"/>
              </a:rPr>
              <a:t>Sensory disabilities</a:t>
            </a:r>
          </a:p>
          <a:p>
            <a:pPr lvl="2" eaLnBrk="1" hangingPunct="1">
              <a:lnSpc>
                <a:spcPct val="90000"/>
              </a:lnSpc>
            </a:pPr>
            <a:r>
              <a:rPr lang="en-US" dirty="0" smtClean="0">
                <a:cs typeface="Times New Roman" pitchFamily="-16" charset="0"/>
              </a:rPr>
              <a:t>Specific neurological deficits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706</TotalTime>
  <Words>2823</Words>
  <Application>Microsoft Office PowerPoint</Application>
  <PresentationFormat>On-screen Show (4:3)</PresentationFormat>
  <Paragraphs>461</Paragraphs>
  <Slides>65</Slides>
  <Notes>18</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Physical and Cognitive Development in Middle and Late Childhood </vt:lpstr>
      <vt:lpstr>Body Growth and Change</vt:lpstr>
      <vt:lpstr>Body Growth and Change</vt:lpstr>
      <vt:lpstr>Body Growth and Change</vt:lpstr>
      <vt:lpstr>Exercise</vt:lpstr>
      <vt:lpstr>Health, Illness, and Disease</vt:lpstr>
      <vt:lpstr>Health, Illness, and Disease</vt:lpstr>
      <vt:lpstr>PowerPoint Presentation</vt:lpstr>
      <vt:lpstr>Learning Disabilities</vt:lpstr>
      <vt:lpstr>PowerPoint Presentation</vt:lpstr>
      <vt:lpstr>PowerPoint Presentation</vt:lpstr>
      <vt:lpstr>Learning Disabilities</vt:lpstr>
      <vt:lpstr>Learning Disabilities</vt:lpstr>
      <vt:lpstr>PowerPoint Presentation</vt:lpstr>
      <vt:lpstr>Learning Disabilities</vt:lpstr>
      <vt:lpstr>Learning Disabilities</vt:lpstr>
      <vt:lpstr>Cognitive Changes</vt:lpstr>
      <vt:lpstr>Concrete Operational Thought</vt:lpstr>
      <vt:lpstr>Memory</vt:lpstr>
      <vt:lpstr>Thinking</vt:lpstr>
      <vt:lpstr>PowerPoint Presentation</vt:lpstr>
      <vt:lpstr>Intelligence</vt:lpstr>
      <vt:lpstr>Intelligence</vt:lpstr>
      <vt:lpstr>Intelligence quotient (IQ)</vt:lpstr>
      <vt:lpstr>Intelligence quotient (IQ)</vt:lpstr>
      <vt:lpstr>Intelligence</vt:lpstr>
      <vt:lpstr>Intelligence</vt:lpstr>
      <vt:lpstr>Differences in IQ Scores</vt:lpstr>
      <vt:lpstr>Differences in IQ Scores</vt:lpstr>
      <vt:lpstr>Differences in IQ Scores</vt:lpstr>
      <vt:lpstr>Differences in IQ Scores</vt:lpstr>
      <vt:lpstr>Intelligence (IQ) vs. Emotional Intelligence (EQ)</vt:lpstr>
      <vt:lpstr>PowerPoint Presentation</vt:lpstr>
      <vt:lpstr>PowerPoint Presentation</vt:lpstr>
      <vt:lpstr>The Self</vt:lpstr>
      <vt:lpstr>The Self</vt:lpstr>
      <vt:lpstr>The Self</vt:lpstr>
      <vt:lpstr>The Self</vt:lpstr>
      <vt:lpstr>The Self</vt:lpstr>
      <vt:lpstr>The Self</vt:lpstr>
      <vt:lpstr>The Self</vt:lpstr>
      <vt:lpstr>Emotional Development</vt:lpstr>
      <vt:lpstr>Emotional Development</vt:lpstr>
      <vt:lpstr>Moral Development</vt:lpstr>
      <vt:lpstr>Lawrence Kohlberg’s Theory</vt:lpstr>
      <vt:lpstr>Moral Development</vt:lpstr>
      <vt:lpstr>Moral Development</vt:lpstr>
      <vt:lpstr>Moral Development</vt:lpstr>
      <vt:lpstr>Criticisms of Kohlberg’s Theory</vt:lpstr>
      <vt:lpstr>Gender - Cognitive Development</vt:lpstr>
      <vt:lpstr>Gender - Socioemotional Development</vt:lpstr>
      <vt:lpstr>Gender - Socioemotional Development</vt:lpstr>
      <vt:lpstr>Gender Role Classification</vt:lpstr>
      <vt:lpstr>Peers</vt:lpstr>
      <vt:lpstr>Peers</vt:lpstr>
      <vt:lpstr>Peers</vt:lpstr>
      <vt:lpstr>PowerPoint Presentation</vt:lpstr>
      <vt:lpstr>Bullying</vt:lpstr>
      <vt:lpstr>Bullying</vt:lpstr>
      <vt:lpstr>Friends</vt:lpstr>
      <vt:lpstr>Schools</vt:lpstr>
      <vt:lpstr>Schools</vt:lpstr>
      <vt:lpstr>QUESTIONS</vt:lpstr>
      <vt:lpstr>PowerPoint Presentation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and Cognitive Development in Middle and Late Childhood </dc:title>
  <dc:creator>IIHS</dc:creator>
  <cp:lastModifiedBy>iihs</cp:lastModifiedBy>
  <cp:revision>41</cp:revision>
  <dcterms:created xsi:type="dcterms:W3CDTF">2012-11-01T06:46:21Z</dcterms:created>
  <dcterms:modified xsi:type="dcterms:W3CDTF">2013-09-03T04:37:43Z</dcterms:modified>
</cp:coreProperties>
</file>