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36" r:id="rId4"/>
    <p:sldId id="335" r:id="rId5"/>
    <p:sldId id="317" r:id="rId6"/>
    <p:sldId id="259" r:id="rId7"/>
    <p:sldId id="260" r:id="rId8"/>
    <p:sldId id="339" r:id="rId9"/>
    <p:sldId id="338" r:id="rId10"/>
    <p:sldId id="340" r:id="rId11"/>
    <p:sldId id="330" r:id="rId12"/>
    <p:sldId id="262" r:id="rId13"/>
    <p:sldId id="332" r:id="rId14"/>
    <p:sldId id="333" r:id="rId15"/>
    <p:sldId id="334" r:id="rId16"/>
    <p:sldId id="263" r:id="rId17"/>
    <p:sldId id="264" r:id="rId18"/>
    <p:sldId id="341" r:id="rId19"/>
    <p:sldId id="265" r:id="rId20"/>
    <p:sldId id="342" r:id="rId21"/>
    <p:sldId id="272" r:id="rId22"/>
    <p:sldId id="318" r:id="rId23"/>
    <p:sldId id="271" r:id="rId24"/>
    <p:sldId id="270" r:id="rId25"/>
    <p:sldId id="269" r:id="rId26"/>
    <p:sldId id="268" r:id="rId27"/>
    <p:sldId id="266" r:id="rId28"/>
    <p:sldId id="267" r:id="rId29"/>
    <p:sldId id="319" r:id="rId30"/>
    <p:sldId id="273" r:id="rId31"/>
    <p:sldId id="274" r:id="rId32"/>
    <p:sldId id="278" r:id="rId33"/>
    <p:sldId id="276" r:id="rId34"/>
    <p:sldId id="275" r:id="rId35"/>
    <p:sldId id="279" r:id="rId36"/>
    <p:sldId id="280" r:id="rId37"/>
    <p:sldId id="343" r:id="rId38"/>
    <p:sldId id="320" r:id="rId39"/>
    <p:sldId id="281" r:id="rId40"/>
    <p:sldId id="282" r:id="rId41"/>
    <p:sldId id="283" r:id="rId42"/>
    <p:sldId id="316" r:id="rId43"/>
    <p:sldId id="284" r:id="rId44"/>
    <p:sldId id="322" r:id="rId45"/>
    <p:sldId id="285" r:id="rId46"/>
    <p:sldId id="321" r:id="rId47"/>
    <p:sldId id="286" r:id="rId48"/>
    <p:sldId id="287" r:id="rId49"/>
    <p:sldId id="323" r:id="rId50"/>
    <p:sldId id="327" r:id="rId51"/>
    <p:sldId id="288" r:id="rId52"/>
    <p:sldId id="325" r:id="rId53"/>
    <p:sldId id="289" r:id="rId54"/>
    <p:sldId id="324" r:id="rId55"/>
    <p:sldId id="290" r:id="rId56"/>
    <p:sldId id="291" r:id="rId57"/>
    <p:sldId id="326" r:id="rId58"/>
    <p:sldId id="292" r:id="rId59"/>
    <p:sldId id="293" r:id="rId60"/>
    <p:sldId id="294" r:id="rId61"/>
    <p:sldId id="295" r:id="rId62"/>
    <p:sldId id="296" r:id="rId63"/>
    <p:sldId id="344" r:id="rId64"/>
    <p:sldId id="297" r:id="rId65"/>
    <p:sldId id="298" r:id="rId66"/>
    <p:sldId id="328" r:id="rId67"/>
    <p:sldId id="299" r:id="rId68"/>
    <p:sldId id="300" r:id="rId69"/>
    <p:sldId id="301" r:id="rId70"/>
    <p:sldId id="302" r:id="rId71"/>
    <p:sldId id="303" r:id="rId72"/>
    <p:sldId id="315" r:id="rId73"/>
    <p:sldId id="314" r:id="rId74"/>
    <p:sldId id="313" r:id="rId75"/>
    <p:sldId id="312" r:id="rId76"/>
    <p:sldId id="305" r:id="rId77"/>
    <p:sldId id="337" r:id="rId78"/>
    <p:sldId id="32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33CC"/>
    <a:srgbClr val="FF66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74" d="100"/>
          <a:sy n="74" d="100"/>
        </p:scale>
        <p:origin x="-12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1C513-2999-43A1-A05B-B2C6DCA3BD76}" type="doc">
      <dgm:prSet loTypeId="urn:microsoft.com/office/officeart/2005/8/layout/radial4" loCatId="relationship" qsTypeId="urn:microsoft.com/office/officeart/2005/8/quickstyle/3d2" qsCatId="3D" csTypeId="urn:microsoft.com/office/officeart/2005/8/colors/colorful1#2" csCatId="colorful" phldr="1"/>
      <dgm:spPr/>
      <dgm:t>
        <a:bodyPr/>
        <a:lstStyle/>
        <a:p>
          <a:endParaRPr lang="en-US"/>
        </a:p>
      </dgm:t>
    </dgm:pt>
    <dgm:pt modelId="{EEF9501C-63DB-4776-B99B-9CD2F4318EB7}">
      <dgm:prSet phldrT="[Text]"/>
      <dgm:spPr/>
      <dgm:t>
        <a:bodyPr/>
        <a:lstStyle/>
        <a:p>
          <a:r>
            <a:rPr lang="en-US" dirty="0" smtClean="0"/>
            <a:t>ADOLESCENCE</a:t>
          </a:r>
          <a:endParaRPr lang="en-US" dirty="0"/>
        </a:p>
      </dgm:t>
    </dgm:pt>
    <dgm:pt modelId="{97DD2B25-67A4-4D44-B95C-60C0EED12426}" type="parTrans" cxnId="{1D2E72BF-C22C-4F3C-9E5B-228A081DFBA0}">
      <dgm:prSet/>
      <dgm:spPr/>
      <dgm:t>
        <a:bodyPr/>
        <a:lstStyle/>
        <a:p>
          <a:endParaRPr lang="en-US"/>
        </a:p>
      </dgm:t>
    </dgm:pt>
    <dgm:pt modelId="{13D58C67-EE88-4094-8817-9BC3C1C1FFF7}" type="sibTrans" cxnId="{1D2E72BF-C22C-4F3C-9E5B-228A081DFBA0}">
      <dgm:prSet/>
      <dgm:spPr/>
      <dgm:t>
        <a:bodyPr/>
        <a:lstStyle/>
        <a:p>
          <a:endParaRPr lang="en-US"/>
        </a:p>
      </dgm:t>
    </dgm:pt>
    <dgm:pt modelId="{67AA8B98-3CDF-4112-B6C1-E603B310424A}">
      <dgm:prSet phldrT="[Text]"/>
      <dgm:spPr/>
      <dgm:t>
        <a:bodyPr/>
        <a:lstStyle/>
        <a:p>
          <a:r>
            <a:rPr lang="en-US" dirty="0" smtClean="0"/>
            <a:t>GENETIC</a:t>
          </a:r>
          <a:endParaRPr lang="en-US" dirty="0"/>
        </a:p>
      </dgm:t>
    </dgm:pt>
    <dgm:pt modelId="{DEAE4707-CE23-4660-90B4-28569885A3D3}" type="parTrans" cxnId="{A35026B4-4746-4860-99AC-15D092CAE70C}">
      <dgm:prSet/>
      <dgm:spPr/>
      <dgm:t>
        <a:bodyPr/>
        <a:lstStyle/>
        <a:p>
          <a:endParaRPr lang="en-US" dirty="0"/>
        </a:p>
      </dgm:t>
    </dgm:pt>
    <dgm:pt modelId="{74DFE2A6-1044-45E0-899B-4CC26116BBDA}" type="sibTrans" cxnId="{A35026B4-4746-4860-99AC-15D092CAE70C}">
      <dgm:prSet/>
      <dgm:spPr/>
      <dgm:t>
        <a:bodyPr/>
        <a:lstStyle/>
        <a:p>
          <a:endParaRPr lang="en-US"/>
        </a:p>
      </dgm:t>
    </dgm:pt>
    <dgm:pt modelId="{336055F5-16D4-4AD4-B5C2-830BFCC05578}">
      <dgm:prSet phldrT="[Text]"/>
      <dgm:spPr/>
      <dgm:t>
        <a:bodyPr/>
        <a:lstStyle/>
        <a:p>
          <a:r>
            <a:rPr lang="en-US" dirty="0" smtClean="0"/>
            <a:t>RELATIONSHIP WITH PARENTS</a:t>
          </a:r>
          <a:endParaRPr lang="en-US" dirty="0"/>
        </a:p>
      </dgm:t>
    </dgm:pt>
    <dgm:pt modelId="{19737622-0C3D-479A-ABA0-48168814478F}" type="parTrans" cxnId="{C61AFD52-0AF7-4C8A-A602-9E458CE5F276}">
      <dgm:prSet/>
      <dgm:spPr/>
      <dgm:t>
        <a:bodyPr/>
        <a:lstStyle/>
        <a:p>
          <a:endParaRPr lang="en-US" dirty="0"/>
        </a:p>
      </dgm:t>
    </dgm:pt>
    <dgm:pt modelId="{D67D72B8-6B66-4107-88CD-FFF382FB84C0}" type="sibTrans" cxnId="{C61AFD52-0AF7-4C8A-A602-9E458CE5F276}">
      <dgm:prSet/>
      <dgm:spPr/>
      <dgm:t>
        <a:bodyPr/>
        <a:lstStyle/>
        <a:p>
          <a:endParaRPr lang="en-US"/>
        </a:p>
      </dgm:t>
    </dgm:pt>
    <dgm:pt modelId="{D65C7B9A-F8AD-4AC6-BCE9-4CD8F998897E}">
      <dgm:prSet phldrT="[Text]"/>
      <dgm:spPr/>
      <dgm:t>
        <a:bodyPr/>
        <a:lstStyle/>
        <a:p>
          <a:r>
            <a:rPr lang="en-US" dirty="0" smtClean="0"/>
            <a:t>ENVIRONMENTAL</a:t>
          </a:r>
          <a:endParaRPr lang="en-US" dirty="0"/>
        </a:p>
      </dgm:t>
    </dgm:pt>
    <dgm:pt modelId="{9A0884C4-082A-4713-ACE4-9BAB1DC15728}" type="parTrans" cxnId="{2C80963E-E069-4017-8EA7-9963E67BA4D9}">
      <dgm:prSet/>
      <dgm:spPr/>
      <dgm:t>
        <a:bodyPr/>
        <a:lstStyle/>
        <a:p>
          <a:endParaRPr lang="en-US" dirty="0"/>
        </a:p>
      </dgm:t>
    </dgm:pt>
    <dgm:pt modelId="{EC3B8825-B85A-4D1A-BBE6-9A9C4C4D9377}" type="sibTrans" cxnId="{2C80963E-E069-4017-8EA7-9963E67BA4D9}">
      <dgm:prSet/>
      <dgm:spPr/>
      <dgm:t>
        <a:bodyPr/>
        <a:lstStyle/>
        <a:p>
          <a:endParaRPr lang="en-US"/>
        </a:p>
      </dgm:t>
    </dgm:pt>
    <dgm:pt modelId="{4F347D1F-127D-4A6C-8162-ABFB203C1519}">
      <dgm:prSet phldrT="[Text]"/>
      <dgm:spPr/>
      <dgm:t>
        <a:bodyPr/>
        <a:lstStyle/>
        <a:p>
          <a:r>
            <a:rPr lang="en-US" dirty="0" smtClean="0"/>
            <a:t>BIOLOGICAL</a:t>
          </a:r>
          <a:endParaRPr lang="en-US" dirty="0"/>
        </a:p>
      </dgm:t>
    </dgm:pt>
    <dgm:pt modelId="{D8934AF0-028E-40E9-8B4D-FC8ACFC55DED}" type="parTrans" cxnId="{84A8622A-C732-4F4E-B61E-82634243C03B}">
      <dgm:prSet/>
      <dgm:spPr/>
      <dgm:t>
        <a:bodyPr/>
        <a:lstStyle/>
        <a:p>
          <a:endParaRPr lang="en-US" dirty="0"/>
        </a:p>
      </dgm:t>
    </dgm:pt>
    <dgm:pt modelId="{0ADDE825-1D7A-442B-8A98-657C5580371C}" type="sibTrans" cxnId="{84A8622A-C732-4F4E-B61E-82634243C03B}">
      <dgm:prSet/>
      <dgm:spPr/>
      <dgm:t>
        <a:bodyPr/>
        <a:lstStyle/>
        <a:p>
          <a:endParaRPr lang="en-US"/>
        </a:p>
      </dgm:t>
    </dgm:pt>
    <dgm:pt modelId="{F83372C6-A7FA-409B-BE45-B9E754447CBE}">
      <dgm:prSet phldrT="[Text]"/>
      <dgm:spPr/>
      <dgm:t>
        <a:bodyPr/>
        <a:lstStyle/>
        <a:p>
          <a:r>
            <a:rPr lang="en-US" dirty="0" smtClean="0"/>
            <a:t>OTHER</a:t>
          </a:r>
          <a:endParaRPr lang="en-US" dirty="0"/>
        </a:p>
      </dgm:t>
    </dgm:pt>
    <dgm:pt modelId="{E3C7CC74-DA42-4E7D-B808-04419038C9DF}" type="parTrans" cxnId="{0C1C5DC6-A2CB-47E9-BA44-9A72BD65D605}">
      <dgm:prSet/>
      <dgm:spPr/>
      <dgm:t>
        <a:bodyPr/>
        <a:lstStyle/>
        <a:p>
          <a:endParaRPr lang="en-US" dirty="0"/>
        </a:p>
      </dgm:t>
    </dgm:pt>
    <dgm:pt modelId="{C01F7EC7-BE2A-4D84-BF2A-E7ACF16047B6}" type="sibTrans" cxnId="{0C1C5DC6-A2CB-47E9-BA44-9A72BD65D605}">
      <dgm:prSet/>
      <dgm:spPr/>
      <dgm:t>
        <a:bodyPr/>
        <a:lstStyle/>
        <a:p>
          <a:endParaRPr lang="en-US"/>
        </a:p>
      </dgm:t>
    </dgm:pt>
    <dgm:pt modelId="{ABC258D4-0D4A-4CAE-884F-42167C3A387A}" type="pres">
      <dgm:prSet presAssocID="{5C51C513-2999-43A1-A05B-B2C6DCA3BD76}" presName="cycle" presStyleCnt="0">
        <dgm:presLayoutVars>
          <dgm:chMax val="1"/>
          <dgm:dir/>
          <dgm:animLvl val="ctr"/>
          <dgm:resizeHandles val="exact"/>
        </dgm:presLayoutVars>
      </dgm:prSet>
      <dgm:spPr/>
      <dgm:t>
        <a:bodyPr/>
        <a:lstStyle/>
        <a:p>
          <a:endParaRPr lang="en-US"/>
        </a:p>
      </dgm:t>
    </dgm:pt>
    <dgm:pt modelId="{C925B62A-636A-4FE9-A5A8-ED77806DF601}" type="pres">
      <dgm:prSet presAssocID="{EEF9501C-63DB-4776-B99B-9CD2F4318EB7}" presName="centerShape" presStyleLbl="node0" presStyleIdx="0" presStyleCnt="1"/>
      <dgm:spPr/>
      <dgm:t>
        <a:bodyPr/>
        <a:lstStyle/>
        <a:p>
          <a:endParaRPr lang="en-US"/>
        </a:p>
      </dgm:t>
    </dgm:pt>
    <dgm:pt modelId="{4664B13D-2E67-4D2A-B17E-F5F0FE0CCA89}" type="pres">
      <dgm:prSet presAssocID="{DEAE4707-CE23-4660-90B4-28569885A3D3}" presName="parTrans" presStyleLbl="bgSibTrans2D1" presStyleIdx="0" presStyleCnt="5"/>
      <dgm:spPr/>
      <dgm:t>
        <a:bodyPr/>
        <a:lstStyle/>
        <a:p>
          <a:endParaRPr lang="en-US"/>
        </a:p>
      </dgm:t>
    </dgm:pt>
    <dgm:pt modelId="{756C99D4-3E27-4447-8B6F-105677DF284A}" type="pres">
      <dgm:prSet presAssocID="{67AA8B98-3CDF-4112-B6C1-E603B310424A}" presName="node" presStyleLbl="node1" presStyleIdx="0" presStyleCnt="5">
        <dgm:presLayoutVars>
          <dgm:bulletEnabled val="1"/>
        </dgm:presLayoutVars>
      </dgm:prSet>
      <dgm:spPr/>
      <dgm:t>
        <a:bodyPr/>
        <a:lstStyle/>
        <a:p>
          <a:endParaRPr lang="en-US"/>
        </a:p>
      </dgm:t>
    </dgm:pt>
    <dgm:pt modelId="{1A4BAF65-995B-4C04-9E31-318BF8583104}" type="pres">
      <dgm:prSet presAssocID="{D8934AF0-028E-40E9-8B4D-FC8ACFC55DED}" presName="parTrans" presStyleLbl="bgSibTrans2D1" presStyleIdx="1" presStyleCnt="5"/>
      <dgm:spPr/>
      <dgm:t>
        <a:bodyPr/>
        <a:lstStyle/>
        <a:p>
          <a:endParaRPr lang="en-US"/>
        </a:p>
      </dgm:t>
    </dgm:pt>
    <dgm:pt modelId="{2E515F46-79A0-45EF-B2DD-18C6D1F02039}" type="pres">
      <dgm:prSet presAssocID="{4F347D1F-127D-4A6C-8162-ABFB203C1519}" presName="node" presStyleLbl="node1" presStyleIdx="1" presStyleCnt="5">
        <dgm:presLayoutVars>
          <dgm:bulletEnabled val="1"/>
        </dgm:presLayoutVars>
      </dgm:prSet>
      <dgm:spPr/>
      <dgm:t>
        <a:bodyPr/>
        <a:lstStyle/>
        <a:p>
          <a:endParaRPr lang="en-US"/>
        </a:p>
      </dgm:t>
    </dgm:pt>
    <dgm:pt modelId="{2BBC9AE3-C0C6-4F5C-92B6-9702B9049A0E}" type="pres">
      <dgm:prSet presAssocID="{19737622-0C3D-479A-ABA0-48168814478F}" presName="parTrans" presStyleLbl="bgSibTrans2D1" presStyleIdx="2" presStyleCnt="5"/>
      <dgm:spPr/>
      <dgm:t>
        <a:bodyPr/>
        <a:lstStyle/>
        <a:p>
          <a:endParaRPr lang="en-US"/>
        </a:p>
      </dgm:t>
    </dgm:pt>
    <dgm:pt modelId="{DA884054-CF21-4BD2-8B99-8DF710B15A3F}" type="pres">
      <dgm:prSet presAssocID="{336055F5-16D4-4AD4-B5C2-830BFCC05578}" presName="node" presStyleLbl="node1" presStyleIdx="2" presStyleCnt="5">
        <dgm:presLayoutVars>
          <dgm:bulletEnabled val="1"/>
        </dgm:presLayoutVars>
      </dgm:prSet>
      <dgm:spPr/>
      <dgm:t>
        <a:bodyPr/>
        <a:lstStyle/>
        <a:p>
          <a:endParaRPr lang="en-US"/>
        </a:p>
      </dgm:t>
    </dgm:pt>
    <dgm:pt modelId="{A2A0D3E2-F7E9-4357-93B2-2FA644B977F2}" type="pres">
      <dgm:prSet presAssocID="{9A0884C4-082A-4713-ACE4-9BAB1DC15728}" presName="parTrans" presStyleLbl="bgSibTrans2D1" presStyleIdx="3" presStyleCnt="5"/>
      <dgm:spPr/>
      <dgm:t>
        <a:bodyPr/>
        <a:lstStyle/>
        <a:p>
          <a:endParaRPr lang="en-US"/>
        </a:p>
      </dgm:t>
    </dgm:pt>
    <dgm:pt modelId="{A0DD8A39-FD07-4D35-9C00-EB5C10E2BE85}" type="pres">
      <dgm:prSet presAssocID="{D65C7B9A-F8AD-4AC6-BCE9-4CD8F998897E}" presName="node" presStyleLbl="node1" presStyleIdx="3" presStyleCnt="5">
        <dgm:presLayoutVars>
          <dgm:bulletEnabled val="1"/>
        </dgm:presLayoutVars>
      </dgm:prSet>
      <dgm:spPr/>
      <dgm:t>
        <a:bodyPr/>
        <a:lstStyle/>
        <a:p>
          <a:endParaRPr lang="en-US"/>
        </a:p>
      </dgm:t>
    </dgm:pt>
    <dgm:pt modelId="{948C206D-B958-483D-90F8-748FFCC38474}" type="pres">
      <dgm:prSet presAssocID="{E3C7CC74-DA42-4E7D-B808-04419038C9DF}" presName="parTrans" presStyleLbl="bgSibTrans2D1" presStyleIdx="4" presStyleCnt="5"/>
      <dgm:spPr/>
      <dgm:t>
        <a:bodyPr/>
        <a:lstStyle/>
        <a:p>
          <a:endParaRPr lang="en-US"/>
        </a:p>
      </dgm:t>
    </dgm:pt>
    <dgm:pt modelId="{5EFA989D-3CB4-4B31-8B35-A815A3F407C3}" type="pres">
      <dgm:prSet presAssocID="{F83372C6-A7FA-409B-BE45-B9E754447CBE}" presName="node" presStyleLbl="node1" presStyleIdx="4" presStyleCnt="5">
        <dgm:presLayoutVars>
          <dgm:bulletEnabled val="1"/>
        </dgm:presLayoutVars>
      </dgm:prSet>
      <dgm:spPr/>
      <dgm:t>
        <a:bodyPr/>
        <a:lstStyle/>
        <a:p>
          <a:endParaRPr lang="en-US"/>
        </a:p>
      </dgm:t>
    </dgm:pt>
  </dgm:ptLst>
  <dgm:cxnLst>
    <dgm:cxn modelId="{1D2E72BF-C22C-4F3C-9E5B-228A081DFBA0}" srcId="{5C51C513-2999-43A1-A05B-B2C6DCA3BD76}" destId="{EEF9501C-63DB-4776-B99B-9CD2F4318EB7}" srcOrd="0" destOrd="0" parTransId="{97DD2B25-67A4-4D44-B95C-60C0EED12426}" sibTransId="{13D58C67-EE88-4094-8817-9BC3C1C1FFF7}"/>
    <dgm:cxn modelId="{E4A903AB-215C-4E1B-9F97-957E0A000CA2}" type="presOf" srcId="{4F347D1F-127D-4A6C-8162-ABFB203C1519}" destId="{2E515F46-79A0-45EF-B2DD-18C6D1F02039}" srcOrd="0" destOrd="0" presId="urn:microsoft.com/office/officeart/2005/8/layout/radial4"/>
    <dgm:cxn modelId="{2C80963E-E069-4017-8EA7-9963E67BA4D9}" srcId="{EEF9501C-63DB-4776-B99B-9CD2F4318EB7}" destId="{D65C7B9A-F8AD-4AC6-BCE9-4CD8F998897E}" srcOrd="3" destOrd="0" parTransId="{9A0884C4-082A-4713-ACE4-9BAB1DC15728}" sibTransId="{EC3B8825-B85A-4D1A-BBE6-9A9C4C4D9377}"/>
    <dgm:cxn modelId="{36D170AF-3983-4939-8F72-0D67B64736DE}" type="presOf" srcId="{19737622-0C3D-479A-ABA0-48168814478F}" destId="{2BBC9AE3-C0C6-4F5C-92B6-9702B9049A0E}" srcOrd="0" destOrd="0" presId="urn:microsoft.com/office/officeart/2005/8/layout/radial4"/>
    <dgm:cxn modelId="{B833A266-411C-4590-8C05-F1C8B9096099}" type="presOf" srcId="{EEF9501C-63DB-4776-B99B-9CD2F4318EB7}" destId="{C925B62A-636A-4FE9-A5A8-ED77806DF601}" srcOrd="0" destOrd="0" presId="urn:microsoft.com/office/officeart/2005/8/layout/radial4"/>
    <dgm:cxn modelId="{6C7470FC-666C-47A3-B817-206F0FACB181}" type="presOf" srcId="{D8934AF0-028E-40E9-8B4D-FC8ACFC55DED}" destId="{1A4BAF65-995B-4C04-9E31-318BF8583104}" srcOrd="0" destOrd="0" presId="urn:microsoft.com/office/officeart/2005/8/layout/radial4"/>
    <dgm:cxn modelId="{D721A2D4-5033-432C-A79D-BBDA4DB2172B}" type="presOf" srcId="{67AA8B98-3CDF-4112-B6C1-E603B310424A}" destId="{756C99D4-3E27-4447-8B6F-105677DF284A}" srcOrd="0" destOrd="0" presId="urn:microsoft.com/office/officeart/2005/8/layout/radial4"/>
    <dgm:cxn modelId="{84A8622A-C732-4F4E-B61E-82634243C03B}" srcId="{EEF9501C-63DB-4776-B99B-9CD2F4318EB7}" destId="{4F347D1F-127D-4A6C-8162-ABFB203C1519}" srcOrd="1" destOrd="0" parTransId="{D8934AF0-028E-40E9-8B4D-FC8ACFC55DED}" sibTransId="{0ADDE825-1D7A-442B-8A98-657C5580371C}"/>
    <dgm:cxn modelId="{248A808E-FE24-4696-8799-7A11BF3CEA84}" type="presOf" srcId="{F83372C6-A7FA-409B-BE45-B9E754447CBE}" destId="{5EFA989D-3CB4-4B31-8B35-A815A3F407C3}" srcOrd="0" destOrd="0" presId="urn:microsoft.com/office/officeart/2005/8/layout/radial4"/>
    <dgm:cxn modelId="{A35026B4-4746-4860-99AC-15D092CAE70C}" srcId="{EEF9501C-63DB-4776-B99B-9CD2F4318EB7}" destId="{67AA8B98-3CDF-4112-B6C1-E603B310424A}" srcOrd="0" destOrd="0" parTransId="{DEAE4707-CE23-4660-90B4-28569885A3D3}" sibTransId="{74DFE2A6-1044-45E0-899B-4CC26116BBDA}"/>
    <dgm:cxn modelId="{F817E25A-1E36-4498-B83C-DE0B0D1FC90A}" type="presOf" srcId="{E3C7CC74-DA42-4E7D-B808-04419038C9DF}" destId="{948C206D-B958-483D-90F8-748FFCC38474}" srcOrd="0" destOrd="0" presId="urn:microsoft.com/office/officeart/2005/8/layout/radial4"/>
    <dgm:cxn modelId="{5972BC62-2E98-4499-A7ED-851F165B0181}" type="presOf" srcId="{D65C7B9A-F8AD-4AC6-BCE9-4CD8F998897E}" destId="{A0DD8A39-FD07-4D35-9C00-EB5C10E2BE85}" srcOrd="0" destOrd="0" presId="urn:microsoft.com/office/officeart/2005/8/layout/radial4"/>
    <dgm:cxn modelId="{0C1C5DC6-A2CB-47E9-BA44-9A72BD65D605}" srcId="{EEF9501C-63DB-4776-B99B-9CD2F4318EB7}" destId="{F83372C6-A7FA-409B-BE45-B9E754447CBE}" srcOrd="4" destOrd="0" parTransId="{E3C7CC74-DA42-4E7D-B808-04419038C9DF}" sibTransId="{C01F7EC7-BE2A-4D84-BF2A-E7ACF16047B6}"/>
    <dgm:cxn modelId="{C61AFD52-0AF7-4C8A-A602-9E458CE5F276}" srcId="{EEF9501C-63DB-4776-B99B-9CD2F4318EB7}" destId="{336055F5-16D4-4AD4-B5C2-830BFCC05578}" srcOrd="2" destOrd="0" parTransId="{19737622-0C3D-479A-ABA0-48168814478F}" sibTransId="{D67D72B8-6B66-4107-88CD-FFF382FB84C0}"/>
    <dgm:cxn modelId="{C251AD69-DF20-4B9E-A0AD-640D7033CEA9}" type="presOf" srcId="{5C51C513-2999-43A1-A05B-B2C6DCA3BD76}" destId="{ABC258D4-0D4A-4CAE-884F-42167C3A387A}" srcOrd="0" destOrd="0" presId="urn:microsoft.com/office/officeart/2005/8/layout/radial4"/>
    <dgm:cxn modelId="{2AA85D94-974F-4A64-B50D-0796C321AF83}" type="presOf" srcId="{336055F5-16D4-4AD4-B5C2-830BFCC05578}" destId="{DA884054-CF21-4BD2-8B99-8DF710B15A3F}" srcOrd="0" destOrd="0" presId="urn:microsoft.com/office/officeart/2005/8/layout/radial4"/>
    <dgm:cxn modelId="{20CE8B34-0B90-47F9-A783-852DBA0BC4DF}" type="presOf" srcId="{DEAE4707-CE23-4660-90B4-28569885A3D3}" destId="{4664B13D-2E67-4D2A-B17E-F5F0FE0CCA89}" srcOrd="0" destOrd="0" presId="urn:microsoft.com/office/officeart/2005/8/layout/radial4"/>
    <dgm:cxn modelId="{F872DD22-7F40-47A0-9FB7-EAD657D679F0}" type="presOf" srcId="{9A0884C4-082A-4713-ACE4-9BAB1DC15728}" destId="{A2A0D3E2-F7E9-4357-93B2-2FA644B977F2}" srcOrd="0" destOrd="0" presId="urn:microsoft.com/office/officeart/2005/8/layout/radial4"/>
    <dgm:cxn modelId="{18C997DA-B877-48B5-9CD5-A959D08AD4E6}" type="presParOf" srcId="{ABC258D4-0D4A-4CAE-884F-42167C3A387A}" destId="{C925B62A-636A-4FE9-A5A8-ED77806DF601}" srcOrd="0" destOrd="0" presId="urn:microsoft.com/office/officeart/2005/8/layout/radial4"/>
    <dgm:cxn modelId="{793D277C-26C3-4EA6-B3BC-A04C6A5F304B}" type="presParOf" srcId="{ABC258D4-0D4A-4CAE-884F-42167C3A387A}" destId="{4664B13D-2E67-4D2A-B17E-F5F0FE0CCA89}" srcOrd="1" destOrd="0" presId="urn:microsoft.com/office/officeart/2005/8/layout/radial4"/>
    <dgm:cxn modelId="{A3609227-1161-46A3-9944-ABE6C733BEEA}" type="presParOf" srcId="{ABC258D4-0D4A-4CAE-884F-42167C3A387A}" destId="{756C99D4-3E27-4447-8B6F-105677DF284A}" srcOrd="2" destOrd="0" presId="urn:microsoft.com/office/officeart/2005/8/layout/radial4"/>
    <dgm:cxn modelId="{1A4DC833-E805-42F3-9786-46DF9A1C3837}" type="presParOf" srcId="{ABC258D4-0D4A-4CAE-884F-42167C3A387A}" destId="{1A4BAF65-995B-4C04-9E31-318BF8583104}" srcOrd="3" destOrd="0" presId="urn:microsoft.com/office/officeart/2005/8/layout/radial4"/>
    <dgm:cxn modelId="{210BB231-456E-4CAF-86BC-7F0517A21C49}" type="presParOf" srcId="{ABC258D4-0D4A-4CAE-884F-42167C3A387A}" destId="{2E515F46-79A0-45EF-B2DD-18C6D1F02039}" srcOrd="4" destOrd="0" presId="urn:microsoft.com/office/officeart/2005/8/layout/radial4"/>
    <dgm:cxn modelId="{41270049-9925-4B60-BA04-6FAC6431C624}" type="presParOf" srcId="{ABC258D4-0D4A-4CAE-884F-42167C3A387A}" destId="{2BBC9AE3-C0C6-4F5C-92B6-9702B9049A0E}" srcOrd="5" destOrd="0" presId="urn:microsoft.com/office/officeart/2005/8/layout/radial4"/>
    <dgm:cxn modelId="{D9D86BE3-CFA9-4F18-BBC6-9AF35637B845}" type="presParOf" srcId="{ABC258D4-0D4A-4CAE-884F-42167C3A387A}" destId="{DA884054-CF21-4BD2-8B99-8DF710B15A3F}" srcOrd="6" destOrd="0" presId="urn:microsoft.com/office/officeart/2005/8/layout/radial4"/>
    <dgm:cxn modelId="{2F38DF82-1123-40E7-8812-68CB8BD15DA2}" type="presParOf" srcId="{ABC258D4-0D4A-4CAE-884F-42167C3A387A}" destId="{A2A0D3E2-F7E9-4357-93B2-2FA644B977F2}" srcOrd="7" destOrd="0" presId="urn:microsoft.com/office/officeart/2005/8/layout/radial4"/>
    <dgm:cxn modelId="{BE0E251B-64C4-4658-B5F8-3ED3B2125B19}" type="presParOf" srcId="{ABC258D4-0D4A-4CAE-884F-42167C3A387A}" destId="{A0DD8A39-FD07-4D35-9C00-EB5C10E2BE85}" srcOrd="8" destOrd="0" presId="urn:microsoft.com/office/officeart/2005/8/layout/radial4"/>
    <dgm:cxn modelId="{9DFB2A9A-7FE6-4843-BC76-D176D6FD0098}" type="presParOf" srcId="{ABC258D4-0D4A-4CAE-884F-42167C3A387A}" destId="{948C206D-B958-483D-90F8-748FFCC38474}" srcOrd="9" destOrd="0" presId="urn:microsoft.com/office/officeart/2005/8/layout/radial4"/>
    <dgm:cxn modelId="{C632C37F-F22E-4E1A-8F35-3C750E27E0E2}" type="presParOf" srcId="{ABC258D4-0D4A-4CAE-884F-42167C3A387A}" destId="{5EFA989D-3CB4-4B31-8B35-A815A3F407C3}"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5B62A-636A-4FE9-A5A8-ED77806DF601}">
      <dsp:nvSpPr>
        <dsp:cNvPr id="0" name=""/>
        <dsp:cNvSpPr/>
      </dsp:nvSpPr>
      <dsp:spPr>
        <a:xfrm>
          <a:off x="3207574" y="2960071"/>
          <a:ext cx="2195450" cy="2195450"/>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ADOLESCENCE</a:t>
          </a:r>
          <a:endParaRPr lang="en-US" sz="1800" kern="1200" dirty="0"/>
        </a:p>
      </dsp:txBody>
      <dsp:txXfrm>
        <a:off x="3529090" y="3281587"/>
        <a:ext cx="1552418" cy="1552418"/>
      </dsp:txXfrm>
    </dsp:sp>
    <dsp:sp modelId="{4664B13D-2E67-4D2A-B17E-F5F0FE0CCA89}">
      <dsp:nvSpPr>
        <dsp:cNvPr id="0" name=""/>
        <dsp:cNvSpPr/>
      </dsp:nvSpPr>
      <dsp:spPr>
        <a:xfrm rot="10800000">
          <a:off x="1082452" y="3744944"/>
          <a:ext cx="2008240" cy="625703"/>
        </a:xfrm>
        <a:prstGeom prst="leftArrow">
          <a:avLst>
            <a:gd name="adj1" fmla="val 60000"/>
            <a:gd name="adj2" fmla="val 50000"/>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56C99D4-3E27-4447-8B6F-105677DF284A}">
      <dsp:nvSpPr>
        <dsp:cNvPr id="0" name=""/>
        <dsp:cNvSpPr/>
      </dsp:nvSpPr>
      <dsp:spPr>
        <a:xfrm>
          <a:off x="39613" y="3223525"/>
          <a:ext cx="2085678" cy="1668542"/>
        </a:xfrm>
        <a:prstGeom prst="roundRect">
          <a:avLst>
            <a:gd name="adj" fmla="val 10000"/>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GENETIC</a:t>
          </a:r>
          <a:endParaRPr lang="en-US" sz="1900" kern="1200" dirty="0"/>
        </a:p>
      </dsp:txBody>
      <dsp:txXfrm>
        <a:off x="88483" y="3272395"/>
        <a:ext cx="1987938" cy="1570802"/>
      </dsp:txXfrm>
    </dsp:sp>
    <dsp:sp modelId="{1A4BAF65-995B-4C04-9E31-318BF8583104}">
      <dsp:nvSpPr>
        <dsp:cNvPr id="0" name=""/>
        <dsp:cNvSpPr/>
      </dsp:nvSpPr>
      <dsp:spPr>
        <a:xfrm rot="13500000">
          <a:off x="1732302" y="2176067"/>
          <a:ext cx="2008240" cy="625703"/>
        </a:xfrm>
        <a:prstGeom prst="leftArrow">
          <a:avLst>
            <a:gd name="adj1" fmla="val 60000"/>
            <a:gd name="adj2" fmla="val 50000"/>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515F46-79A0-45EF-B2DD-18C6D1F02039}">
      <dsp:nvSpPr>
        <dsp:cNvPr id="0" name=""/>
        <dsp:cNvSpPr/>
      </dsp:nvSpPr>
      <dsp:spPr>
        <a:xfrm>
          <a:off x="983563" y="944628"/>
          <a:ext cx="2085678" cy="1668542"/>
        </a:xfrm>
        <a:prstGeom prst="roundRect">
          <a:avLst>
            <a:gd name="adj" fmla="val 10000"/>
          </a:avLst>
        </a:prstGeom>
        <a:gradFill rotWithShape="0">
          <a:gsLst>
            <a:gs pos="0">
              <a:schemeClr val="accent3">
                <a:hueOff val="0"/>
                <a:satOff val="0"/>
                <a:lumOff val="0"/>
                <a:alphaOff val="0"/>
                <a:shade val="60000"/>
              </a:schemeClr>
            </a:gs>
            <a:gs pos="33000">
              <a:schemeClr val="accent3">
                <a:hueOff val="0"/>
                <a:satOff val="0"/>
                <a:lumOff val="0"/>
                <a:alphaOff val="0"/>
                <a:tint val="86500"/>
              </a:schemeClr>
            </a:gs>
            <a:gs pos="46750">
              <a:schemeClr val="accent3">
                <a:hueOff val="0"/>
                <a:satOff val="0"/>
                <a:lumOff val="0"/>
                <a:alphaOff val="0"/>
                <a:tint val="71000"/>
                <a:satMod val="112000"/>
              </a:schemeClr>
            </a:gs>
            <a:gs pos="53000">
              <a:schemeClr val="accent3">
                <a:hueOff val="0"/>
                <a:satOff val="0"/>
                <a:lumOff val="0"/>
                <a:alphaOff val="0"/>
                <a:tint val="71000"/>
                <a:satMod val="112000"/>
              </a:schemeClr>
            </a:gs>
            <a:gs pos="68000">
              <a:schemeClr val="accent3">
                <a:hueOff val="0"/>
                <a:satOff val="0"/>
                <a:lumOff val="0"/>
                <a:alphaOff val="0"/>
                <a:tint val="86000"/>
              </a:schemeClr>
            </a:gs>
            <a:gs pos="100000">
              <a:schemeClr val="accent3">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BIOLOGICAL</a:t>
          </a:r>
          <a:endParaRPr lang="en-US" sz="1900" kern="1200" dirty="0"/>
        </a:p>
      </dsp:txBody>
      <dsp:txXfrm>
        <a:off x="1032433" y="993498"/>
        <a:ext cx="1987938" cy="1570802"/>
      </dsp:txXfrm>
    </dsp:sp>
    <dsp:sp modelId="{2BBC9AE3-C0C6-4F5C-92B6-9702B9049A0E}">
      <dsp:nvSpPr>
        <dsp:cNvPr id="0" name=""/>
        <dsp:cNvSpPr/>
      </dsp:nvSpPr>
      <dsp:spPr>
        <a:xfrm rot="16200000">
          <a:off x="3301179" y="1526217"/>
          <a:ext cx="2008240" cy="625703"/>
        </a:xfrm>
        <a:prstGeom prst="leftArrow">
          <a:avLst>
            <a:gd name="adj1" fmla="val 60000"/>
            <a:gd name="adj2" fmla="val 50000"/>
          </a:avLst>
        </a:prstGeom>
        <a:solidFill>
          <a:schemeClr val="accent4">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884054-CF21-4BD2-8B99-8DF710B15A3F}">
      <dsp:nvSpPr>
        <dsp:cNvPr id="0" name=""/>
        <dsp:cNvSpPr/>
      </dsp:nvSpPr>
      <dsp:spPr>
        <a:xfrm>
          <a:off x="3262460" y="678"/>
          <a:ext cx="2085678" cy="1668542"/>
        </a:xfrm>
        <a:prstGeom prst="roundRect">
          <a:avLst>
            <a:gd name="adj" fmla="val 10000"/>
          </a:avLst>
        </a:prstGeom>
        <a:gradFill rotWithShape="0">
          <a:gsLst>
            <a:gs pos="0">
              <a:schemeClr val="accent4">
                <a:hueOff val="0"/>
                <a:satOff val="0"/>
                <a:lumOff val="0"/>
                <a:alphaOff val="0"/>
                <a:shade val="60000"/>
              </a:schemeClr>
            </a:gs>
            <a:gs pos="33000">
              <a:schemeClr val="accent4">
                <a:hueOff val="0"/>
                <a:satOff val="0"/>
                <a:lumOff val="0"/>
                <a:alphaOff val="0"/>
                <a:tint val="86500"/>
              </a:schemeClr>
            </a:gs>
            <a:gs pos="46750">
              <a:schemeClr val="accent4">
                <a:hueOff val="0"/>
                <a:satOff val="0"/>
                <a:lumOff val="0"/>
                <a:alphaOff val="0"/>
                <a:tint val="71000"/>
                <a:satMod val="112000"/>
              </a:schemeClr>
            </a:gs>
            <a:gs pos="53000">
              <a:schemeClr val="accent4">
                <a:hueOff val="0"/>
                <a:satOff val="0"/>
                <a:lumOff val="0"/>
                <a:alphaOff val="0"/>
                <a:tint val="71000"/>
                <a:satMod val="112000"/>
              </a:schemeClr>
            </a:gs>
            <a:gs pos="68000">
              <a:schemeClr val="accent4">
                <a:hueOff val="0"/>
                <a:satOff val="0"/>
                <a:lumOff val="0"/>
                <a:alphaOff val="0"/>
                <a:tint val="86000"/>
              </a:schemeClr>
            </a:gs>
            <a:gs pos="100000">
              <a:schemeClr val="accent4">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RELATIONSHIP WITH PARENTS</a:t>
          </a:r>
          <a:endParaRPr lang="en-US" sz="1900" kern="1200" dirty="0"/>
        </a:p>
      </dsp:txBody>
      <dsp:txXfrm>
        <a:off x="3311330" y="49548"/>
        <a:ext cx="1987938" cy="1570802"/>
      </dsp:txXfrm>
    </dsp:sp>
    <dsp:sp modelId="{A2A0D3E2-F7E9-4357-93B2-2FA644B977F2}">
      <dsp:nvSpPr>
        <dsp:cNvPr id="0" name=""/>
        <dsp:cNvSpPr/>
      </dsp:nvSpPr>
      <dsp:spPr>
        <a:xfrm rot="18900000">
          <a:off x="4870056" y="2176067"/>
          <a:ext cx="2008240" cy="625703"/>
        </a:xfrm>
        <a:prstGeom prst="leftArrow">
          <a:avLst>
            <a:gd name="adj1" fmla="val 60000"/>
            <a:gd name="adj2" fmla="val 50000"/>
          </a:avLst>
        </a:prstGeom>
        <a:solidFill>
          <a:schemeClr val="accent5">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DD8A39-FD07-4D35-9C00-EB5C10E2BE85}">
      <dsp:nvSpPr>
        <dsp:cNvPr id="0" name=""/>
        <dsp:cNvSpPr/>
      </dsp:nvSpPr>
      <dsp:spPr>
        <a:xfrm>
          <a:off x="5541358" y="944628"/>
          <a:ext cx="2085678" cy="1668542"/>
        </a:xfrm>
        <a:prstGeom prst="roundRect">
          <a:avLst>
            <a:gd name="adj" fmla="val 10000"/>
          </a:avLst>
        </a:prstGeom>
        <a:gradFill rotWithShape="0">
          <a:gsLst>
            <a:gs pos="0">
              <a:schemeClr val="accent5">
                <a:hueOff val="0"/>
                <a:satOff val="0"/>
                <a:lumOff val="0"/>
                <a:alphaOff val="0"/>
                <a:shade val="60000"/>
              </a:schemeClr>
            </a:gs>
            <a:gs pos="33000">
              <a:schemeClr val="accent5">
                <a:hueOff val="0"/>
                <a:satOff val="0"/>
                <a:lumOff val="0"/>
                <a:alphaOff val="0"/>
                <a:tint val="86500"/>
              </a:schemeClr>
            </a:gs>
            <a:gs pos="46750">
              <a:schemeClr val="accent5">
                <a:hueOff val="0"/>
                <a:satOff val="0"/>
                <a:lumOff val="0"/>
                <a:alphaOff val="0"/>
                <a:tint val="71000"/>
                <a:satMod val="112000"/>
              </a:schemeClr>
            </a:gs>
            <a:gs pos="53000">
              <a:schemeClr val="accent5">
                <a:hueOff val="0"/>
                <a:satOff val="0"/>
                <a:lumOff val="0"/>
                <a:alphaOff val="0"/>
                <a:tint val="71000"/>
                <a:satMod val="112000"/>
              </a:schemeClr>
            </a:gs>
            <a:gs pos="68000">
              <a:schemeClr val="accent5">
                <a:hueOff val="0"/>
                <a:satOff val="0"/>
                <a:lumOff val="0"/>
                <a:alphaOff val="0"/>
                <a:tint val="86000"/>
              </a:schemeClr>
            </a:gs>
            <a:gs pos="100000">
              <a:schemeClr val="accent5">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ENVIRONMENTAL</a:t>
          </a:r>
          <a:endParaRPr lang="en-US" sz="1900" kern="1200" dirty="0"/>
        </a:p>
      </dsp:txBody>
      <dsp:txXfrm>
        <a:off x="5590228" y="993498"/>
        <a:ext cx="1987938" cy="1570802"/>
      </dsp:txXfrm>
    </dsp:sp>
    <dsp:sp modelId="{948C206D-B958-483D-90F8-748FFCC38474}">
      <dsp:nvSpPr>
        <dsp:cNvPr id="0" name=""/>
        <dsp:cNvSpPr/>
      </dsp:nvSpPr>
      <dsp:spPr>
        <a:xfrm>
          <a:off x="5519907" y="3744944"/>
          <a:ext cx="2008240" cy="625703"/>
        </a:xfrm>
        <a:prstGeom prst="leftArrow">
          <a:avLst>
            <a:gd name="adj1" fmla="val 60000"/>
            <a:gd name="adj2" fmla="val 50000"/>
          </a:avLst>
        </a:prstGeom>
        <a:solidFill>
          <a:schemeClr val="accent6">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EFA989D-3CB4-4B31-8B35-A815A3F407C3}">
      <dsp:nvSpPr>
        <dsp:cNvPr id="0" name=""/>
        <dsp:cNvSpPr/>
      </dsp:nvSpPr>
      <dsp:spPr>
        <a:xfrm>
          <a:off x="6485308" y="3223525"/>
          <a:ext cx="2085678" cy="1668542"/>
        </a:xfrm>
        <a:prstGeom prst="roundRect">
          <a:avLst>
            <a:gd name="adj" fmla="val 10000"/>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OTHER</a:t>
          </a:r>
          <a:endParaRPr lang="en-US" sz="1900" kern="1200" dirty="0"/>
        </a:p>
      </dsp:txBody>
      <dsp:txXfrm>
        <a:off x="6534178" y="3272395"/>
        <a:ext cx="1987938" cy="157080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49236-CA84-4F02-B8C2-0CA621CC420F}"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49236-CA84-4F02-B8C2-0CA621CC420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01B49236-CA84-4F02-B8C2-0CA621CC42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49236-CA84-4F02-B8C2-0CA621CC420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49236-CA84-4F02-B8C2-0CA621CC420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49236-CA84-4F02-B8C2-0CA621CC420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B49236-CA84-4F02-B8C2-0CA621CC420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B49236-CA84-4F02-B8C2-0CA621CC420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B49236-CA84-4F02-B8C2-0CA621CC420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F11795-4149-495D-A566-DD4C601DFAA3}" type="datetimeFigureOut">
              <a:rPr lang="en-US" smtClean="0"/>
              <a:pPr/>
              <a:t>9/2/2013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49236-CA84-4F02-B8C2-0CA621CC420F}"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1F11795-4149-495D-A566-DD4C601DFAA3}" type="datetimeFigureOut">
              <a:rPr lang="en-US" smtClean="0"/>
              <a:pPr/>
              <a:t>9/2/2013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01B49236-CA84-4F02-B8C2-0CA621CC420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1F11795-4149-495D-A566-DD4C601DFAA3}" type="datetimeFigureOut">
              <a:rPr lang="en-US" smtClean="0"/>
              <a:pPr/>
              <a:t>9/2/2013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1B49236-CA84-4F02-B8C2-0CA621CC42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wral.com/news/local/image/1452212/?ref_id=1452210" TargetMode="Externa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533400" y="228600"/>
            <a:ext cx="7848600" cy="4832412"/>
          </a:xfrm>
          <a:prstGeom prst="rect">
            <a:avLst/>
          </a:prstGeom>
          <a:noFill/>
          <a:ln w="9525">
            <a:noFill/>
            <a:miter lim="800000"/>
            <a:headEnd/>
            <a:tailEnd/>
          </a:ln>
          <a:effectLst>
            <a:softEdge rad="635000"/>
          </a:effectLst>
        </p:spPr>
      </p:pic>
      <p:sp>
        <p:nvSpPr>
          <p:cNvPr id="2" name="Title 1"/>
          <p:cNvSpPr>
            <a:spLocks noGrp="1"/>
          </p:cNvSpPr>
          <p:nvPr>
            <p:ph type="ctrTitle"/>
          </p:nvPr>
        </p:nvSpPr>
        <p:spPr>
          <a:xfrm>
            <a:off x="685800" y="5334000"/>
            <a:ext cx="8077200" cy="304800"/>
          </a:xfrm>
        </p:spPr>
        <p:txBody>
          <a:bodyPr>
            <a:noAutofit/>
          </a:bodyPr>
          <a:lstStyle/>
          <a:p>
            <a:pPr algn="r"/>
            <a:r>
              <a:rPr lang="en-US" sz="3600" dirty="0"/>
              <a:t>Physical and Cognitive Development in</a:t>
            </a:r>
            <a:br>
              <a:rPr lang="en-US" sz="3600" dirty="0"/>
            </a:br>
            <a:r>
              <a:rPr lang="en-US" sz="3600" dirty="0"/>
              <a:t>Adolescence</a:t>
            </a: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6858000" y="3048000"/>
            <a:ext cx="1997045" cy="1835509"/>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0" y="0"/>
            <a:ext cx="9144000" cy="1524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Where do these hormones come from?</a:t>
            </a:r>
            <a:endParaRPr lang="en-US" dirty="0"/>
          </a:p>
        </p:txBody>
      </p:sp>
      <p:pic>
        <p:nvPicPr>
          <p:cNvPr id="18435" name="Picture 3"/>
          <p:cNvPicPr>
            <a:picLocks noChangeAspect="1" noChangeArrowheads="1"/>
          </p:cNvPicPr>
          <p:nvPr/>
        </p:nvPicPr>
        <p:blipFill>
          <a:blip r:embed="rId3"/>
          <a:srcRect/>
          <a:stretch>
            <a:fillRect/>
          </a:stretch>
        </p:blipFill>
        <p:spPr bwMode="auto">
          <a:xfrm>
            <a:off x="6781800" y="5105400"/>
            <a:ext cx="1447800" cy="1627696"/>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990600" y="685800"/>
            <a:ext cx="3082089" cy="2209800"/>
          </a:xfrm>
          <a:prstGeom prst="rect">
            <a:avLst/>
          </a:prstGeom>
          <a:noFill/>
          <a:ln w="9525">
            <a:noFill/>
            <a:miter lim="800000"/>
            <a:headEnd/>
            <a:tailEnd/>
          </a:ln>
          <a:effectLst>
            <a:softEdge rad="317500"/>
          </a:effectLst>
        </p:spPr>
      </p:pic>
      <p:pic>
        <p:nvPicPr>
          <p:cNvPr id="18437" name="Picture 5"/>
          <p:cNvPicPr>
            <a:picLocks noChangeAspect="1" noChangeArrowheads="1"/>
          </p:cNvPicPr>
          <p:nvPr/>
        </p:nvPicPr>
        <p:blipFill>
          <a:blip r:embed="rId5"/>
          <a:srcRect/>
          <a:stretch>
            <a:fillRect/>
          </a:stretch>
        </p:blipFill>
        <p:spPr bwMode="auto">
          <a:xfrm>
            <a:off x="1905000" y="3124200"/>
            <a:ext cx="5029200" cy="3771900"/>
          </a:xfrm>
          <a:prstGeom prst="rect">
            <a:avLst/>
          </a:prstGeom>
          <a:noFill/>
          <a:ln w="9525">
            <a:noFill/>
            <a:miter lim="800000"/>
            <a:headEnd/>
            <a:tailEnd/>
          </a:ln>
          <a:effectLst>
            <a:softEdge rad="635000"/>
          </a:effectLst>
        </p:spPr>
      </p:pic>
      <p:pic>
        <p:nvPicPr>
          <p:cNvPr id="18438" name="Picture 6"/>
          <p:cNvPicPr>
            <a:picLocks noChangeAspect="1" noChangeArrowheads="1"/>
          </p:cNvPicPr>
          <p:nvPr/>
        </p:nvPicPr>
        <p:blipFill>
          <a:blip r:embed="rId6"/>
          <a:srcRect/>
          <a:stretch>
            <a:fillRect/>
          </a:stretch>
        </p:blipFill>
        <p:spPr bwMode="auto">
          <a:xfrm>
            <a:off x="457200" y="4724400"/>
            <a:ext cx="2535580" cy="1609725"/>
          </a:xfrm>
          <a:prstGeom prst="rect">
            <a:avLst/>
          </a:prstGeom>
          <a:noFill/>
          <a:ln w="9525">
            <a:noFill/>
            <a:miter lim="800000"/>
            <a:headEnd/>
            <a:tailEnd/>
          </a:ln>
          <a:effectLst>
            <a:softEdge rad="63500"/>
          </a:effectLst>
        </p:spPr>
      </p:pic>
      <p:pic>
        <p:nvPicPr>
          <p:cNvPr id="18439" name="Picture 7"/>
          <p:cNvPicPr>
            <a:picLocks noChangeAspect="1" noChangeArrowheads="1"/>
          </p:cNvPicPr>
          <p:nvPr/>
        </p:nvPicPr>
        <p:blipFill>
          <a:blip r:embed="rId7"/>
          <a:srcRect/>
          <a:stretch>
            <a:fillRect/>
          </a:stretch>
        </p:blipFill>
        <p:spPr bwMode="auto">
          <a:xfrm>
            <a:off x="6553200" y="304800"/>
            <a:ext cx="2210369" cy="1752600"/>
          </a:xfrm>
          <a:prstGeom prst="rect">
            <a:avLst/>
          </a:prstGeom>
          <a:noFill/>
          <a:ln w="9525">
            <a:noFill/>
            <a:miter lim="800000"/>
            <a:headEnd/>
            <a:tailEnd/>
          </a:ln>
          <a:effectLst>
            <a:softEdge rad="63500"/>
          </a:effectLst>
        </p:spPr>
      </p:pic>
      <p:pic>
        <p:nvPicPr>
          <p:cNvPr id="18440" name="Picture 8"/>
          <p:cNvPicPr>
            <a:picLocks noChangeAspect="1" noChangeArrowheads="1"/>
          </p:cNvPicPr>
          <p:nvPr/>
        </p:nvPicPr>
        <p:blipFill>
          <a:blip r:embed="rId8"/>
          <a:srcRect/>
          <a:stretch>
            <a:fillRect/>
          </a:stretch>
        </p:blipFill>
        <p:spPr bwMode="auto">
          <a:xfrm>
            <a:off x="3657600" y="152400"/>
            <a:ext cx="2895600" cy="2391508"/>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system.</a:t>
            </a:r>
            <a:endParaRPr lang="en-US" dirty="0"/>
          </a:p>
        </p:txBody>
      </p:sp>
      <p:sp>
        <p:nvSpPr>
          <p:cNvPr id="3" name="Content Placeholder 2"/>
          <p:cNvSpPr>
            <a:spLocks noGrp="1"/>
          </p:cNvSpPr>
          <p:nvPr>
            <p:ph idx="1"/>
          </p:nvPr>
        </p:nvSpPr>
        <p:spPr>
          <a:xfrm>
            <a:off x="457200" y="1143001"/>
            <a:ext cx="8229600" cy="5562600"/>
          </a:xfrm>
        </p:spPr>
        <p:txBody>
          <a:bodyPr/>
          <a:lstStyle/>
          <a:p>
            <a:pPr>
              <a:buNone/>
            </a:pPr>
            <a:endParaRPr lang="en-US" dirty="0"/>
          </a:p>
        </p:txBody>
      </p:sp>
      <p:pic>
        <p:nvPicPr>
          <p:cNvPr id="5122" name="Picture 2"/>
          <p:cNvPicPr>
            <a:picLocks noChangeAspect="1" noChangeArrowheads="1"/>
          </p:cNvPicPr>
          <p:nvPr/>
        </p:nvPicPr>
        <p:blipFill>
          <a:blip r:embed="rId2"/>
          <a:srcRect/>
          <a:stretch>
            <a:fillRect/>
          </a:stretch>
        </p:blipFill>
        <p:spPr bwMode="auto">
          <a:xfrm>
            <a:off x="533400" y="1442506"/>
            <a:ext cx="5562600" cy="517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Endocrine System</a:t>
            </a:r>
          </a:p>
        </p:txBody>
      </p:sp>
      <p:sp>
        <p:nvSpPr>
          <p:cNvPr id="3" name="Content Placeholder 2"/>
          <p:cNvSpPr>
            <a:spLocks noGrp="1"/>
          </p:cNvSpPr>
          <p:nvPr>
            <p:ph idx="1"/>
          </p:nvPr>
        </p:nvSpPr>
        <p:spPr>
          <a:xfrm>
            <a:off x="0" y="1447801"/>
            <a:ext cx="9144000" cy="5410200"/>
          </a:xfrm>
        </p:spPr>
        <p:style>
          <a:lnRef idx="1">
            <a:schemeClr val="accent1"/>
          </a:lnRef>
          <a:fillRef idx="2">
            <a:schemeClr val="accent1"/>
          </a:fillRef>
          <a:effectRef idx="1">
            <a:schemeClr val="accent1"/>
          </a:effectRef>
          <a:fontRef idx="minor">
            <a:schemeClr val="dk1"/>
          </a:fontRef>
        </p:style>
        <p:txBody>
          <a:bodyPr>
            <a:normAutofit/>
          </a:bodyPr>
          <a:lstStyle/>
          <a:p>
            <a:pPr>
              <a:buSzPct val="81000"/>
              <a:buFont typeface="Century Schoolbook" pitchFamily="18" charset="0"/>
              <a:buChar char="○"/>
            </a:pPr>
            <a:r>
              <a:rPr lang="en-US" dirty="0" smtClean="0">
                <a:solidFill>
                  <a:srgbClr val="FF0000"/>
                </a:solidFill>
              </a:rPr>
              <a:t>Hypothalamus</a:t>
            </a:r>
            <a:r>
              <a:rPr lang="en-US" dirty="0" smtClean="0"/>
              <a:t> </a:t>
            </a:r>
            <a:r>
              <a:rPr lang="en-US" dirty="0"/>
              <a:t>- a structure in the higher portion of the brain that monitors </a:t>
            </a:r>
            <a:r>
              <a:rPr lang="en-US" dirty="0" smtClean="0"/>
              <a:t>eating, drinking</a:t>
            </a:r>
            <a:r>
              <a:rPr lang="en-US" dirty="0"/>
              <a:t>, and </a:t>
            </a:r>
            <a:r>
              <a:rPr lang="en-US" dirty="0" smtClean="0"/>
              <a:t>sex</a:t>
            </a:r>
            <a:endParaRPr lang="en-US" dirty="0"/>
          </a:p>
        </p:txBody>
      </p:sp>
      <p:pic>
        <p:nvPicPr>
          <p:cNvPr id="6146" name="Picture 2"/>
          <p:cNvPicPr>
            <a:picLocks noChangeAspect="1" noChangeArrowheads="1"/>
          </p:cNvPicPr>
          <p:nvPr/>
        </p:nvPicPr>
        <p:blipFill>
          <a:blip r:embed="rId2"/>
          <a:srcRect/>
          <a:stretch>
            <a:fillRect/>
          </a:stretch>
        </p:blipFill>
        <p:spPr bwMode="auto">
          <a:xfrm>
            <a:off x="7239000" y="2514600"/>
            <a:ext cx="1905000" cy="2857500"/>
          </a:xfrm>
          <a:prstGeom prst="rect">
            <a:avLst/>
          </a:prstGeom>
          <a:ln>
            <a:noFill/>
          </a:ln>
          <a:effectLst>
            <a:outerShdw blurRad="190500" algn="tl" rotWithShape="0">
              <a:srgbClr val="000000">
                <a:alpha val="70000"/>
              </a:srgbClr>
            </a:outerShdw>
            <a:softEdge rad="63500"/>
          </a:effectLst>
        </p:spPr>
      </p:pic>
      <p:pic>
        <p:nvPicPr>
          <p:cNvPr id="6147" name="Picture 3"/>
          <p:cNvPicPr>
            <a:picLocks noChangeAspect="1" noChangeArrowheads="1"/>
          </p:cNvPicPr>
          <p:nvPr/>
        </p:nvPicPr>
        <p:blipFill>
          <a:blip r:embed="rId3"/>
          <a:srcRect/>
          <a:stretch>
            <a:fillRect/>
          </a:stretch>
        </p:blipFill>
        <p:spPr bwMode="auto">
          <a:xfrm>
            <a:off x="152400" y="3581400"/>
            <a:ext cx="3962400" cy="3276600"/>
          </a:xfrm>
          <a:prstGeom prst="rect">
            <a:avLst/>
          </a:prstGeom>
          <a:noFill/>
          <a:ln w="9525">
            <a:noFill/>
            <a:miter lim="800000"/>
            <a:headEnd/>
            <a:tailEnd/>
          </a:ln>
          <a:effectLst>
            <a:softEdge rad="63500"/>
          </a:effectLst>
        </p:spPr>
      </p:pic>
      <p:pic>
        <p:nvPicPr>
          <p:cNvPr id="6148" name="Picture 4"/>
          <p:cNvPicPr>
            <a:picLocks noChangeAspect="1" noChangeArrowheads="1"/>
          </p:cNvPicPr>
          <p:nvPr/>
        </p:nvPicPr>
        <p:blipFill>
          <a:blip r:embed="rId4"/>
          <a:srcRect/>
          <a:stretch>
            <a:fillRect/>
          </a:stretch>
        </p:blipFill>
        <p:spPr bwMode="auto">
          <a:xfrm>
            <a:off x="4572000" y="3200400"/>
            <a:ext cx="22479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Pituitary gland</a:t>
            </a:r>
            <a:endParaRPr lang="en-US" dirty="0">
              <a:solidFill>
                <a:schemeClr val="accent2"/>
              </a:solidFill>
            </a:endParaRPr>
          </a:p>
        </p:txBody>
      </p:sp>
      <p:sp>
        <p:nvSpPr>
          <p:cNvPr id="3" name="Content Placeholder 2"/>
          <p:cNvSpPr>
            <a:spLocks noGrp="1"/>
          </p:cNvSpPr>
          <p:nvPr>
            <p:ph idx="1"/>
          </p:nvPr>
        </p:nvSpPr>
        <p:spPr>
          <a:xfrm>
            <a:off x="0" y="1447801"/>
            <a:ext cx="9144000" cy="5410200"/>
          </a:xfrm>
        </p:spPr>
        <p:style>
          <a:lnRef idx="1">
            <a:schemeClr val="accent2"/>
          </a:lnRef>
          <a:fillRef idx="2">
            <a:schemeClr val="accent2"/>
          </a:fillRef>
          <a:effectRef idx="1">
            <a:schemeClr val="accent2"/>
          </a:effectRef>
          <a:fontRef idx="minor">
            <a:schemeClr val="dk1"/>
          </a:fontRef>
        </p:style>
        <p:txBody>
          <a:bodyPr/>
          <a:lstStyle/>
          <a:p>
            <a:pPr>
              <a:buSzPct val="81000"/>
              <a:buFont typeface="Century Schoolbook" pitchFamily="18" charset="0"/>
              <a:buChar char="○"/>
            </a:pPr>
            <a:r>
              <a:rPr lang="en-US" dirty="0" smtClean="0"/>
              <a:t>An endocrine gland that controls growth and regulates other glands.</a:t>
            </a:r>
          </a:p>
          <a:p>
            <a:endParaRPr lang="en-US" dirty="0"/>
          </a:p>
        </p:txBody>
      </p:sp>
      <p:pic>
        <p:nvPicPr>
          <p:cNvPr id="8194" name="Picture 2"/>
          <p:cNvPicPr>
            <a:picLocks noChangeAspect="1" noChangeArrowheads="1"/>
          </p:cNvPicPr>
          <p:nvPr/>
        </p:nvPicPr>
        <p:blipFill>
          <a:blip r:embed="rId2"/>
          <a:srcRect/>
          <a:stretch>
            <a:fillRect/>
          </a:stretch>
        </p:blipFill>
        <p:spPr bwMode="auto">
          <a:xfrm>
            <a:off x="1068754" y="3276600"/>
            <a:ext cx="3761153" cy="2895600"/>
          </a:xfrm>
          <a:prstGeom prst="rect">
            <a:avLst/>
          </a:prstGeom>
          <a:noFill/>
          <a:ln w="9525">
            <a:noFill/>
            <a:miter lim="800000"/>
            <a:headEnd/>
            <a:tailEnd/>
          </a:ln>
          <a:effectLst>
            <a:softEdge rad="127000"/>
          </a:effectLst>
        </p:spPr>
      </p:pic>
      <p:pic>
        <p:nvPicPr>
          <p:cNvPr id="8195" name="Picture 3"/>
          <p:cNvPicPr>
            <a:picLocks noChangeAspect="1" noChangeArrowheads="1"/>
          </p:cNvPicPr>
          <p:nvPr/>
        </p:nvPicPr>
        <p:blipFill>
          <a:blip r:embed="rId3"/>
          <a:srcRect/>
          <a:stretch>
            <a:fillRect/>
          </a:stretch>
        </p:blipFill>
        <p:spPr bwMode="auto">
          <a:xfrm>
            <a:off x="5333999" y="3200400"/>
            <a:ext cx="3037873" cy="3276600"/>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Gonads</a:t>
            </a:r>
            <a:r>
              <a:rPr lang="en-US" dirty="0" smtClean="0"/>
              <a:t> </a:t>
            </a:r>
            <a:endParaRPr lang="en-US" dirty="0"/>
          </a:p>
        </p:txBody>
      </p:sp>
      <p:sp>
        <p:nvSpPr>
          <p:cNvPr id="3" name="Content Placeholder 2"/>
          <p:cNvSpPr>
            <a:spLocks noGrp="1"/>
          </p:cNvSpPr>
          <p:nvPr>
            <p:ph idx="1"/>
          </p:nvPr>
        </p:nvSpPr>
        <p:spPr>
          <a:xfrm>
            <a:off x="0" y="1447801"/>
            <a:ext cx="9144000" cy="5410200"/>
          </a:xfrm>
        </p:spPr>
        <p:style>
          <a:lnRef idx="1">
            <a:schemeClr val="accent3"/>
          </a:lnRef>
          <a:fillRef idx="2">
            <a:schemeClr val="accent3"/>
          </a:fillRef>
          <a:effectRef idx="1">
            <a:schemeClr val="accent3"/>
          </a:effectRef>
          <a:fontRef idx="minor">
            <a:schemeClr val="dk1"/>
          </a:fontRef>
        </p:style>
        <p:txBody>
          <a:bodyPr>
            <a:normAutofit/>
          </a:bodyPr>
          <a:lstStyle/>
          <a:p>
            <a:pPr>
              <a:buSzPct val="81000"/>
              <a:buNone/>
            </a:pPr>
            <a:r>
              <a:rPr lang="en-US" u="sng" dirty="0" smtClean="0">
                <a:latin typeface="Andalus" pitchFamily="18" charset="-78"/>
                <a:cs typeface="Andalus" pitchFamily="18" charset="-78"/>
              </a:rPr>
              <a:t>The sex glands </a:t>
            </a:r>
            <a:r>
              <a:rPr lang="en-US" dirty="0" smtClean="0">
                <a:latin typeface="Andalus" pitchFamily="18" charset="-78"/>
                <a:cs typeface="Andalus" pitchFamily="18" charset="-78"/>
              </a:rPr>
              <a:t>                   </a:t>
            </a:r>
            <a:r>
              <a:rPr lang="en-US" b="1" dirty="0" smtClean="0">
                <a:latin typeface="Andalus" pitchFamily="18" charset="-78"/>
                <a:cs typeface="Andalus" pitchFamily="18" charset="-78"/>
              </a:rPr>
              <a:t> </a:t>
            </a:r>
            <a:r>
              <a:rPr lang="en-US" b="1" dirty="0" smtClean="0"/>
              <a:t>Ovaries </a:t>
            </a:r>
            <a:r>
              <a:rPr lang="en-US" dirty="0" smtClean="0"/>
              <a:t>-  in females</a:t>
            </a:r>
          </a:p>
          <a:p>
            <a:pPr>
              <a:buSzPct val="81000"/>
              <a:buNone/>
            </a:pPr>
            <a:endParaRPr lang="en-US" b="1" dirty="0" smtClean="0"/>
          </a:p>
          <a:p>
            <a:pPr>
              <a:buSzPct val="81000"/>
              <a:buNone/>
            </a:pPr>
            <a:endParaRPr lang="en-US" b="1" dirty="0" smtClean="0"/>
          </a:p>
          <a:p>
            <a:pPr>
              <a:buSzPct val="81000"/>
              <a:buNone/>
            </a:pPr>
            <a:endParaRPr lang="en-US" b="1" dirty="0" smtClean="0"/>
          </a:p>
          <a:p>
            <a:pPr>
              <a:buSzPct val="81000"/>
              <a:buNone/>
            </a:pPr>
            <a:endParaRPr lang="en-US" b="1" dirty="0" smtClean="0"/>
          </a:p>
          <a:p>
            <a:pPr>
              <a:buSzPct val="81000"/>
              <a:buNone/>
            </a:pPr>
            <a:endParaRPr lang="en-US" b="1" dirty="0" smtClean="0"/>
          </a:p>
          <a:p>
            <a:pPr>
              <a:buSzPct val="81000"/>
              <a:buNone/>
            </a:pPr>
            <a:r>
              <a:rPr lang="en-US" b="1" dirty="0" smtClean="0"/>
              <a:t>Testes</a:t>
            </a:r>
            <a:r>
              <a:rPr lang="en-US" dirty="0" smtClean="0"/>
              <a:t> -in males</a:t>
            </a:r>
          </a:p>
          <a:p>
            <a:pPr>
              <a:buSzPct val="81000"/>
              <a:buNone/>
            </a:pPr>
            <a:endParaRPr lang="en-US" dirty="0" smtClean="0"/>
          </a:p>
          <a:p>
            <a:pPr>
              <a:buNone/>
            </a:pPr>
            <a:endParaRPr lang="en-US" dirty="0"/>
          </a:p>
        </p:txBody>
      </p:sp>
      <p:pic>
        <p:nvPicPr>
          <p:cNvPr id="9219" name="Picture 3"/>
          <p:cNvPicPr>
            <a:picLocks noChangeAspect="1" noChangeArrowheads="1"/>
          </p:cNvPicPr>
          <p:nvPr/>
        </p:nvPicPr>
        <p:blipFill>
          <a:blip r:embed="rId2"/>
          <a:srcRect/>
          <a:stretch>
            <a:fillRect/>
          </a:stretch>
        </p:blipFill>
        <p:spPr bwMode="auto">
          <a:xfrm>
            <a:off x="2895600" y="2323514"/>
            <a:ext cx="5943600" cy="4276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Gonadotropin</a:t>
            </a:r>
            <a:endParaRPr lang="en-US" dirty="0">
              <a:solidFill>
                <a:schemeClr val="accent4">
                  <a:lumMod val="60000"/>
                  <a:lumOff val="40000"/>
                </a:schemeClr>
              </a:solidFill>
            </a:endParaRPr>
          </a:p>
        </p:txBody>
      </p:sp>
      <p:sp>
        <p:nvSpPr>
          <p:cNvPr id="5" name="Content Placeholder 4"/>
          <p:cNvSpPr>
            <a:spLocks noGrp="1"/>
          </p:cNvSpPr>
          <p:nvPr>
            <p:ph idx="1"/>
          </p:nvPr>
        </p:nvSpPr>
        <p:spPr>
          <a:xfrm>
            <a:off x="0" y="1524001"/>
            <a:ext cx="9144000" cy="5334000"/>
          </a:xfrm>
        </p:spPr>
        <p:style>
          <a:lnRef idx="1">
            <a:schemeClr val="accent4"/>
          </a:lnRef>
          <a:fillRef idx="2">
            <a:schemeClr val="accent4"/>
          </a:fillRef>
          <a:effectRef idx="1">
            <a:schemeClr val="accent4"/>
          </a:effectRef>
          <a:fontRef idx="minor">
            <a:schemeClr val="dk1"/>
          </a:fontRef>
        </p:style>
        <p:txBody>
          <a:bodyPr/>
          <a:lstStyle/>
          <a:p>
            <a:pPr>
              <a:buNone/>
            </a:pPr>
            <a:r>
              <a:rPr lang="en-US" u="sng" dirty="0" smtClean="0">
                <a:solidFill>
                  <a:srgbClr val="FF0000"/>
                </a:solidFill>
              </a:rPr>
              <a:t>Hormones </a:t>
            </a:r>
            <a:r>
              <a:rPr lang="en-US" dirty="0" smtClean="0"/>
              <a:t>that stimulate the testes or ovaries</a:t>
            </a:r>
          </a:p>
          <a:p>
            <a:pPr>
              <a:buNone/>
            </a:pPr>
            <a:endParaRPr lang="en-US" dirty="0"/>
          </a:p>
        </p:txBody>
      </p:sp>
      <p:pic>
        <p:nvPicPr>
          <p:cNvPr id="10243" name="Picture 3"/>
          <p:cNvPicPr>
            <a:picLocks noChangeAspect="1" noChangeArrowheads="1"/>
          </p:cNvPicPr>
          <p:nvPr/>
        </p:nvPicPr>
        <p:blipFill>
          <a:blip r:embed="rId2"/>
          <a:srcRect/>
          <a:stretch>
            <a:fillRect/>
          </a:stretch>
        </p:blipFill>
        <p:spPr bwMode="auto">
          <a:xfrm>
            <a:off x="609600" y="2895600"/>
            <a:ext cx="2637111" cy="2819400"/>
          </a:xfrm>
          <a:prstGeom prst="rect">
            <a:avLst/>
          </a:prstGeom>
          <a:noFill/>
          <a:ln w="9525">
            <a:noFill/>
            <a:miter lim="800000"/>
            <a:headEnd/>
            <a:tailEnd/>
          </a:ln>
          <a:effectLst>
            <a:softEdge rad="63500"/>
          </a:effectLst>
        </p:spPr>
      </p:pic>
      <p:pic>
        <p:nvPicPr>
          <p:cNvPr id="10247" name="Picture 7"/>
          <p:cNvPicPr>
            <a:picLocks noChangeAspect="1" noChangeArrowheads="1"/>
          </p:cNvPicPr>
          <p:nvPr/>
        </p:nvPicPr>
        <p:blipFill>
          <a:blip r:embed="rId3"/>
          <a:srcRect/>
          <a:stretch>
            <a:fillRect/>
          </a:stretch>
        </p:blipFill>
        <p:spPr bwMode="auto">
          <a:xfrm>
            <a:off x="3352800" y="2971800"/>
            <a:ext cx="5345069" cy="3495675"/>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Endocrine System </a:t>
            </a:r>
            <a:r>
              <a:rPr lang="en-US" sz="1500" dirty="0" smtClean="0"/>
              <a:t>cont.</a:t>
            </a:r>
            <a:endParaRPr lang="en-US" sz="1500" dirty="0"/>
          </a:p>
        </p:txBody>
      </p:sp>
      <p:sp>
        <p:nvSpPr>
          <p:cNvPr id="3" name="Content Placeholder 2"/>
          <p:cNvSpPr>
            <a:spLocks noGrp="1"/>
          </p:cNvSpPr>
          <p:nvPr>
            <p:ph idx="1"/>
          </p:nvPr>
        </p:nvSpPr>
        <p:spPr/>
        <p:txBody>
          <a:bodyPr>
            <a:normAutofit lnSpcReduction="10000"/>
          </a:bodyPr>
          <a:lstStyle/>
          <a:p>
            <a:pPr>
              <a:buFont typeface="Century Schoolbook" pitchFamily="18" charset="0"/>
              <a:buChar char="o"/>
            </a:pPr>
            <a:r>
              <a:rPr lang="en-US" dirty="0" smtClean="0"/>
              <a:t>The </a:t>
            </a:r>
            <a:r>
              <a:rPr lang="en-US" dirty="0"/>
              <a:t>endocrine system’s role in puberty involves interaction of the hypothalamus, pituitary </a:t>
            </a:r>
            <a:r>
              <a:rPr lang="en-US" dirty="0" smtClean="0"/>
              <a:t>gland, and </a:t>
            </a:r>
            <a:r>
              <a:rPr lang="en-US" dirty="0"/>
              <a:t>gonads.</a:t>
            </a:r>
          </a:p>
          <a:p>
            <a:pPr>
              <a:buFont typeface="Century Schoolbook" pitchFamily="18" charset="0"/>
              <a:buChar char="o"/>
            </a:pPr>
            <a:r>
              <a:rPr lang="en-US" dirty="0" smtClean="0">
                <a:solidFill>
                  <a:srgbClr val="FF0000"/>
                </a:solidFill>
              </a:rPr>
              <a:t>The </a:t>
            </a:r>
            <a:r>
              <a:rPr lang="en-US" dirty="0">
                <a:solidFill>
                  <a:srgbClr val="FF0000"/>
                </a:solidFill>
              </a:rPr>
              <a:t>pituitary gland </a:t>
            </a:r>
            <a:r>
              <a:rPr lang="en-US" dirty="0"/>
              <a:t>also interacts with </a:t>
            </a:r>
            <a:r>
              <a:rPr lang="en-US" dirty="0">
                <a:solidFill>
                  <a:srgbClr val="FF0000"/>
                </a:solidFill>
              </a:rPr>
              <a:t>the thyroid gland</a:t>
            </a:r>
            <a:r>
              <a:rPr lang="en-US" dirty="0"/>
              <a:t> to </a:t>
            </a:r>
            <a:r>
              <a:rPr lang="en-US" dirty="0" smtClean="0"/>
              <a:t>enhance growth </a:t>
            </a:r>
            <a:r>
              <a:rPr lang="en-US" dirty="0"/>
              <a:t>and </a:t>
            </a:r>
            <a:r>
              <a:rPr lang="en-US" dirty="0" smtClean="0"/>
              <a:t>skeletal maturation</a:t>
            </a:r>
            <a:r>
              <a:rPr lang="en-US" dirty="0"/>
              <a:t>.</a:t>
            </a:r>
          </a:p>
          <a:p>
            <a:pPr>
              <a:buFont typeface="Century Schoolbook" pitchFamily="18" charset="0"/>
              <a:buChar char="o"/>
            </a:pPr>
            <a:r>
              <a:rPr lang="en-US" dirty="0" smtClean="0"/>
              <a:t>The </a:t>
            </a:r>
            <a:r>
              <a:rPr lang="en-US" dirty="0"/>
              <a:t>concentrations of certain hormones increase dramatically during adolescence.</a:t>
            </a:r>
          </a:p>
          <a:p>
            <a:pPr>
              <a:buFont typeface="Century Schoolbook" pitchFamily="18" charset="0"/>
              <a:buChar char="o"/>
            </a:pPr>
            <a:r>
              <a:rPr lang="en-US" dirty="0" smtClean="0"/>
              <a:t>Hormones </a:t>
            </a:r>
            <a:r>
              <a:rPr lang="en-US" dirty="0"/>
              <a:t>contribute to </a:t>
            </a:r>
            <a:r>
              <a:rPr lang="en-US" dirty="0">
                <a:solidFill>
                  <a:srgbClr val="FF0000"/>
                </a:solidFill>
              </a:rPr>
              <a:t>both physical and psychological development.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252728"/>
          </a:xfrm>
        </p:spPr>
        <p:txBody>
          <a:bodyPr/>
          <a:lstStyle/>
          <a:p>
            <a:r>
              <a:rPr lang="en-US" dirty="0"/>
              <a:t>Height and Weight</a:t>
            </a:r>
          </a:p>
        </p:txBody>
      </p:sp>
      <p:sp>
        <p:nvSpPr>
          <p:cNvPr id="3" name="Content Placeholder 2"/>
          <p:cNvSpPr>
            <a:spLocks noGrp="1"/>
          </p:cNvSpPr>
          <p:nvPr>
            <p:ph idx="1"/>
          </p:nvPr>
        </p:nvSpPr>
        <p:spPr>
          <a:xfrm>
            <a:off x="0" y="1447800"/>
            <a:ext cx="9144000" cy="541020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buNone/>
            </a:pPr>
            <a:r>
              <a:rPr lang="en-US" dirty="0" smtClean="0"/>
              <a:t> </a:t>
            </a:r>
            <a:r>
              <a:rPr lang="en-US" sz="3100" b="1" u="sng" dirty="0">
                <a:solidFill>
                  <a:schemeClr val="tx1"/>
                </a:solidFill>
              </a:rPr>
              <a:t>Growth spurt </a:t>
            </a:r>
            <a:endParaRPr lang="en-US" b="1" u="sng" dirty="0" smtClean="0">
              <a:solidFill>
                <a:schemeClr val="tx1"/>
              </a:solidFill>
            </a:endParaRPr>
          </a:p>
          <a:p>
            <a:pPr>
              <a:buNone/>
            </a:pPr>
            <a:endParaRPr lang="en-US" b="1" u="sng" dirty="0" smtClean="0">
              <a:solidFill>
                <a:schemeClr val="accent4">
                  <a:lumMod val="75000"/>
                </a:schemeClr>
              </a:solidFill>
            </a:endParaRPr>
          </a:p>
          <a:p>
            <a:pPr>
              <a:buNone/>
            </a:pPr>
            <a:endParaRPr lang="en-US" b="1" u="sng" dirty="0" smtClean="0">
              <a:solidFill>
                <a:schemeClr val="accent4">
                  <a:lumMod val="75000"/>
                </a:schemeClr>
              </a:solidFill>
            </a:endParaRPr>
          </a:p>
          <a:p>
            <a:pPr>
              <a:buNone/>
            </a:pPr>
            <a:endParaRPr lang="en-US" b="1" u="sng" dirty="0" smtClean="0">
              <a:solidFill>
                <a:schemeClr val="accent4">
                  <a:lumMod val="75000"/>
                </a:schemeClr>
              </a:solidFill>
            </a:endParaRPr>
          </a:p>
          <a:p>
            <a:pPr>
              <a:buNone/>
            </a:pPr>
            <a:endParaRPr lang="en-US" b="1" u="sng" dirty="0" smtClean="0">
              <a:solidFill>
                <a:schemeClr val="accent4">
                  <a:lumMod val="75000"/>
                </a:schemeClr>
              </a:solidFill>
            </a:endParaRP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occurs </a:t>
            </a:r>
            <a:r>
              <a:rPr lang="en-US" dirty="0"/>
              <a:t>about 2 years earlier for girls</a:t>
            </a:r>
            <a:r>
              <a:rPr lang="en-US" dirty="0" smtClean="0"/>
              <a:t>.</a:t>
            </a:r>
            <a:endParaRPr lang="en-US" dirty="0"/>
          </a:p>
          <a:p>
            <a:pPr>
              <a:buNone/>
            </a:pPr>
            <a:r>
              <a:rPr lang="en-US" dirty="0"/>
              <a:t>• </a:t>
            </a:r>
            <a:r>
              <a:rPr lang="en-US" dirty="0">
                <a:solidFill>
                  <a:srgbClr val="C00000"/>
                </a:solidFill>
              </a:rPr>
              <a:t>Mean</a:t>
            </a:r>
            <a:r>
              <a:rPr lang="en-US" dirty="0"/>
              <a:t> beginning of the growth spurt - age 9 for girls, age 11 for </a:t>
            </a:r>
            <a:r>
              <a:rPr lang="en-US" dirty="0" smtClean="0"/>
              <a:t>boys.</a:t>
            </a:r>
          </a:p>
          <a:p>
            <a:pPr>
              <a:buNone/>
            </a:pPr>
            <a:endParaRPr lang="en-US" dirty="0"/>
          </a:p>
          <a:p>
            <a:pPr>
              <a:buNone/>
            </a:pPr>
            <a:r>
              <a:rPr lang="en-US" dirty="0" smtClean="0"/>
              <a:t>.</a:t>
            </a:r>
            <a:endParaRPr lang="en-US" dirty="0"/>
          </a:p>
        </p:txBody>
      </p:sp>
      <p:pic>
        <p:nvPicPr>
          <p:cNvPr id="19459" name="Picture 3"/>
          <p:cNvPicPr>
            <a:picLocks noChangeAspect="1" noChangeArrowheads="1"/>
          </p:cNvPicPr>
          <p:nvPr/>
        </p:nvPicPr>
        <p:blipFill>
          <a:blip r:embed="rId2"/>
          <a:srcRect/>
          <a:stretch>
            <a:fillRect/>
          </a:stretch>
        </p:blipFill>
        <p:spPr bwMode="auto">
          <a:xfrm>
            <a:off x="2667000" y="1676400"/>
            <a:ext cx="4866078" cy="358140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Height and Weight cntd.</a:t>
            </a:r>
            <a:endParaRPr lang="en-US" dirty="0"/>
          </a:p>
        </p:txBody>
      </p:sp>
      <p:sp>
        <p:nvSpPr>
          <p:cNvPr id="3" name="Content Placeholder 2"/>
          <p:cNvSpPr>
            <a:spLocks noGrp="1"/>
          </p:cNvSpPr>
          <p:nvPr>
            <p:ph idx="1"/>
          </p:nvPr>
        </p:nvSpPr>
        <p:spPr/>
        <p:txBody>
          <a:bodyPr/>
          <a:lstStyle/>
          <a:p>
            <a:pPr>
              <a:buNone/>
            </a:pPr>
            <a:r>
              <a:rPr lang="en-US" dirty="0" smtClean="0"/>
              <a:t>• Peak rate of pubertal change - age 11.5 for girls, age 13.5 for boys.</a:t>
            </a:r>
          </a:p>
          <a:p>
            <a:pPr>
              <a:buNone/>
            </a:pPr>
            <a:r>
              <a:rPr lang="en-US" dirty="0" smtClean="0"/>
              <a:t>• Increase in height - about 8,9 cm per year for girls, about 10,12 cm for boys.</a:t>
            </a:r>
          </a:p>
          <a:p>
            <a:pPr>
              <a:buNone/>
            </a:pPr>
            <a:endParaRPr lang="en-US" dirty="0" smtClean="0"/>
          </a:p>
          <a:p>
            <a:pPr>
              <a:buNone/>
            </a:pPr>
            <a:r>
              <a:rPr lang="en-US" dirty="0" smtClean="0"/>
              <a:t>• The rate at which adolescents gain weight follows approximately the same timetable as height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Maturation in Boys</a:t>
            </a:r>
          </a:p>
        </p:txBody>
      </p:sp>
      <p:sp>
        <p:nvSpPr>
          <p:cNvPr id="3" name="Content Placeholder 2"/>
          <p:cNvSpPr>
            <a:spLocks noGrp="1"/>
          </p:cNvSpPr>
          <p:nvPr>
            <p:ph idx="1"/>
          </p:nvPr>
        </p:nvSpPr>
        <p:spPr>
          <a:effectLst>
            <a:softEdge rad="317500"/>
          </a:effectLst>
        </p:spPr>
        <p:txBody>
          <a:bodyPr>
            <a:normAutofit/>
          </a:bodyPr>
          <a:lstStyle/>
          <a:p>
            <a:pPr>
              <a:buNone/>
            </a:pPr>
            <a:r>
              <a:rPr lang="en-US" b="1" u="sng" dirty="0" smtClean="0"/>
              <a:t>Secondary sexual characteristics</a:t>
            </a:r>
          </a:p>
          <a:p>
            <a:pPr>
              <a:buFont typeface="Wingdings" pitchFamily="2" charset="2"/>
              <a:buChar char="Ø"/>
            </a:pPr>
            <a:r>
              <a:rPr lang="en-US" dirty="0" smtClean="0"/>
              <a:t> </a:t>
            </a:r>
            <a:r>
              <a:rPr lang="en-US" dirty="0"/>
              <a:t>Increase in penis and testicle size</a:t>
            </a:r>
          </a:p>
          <a:p>
            <a:pPr>
              <a:buFont typeface="Wingdings" pitchFamily="2" charset="2"/>
              <a:buChar char="Ø"/>
            </a:pPr>
            <a:r>
              <a:rPr lang="en-US" dirty="0" smtClean="0"/>
              <a:t> </a:t>
            </a:r>
            <a:r>
              <a:rPr lang="en-US" dirty="0"/>
              <a:t>Appearance of straight pubic </a:t>
            </a:r>
            <a:r>
              <a:rPr lang="en-US" dirty="0" smtClean="0"/>
              <a:t>hair 1st</a:t>
            </a:r>
            <a:endParaRPr lang="en-US" dirty="0"/>
          </a:p>
          <a:p>
            <a:pPr>
              <a:buFont typeface="Wingdings" pitchFamily="2" charset="2"/>
              <a:buChar char="Ø"/>
            </a:pPr>
            <a:r>
              <a:rPr lang="en-US" dirty="0" smtClean="0"/>
              <a:t>First </a:t>
            </a:r>
            <a:r>
              <a:rPr lang="en-US" dirty="0" smtClean="0"/>
              <a:t>ejaculation</a:t>
            </a:r>
            <a:endParaRPr lang="en-US" dirty="0"/>
          </a:p>
          <a:p>
            <a:pPr>
              <a:buFont typeface="Wingdings" pitchFamily="2" charset="2"/>
              <a:buChar char="Ø"/>
            </a:pPr>
            <a:r>
              <a:rPr lang="en-US" dirty="0" smtClean="0"/>
              <a:t>Onset </a:t>
            </a:r>
            <a:r>
              <a:rPr lang="en-US" dirty="0"/>
              <a:t>of maximum growth</a:t>
            </a:r>
          </a:p>
          <a:p>
            <a:pPr>
              <a:buFont typeface="Wingdings" pitchFamily="2" charset="2"/>
              <a:buChar char="Ø"/>
            </a:pPr>
            <a:r>
              <a:rPr lang="en-US" dirty="0" smtClean="0"/>
              <a:t> </a:t>
            </a:r>
            <a:r>
              <a:rPr lang="en-US" dirty="0"/>
              <a:t>Growth of hair in armpits</a:t>
            </a:r>
          </a:p>
          <a:p>
            <a:pPr>
              <a:buFont typeface="Wingdings" pitchFamily="2" charset="2"/>
              <a:buChar char="Ø"/>
            </a:pPr>
            <a:r>
              <a:rPr lang="en-US" dirty="0" smtClean="0"/>
              <a:t> </a:t>
            </a:r>
            <a:r>
              <a:rPr lang="en-US" dirty="0"/>
              <a:t>More detectable voice change</a:t>
            </a:r>
          </a:p>
          <a:p>
            <a:pPr>
              <a:buFont typeface="Wingdings" pitchFamily="2" charset="2"/>
              <a:buChar char="Ø"/>
            </a:pPr>
            <a:r>
              <a:rPr lang="en-US" dirty="0" smtClean="0"/>
              <a:t> </a:t>
            </a:r>
            <a:r>
              <a:rPr lang="en-US" dirty="0"/>
              <a:t>Growth of facial hair</a:t>
            </a:r>
          </a:p>
        </p:txBody>
      </p:sp>
      <p:pic>
        <p:nvPicPr>
          <p:cNvPr id="22530" name="Picture 2"/>
          <p:cNvPicPr>
            <a:picLocks noChangeAspect="1" noChangeArrowheads="1"/>
          </p:cNvPicPr>
          <p:nvPr/>
        </p:nvPicPr>
        <p:blipFill>
          <a:blip r:embed="rId2"/>
          <a:srcRect/>
          <a:stretch>
            <a:fillRect/>
          </a:stretch>
        </p:blipFill>
        <p:spPr bwMode="auto">
          <a:xfrm>
            <a:off x="6172200" y="3276600"/>
            <a:ext cx="2590800" cy="3352800"/>
          </a:xfrm>
          <a:prstGeom prst="rect">
            <a:avLst/>
          </a:prstGeom>
          <a:noFill/>
          <a:ln w="9525">
            <a:noFill/>
            <a:miter lim="800000"/>
            <a:headEnd/>
            <a:tailEnd/>
          </a:ln>
          <a:effectLst>
            <a:outerShdw blurRad="76200" dir="18900000" sy="23000" kx="-1200000" algn="bl" rotWithShape="0">
              <a:prstClr val="black">
                <a:alpha val="20000"/>
              </a:prstClr>
            </a:outerShdw>
            <a:reflection blurRad="6350" stA="50000" endA="295" endPos="92000" dist="101600" dir="5400000" sy="-100000" algn="bl" rotWithShape="0"/>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C99FF"/>
                </a:solidFill>
              </a:rPr>
              <a:t>Physical and Cognitive Development in Adolescence</a:t>
            </a:r>
          </a:p>
        </p:txBody>
      </p:sp>
      <p:sp>
        <p:nvSpPr>
          <p:cNvPr id="3" name="Content Placeholder 2"/>
          <p:cNvSpPr>
            <a:spLocks noGrp="1"/>
          </p:cNvSpPr>
          <p:nvPr>
            <p:ph idx="1"/>
          </p:nvPr>
        </p:nvSpPr>
        <p:spPr>
          <a:xfrm>
            <a:off x="457200" y="1600200"/>
            <a:ext cx="7467600" cy="4953000"/>
          </a:xfrm>
        </p:spPr>
        <p:style>
          <a:lnRef idx="0">
            <a:scrgbClr r="0" g="0" b="0"/>
          </a:lnRef>
          <a:fillRef idx="1001">
            <a:schemeClr val="lt1"/>
          </a:fillRef>
          <a:effectRef idx="0">
            <a:scrgbClr r="0" g="0" b="0"/>
          </a:effectRef>
          <a:fontRef idx="major"/>
        </p:style>
        <p:txBody>
          <a:bodyPr>
            <a:normAutofit fontScale="77500" lnSpcReduction="20000"/>
          </a:bodyPr>
          <a:lstStyle/>
          <a:p>
            <a:pPr marL="457200" indent="-457200">
              <a:buFont typeface="Wingdings" pitchFamily="2" charset="2"/>
              <a:buChar char="Ø"/>
            </a:pPr>
            <a:r>
              <a:rPr lang="en-US" dirty="0" smtClean="0"/>
              <a:t>Discuss </a:t>
            </a:r>
            <a:r>
              <a:rPr lang="en-US" dirty="0"/>
              <a:t>the nature of adolescence</a:t>
            </a:r>
            <a:r>
              <a:rPr lang="en-US" dirty="0" smtClean="0"/>
              <a:t>.</a:t>
            </a:r>
          </a:p>
          <a:p>
            <a:pPr marL="457200" indent="-457200">
              <a:buAutoNum type="arabicPeriod"/>
            </a:pPr>
            <a:endParaRPr lang="en-US" dirty="0" smtClean="0"/>
          </a:p>
          <a:p>
            <a:pPr marL="457200" indent="-457200">
              <a:buFont typeface="Wingdings" pitchFamily="2" charset="2"/>
              <a:buChar char="Ø"/>
            </a:pPr>
            <a:r>
              <a:rPr lang="en-US" dirty="0" smtClean="0"/>
              <a:t>Describe pubertal changes and adolescent sexuality.</a:t>
            </a:r>
          </a:p>
          <a:p>
            <a:pPr marL="457200" indent="-457200">
              <a:buAutoNum type="arabicPeriod"/>
            </a:pPr>
            <a:endParaRPr lang="en-US" dirty="0" smtClean="0"/>
          </a:p>
          <a:p>
            <a:pPr marL="457200" indent="-457200">
              <a:buFont typeface="Wingdings" pitchFamily="2" charset="2"/>
              <a:buChar char="Ø"/>
            </a:pPr>
            <a:r>
              <a:rPr lang="en-US" dirty="0" smtClean="0"/>
              <a:t>Identify adolescent problems in substance use</a:t>
            </a:r>
            <a:br>
              <a:rPr lang="en-US" dirty="0" smtClean="0"/>
            </a:br>
            <a:r>
              <a:rPr lang="en-US" dirty="0" smtClean="0"/>
              <a:t>(alcohol and smoking) and abuse, </a:t>
            </a:r>
          </a:p>
          <a:p>
            <a:pPr marL="457200" indent="-457200">
              <a:buNone/>
            </a:pPr>
            <a:r>
              <a:rPr lang="en-US" dirty="0" smtClean="0"/>
              <a:t>	sexual harassment </a:t>
            </a:r>
          </a:p>
          <a:p>
            <a:pPr marL="457200" indent="-457200">
              <a:buNone/>
            </a:pPr>
            <a:r>
              <a:rPr lang="en-US" dirty="0" smtClean="0"/>
              <a:t>	eating disorders</a:t>
            </a:r>
          </a:p>
          <a:p>
            <a:pPr marL="457200" indent="-457200">
              <a:buNone/>
            </a:pPr>
            <a:r>
              <a:rPr lang="en-US" dirty="0" smtClean="0"/>
              <a:t>	and health</a:t>
            </a:r>
          </a:p>
          <a:p>
            <a:pPr marL="457200" indent="-457200">
              <a:buAutoNum type="arabicPeriod"/>
            </a:pPr>
            <a:endParaRPr lang="en-US" dirty="0" smtClean="0"/>
          </a:p>
          <a:p>
            <a:pPr marL="514350" indent="-514350">
              <a:buFont typeface="Wingdings" pitchFamily="2" charset="2"/>
              <a:buChar char="Ø"/>
            </a:pPr>
            <a:r>
              <a:rPr lang="en-US" dirty="0" smtClean="0"/>
              <a:t>Explain cognitive changes in adolescence.</a:t>
            </a:r>
          </a:p>
          <a:p>
            <a:pPr marL="457200" indent="-457200">
              <a:buAutoNum type="arabicPeriod"/>
            </a:pPr>
            <a:endParaRPr lang="en-US" dirty="0" smtClean="0"/>
          </a:p>
          <a:p>
            <a:pPr marL="457200" indent="-457200">
              <a:buFont typeface="Wingdings" pitchFamily="2" charset="2"/>
              <a:buChar char="Ø"/>
            </a:pPr>
            <a:r>
              <a:rPr lang="en-US" dirty="0" smtClean="0"/>
              <a:t>Summarize some key aspects of how schools influence adolescent development.</a:t>
            </a:r>
            <a:endParaRPr lang="en-US" dirty="0"/>
          </a:p>
          <a:p>
            <a:pPr>
              <a:buNone/>
            </a:pPr>
            <a:endParaRPr lang="en-US" dirty="0"/>
          </a:p>
        </p:txBody>
      </p:sp>
      <p:pic>
        <p:nvPicPr>
          <p:cNvPr id="5" name="Picture 2"/>
          <p:cNvPicPr>
            <a:picLocks noChangeAspect="1" noChangeArrowheads="1"/>
          </p:cNvPicPr>
          <p:nvPr/>
        </p:nvPicPr>
        <p:blipFill>
          <a:blip r:embed="rId2"/>
          <a:srcRect/>
          <a:stretch>
            <a:fillRect/>
          </a:stretch>
        </p:blipFill>
        <p:spPr bwMode="auto">
          <a:xfrm>
            <a:off x="4648200" y="2438400"/>
            <a:ext cx="4191000" cy="3276600"/>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y-children.me/wp-content/uploads/2011/06/1292591.jpg"/>
          <p:cNvPicPr>
            <a:picLocks noChangeAspect="1" noChangeArrowheads="1"/>
          </p:cNvPicPr>
          <p:nvPr/>
        </p:nvPicPr>
        <p:blipFill>
          <a:blip r:embed="rId2"/>
          <a:srcRect/>
          <a:stretch>
            <a:fillRect/>
          </a:stretch>
        </p:blipFill>
        <p:spPr bwMode="auto">
          <a:xfrm>
            <a:off x="1905000" y="762000"/>
            <a:ext cx="5791200" cy="540994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Maturation in Girls</a:t>
            </a:r>
          </a:p>
        </p:txBody>
      </p:sp>
      <p:sp>
        <p:nvSpPr>
          <p:cNvPr id="3" name="Content Placeholder 2"/>
          <p:cNvSpPr>
            <a:spLocks noGrp="1"/>
          </p:cNvSpPr>
          <p:nvPr>
            <p:ph sz="half" idx="1"/>
          </p:nvPr>
        </p:nvSpPr>
        <p:spPr>
          <a:xfrm>
            <a:off x="304800" y="1600200"/>
            <a:ext cx="3657600" cy="4572000"/>
          </a:xfrm>
        </p:spPr>
        <p:txBody>
          <a:bodyPr>
            <a:normAutofit/>
          </a:bodyPr>
          <a:lstStyle/>
          <a:p>
            <a:pPr>
              <a:buNone/>
            </a:pPr>
            <a:r>
              <a:rPr lang="en-US" dirty="0"/>
              <a:t>• Breasts </a:t>
            </a:r>
            <a:r>
              <a:rPr lang="en-US" dirty="0" smtClean="0"/>
              <a:t>enlargement</a:t>
            </a:r>
          </a:p>
          <a:p>
            <a:pPr>
              <a:buNone/>
            </a:pPr>
            <a:endParaRPr lang="en-US" dirty="0"/>
          </a:p>
          <a:p>
            <a:pPr>
              <a:buNone/>
            </a:pPr>
            <a:r>
              <a:rPr lang="en-US" dirty="0"/>
              <a:t>• Pubic hair </a:t>
            </a:r>
            <a:r>
              <a:rPr lang="en-US" dirty="0" smtClean="0"/>
              <a:t>appears</a:t>
            </a:r>
          </a:p>
          <a:p>
            <a:pPr>
              <a:buNone/>
            </a:pPr>
            <a:endParaRPr lang="en-US" dirty="0"/>
          </a:p>
          <a:p>
            <a:pPr>
              <a:buNone/>
            </a:pPr>
            <a:r>
              <a:rPr lang="en-US" dirty="0"/>
              <a:t>• Hair appears in the </a:t>
            </a:r>
            <a:r>
              <a:rPr lang="en-US" dirty="0" smtClean="0"/>
              <a:t>armpits</a:t>
            </a:r>
          </a:p>
          <a:p>
            <a:pPr>
              <a:buNone/>
            </a:pPr>
            <a:endParaRPr lang="en-US" dirty="0"/>
          </a:p>
          <a:p>
            <a:pPr>
              <a:buNone/>
            </a:pPr>
            <a:r>
              <a:rPr lang="en-US" dirty="0"/>
              <a:t>• Growth in </a:t>
            </a:r>
            <a:r>
              <a:rPr lang="en-US" dirty="0" smtClean="0"/>
              <a:t>height</a:t>
            </a:r>
            <a:endParaRPr lang="en-US" dirty="0"/>
          </a:p>
        </p:txBody>
      </p:sp>
      <p:pic>
        <p:nvPicPr>
          <p:cNvPr id="21509" name="Picture 5"/>
          <p:cNvPicPr>
            <a:picLocks noChangeAspect="1" noChangeArrowheads="1"/>
          </p:cNvPicPr>
          <p:nvPr/>
        </p:nvPicPr>
        <p:blipFill>
          <a:blip r:embed="rId2"/>
          <a:srcRect/>
          <a:stretch>
            <a:fillRect/>
          </a:stretch>
        </p:blipFill>
        <p:spPr bwMode="auto">
          <a:xfrm>
            <a:off x="3886200" y="1905000"/>
            <a:ext cx="4876800" cy="4876800"/>
          </a:xfrm>
          <a:prstGeom prst="rect">
            <a:avLst/>
          </a:prstGeom>
          <a:noFill/>
          <a:ln w="9525">
            <a:noFill/>
            <a:miter lim="800000"/>
            <a:headEnd/>
            <a:tailEnd/>
          </a:ln>
          <a:effectLst/>
        </p:spPr>
      </p:pic>
      <p:sp>
        <p:nvSpPr>
          <p:cNvPr id="9" name="Content Placeholder 8"/>
          <p:cNvSpPr>
            <a:spLocks noGrp="1"/>
          </p:cNvSpPr>
          <p:nvPr>
            <p:ph sz="half" idx="2"/>
          </p:nvPr>
        </p:nvSpPr>
        <p:spPr/>
        <p:txBody>
          <a:bodyPr/>
          <a:lstStyle/>
          <a:p>
            <a:pPr>
              <a:buNone/>
            </a:pP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5637770" y="3429000"/>
            <a:ext cx="3506230" cy="3429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Sexual Maturation in Girls cntd..</a:t>
            </a:r>
            <a:endParaRPr lang="en-US" dirty="0"/>
          </a:p>
        </p:txBody>
      </p:sp>
      <p:sp>
        <p:nvSpPr>
          <p:cNvPr id="3" name="Content Placeholder 2"/>
          <p:cNvSpPr>
            <a:spLocks noGrp="1"/>
          </p:cNvSpPr>
          <p:nvPr>
            <p:ph idx="1"/>
          </p:nvPr>
        </p:nvSpPr>
        <p:spPr/>
        <p:txBody>
          <a:bodyPr/>
          <a:lstStyle/>
          <a:p>
            <a:pPr>
              <a:buNone/>
            </a:pPr>
            <a:r>
              <a:rPr lang="en-US" dirty="0" smtClean="0"/>
              <a:t>• Hips become wider than shoulders</a:t>
            </a:r>
          </a:p>
          <a:p>
            <a:pPr>
              <a:buNone/>
            </a:pPr>
            <a:endParaRPr lang="en-US" dirty="0" smtClean="0"/>
          </a:p>
          <a:p>
            <a:pPr>
              <a:buNone/>
            </a:pPr>
            <a:r>
              <a:rPr lang="en-US" dirty="0" smtClean="0"/>
              <a:t>• First menstruation comes rather late in puberty</a:t>
            </a:r>
          </a:p>
          <a:p>
            <a:pPr>
              <a:buNone/>
            </a:pPr>
            <a:endParaRPr lang="en-US" dirty="0" smtClean="0"/>
          </a:p>
          <a:p>
            <a:pPr>
              <a:buNone/>
            </a:pPr>
            <a:r>
              <a:rPr lang="en-US" dirty="0" smtClean="0"/>
              <a:t>• Menstrual cycles are often highly irregular</a:t>
            </a:r>
          </a:p>
          <a:p>
            <a:pPr>
              <a:buNone/>
            </a:pPr>
            <a:endParaRPr lang="en-US" dirty="0" smtClean="0"/>
          </a:p>
          <a:p>
            <a:pPr>
              <a:buNone/>
            </a:pPr>
            <a:r>
              <a:rPr lang="en-US" dirty="0" smtClean="0"/>
              <a:t>• Some girls aren’t fertile until 2 years later</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srcRect/>
          <a:stretch>
            <a:fillRect/>
          </a:stretch>
        </p:blipFill>
        <p:spPr bwMode="auto">
          <a:xfrm>
            <a:off x="5029200" y="2631711"/>
            <a:ext cx="4114800" cy="4226289"/>
          </a:xfrm>
          <a:prstGeom prst="rect">
            <a:avLst/>
          </a:prstGeom>
          <a:noFill/>
          <a:ln w="9525">
            <a:noFill/>
            <a:miter lim="800000"/>
            <a:headEnd/>
            <a:tailEnd/>
          </a:ln>
          <a:effectLst>
            <a:softEdge rad="317500"/>
          </a:effectLst>
        </p:spPr>
      </p:pic>
      <p:pic>
        <p:nvPicPr>
          <p:cNvPr id="23555" name="Picture 3"/>
          <p:cNvPicPr>
            <a:picLocks noChangeAspect="1" noChangeArrowheads="1"/>
          </p:cNvPicPr>
          <p:nvPr/>
        </p:nvPicPr>
        <p:blipFill>
          <a:blip r:embed="rId3"/>
          <a:srcRect/>
          <a:stretch>
            <a:fillRect/>
          </a:stretch>
        </p:blipFill>
        <p:spPr bwMode="auto">
          <a:xfrm>
            <a:off x="6455135" y="0"/>
            <a:ext cx="2688865" cy="1676399"/>
          </a:xfrm>
          <a:prstGeom prst="rect">
            <a:avLst/>
          </a:prstGeom>
          <a:noFill/>
          <a:ln w="9525">
            <a:noFill/>
            <a:miter lim="800000"/>
            <a:headEnd/>
            <a:tailEnd/>
          </a:ln>
          <a:effectLst>
            <a:softEdge rad="127000"/>
          </a:effectLst>
        </p:spPr>
      </p:pic>
      <p:sp>
        <p:nvSpPr>
          <p:cNvPr id="2" name="Title 1"/>
          <p:cNvSpPr>
            <a:spLocks noGrp="1"/>
          </p:cNvSpPr>
          <p:nvPr>
            <p:ph type="title"/>
          </p:nvPr>
        </p:nvSpPr>
        <p:spPr/>
        <p:txBody>
          <a:bodyPr/>
          <a:lstStyle/>
          <a:p>
            <a:r>
              <a:rPr lang="en-US" dirty="0">
                <a:latin typeface="Andalus" pitchFamily="18" charset="-78"/>
                <a:cs typeface="Andalus" pitchFamily="18" charset="-78"/>
              </a:rPr>
              <a:t>Body Image</a:t>
            </a:r>
          </a:p>
        </p:txBody>
      </p:sp>
      <p:sp>
        <p:nvSpPr>
          <p:cNvPr id="3" name="Content Placeholder 2"/>
          <p:cNvSpPr>
            <a:spLocks noGrp="1"/>
          </p:cNvSpPr>
          <p:nvPr>
            <p:ph idx="1"/>
          </p:nvPr>
        </p:nvSpPr>
        <p:spPr>
          <a:xfrm>
            <a:off x="0" y="1524001"/>
            <a:ext cx="9144000" cy="5257799"/>
          </a:xfrm>
        </p:spPr>
        <p:txBody>
          <a:bodyPr>
            <a:normAutofit fontScale="77500" lnSpcReduction="20000"/>
          </a:bodyPr>
          <a:lstStyle/>
          <a:p>
            <a:pPr>
              <a:buNone/>
            </a:pPr>
            <a:r>
              <a:rPr lang="en-US" b="1" dirty="0" smtClean="0">
                <a:solidFill>
                  <a:srgbClr val="00B0F0"/>
                </a:solidFill>
              </a:rPr>
              <a:t>A person's feelings of the nature of beauty, art, and taste and sexual attractiveness of his or her own body</a:t>
            </a:r>
          </a:p>
          <a:p>
            <a:pPr>
              <a:buNone/>
            </a:pPr>
            <a:endParaRPr lang="en-US" dirty="0" smtClean="0"/>
          </a:p>
          <a:p>
            <a:pPr>
              <a:buNone/>
            </a:pPr>
            <a:r>
              <a:rPr lang="en-US" dirty="0" smtClean="0"/>
              <a:t>• Adolescents are preoccupied with their bodies and develop individual images of what their bodies are like</a:t>
            </a:r>
          </a:p>
          <a:p>
            <a:pPr>
              <a:buNone/>
            </a:pPr>
            <a:endParaRPr lang="en-US" dirty="0" smtClean="0"/>
          </a:p>
          <a:p>
            <a:pPr>
              <a:buNone/>
            </a:pPr>
            <a:r>
              <a:rPr lang="en-US" dirty="0" smtClean="0"/>
              <a:t>• Adolescents </a:t>
            </a:r>
            <a:r>
              <a:rPr lang="en-US" dirty="0"/>
              <a:t>are more dissatisfied with their bodies during puberty than in late adolescence</a:t>
            </a:r>
            <a:r>
              <a:rPr lang="en-US" dirty="0" smtClean="0"/>
              <a:t>.</a:t>
            </a:r>
          </a:p>
          <a:p>
            <a:pPr>
              <a:buNone/>
            </a:pPr>
            <a:endParaRPr lang="en-US" dirty="0"/>
          </a:p>
          <a:p>
            <a:pPr>
              <a:buNone/>
            </a:pPr>
            <a:r>
              <a:rPr lang="en-US" dirty="0"/>
              <a:t>• Girls are less happy with their bodies and have more negative body images than boys </a:t>
            </a:r>
            <a:r>
              <a:rPr lang="en-US" dirty="0" smtClean="0"/>
              <a:t>throughout puberty.</a:t>
            </a:r>
          </a:p>
          <a:p>
            <a:pPr>
              <a:buNone/>
            </a:pPr>
            <a:endParaRPr lang="en-US" dirty="0"/>
          </a:p>
          <a:p>
            <a:pPr>
              <a:buNone/>
            </a:pPr>
            <a:r>
              <a:rPr lang="en-US" dirty="0"/>
              <a:t>• As pubertal change proceeds, girls often become more dissatisfied with their bodies due to </a:t>
            </a:r>
            <a:r>
              <a:rPr lang="en-US" dirty="0" smtClean="0"/>
              <a:t>the increase </a:t>
            </a:r>
            <a:r>
              <a:rPr lang="en-US" dirty="0"/>
              <a:t>in body fat, while boys become more satisfied due to the increase in muscle </a:t>
            </a:r>
            <a:r>
              <a:rPr lang="en-US" dirty="0" smtClean="0"/>
              <a:t>mass,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and Late Maturation in Boys</a:t>
            </a:r>
          </a:p>
        </p:txBody>
      </p:sp>
      <p:sp>
        <p:nvSpPr>
          <p:cNvPr id="3" name="Content Placeholder 2"/>
          <p:cNvSpPr>
            <a:spLocks noGrp="1"/>
          </p:cNvSpPr>
          <p:nvPr>
            <p:ph idx="1"/>
          </p:nvPr>
        </p:nvSpPr>
        <p:spPr>
          <a:xfrm>
            <a:off x="152400" y="1447801"/>
            <a:ext cx="8534400" cy="5181599"/>
          </a:xfrm>
        </p:spPr>
        <p:txBody>
          <a:bodyPr/>
          <a:lstStyle/>
          <a:p>
            <a:pPr>
              <a:buNone/>
            </a:pPr>
            <a:r>
              <a:rPr lang="en-US" dirty="0"/>
              <a:t>• Recent research confirms that during adolescence, it is advantageous to be an </a:t>
            </a:r>
            <a:r>
              <a:rPr lang="en-US" dirty="0" smtClean="0"/>
              <a:t>early maturing rather </a:t>
            </a:r>
            <a:r>
              <a:rPr lang="en-US" dirty="0"/>
              <a:t>than late-maturing boy</a:t>
            </a:r>
            <a:r>
              <a:rPr lang="en-US" dirty="0" smtClean="0"/>
              <a:t>.</a:t>
            </a:r>
            <a:endParaRPr lang="en-US" dirty="0"/>
          </a:p>
          <a:p>
            <a:pPr>
              <a:buNone/>
            </a:pPr>
            <a:r>
              <a:rPr lang="en-US" dirty="0"/>
              <a:t>• Early maturing boys appear to </a:t>
            </a:r>
            <a:r>
              <a:rPr lang="en-US" dirty="0" smtClean="0"/>
              <a:t>perceive themselves </a:t>
            </a:r>
            <a:r>
              <a:rPr lang="en-US" dirty="0"/>
              <a:t>more positively and have </a:t>
            </a:r>
            <a:r>
              <a:rPr lang="en-US" dirty="0" smtClean="0"/>
              <a:t>more successful </a:t>
            </a:r>
            <a:r>
              <a:rPr lang="en-US" dirty="0"/>
              <a:t>peer relations than their late-maturing counterparts.</a:t>
            </a:r>
          </a:p>
        </p:txBody>
      </p:sp>
      <p:pic>
        <p:nvPicPr>
          <p:cNvPr id="44034" name="Picture 2" descr="http://www.ncgsjournal.com/issue42/transactions.jpg"/>
          <p:cNvPicPr>
            <a:picLocks noChangeAspect="1" noChangeArrowheads="1"/>
          </p:cNvPicPr>
          <p:nvPr/>
        </p:nvPicPr>
        <p:blipFill>
          <a:blip r:embed="rId2"/>
          <a:srcRect/>
          <a:stretch>
            <a:fillRect/>
          </a:stretch>
        </p:blipFill>
        <p:spPr bwMode="auto">
          <a:xfrm>
            <a:off x="4672800" y="4419600"/>
            <a:ext cx="3861000" cy="2514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ndalus" pitchFamily="18" charset="-78"/>
                <a:cs typeface="Andalus" pitchFamily="18" charset="-78"/>
              </a:rPr>
              <a:t>Early and Late Maturation in Girls</a:t>
            </a:r>
          </a:p>
        </p:txBody>
      </p:sp>
      <p:sp>
        <p:nvSpPr>
          <p:cNvPr id="3" name="Content Placeholder 2"/>
          <p:cNvSpPr>
            <a:spLocks noGrp="1"/>
          </p:cNvSpPr>
          <p:nvPr>
            <p:ph sz="half" idx="1"/>
          </p:nvPr>
        </p:nvSpPr>
        <p:spPr/>
        <p:txBody>
          <a:bodyPr>
            <a:normAutofit fontScale="85000" lnSpcReduction="20000"/>
          </a:bodyPr>
          <a:lstStyle/>
          <a:p>
            <a:pPr>
              <a:buFont typeface="Courier New" pitchFamily="49" charset="0"/>
              <a:buChar char="o"/>
            </a:pPr>
            <a:r>
              <a:rPr lang="en-US" dirty="0" smtClean="0"/>
              <a:t>Recent </a:t>
            </a:r>
            <a:r>
              <a:rPr lang="en-US" dirty="0"/>
              <a:t>findings suggest that early-maturing girls experience more problems </a:t>
            </a:r>
            <a:r>
              <a:rPr lang="en-US" dirty="0" smtClean="0"/>
              <a:t>in school.</a:t>
            </a:r>
          </a:p>
          <a:p>
            <a:pPr>
              <a:buFont typeface="Courier New" pitchFamily="49" charset="0"/>
              <a:buChar char="o"/>
            </a:pPr>
            <a:endParaRPr lang="en-US" dirty="0"/>
          </a:p>
          <a:p>
            <a:pPr>
              <a:buFont typeface="Courier New" pitchFamily="49" charset="0"/>
              <a:buChar char="o"/>
            </a:pPr>
            <a:r>
              <a:rPr lang="en-US" dirty="0" smtClean="0"/>
              <a:t>They </a:t>
            </a:r>
            <a:r>
              <a:rPr lang="en-US" dirty="0"/>
              <a:t>also experience more independence </a:t>
            </a:r>
            <a:r>
              <a:rPr lang="en-US" dirty="0" smtClean="0"/>
              <a:t>and popularity </a:t>
            </a:r>
            <a:r>
              <a:rPr lang="en-US" dirty="0"/>
              <a:t>with boys</a:t>
            </a:r>
            <a:r>
              <a:rPr lang="en-US" dirty="0" smtClean="0"/>
              <a:t>.</a:t>
            </a:r>
          </a:p>
          <a:p>
            <a:pPr>
              <a:buFont typeface="Courier New" pitchFamily="49" charset="0"/>
              <a:buChar char="o"/>
            </a:pPr>
            <a:endParaRPr lang="en-US" dirty="0"/>
          </a:p>
          <a:p>
            <a:pPr>
              <a:buFont typeface="Courier New" pitchFamily="49" charset="0"/>
              <a:buChar char="o"/>
            </a:pPr>
            <a:r>
              <a:rPr lang="en-US" dirty="0" smtClean="0"/>
              <a:t>In </a:t>
            </a:r>
            <a:r>
              <a:rPr lang="en-US" dirty="0"/>
              <a:t>sixth grade, early-maturing girls show </a:t>
            </a:r>
            <a:r>
              <a:rPr lang="en-US" dirty="0" smtClean="0"/>
              <a:t>greater satisfaction </a:t>
            </a:r>
            <a:r>
              <a:rPr lang="en-US" dirty="0"/>
              <a:t>with their figures, </a:t>
            </a:r>
            <a:r>
              <a:rPr lang="en-US" dirty="0" smtClean="0"/>
              <a:t>but by </a:t>
            </a:r>
            <a:r>
              <a:rPr lang="en-US" dirty="0"/>
              <a:t>tenth grade, late-maturing girls are more satisfied.</a:t>
            </a:r>
          </a:p>
        </p:txBody>
      </p:sp>
      <p:sp>
        <p:nvSpPr>
          <p:cNvPr id="5" name="Content Placeholder 4"/>
          <p:cNvSpPr>
            <a:spLocks noGrp="1"/>
          </p:cNvSpPr>
          <p:nvPr>
            <p:ph sz="half" idx="2"/>
          </p:nvPr>
        </p:nvSpPr>
        <p:spPr/>
        <p:txBody>
          <a:bodyPr>
            <a:normAutofit fontScale="85000" lnSpcReduction="20000"/>
          </a:bodyPr>
          <a:lstStyle/>
          <a:p>
            <a:pPr>
              <a:buNone/>
            </a:pPr>
            <a:r>
              <a:rPr lang="en-US" dirty="0" smtClean="0">
                <a:solidFill>
                  <a:schemeClr val="bg1"/>
                </a:solidFill>
              </a:rPr>
              <a:t>………….</a:t>
            </a:r>
            <a:endParaRPr lang="en-US" dirty="0">
              <a:solidFill>
                <a:schemeClr val="bg1"/>
              </a:solidFill>
            </a:endParaRPr>
          </a:p>
        </p:txBody>
      </p:sp>
      <p:pic>
        <p:nvPicPr>
          <p:cNvPr id="43010" name="Picture 2" descr="http://childrenshospitalblog.org/wp-content/uploads/2011/02/LittleLadyFin-1-791x1024.jpg"/>
          <p:cNvPicPr>
            <a:picLocks noChangeAspect="1" noChangeArrowheads="1"/>
          </p:cNvPicPr>
          <p:nvPr/>
        </p:nvPicPr>
        <p:blipFill>
          <a:blip r:embed="rId2"/>
          <a:srcRect/>
          <a:stretch>
            <a:fillRect/>
          </a:stretch>
        </p:blipFill>
        <p:spPr bwMode="auto">
          <a:xfrm>
            <a:off x="4343400" y="1429192"/>
            <a:ext cx="4495800" cy="5428808"/>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solidFill>
                <a:latin typeface="Andalus" pitchFamily="18" charset="-78"/>
                <a:cs typeface="Andalus" pitchFamily="18" charset="-78"/>
              </a:rPr>
              <a:t>Adolescent Sexuality</a:t>
            </a:r>
          </a:p>
        </p:txBody>
      </p:sp>
      <p:sp>
        <p:nvSpPr>
          <p:cNvPr id="3" name="Content Placeholder 2"/>
          <p:cNvSpPr>
            <a:spLocks noGrp="1"/>
          </p:cNvSpPr>
          <p:nvPr>
            <p:ph idx="1"/>
          </p:nvPr>
        </p:nvSpPr>
        <p:spPr>
          <a:xfrm>
            <a:off x="0" y="1447800"/>
            <a:ext cx="9144000" cy="5410199"/>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Courier New" pitchFamily="49" charset="0"/>
              <a:buChar char="o"/>
            </a:pPr>
            <a:r>
              <a:rPr lang="en-US" dirty="0" smtClean="0"/>
              <a:t>Adolescence </a:t>
            </a:r>
            <a:r>
              <a:rPr lang="en-US" dirty="0"/>
              <a:t>is a time of sexual exploration and experimentation</a:t>
            </a:r>
            <a:r>
              <a:rPr lang="en-US" dirty="0" smtClean="0"/>
              <a:t>.</a:t>
            </a:r>
          </a:p>
          <a:p>
            <a:pPr>
              <a:buFont typeface="Courier New" pitchFamily="49" charset="0"/>
              <a:buChar char="o"/>
            </a:pPr>
            <a:endParaRPr lang="en-US" dirty="0"/>
          </a:p>
          <a:p>
            <a:pPr>
              <a:buFont typeface="Courier New" pitchFamily="49" charset="0"/>
              <a:buChar char="o"/>
            </a:pPr>
            <a:r>
              <a:rPr lang="en-US" dirty="0" smtClean="0"/>
              <a:t>Adolescence </a:t>
            </a:r>
            <a:r>
              <a:rPr lang="en-US" dirty="0"/>
              <a:t>is a bridge between the asexual child and the sexual adult</a:t>
            </a:r>
            <a:r>
              <a:rPr lang="en-US" dirty="0" smtClean="0"/>
              <a:t>.</a:t>
            </a:r>
          </a:p>
          <a:p>
            <a:pPr>
              <a:buFont typeface="Courier New" pitchFamily="49" charset="0"/>
              <a:buChar char="o"/>
            </a:pPr>
            <a:endParaRPr lang="en-US" dirty="0"/>
          </a:p>
          <a:p>
            <a:pPr>
              <a:buFont typeface="Courier New" pitchFamily="49" charset="0"/>
              <a:buChar char="o"/>
            </a:pPr>
            <a:r>
              <a:rPr lang="en-US" dirty="0" smtClean="0"/>
              <a:t>Sexual </a:t>
            </a:r>
            <a:r>
              <a:rPr lang="en-US" dirty="0"/>
              <a:t>development and interest are normal aspects of adolescent development</a:t>
            </a:r>
            <a:r>
              <a:rPr lang="en-US" dirty="0" smtClean="0"/>
              <a:t>.</a:t>
            </a:r>
          </a:p>
          <a:p>
            <a:pPr>
              <a:buFont typeface="Courier New" pitchFamily="49" charset="0"/>
              <a:buChar char="o"/>
            </a:pPr>
            <a:endParaRPr lang="en-US" dirty="0"/>
          </a:p>
          <a:p>
            <a:pPr>
              <a:buFont typeface="Courier New" pitchFamily="49" charset="0"/>
              <a:buChar char="o"/>
            </a:pPr>
            <a:r>
              <a:rPr lang="en-US" dirty="0" smtClean="0"/>
              <a:t>The </a:t>
            </a:r>
            <a:r>
              <a:rPr lang="en-US" dirty="0"/>
              <a:t>majority of adolescents have healthy sexual attitudes and engage in sexual practices that </a:t>
            </a:r>
            <a:r>
              <a:rPr lang="en-US" dirty="0" smtClean="0"/>
              <a:t>will not </a:t>
            </a:r>
            <a:r>
              <a:rPr lang="en-US" dirty="0"/>
              <a:t>compromise their development.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2"/>
          <a:srcRect/>
          <a:stretch>
            <a:fillRect/>
          </a:stretch>
        </p:blipFill>
        <p:spPr bwMode="auto">
          <a:xfrm>
            <a:off x="381000" y="4495800"/>
            <a:ext cx="3560951" cy="2219325"/>
          </a:xfrm>
          <a:prstGeom prst="rect">
            <a:avLst/>
          </a:prstGeom>
          <a:noFill/>
          <a:ln w="9525">
            <a:noFill/>
            <a:miter lim="800000"/>
            <a:headEnd/>
            <a:tailEnd/>
          </a:ln>
          <a:effectLst>
            <a:softEdge rad="317500"/>
          </a:effectLst>
        </p:spPr>
      </p:pic>
      <p:sp>
        <p:nvSpPr>
          <p:cNvPr id="2" name="Title 1"/>
          <p:cNvSpPr>
            <a:spLocks noGrp="1"/>
          </p:cNvSpPr>
          <p:nvPr>
            <p:ph type="title"/>
          </p:nvPr>
        </p:nvSpPr>
        <p:spPr/>
        <p:txBody>
          <a:bodyPr/>
          <a:lstStyle/>
          <a:p>
            <a:r>
              <a:rPr lang="en-US" dirty="0">
                <a:latin typeface="Andalus" pitchFamily="18" charset="-78"/>
                <a:cs typeface="Andalus" pitchFamily="18" charset="-78"/>
              </a:rPr>
              <a:t>Developing a Sexual Identity</a:t>
            </a:r>
          </a:p>
        </p:txBody>
      </p:sp>
      <p:sp>
        <p:nvSpPr>
          <p:cNvPr id="3" name="Content Placeholder 2"/>
          <p:cNvSpPr>
            <a:spLocks noGrp="1"/>
          </p:cNvSpPr>
          <p:nvPr>
            <p:ph idx="1"/>
          </p:nvPr>
        </p:nvSpPr>
        <p:spPr/>
        <p:txBody>
          <a:bodyPr/>
          <a:lstStyle/>
          <a:p>
            <a:r>
              <a:rPr lang="en-US" dirty="0" smtClean="0"/>
              <a:t>An </a:t>
            </a:r>
            <a:r>
              <a:rPr lang="en-US" dirty="0"/>
              <a:t>adolescent’s sexual identity involves:</a:t>
            </a:r>
          </a:p>
          <a:p>
            <a:pPr lvl="1"/>
            <a:r>
              <a:rPr lang="en-US" dirty="0" smtClean="0"/>
              <a:t>Learning </a:t>
            </a:r>
            <a:r>
              <a:rPr lang="en-US" dirty="0"/>
              <a:t>to managing sexual </a:t>
            </a:r>
            <a:r>
              <a:rPr lang="en-US" dirty="0" smtClean="0"/>
              <a:t>feelings</a:t>
            </a:r>
          </a:p>
          <a:p>
            <a:pPr lvl="1"/>
            <a:endParaRPr lang="en-US" dirty="0"/>
          </a:p>
          <a:p>
            <a:pPr lvl="1"/>
            <a:r>
              <a:rPr lang="en-US" dirty="0" smtClean="0"/>
              <a:t>Developing </a:t>
            </a:r>
            <a:r>
              <a:rPr lang="en-US" dirty="0"/>
              <a:t>new forms of </a:t>
            </a:r>
            <a:r>
              <a:rPr lang="en-US" dirty="0" smtClean="0"/>
              <a:t>intimacy (closeness)</a:t>
            </a:r>
          </a:p>
          <a:p>
            <a:pPr lvl="1">
              <a:buNone/>
            </a:pPr>
            <a:endParaRPr lang="en-US" dirty="0"/>
          </a:p>
          <a:p>
            <a:pPr lvl="1"/>
            <a:r>
              <a:rPr lang="en-US" dirty="0" smtClean="0"/>
              <a:t>Learning </a:t>
            </a:r>
            <a:r>
              <a:rPr lang="en-US" dirty="0"/>
              <a:t>the skills to regulate sexual behavior to avoid undesirable consequences</a:t>
            </a:r>
          </a:p>
        </p:txBody>
      </p:sp>
      <p:pic>
        <p:nvPicPr>
          <p:cNvPr id="24580" name="Picture 4"/>
          <p:cNvPicPr>
            <a:picLocks noChangeAspect="1" noChangeArrowheads="1"/>
          </p:cNvPicPr>
          <p:nvPr/>
        </p:nvPicPr>
        <p:blipFill>
          <a:blip r:embed="rId3"/>
          <a:srcRect/>
          <a:stretch>
            <a:fillRect/>
          </a:stretch>
        </p:blipFill>
        <p:spPr bwMode="auto">
          <a:xfrm>
            <a:off x="6019800" y="4800600"/>
            <a:ext cx="2934346" cy="182880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ndalus" pitchFamily="18" charset="-78"/>
                <a:cs typeface="Andalus" pitchFamily="18" charset="-78"/>
              </a:rPr>
              <a:t>The Progression of Adolescent Sexual Behaviors</a:t>
            </a:r>
          </a:p>
        </p:txBody>
      </p:sp>
      <p:sp>
        <p:nvSpPr>
          <p:cNvPr id="3" name="Content Placeholder 2"/>
          <p:cNvSpPr>
            <a:spLocks noGrp="1"/>
          </p:cNvSpPr>
          <p:nvPr>
            <p:ph idx="1"/>
          </p:nvPr>
        </p:nvSpPr>
        <p:spPr/>
        <p:txBody>
          <a:bodyPr>
            <a:normAutofit/>
          </a:bodyPr>
          <a:lstStyle/>
          <a:p>
            <a:r>
              <a:rPr lang="en-US" dirty="0" smtClean="0"/>
              <a:t>Adolescents </a:t>
            </a:r>
            <a:r>
              <a:rPr lang="en-US" dirty="0"/>
              <a:t>engage in a consistent progression of sexual behaviors:</a:t>
            </a:r>
          </a:p>
          <a:p>
            <a:pPr lvl="1"/>
            <a:endParaRPr lang="en-US" dirty="0" smtClean="0"/>
          </a:p>
          <a:p>
            <a:pPr lvl="1"/>
            <a:r>
              <a:rPr lang="en-US" dirty="0" smtClean="0"/>
              <a:t>Necking</a:t>
            </a:r>
          </a:p>
          <a:p>
            <a:pPr lvl="1"/>
            <a:endParaRPr lang="en-US" dirty="0"/>
          </a:p>
          <a:p>
            <a:pPr lvl="1"/>
            <a:r>
              <a:rPr lang="en-US" dirty="0" smtClean="0"/>
              <a:t>Petting</a:t>
            </a:r>
          </a:p>
          <a:p>
            <a:pPr lvl="1"/>
            <a:endParaRPr lang="en-US" dirty="0"/>
          </a:p>
          <a:p>
            <a:pPr lvl="1"/>
            <a:r>
              <a:rPr lang="en-US" dirty="0" smtClean="0"/>
              <a:t>Intercourse/Oral sex</a:t>
            </a:r>
            <a:endParaRPr lang="en-US" dirty="0"/>
          </a:p>
        </p:txBody>
      </p:sp>
      <p:pic>
        <p:nvPicPr>
          <p:cNvPr id="20483" name="Picture 3"/>
          <p:cNvPicPr>
            <a:picLocks noChangeAspect="1" noChangeArrowheads="1"/>
          </p:cNvPicPr>
          <p:nvPr/>
        </p:nvPicPr>
        <p:blipFill>
          <a:blip r:embed="rId2"/>
          <a:srcRect/>
          <a:stretch>
            <a:fillRect/>
          </a:stretch>
        </p:blipFill>
        <p:spPr bwMode="auto">
          <a:xfrm>
            <a:off x="4572000" y="2362200"/>
            <a:ext cx="3952875" cy="4006053"/>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Eight in 10 girls are virgins at age 15.</a:t>
            </a:r>
          </a:p>
          <a:p>
            <a:r>
              <a:rPr lang="en-US" dirty="0" smtClean="0"/>
              <a:t>Seven in 10 boys are virgins at age 15.</a:t>
            </a:r>
          </a:p>
          <a:p>
            <a:endParaRPr lang="en-US" dirty="0" smtClean="0"/>
          </a:p>
          <a:p>
            <a:r>
              <a:rPr lang="en-US" dirty="0" smtClean="0"/>
              <a:t>The probability that adolescents will have sexual intercourse increases steadily with age.</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Nature of Adolescence DEPENDS</a:t>
            </a:r>
            <a:endParaRPr lang="en-US" dirty="0"/>
          </a:p>
        </p:txBody>
      </p:sp>
      <p:graphicFrame>
        <p:nvGraphicFramePr>
          <p:cNvPr id="3" name="Diagram 2"/>
          <p:cNvGraphicFramePr/>
          <p:nvPr/>
        </p:nvGraphicFramePr>
        <p:xfrm>
          <a:off x="228600" y="1397000"/>
          <a:ext cx="86106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5486400" y="4191000"/>
            <a:ext cx="2283550" cy="2336132"/>
          </a:xfrm>
          <a:prstGeom prst="rect">
            <a:avLst/>
          </a:prstGeom>
          <a:noFill/>
          <a:ln w="9525">
            <a:noFill/>
            <a:miter lim="800000"/>
            <a:headEnd/>
            <a:tailEnd/>
          </a:ln>
          <a:effectLst>
            <a:softEdge rad="317500"/>
          </a:effectLst>
        </p:spPr>
      </p:pic>
      <p:pic>
        <p:nvPicPr>
          <p:cNvPr id="38914" name="Picture 2" descr="http://www.hivandhepatitis.com/0_2010_images/risk.gif"/>
          <p:cNvPicPr>
            <a:picLocks noChangeAspect="1" noChangeArrowheads="1"/>
          </p:cNvPicPr>
          <p:nvPr/>
        </p:nvPicPr>
        <p:blipFill>
          <a:blip r:embed="rId3"/>
          <a:srcRect/>
          <a:stretch>
            <a:fillRect/>
          </a:stretch>
        </p:blipFill>
        <p:spPr bwMode="auto">
          <a:xfrm>
            <a:off x="6629400" y="3810000"/>
            <a:ext cx="1981199" cy="2719754"/>
          </a:xfrm>
          <a:prstGeom prst="rect">
            <a:avLst/>
          </a:prstGeom>
          <a:noFill/>
          <a:effectLst>
            <a:softEdge rad="317500"/>
          </a:effectLst>
        </p:spPr>
      </p:pic>
      <p:sp>
        <p:nvSpPr>
          <p:cNvPr id="2" name="Title 1"/>
          <p:cNvSpPr>
            <a:spLocks noGrp="1"/>
          </p:cNvSpPr>
          <p:nvPr>
            <p:ph type="title"/>
          </p:nvPr>
        </p:nvSpPr>
        <p:spPr/>
        <p:txBody>
          <a:bodyPr/>
          <a:lstStyle/>
          <a:p>
            <a:r>
              <a:rPr lang="en-US" dirty="0">
                <a:latin typeface="Andalus" pitchFamily="18" charset="-78"/>
                <a:cs typeface="Andalus" pitchFamily="18" charset="-78"/>
              </a:rPr>
              <a:t>Risk Factors for Sexual Problems</a:t>
            </a:r>
          </a:p>
        </p:txBody>
      </p:sp>
      <p:sp>
        <p:nvSpPr>
          <p:cNvPr id="3" name="Content Placeholder 2"/>
          <p:cNvSpPr>
            <a:spLocks noGrp="1"/>
          </p:cNvSpPr>
          <p:nvPr>
            <p:ph idx="1"/>
          </p:nvPr>
        </p:nvSpPr>
        <p:spPr/>
        <p:txBody>
          <a:bodyPr/>
          <a:lstStyle/>
          <a:p>
            <a:r>
              <a:rPr lang="en-US" dirty="0" smtClean="0"/>
              <a:t>Adolescents </a:t>
            </a:r>
            <a:r>
              <a:rPr lang="en-US" dirty="0"/>
              <a:t>who engage in sex before age 16 are the least effective users </a:t>
            </a:r>
            <a:r>
              <a:rPr lang="en-US" dirty="0" smtClean="0"/>
              <a:t>of contraception.</a:t>
            </a:r>
          </a:p>
          <a:p>
            <a:endParaRPr lang="en-US" dirty="0"/>
          </a:p>
          <a:p>
            <a:r>
              <a:rPr lang="en-US" dirty="0" smtClean="0"/>
              <a:t>They </a:t>
            </a:r>
            <a:r>
              <a:rPr lang="en-US" dirty="0"/>
              <a:t>are also at risk for unintended pregnancy and sexually transmitted </a:t>
            </a:r>
            <a:r>
              <a:rPr lang="en-US" dirty="0" smtClean="0"/>
              <a:t>diseases (STD).</a:t>
            </a:r>
          </a:p>
          <a:p>
            <a:pPr>
              <a:buNone/>
            </a:pPr>
            <a:endParaRPr lang="en-US" dirty="0"/>
          </a:p>
          <a:p>
            <a:r>
              <a:rPr lang="en-US" dirty="0" smtClean="0"/>
              <a:t>Early </a:t>
            </a:r>
            <a:r>
              <a:rPr lang="en-US" dirty="0"/>
              <a:t>sexuality is also linked with excessive drinking and drug use.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a:srcRect/>
          <a:stretch>
            <a:fillRect/>
          </a:stretch>
        </p:blipFill>
        <p:spPr bwMode="auto">
          <a:xfrm>
            <a:off x="6172200" y="1805574"/>
            <a:ext cx="2971800" cy="5052426"/>
          </a:xfrm>
          <a:prstGeom prst="rect">
            <a:avLst/>
          </a:prstGeom>
          <a:noFill/>
          <a:ln w="9525">
            <a:noFill/>
            <a:miter lim="800000"/>
            <a:headEnd/>
            <a:tailEnd/>
          </a:ln>
          <a:effectLst>
            <a:softEdge rad="317500"/>
          </a:effectLst>
        </p:spPr>
      </p:pic>
      <p:sp>
        <p:nvSpPr>
          <p:cNvPr id="2" name="Title 1"/>
          <p:cNvSpPr>
            <a:spLocks noGrp="1"/>
          </p:cNvSpPr>
          <p:nvPr>
            <p:ph type="title"/>
          </p:nvPr>
        </p:nvSpPr>
        <p:spPr/>
        <p:txBody>
          <a:bodyPr/>
          <a:lstStyle/>
          <a:p>
            <a:r>
              <a:rPr lang="en-US" dirty="0">
                <a:latin typeface="Andalus" pitchFamily="18" charset="-78"/>
                <a:cs typeface="Andalus" pitchFamily="18" charset="-78"/>
              </a:rPr>
              <a:t>Contraceptive Use</a:t>
            </a:r>
          </a:p>
        </p:txBody>
      </p:sp>
      <p:sp>
        <p:nvSpPr>
          <p:cNvPr id="3" name="Content Placeholder 2"/>
          <p:cNvSpPr>
            <a:spLocks noGrp="1"/>
          </p:cNvSpPr>
          <p:nvPr>
            <p:ph idx="1"/>
          </p:nvPr>
        </p:nvSpPr>
        <p:spPr>
          <a:xfrm>
            <a:off x="0" y="1524001"/>
            <a:ext cx="9144000" cy="5334000"/>
          </a:xfrm>
        </p:spPr>
        <p:txBody>
          <a:bodyPr>
            <a:normAutofit fontScale="85000" lnSpcReduction="10000"/>
          </a:bodyPr>
          <a:lstStyle/>
          <a:p>
            <a:r>
              <a:rPr lang="en-US" dirty="0" smtClean="0"/>
              <a:t>Two </a:t>
            </a:r>
            <a:r>
              <a:rPr lang="en-US" dirty="0"/>
              <a:t>kinds of risks that youth encounter:</a:t>
            </a:r>
          </a:p>
          <a:p>
            <a:pPr lvl="1"/>
            <a:r>
              <a:rPr lang="en-US" dirty="0" smtClean="0"/>
              <a:t>unintended/unwanted </a:t>
            </a:r>
            <a:r>
              <a:rPr lang="en-US" dirty="0"/>
              <a:t>pregnancy</a:t>
            </a:r>
          </a:p>
          <a:p>
            <a:pPr lvl="1"/>
            <a:r>
              <a:rPr lang="en-US" dirty="0" smtClean="0"/>
              <a:t>sexually </a:t>
            </a:r>
            <a:r>
              <a:rPr lang="en-US" dirty="0"/>
              <a:t>transmitted </a:t>
            </a:r>
            <a:r>
              <a:rPr lang="en-US" dirty="0" smtClean="0"/>
              <a:t>diseases</a:t>
            </a:r>
          </a:p>
          <a:p>
            <a:pPr lvl="1">
              <a:buNone/>
            </a:pPr>
            <a:endParaRPr lang="en-US" dirty="0"/>
          </a:p>
          <a:p>
            <a:r>
              <a:rPr lang="en-US" dirty="0" smtClean="0"/>
              <a:t>A </a:t>
            </a:r>
            <a:r>
              <a:rPr lang="en-US" dirty="0"/>
              <a:t>sexually active adolescent who does not use contraception has a 90% chance </a:t>
            </a:r>
            <a:r>
              <a:rPr lang="en-US" dirty="0" smtClean="0"/>
              <a:t>of pregnancy within </a:t>
            </a:r>
            <a:r>
              <a:rPr lang="en-US" dirty="0"/>
              <a:t>1 year</a:t>
            </a:r>
            <a:r>
              <a:rPr lang="en-US" dirty="0" smtClean="0"/>
              <a:t>.</a:t>
            </a:r>
          </a:p>
          <a:p>
            <a:pPr>
              <a:buNone/>
            </a:pPr>
            <a:endParaRPr lang="en-US" dirty="0"/>
          </a:p>
          <a:p>
            <a:r>
              <a:rPr lang="en-US" dirty="0" smtClean="0"/>
              <a:t>Both </a:t>
            </a:r>
            <a:r>
              <a:rPr lang="en-US" dirty="0"/>
              <a:t>of these risks can be reduced significantly if contraception is used</a:t>
            </a:r>
            <a:r>
              <a:rPr lang="en-US" dirty="0" smtClean="0"/>
              <a:t>.</a:t>
            </a:r>
          </a:p>
          <a:p>
            <a:endParaRPr lang="en-US" dirty="0"/>
          </a:p>
          <a:p>
            <a:r>
              <a:rPr lang="en-US" dirty="0" smtClean="0"/>
              <a:t>Adolescents </a:t>
            </a:r>
            <a:r>
              <a:rPr lang="en-US" dirty="0"/>
              <a:t>are increasing contraceptive use, yet some still do not use contraceptives or </a:t>
            </a:r>
            <a:r>
              <a:rPr lang="en-US" dirty="0" smtClean="0"/>
              <a:t>use them </a:t>
            </a:r>
            <a:r>
              <a:rPr lang="en-US" dirty="0"/>
              <a:t>inconsistently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p:cNvPicPr>
            <a:picLocks noChangeAspect="1" noChangeArrowheads="1"/>
          </p:cNvPicPr>
          <p:nvPr/>
        </p:nvPicPr>
        <p:blipFill>
          <a:blip r:embed="rId2"/>
          <a:srcRect/>
          <a:stretch>
            <a:fillRect/>
          </a:stretch>
        </p:blipFill>
        <p:spPr bwMode="auto">
          <a:xfrm>
            <a:off x="7173789" y="0"/>
            <a:ext cx="1684460" cy="1447800"/>
          </a:xfrm>
          <a:prstGeom prst="rect">
            <a:avLst/>
          </a:prstGeom>
          <a:noFill/>
          <a:ln w="9525">
            <a:noFill/>
            <a:miter lim="800000"/>
            <a:headEnd/>
            <a:tailEnd/>
          </a:ln>
          <a:effectLst>
            <a:softEdge rad="127000"/>
          </a:effectLst>
        </p:spPr>
      </p:pic>
      <p:pic>
        <p:nvPicPr>
          <p:cNvPr id="27650" name="Picture 2"/>
          <p:cNvPicPr>
            <a:picLocks noChangeAspect="1" noChangeArrowheads="1"/>
          </p:cNvPicPr>
          <p:nvPr/>
        </p:nvPicPr>
        <p:blipFill>
          <a:blip r:embed="rId3"/>
          <a:srcRect/>
          <a:stretch>
            <a:fillRect/>
          </a:stretch>
        </p:blipFill>
        <p:spPr bwMode="auto">
          <a:xfrm>
            <a:off x="6858000" y="5029200"/>
            <a:ext cx="2286000" cy="1714500"/>
          </a:xfrm>
          <a:prstGeom prst="rect">
            <a:avLst/>
          </a:prstGeom>
          <a:noFill/>
          <a:ln w="9525">
            <a:noFill/>
            <a:miter lim="800000"/>
            <a:headEnd/>
            <a:tailEnd/>
          </a:ln>
          <a:effectLst>
            <a:softEdge rad="317500"/>
          </a:effectLst>
        </p:spPr>
      </p:pic>
      <p:sp>
        <p:nvSpPr>
          <p:cNvPr id="2" name="Title 1"/>
          <p:cNvSpPr>
            <a:spLocks noGrp="1"/>
          </p:cNvSpPr>
          <p:nvPr>
            <p:ph type="title"/>
          </p:nvPr>
        </p:nvSpPr>
        <p:spPr/>
        <p:txBody>
          <a:bodyPr/>
          <a:lstStyle/>
          <a:p>
            <a:r>
              <a:rPr lang="en-US" dirty="0">
                <a:latin typeface="Andalus" pitchFamily="18" charset="-78"/>
                <a:cs typeface="Andalus" pitchFamily="18" charset="-78"/>
              </a:rPr>
              <a:t>Sexually Transmitted Diseases</a:t>
            </a:r>
          </a:p>
        </p:txBody>
      </p:sp>
      <p:sp>
        <p:nvSpPr>
          <p:cNvPr id="3" name="Content Placeholder 2"/>
          <p:cNvSpPr>
            <a:spLocks noGrp="1"/>
          </p:cNvSpPr>
          <p:nvPr>
            <p:ph idx="1"/>
          </p:nvPr>
        </p:nvSpPr>
        <p:spPr/>
        <p:txBody>
          <a:bodyPr>
            <a:normAutofit/>
          </a:bodyPr>
          <a:lstStyle/>
          <a:p>
            <a:r>
              <a:rPr lang="en-US" dirty="0" smtClean="0"/>
              <a:t>Sexually </a:t>
            </a:r>
            <a:r>
              <a:rPr lang="en-US" dirty="0"/>
              <a:t>transmitted diseases (STDs) are </a:t>
            </a:r>
            <a:r>
              <a:rPr lang="en-US" dirty="0">
                <a:solidFill>
                  <a:srgbClr val="FF0000"/>
                </a:solidFill>
              </a:rPr>
              <a:t>contracted primarily through sexual contact, which </a:t>
            </a:r>
            <a:r>
              <a:rPr lang="en-US" dirty="0" smtClean="0">
                <a:solidFill>
                  <a:srgbClr val="FF0000"/>
                </a:solidFill>
              </a:rPr>
              <a:t>is not </a:t>
            </a:r>
            <a:r>
              <a:rPr lang="en-US" dirty="0">
                <a:solidFill>
                  <a:srgbClr val="FF0000"/>
                </a:solidFill>
              </a:rPr>
              <a:t>limited to sexual intercourse. Oral-genital and anal-genital contact also can be involved </a:t>
            </a:r>
            <a:r>
              <a:rPr lang="en-US" dirty="0" smtClean="0">
                <a:solidFill>
                  <a:srgbClr val="FF0000"/>
                </a:solidFill>
              </a:rPr>
              <a:t>in STDs.</a:t>
            </a:r>
          </a:p>
          <a:p>
            <a:endParaRPr lang="en-US" dirty="0"/>
          </a:p>
          <a:p>
            <a:r>
              <a:rPr lang="en-US" dirty="0" smtClean="0"/>
              <a:t>AIDS, </a:t>
            </a:r>
            <a:r>
              <a:rPr lang="en-US" dirty="0" err="1" smtClean="0"/>
              <a:t>syphilys</a:t>
            </a:r>
            <a:r>
              <a:rPr lang="en-US" dirty="0" smtClean="0"/>
              <a:t> and </a:t>
            </a:r>
            <a:r>
              <a:rPr lang="en-US" dirty="0"/>
              <a:t>gonorrhea are more common among adolescents than young adults.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ndalus" pitchFamily="18" charset="-78"/>
                <a:cs typeface="Andalus" pitchFamily="18" charset="-78"/>
              </a:rPr>
              <a:t>Consequences of Adolescent Pregnancy</a:t>
            </a:r>
          </a:p>
        </p:txBody>
      </p:sp>
      <p:sp>
        <p:nvSpPr>
          <p:cNvPr id="3" name="Content Placeholder 2"/>
          <p:cNvSpPr>
            <a:spLocks noGrp="1"/>
          </p:cNvSpPr>
          <p:nvPr>
            <p:ph sz="half" idx="1"/>
          </p:nvPr>
        </p:nvSpPr>
        <p:spPr>
          <a:xfrm>
            <a:off x="0" y="1447800"/>
            <a:ext cx="4800600" cy="5410200"/>
          </a:xfrm>
        </p:spPr>
        <p:txBody>
          <a:bodyPr>
            <a:normAutofit fontScale="92500" lnSpcReduction="20000"/>
          </a:bodyPr>
          <a:lstStyle/>
          <a:p>
            <a:r>
              <a:rPr lang="en-US" dirty="0" smtClean="0"/>
              <a:t>Adolescent </a:t>
            </a:r>
            <a:r>
              <a:rPr lang="en-US" dirty="0"/>
              <a:t>pregnancy creates health risks for both the offspring and the mother</a:t>
            </a:r>
            <a:r>
              <a:rPr lang="en-US" dirty="0" smtClean="0"/>
              <a:t>.</a:t>
            </a:r>
          </a:p>
          <a:p>
            <a:endParaRPr lang="en-US" dirty="0"/>
          </a:p>
          <a:p>
            <a:r>
              <a:rPr lang="en-US" dirty="0" smtClean="0"/>
              <a:t>Infants </a:t>
            </a:r>
            <a:r>
              <a:rPr lang="en-US" dirty="0"/>
              <a:t>born to teen mothers are more likely to have:</a:t>
            </a:r>
          </a:p>
          <a:p>
            <a:pPr lvl="1"/>
            <a:r>
              <a:rPr lang="en-US" dirty="0" smtClean="0"/>
              <a:t>low birth weights</a:t>
            </a:r>
            <a:endParaRPr lang="en-US" dirty="0"/>
          </a:p>
          <a:p>
            <a:pPr lvl="1"/>
            <a:r>
              <a:rPr lang="en-US" dirty="0" smtClean="0"/>
              <a:t>neurological </a:t>
            </a:r>
            <a:r>
              <a:rPr lang="en-US" dirty="0"/>
              <a:t>problems</a:t>
            </a:r>
          </a:p>
          <a:p>
            <a:pPr lvl="1"/>
            <a:r>
              <a:rPr lang="en-US" dirty="0" smtClean="0"/>
              <a:t>childhood illness</a:t>
            </a:r>
          </a:p>
          <a:p>
            <a:pPr lvl="1"/>
            <a:endParaRPr lang="en-US" dirty="0"/>
          </a:p>
          <a:p>
            <a:r>
              <a:rPr lang="en-US" dirty="0" smtClean="0"/>
              <a:t>Adolescent </a:t>
            </a:r>
            <a:r>
              <a:rPr lang="en-US" dirty="0"/>
              <a:t>mothers often drop out of school</a:t>
            </a:r>
            <a:r>
              <a:rPr lang="en-US" dirty="0" smtClean="0"/>
              <a:t>.</a:t>
            </a:r>
          </a:p>
          <a:p>
            <a:endParaRPr lang="en-US" dirty="0"/>
          </a:p>
          <a:p>
            <a:r>
              <a:rPr lang="en-US" dirty="0" smtClean="0"/>
              <a:t>Teen </a:t>
            </a:r>
            <a:r>
              <a:rPr lang="en-US" dirty="0"/>
              <a:t>mothers often have a low-income backgrounds</a:t>
            </a:r>
          </a:p>
        </p:txBody>
      </p:sp>
      <p:pic>
        <p:nvPicPr>
          <p:cNvPr id="28675" name="Picture 3"/>
          <p:cNvPicPr>
            <a:picLocks noGrp="1" noChangeAspect="1" noChangeArrowheads="1"/>
          </p:cNvPicPr>
          <p:nvPr>
            <p:ph sz="half" idx="2"/>
          </p:nvPr>
        </p:nvPicPr>
        <p:blipFill>
          <a:blip r:embed="rId2"/>
          <a:srcRect/>
          <a:stretch>
            <a:fillRect/>
          </a:stretch>
        </p:blipFill>
        <p:spPr bwMode="auto">
          <a:xfrm>
            <a:off x="4270914" y="2438400"/>
            <a:ext cx="4644486" cy="3994895"/>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ehe.osu.edu/hdfs/lab/img/maryhaven/substance-abuse.jpg"/>
          <p:cNvPicPr>
            <a:picLocks noChangeAspect="1" noChangeArrowheads="1"/>
          </p:cNvPicPr>
          <p:nvPr/>
        </p:nvPicPr>
        <p:blipFill>
          <a:blip r:embed="rId2"/>
          <a:srcRect/>
          <a:stretch>
            <a:fillRect/>
          </a:stretch>
        </p:blipFill>
        <p:spPr bwMode="auto">
          <a:xfrm>
            <a:off x="990600" y="3429000"/>
            <a:ext cx="2971800" cy="3209046"/>
          </a:xfrm>
          <a:prstGeom prst="rect">
            <a:avLst/>
          </a:prstGeom>
          <a:noFill/>
          <a:effectLst>
            <a:softEdge rad="127000"/>
          </a:effectLst>
        </p:spPr>
      </p:pic>
      <p:sp>
        <p:nvSpPr>
          <p:cNvPr id="2" name="Title 1"/>
          <p:cNvSpPr>
            <a:spLocks noGrp="1"/>
          </p:cNvSpPr>
          <p:nvPr>
            <p:ph type="title"/>
          </p:nvPr>
        </p:nvSpPr>
        <p:spPr/>
        <p:txBody>
          <a:bodyPr/>
          <a:lstStyle/>
          <a:p>
            <a:r>
              <a:rPr lang="en-US" dirty="0">
                <a:latin typeface="Andalus" pitchFamily="18" charset="-78"/>
                <a:cs typeface="Andalus" pitchFamily="18" charset="-78"/>
              </a:rPr>
              <a:t>Substance Use and Abuse</a:t>
            </a:r>
          </a:p>
        </p:txBody>
      </p:sp>
      <p:sp>
        <p:nvSpPr>
          <p:cNvPr id="3" name="Content Placeholder 2"/>
          <p:cNvSpPr>
            <a:spLocks noGrp="1"/>
          </p:cNvSpPr>
          <p:nvPr>
            <p:ph idx="1"/>
          </p:nvPr>
        </p:nvSpPr>
        <p:spPr/>
        <p:txBody>
          <a:bodyPr/>
          <a:lstStyle/>
          <a:p>
            <a:r>
              <a:rPr lang="en-US" dirty="0" smtClean="0"/>
              <a:t>Alcohol</a:t>
            </a:r>
            <a:endParaRPr lang="en-US" dirty="0"/>
          </a:p>
          <a:p>
            <a:r>
              <a:rPr lang="en-US" dirty="0" smtClean="0"/>
              <a:t>Cigarette </a:t>
            </a:r>
            <a:r>
              <a:rPr lang="en-US" dirty="0"/>
              <a:t>Smoking</a:t>
            </a:r>
          </a:p>
          <a:p>
            <a:r>
              <a:rPr lang="en-US" dirty="0" smtClean="0"/>
              <a:t>The </a:t>
            </a:r>
            <a:r>
              <a:rPr lang="en-US" dirty="0"/>
              <a:t>Roles of Development, Parents, and Peers</a:t>
            </a:r>
          </a:p>
        </p:txBody>
      </p:sp>
      <p:pic>
        <p:nvPicPr>
          <p:cNvPr id="34820" name="Picture 4" descr="http://www.dondivamag.com/wp-content/uploads/2012/04/Aasim-Saied-Drugs-and-Teens.jpg"/>
          <p:cNvPicPr>
            <a:picLocks noChangeAspect="1" noChangeArrowheads="1"/>
          </p:cNvPicPr>
          <p:nvPr/>
        </p:nvPicPr>
        <p:blipFill>
          <a:blip r:embed="rId3"/>
          <a:srcRect/>
          <a:stretch>
            <a:fillRect/>
          </a:stretch>
        </p:blipFill>
        <p:spPr bwMode="auto">
          <a:xfrm>
            <a:off x="4191000" y="3581400"/>
            <a:ext cx="4048125" cy="2686051"/>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18" charset="-78"/>
                <a:cs typeface="Andalus" pitchFamily="18" charset="-78"/>
              </a:rPr>
              <a:t>Alcohol</a:t>
            </a:r>
            <a:endParaRPr lang="en-US" dirty="0">
              <a:latin typeface="Andalus" pitchFamily="18" charset="-78"/>
              <a:cs typeface="Andalus" pitchFamily="18" charset="-78"/>
            </a:endParaRPr>
          </a:p>
        </p:txBody>
      </p:sp>
      <p:sp>
        <p:nvSpPr>
          <p:cNvPr id="3" name="Content Placeholder 2"/>
          <p:cNvSpPr>
            <a:spLocks noGrp="1"/>
          </p:cNvSpPr>
          <p:nvPr>
            <p:ph sz="half" idx="1"/>
          </p:nvPr>
        </p:nvSpPr>
        <p:spPr/>
        <p:txBody>
          <a:bodyPr>
            <a:normAutofit fontScale="92500" lnSpcReduction="20000"/>
          </a:bodyPr>
          <a:lstStyle/>
          <a:p>
            <a:r>
              <a:rPr lang="en-US" dirty="0" smtClean="0"/>
              <a:t>Alcohol</a:t>
            </a:r>
          </a:p>
          <a:p>
            <a:pPr lvl="1"/>
            <a:r>
              <a:rPr lang="en-US" dirty="0" smtClean="0"/>
              <a:t>Alcohol </a:t>
            </a:r>
            <a:r>
              <a:rPr lang="en-US" dirty="0"/>
              <a:t>is the drug most widely used by adolescents in our society.</a:t>
            </a:r>
          </a:p>
          <a:p>
            <a:pPr lvl="1"/>
            <a:r>
              <a:rPr lang="en-US" dirty="0" smtClean="0"/>
              <a:t>Alcoholism </a:t>
            </a:r>
            <a:r>
              <a:rPr lang="en-US" dirty="0"/>
              <a:t>is the third leading killer in the </a:t>
            </a:r>
            <a:r>
              <a:rPr lang="en-US" dirty="0" smtClean="0"/>
              <a:t>world.</a:t>
            </a:r>
            <a:endParaRPr lang="en-US" dirty="0"/>
          </a:p>
          <a:p>
            <a:pPr lvl="1"/>
            <a:r>
              <a:rPr lang="en-US" dirty="0" smtClean="0"/>
              <a:t>Alcohol </a:t>
            </a:r>
            <a:r>
              <a:rPr lang="en-US" dirty="0"/>
              <a:t>use by high school seniors has gradually declined.</a:t>
            </a:r>
          </a:p>
          <a:p>
            <a:r>
              <a:rPr lang="en-US" dirty="0" smtClean="0"/>
              <a:t>Data </a:t>
            </a:r>
            <a:r>
              <a:rPr lang="en-US" dirty="0"/>
              <a:t>from college students show little drop in alcohol use and an increase in heavy drinking</a:t>
            </a:r>
          </a:p>
        </p:txBody>
      </p:sp>
      <p:sp>
        <p:nvSpPr>
          <p:cNvPr id="5" name="Content Placeholder 4"/>
          <p:cNvSpPr>
            <a:spLocks noGrp="1"/>
          </p:cNvSpPr>
          <p:nvPr>
            <p:ph sz="half" idx="2"/>
          </p:nvPr>
        </p:nvSpPr>
        <p:spPr/>
        <p:txBody>
          <a:bodyPr>
            <a:normAutofit fontScale="92500" lnSpcReduction="20000"/>
          </a:bodyPr>
          <a:lstStyle/>
          <a:p>
            <a:pPr>
              <a:buNone/>
            </a:pPr>
            <a:r>
              <a:rPr lang="en-US" dirty="0" smtClean="0">
                <a:solidFill>
                  <a:schemeClr val="bg1"/>
                </a:solidFill>
              </a:rPr>
              <a:t>…………..</a:t>
            </a:r>
            <a:endParaRPr lang="en-US" dirty="0">
              <a:solidFill>
                <a:schemeClr val="bg1"/>
              </a:solidFill>
            </a:endParaRPr>
          </a:p>
        </p:txBody>
      </p:sp>
      <p:pic>
        <p:nvPicPr>
          <p:cNvPr id="33794" name="Picture 2" descr="http://4.bp.blogspot.com/_ualKtW8uFX8/TTHUmjWu_2I/AAAAAAAADS4/ea1BJa1ycQI/s1600/alcohol73.jpg"/>
          <p:cNvPicPr>
            <a:picLocks noChangeAspect="1" noChangeArrowheads="1"/>
          </p:cNvPicPr>
          <p:nvPr/>
        </p:nvPicPr>
        <p:blipFill>
          <a:blip r:embed="rId2"/>
          <a:srcRect/>
          <a:stretch>
            <a:fillRect/>
          </a:stretch>
        </p:blipFill>
        <p:spPr bwMode="auto">
          <a:xfrm>
            <a:off x="4579937" y="2209800"/>
            <a:ext cx="4564063" cy="44958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crystalline13.files.wordpress.com/2011/10/smoking.jpg"/>
          <p:cNvPicPr>
            <a:picLocks noChangeAspect="1" noChangeArrowheads="1"/>
          </p:cNvPicPr>
          <p:nvPr/>
        </p:nvPicPr>
        <p:blipFill>
          <a:blip r:embed="rId2"/>
          <a:srcRect/>
          <a:stretch>
            <a:fillRect/>
          </a:stretch>
        </p:blipFill>
        <p:spPr bwMode="auto">
          <a:xfrm>
            <a:off x="5715000" y="0"/>
            <a:ext cx="3429000" cy="2914650"/>
          </a:xfrm>
          <a:prstGeom prst="rect">
            <a:avLst/>
          </a:prstGeom>
          <a:noFill/>
          <a:effectLst>
            <a:softEdge rad="317500"/>
          </a:effectLst>
        </p:spPr>
      </p:pic>
      <p:sp>
        <p:nvSpPr>
          <p:cNvPr id="6" name="Title 5"/>
          <p:cNvSpPr>
            <a:spLocks noGrp="1"/>
          </p:cNvSpPr>
          <p:nvPr>
            <p:ph type="title"/>
          </p:nvPr>
        </p:nvSpPr>
        <p:spPr/>
        <p:txBody>
          <a:bodyPr>
            <a:normAutofit/>
          </a:bodyPr>
          <a:lstStyle/>
          <a:p>
            <a:r>
              <a:rPr lang="en-US" sz="3600" dirty="0" smtClean="0">
                <a:latin typeface="Andalus" pitchFamily="18" charset="-78"/>
                <a:cs typeface="Andalus" pitchFamily="18" charset="-78"/>
              </a:rPr>
              <a:t>Cigarette Smoking</a:t>
            </a:r>
            <a:endParaRPr lang="en-US" sz="4800" dirty="0">
              <a:latin typeface="Andalus" pitchFamily="18" charset="-78"/>
              <a:cs typeface="Andalus" pitchFamily="18" charset="-78"/>
            </a:endParaRPr>
          </a:p>
        </p:txBody>
      </p:sp>
      <p:sp>
        <p:nvSpPr>
          <p:cNvPr id="3" name="Content Placeholder 2"/>
          <p:cNvSpPr>
            <a:spLocks noGrp="1"/>
          </p:cNvSpPr>
          <p:nvPr>
            <p:ph idx="1"/>
          </p:nvPr>
        </p:nvSpPr>
        <p:spPr/>
        <p:txBody>
          <a:bodyPr>
            <a:normAutofit lnSpcReduction="10000"/>
          </a:bodyPr>
          <a:lstStyle/>
          <a:p>
            <a:r>
              <a:rPr lang="en-US" sz="2800" dirty="0"/>
              <a:t>Cigarette Smoking</a:t>
            </a:r>
          </a:p>
          <a:p>
            <a:pPr lvl="1"/>
            <a:r>
              <a:rPr lang="en-US" sz="2700" dirty="0" smtClean="0"/>
              <a:t>Begins </a:t>
            </a:r>
            <a:r>
              <a:rPr lang="en-US" sz="2700" dirty="0"/>
              <a:t>primarily during childhood and adolescence</a:t>
            </a:r>
            <a:r>
              <a:rPr lang="en-US" sz="2700" dirty="0" smtClean="0"/>
              <a:t>.</a:t>
            </a:r>
            <a:endParaRPr lang="en-US" sz="2700" dirty="0"/>
          </a:p>
          <a:p>
            <a:pPr lvl="1"/>
            <a:r>
              <a:rPr lang="en-US" sz="2700" dirty="0" smtClean="0"/>
              <a:t>A </a:t>
            </a:r>
            <a:r>
              <a:rPr lang="en-US" sz="2700" dirty="0"/>
              <a:t>study found that once young adolescents begin smoking, the addictive properties of </a:t>
            </a:r>
            <a:r>
              <a:rPr lang="en-US" sz="2700" dirty="0" smtClean="0"/>
              <a:t>nicotine make </a:t>
            </a:r>
            <a:r>
              <a:rPr lang="en-US" sz="2700" dirty="0"/>
              <a:t>it extremely difficult for them to stop.</a:t>
            </a:r>
          </a:p>
          <a:p>
            <a:pPr lvl="1"/>
            <a:r>
              <a:rPr lang="en-US" sz="2700" dirty="0" smtClean="0"/>
              <a:t>Approximately </a:t>
            </a:r>
            <a:r>
              <a:rPr lang="en-US" sz="2700" dirty="0"/>
              <a:t>one-third </a:t>
            </a:r>
            <a:r>
              <a:rPr lang="en-US" sz="2700" dirty="0" smtClean="0"/>
              <a:t>of </a:t>
            </a:r>
            <a:r>
              <a:rPr lang="en-US" sz="2700" dirty="0"/>
              <a:t>youth are active smokers at the end of high school.</a:t>
            </a:r>
          </a:p>
          <a:p>
            <a:r>
              <a:rPr lang="en-US" sz="3000" dirty="0" smtClean="0"/>
              <a:t>The </a:t>
            </a:r>
            <a:r>
              <a:rPr lang="en-US" sz="3000" dirty="0"/>
              <a:t>early age of onset of smoking is more important in predicting genetic damage than </a:t>
            </a:r>
            <a:r>
              <a:rPr lang="en-US" sz="3000" dirty="0" smtClean="0"/>
              <a:t>how much </a:t>
            </a:r>
            <a:r>
              <a:rPr lang="en-US" sz="3000" dirty="0"/>
              <a:t>individuals smoke</a:t>
            </a:r>
            <a:r>
              <a:rPr lang="en-US"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Andalus" pitchFamily="18" charset="-78"/>
                <a:cs typeface="Andalus" pitchFamily="18" charset="-78"/>
              </a:rPr>
              <a:t>The Roles of Development, Parents, and Peers</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22720" y="1752600"/>
            <a:ext cx="4823320" cy="4753697"/>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114800" y="1523999"/>
            <a:ext cx="3246700" cy="2514601"/>
          </a:xfrm>
          <a:prstGeom prst="rect">
            <a:avLst/>
          </a:prstGeom>
          <a:noFill/>
          <a:ln w="9525">
            <a:noFill/>
            <a:miter lim="800000"/>
            <a:headEnd/>
            <a:tailEnd/>
          </a:ln>
          <a:effectLst>
            <a:softEdge rad="317500"/>
          </a:effectLst>
        </p:spPr>
      </p:pic>
      <p:pic>
        <p:nvPicPr>
          <p:cNvPr id="30723" name="Picture 3"/>
          <p:cNvPicPr>
            <a:picLocks noChangeAspect="1" noChangeArrowheads="1"/>
          </p:cNvPicPr>
          <p:nvPr/>
        </p:nvPicPr>
        <p:blipFill>
          <a:blip r:embed="rId4"/>
          <a:srcRect/>
          <a:stretch>
            <a:fillRect/>
          </a:stretch>
        </p:blipFill>
        <p:spPr bwMode="auto">
          <a:xfrm>
            <a:off x="6096000" y="3810000"/>
            <a:ext cx="2667001" cy="2732050"/>
          </a:xfrm>
          <a:prstGeom prst="rect">
            <a:avLst/>
          </a:prstGeom>
          <a:noFill/>
          <a:ln w="9525">
            <a:noFill/>
            <a:miter lim="800000"/>
            <a:headEnd/>
            <a:tailEnd/>
          </a:ln>
          <a:effectLst>
            <a:softEdge rad="317500"/>
          </a:effectLst>
        </p:spPr>
      </p:pic>
      <p:pic>
        <p:nvPicPr>
          <p:cNvPr id="30724" name="Picture 4"/>
          <p:cNvPicPr>
            <a:picLocks noChangeAspect="1" noChangeArrowheads="1"/>
          </p:cNvPicPr>
          <p:nvPr/>
        </p:nvPicPr>
        <p:blipFill>
          <a:blip r:embed="rId5"/>
          <a:srcRect/>
          <a:stretch>
            <a:fillRect/>
          </a:stretch>
        </p:blipFill>
        <p:spPr bwMode="auto">
          <a:xfrm>
            <a:off x="4495800" y="3962400"/>
            <a:ext cx="1905000" cy="1905000"/>
          </a:xfrm>
          <a:prstGeom prst="rect">
            <a:avLst/>
          </a:prstGeom>
          <a:noFill/>
          <a:ln w="9525">
            <a:noFill/>
            <a:miter lim="800000"/>
            <a:headEnd/>
            <a:tailEnd/>
          </a:ln>
          <a:effectLst>
            <a:softEdge rad="127000"/>
          </a:effectLst>
        </p:spPr>
      </p:pic>
      <p:pic>
        <p:nvPicPr>
          <p:cNvPr id="30726" name="Picture 6"/>
          <p:cNvPicPr>
            <a:picLocks noChangeAspect="1" noChangeArrowheads="1"/>
          </p:cNvPicPr>
          <p:nvPr/>
        </p:nvPicPr>
        <p:blipFill>
          <a:blip r:embed="rId6"/>
          <a:srcRect/>
          <a:stretch>
            <a:fillRect/>
          </a:stretch>
        </p:blipFill>
        <p:spPr bwMode="auto">
          <a:xfrm>
            <a:off x="7010400" y="1752600"/>
            <a:ext cx="2133600" cy="2185416"/>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latin typeface="Andalus" pitchFamily="18" charset="-78"/>
                <a:cs typeface="Andalus" pitchFamily="18" charset="-78"/>
              </a:rPr>
              <a:t>The Roles of Development, Parents, and Peers</a:t>
            </a:r>
            <a:endParaRPr lang="en-US" sz="4400" dirty="0">
              <a:latin typeface="Andalus" pitchFamily="18" charset="-78"/>
              <a:cs typeface="Andalus" pitchFamily="18" charset="-78"/>
            </a:endParaRPr>
          </a:p>
        </p:txBody>
      </p:sp>
      <p:sp>
        <p:nvSpPr>
          <p:cNvPr id="6" name="Content Placeholder 5"/>
          <p:cNvSpPr>
            <a:spLocks noGrp="1"/>
          </p:cNvSpPr>
          <p:nvPr>
            <p:ph idx="1"/>
          </p:nvPr>
        </p:nvSpPr>
        <p:spPr>
          <a:xfrm>
            <a:off x="228600" y="1524000"/>
            <a:ext cx="8915400" cy="5105399"/>
          </a:xfrm>
        </p:spPr>
        <p:txBody>
          <a:bodyPr>
            <a:normAutofit fontScale="92500" lnSpcReduction="10000"/>
          </a:bodyPr>
          <a:lstStyle/>
          <a:p>
            <a:r>
              <a:rPr lang="en-US" dirty="0" smtClean="0"/>
              <a:t>Drug use in childhood or early adolescence has more detrimental long-term effects on the development of responsible, competent behavior than when drug use occurs in late adolescence.</a:t>
            </a:r>
          </a:p>
          <a:p>
            <a:endParaRPr lang="en-US" dirty="0" smtClean="0"/>
          </a:p>
          <a:p>
            <a:r>
              <a:rPr lang="en-US" dirty="0" smtClean="0"/>
              <a:t>Positive relationships with parents and others are important in reducing adolescents’ drug use.</a:t>
            </a:r>
          </a:p>
          <a:p>
            <a:pPr>
              <a:buNone/>
            </a:pPr>
            <a:endParaRPr lang="en-US" dirty="0" smtClean="0"/>
          </a:p>
          <a:p>
            <a:r>
              <a:rPr lang="en-US" dirty="0" smtClean="0"/>
              <a:t>Adolescents are most likely to take drugs when </a:t>
            </a:r>
          </a:p>
          <a:p>
            <a:pPr>
              <a:buNone/>
            </a:pPr>
            <a:r>
              <a:rPr lang="en-US" dirty="0" smtClean="0"/>
              <a:t>	both of their parents take drugs and when their peers take drugs.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Problems and Disorders</a:t>
            </a:r>
          </a:p>
        </p:txBody>
      </p:sp>
      <p:pic>
        <p:nvPicPr>
          <p:cNvPr id="31746" name="Picture 2" descr="http://t2.gstatic.com/images?q=tbn:ANd9GcT3HK6XffLc1rbzxuAq8X_JXZWK1HFpyTxBXGk80zXlnnrU2J-PPFxfVBXu"/>
          <p:cNvPicPr>
            <a:picLocks noChangeAspect="1" noChangeArrowheads="1"/>
          </p:cNvPicPr>
          <p:nvPr/>
        </p:nvPicPr>
        <p:blipFill>
          <a:blip r:embed="rId2"/>
          <a:srcRect/>
          <a:stretch>
            <a:fillRect/>
          </a:stretch>
        </p:blipFill>
        <p:spPr bwMode="auto">
          <a:xfrm>
            <a:off x="533400" y="1524000"/>
            <a:ext cx="2696170" cy="3503653"/>
          </a:xfrm>
          <a:prstGeom prst="rect">
            <a:avLst/>
          </a:prstGeom>
          <a:noFill/>
          <a:effectLst>
            <a:softEdge rad="317500"/>
          </a:effectLst>
        </p:spPr>
      </p:pic>
      <p:pic>
        <p:nvPicPr>
          <p:cNvPr id="31748" name="Picture 4" descr="http://himcyoo.files.wordpress.com/2011/12/bulimia-nervosa.jpg"/>
          <p:cNvPicPr>
            <a:picLocks noChangeAspect="1" noChangeArrowheads="1"/>
          </p:cNvPicPr>
          <p:nvPr/>
        </p:nvPicPr>
        <p:blipFill>
          <a:blip r:embed="rId3"/>
          <a:srcRect/>
          <a:stretch>
            <a:fillRect/>
          </a:stretch>
        </p:blipFill>
        <p:spPr bwMode="auto">
          <a:xfrm>
            <a:off x="4876800" y="762000"/>
            <a:ext cx="2556708" cy="2590800"/>
          </a:xfrm>
          <a:prstGeom prst="rect">
            <a:avLst/>
          </a:prstGeom>
          <a:noFill/>
          <a:effectLst>
            <a:softEdge rad="317500"/>
          </a:effectLst>
        </p:spPr>
      </p:pic>
      <p:pic>
        <p:nvPicPr>
          <p:cNvPr id="7170" name="Picture 2"/>
          <p:cNvPicPr>
            <a:picLocks noGrp="1" noChangeAspect="1" noChangeArrowheads="1"/>
          </p:cNvPicPr>
          <p:nvPr>
            <p:ph idx="1"/>
          </p:nvPr>
        </p:nvPicPr>
        <p:blipFill>
          <a:blip r:embed="rId4"/>
          <a:srcRect/>
          <a:stretch>
            <a:fillRect/>
          </a:stretch>
        </p:blipFill>
        <p:spPr bwMode="auto">
          <a:xfrm>
            <a:off x="5410200" y="3048000"/>
            <a:ext cx="3733800" cy="2937101"/>
          </a:xfrm>
          <a:prstGeom prst="rect">
            <a:avLst/>
          </a:prstGeom>
          <a:noFill/>
          <a:ln w="9525">
            <a:noFill/>
            <a:miter lim="800000"/>
            <a:headEnd/>
            <a:tailEnd/>
          </a:ln>
          <a:effectLst>
            <a:softEdge rad="317500"/>
          </a:effectLst>
        </p:spPr>
      </p:pic>
      <p:pic>
        <p:nvPicPr>
          <p:cNvPr id="10" name="Picture 3"/>
          <p:cNvPicPr>
            <a:picLocks noChangeAspect="1" noChangeArrowheads="1"/>
          </p:cNvPicPr>
          <p:nvPr/>
        </p:nvPicPr>
        <p:blipFill>
          <a:blip r:embed="rId5"/>
          <a:srcRect/>
          <a:stretch>
            <a:fillRect/>
          </a:stretch>
        </p:blipFill>
        <p:spPr bwMode="auto">
          <a:xfrm>
            <a:off x="3352800" y="3505200"/>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699"/>
                </a:solidFill>
              </a:rPr>
              <a:t>The Nature of Adolescence contd.</a:t>
            </a:r>
            <a:endParaRPr lang="en-US" dirty="0"/>
          </a:p>
        </p:txBody>
      </p:sp>
      <p:sp>
        <p:nvSpPr>
          <p:cNvPr id="3" name="Content Placeholder 2"/>
          <p:cNvSpPr>
            <a:spLocks noGrp="1"/>
          </p:cNvSpPr>
          <p:nvPr>
            <p:ph idx="1"/>
          </p:nvPr>
        </p:nvSpPr>
        <p:spPr>
          <a:xfrm>
            <a:off x="0" y="1524001"/>
            <a:ext cx="9144000" cy="5181600"/>
          </a:xfrm>
        </p:spPr>
        <p:style>
          <a:lnRef idx="1">
            <a:schemeClr val="accent3"/>
          </a:lnRef>
          <a:fillRef idx="2">
            <a:schemeClr val="accent3"/>
          </a:fillRef>
          <a:effectRef idx="1">
            <a:schemeClr val="accent3"/>
          </a:effectRef>
          <a:fontRef idx="minor">
            <a:schemeClr val="dk1"/>
          </a:fontRef>
        </p:style>
        <p:txBody>
          <a:bodyPr>
            <a:normAutofit/>
          </a:bodyPr>
          <a:lstStyle/>
          <a:p>
            <a:pPr marL="457200" indent="-457200">
              <a:buFont typeface="+mj-lt"/>
              <a:buAutoNum type="arabicPeriod"/>
            </a:pPr>
            <a:r>
              <a:rPr lang="en-US" dirty="0" smtClean="0"/>
              <a:t>Genetic, biological, environmental and social factors interact in teen development.</a:t>
            </a:r>
          </a:p>
          <a:p>
            <a:pPr marL="457200" indent="-457200">
              <a:buFont typeface="+mj-lt"/>
              <a:buAutoNum type="arabicPeriod"/>
            </a:pPr>
            <a:endParaRPr lang="en-US" dirty="0" smtClean="0"/>
          </a:p>
          <a:p>
            <a:pPr marL="457200" indent="-457200">
              <a:buFont typeface="+mj-lt"/>
              <a:buAutoNum type="arabicPeriod"/>
            </a:pPr>
            <a:r>
              <a:rPr lang="en-US" dirty="0" smtClean="0"/>
              <a:t>Relationships with parents take a different form.</a:t>
            </a:r>
          </a:p>
          <a:p>
            <a:pPr marL="457200" indent="-457200">
              <a:buFont typeface="+mj-lt"/>
              <a:buAutoNum type="arabicPeriod"/>
            </a:pPr>
            <a:endParaRPr lang="en-US" dirty="0" smtClean="0"/>
          </a:p>
          <a:p>
            <a:pPr marL="457200" indent="-457200">
              <a:buFont typeface="+mj-lt"/>
              <a:buAutoNum type="arabicPeriod"/>
            </a:pPr>
            <a:r>
              <a:rPr lang="en-US" dirty="0" smtClean="0"/>
              <a:t>Dating occurs for the first time.</a:t>
            </a:r>
          </a:p>
          <a:p>
            <a:endParaRPr lang="en-US" dirty="0"/>
          </a:p>
        </p:txBody>
      </p:sp>
      <p:pic>
        <p:nvPicPr>
          <p:cNvPr id="11271" name="Picture 7"/>
          <p:cNvPicPr>
            <a:picLocks noChangeAspect="1" noChangeArrowheads="1"/>
          </p:cNvPicPr>
          <p:nvPr/>
        </p:nvPicPr>
        <p:blipFill>
          <a:blip r:embed="rId2"/>
          <a:srcRect/>
          <a:stretch>
            <a:fillRect/>
          </a:stretch>
        </p:blipFill>
        <p:spPr bwMode="auto">
          <a:xfrm>
            <a:off x="5867400" y="4419600"/>
            <a:ext cx="3095885" cy="2060171"/>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idx="1"/>
          </p:nvPr>
        </p:nvSpPr>
        <p:spPr>
          <a:xfrm>
            <a:off x="457200" y="637032"/>
            <a:ext cx="3657600" cy="658368"/>
          </a:xfrm>
        </p:spPr>
        <p:txBody>
          <a:bodyPr/>
          <a:lstStyle/>
          <a:p>
            <a:r>
              <a:rPr lang="en-US" dirty="0" smtClean="0">
                <a:solidFill>
                  <a:srgbClr val="00B0F0"/>
                </a:solidFill>
              </a:rPr>
              <a:t>Anorexia Nervosa</a:t>
            </a:r>
          </a:p>
        </p:txBody>
      </p:sp>
      <p:sp>
        <p:nvSpPr>
          <p:cNvPr id="3" name="Content Placeholder 2"/>
          <p:cNvSpPr>
            <a:spLocks noGrp="1"/>
          </p:cNvSpPr>
          <p:nvPr>
            <p:ph sz="half" idx="2"/>
          </p:nvPr>
        </p:nvSpPr>
        <p:spPr>
          <a:xfrm>
            <a:off x="457200" y="1371600"/>
            <a:ext cx="3657600" cy="5715000"/>
          </a:xfrm>
        </p:spPr>
        <p:txBody>
          <a:bodyPr>
            <a:normAutofit fontScale="25000" lnSpcReduction="20000"/>
          </a:bodyPr>
          <a:lstStyle/>
          <a:p>
            <a:pPr>
              <a:buNone/>
            </a:pPr>
            <a:endParaRPr lang="en-US" dirty="0"/>
          </a:p>
          <a:p>
            <a:r>
              <a:rPr lang="en-US" sz="8000" dirty="0" smtClean="0"/>
              <a:t>An </a:t>
            </a:r>
            <a:r>
              <a:rPr lang="en-US" sz="8000" dirty="0"/>
              <a:t>eating disorder that involves the relentless pursuit of thinness through starvation; can lead to death.</a:t>
            </a:r>
          </a:p>
          <a:p>
            <a:r>
              <a:rPr lang="en-US" sz="8000" dirty="0" smtClean="0"/>
              <a:t>Weigh </a:t>
            </a:r>
            <a:r>
              <a:rPr lang="en-US" sz="8000" dirty="0"/>
              <a:t>less than 85% of what is considered normal.</a:t>
            </a:r>
          </a:p>
          <a:p>
            <a:r>
              <a:rPr lang="en-US" sz="8000" dirty="0" smtClean="0"/>
              <a:t>Intense </a:t>
            </a:r>
            <a:r>
              <a:rPr lang="en-US" sz="8000" dirty="0"/>
              <a:t>fear of gaining weight, which does not dissipate with weight loss.</a:t>
            </a:r>
          </a:p>
          <a:p>
            <a:r>
              <a:rPr lang="en-US" sz="8000" dirty="0" smtClean="0"/>
              <a:t>Distorted </a:t>
            </a:r>
            <a:r>
              <a:rPr lang="en-US" sz="8000" dirty="0"/>
              <a:t>image of their body shape and constantly weigh themselves.</a:t>
            </a:r>
          </a:p>
          <a:p>
            <a:r>
              <a:rPr lang="en-US" sz="8000" dirty="0" smtClean="0"/>
              <a:t>Most </a:t>
            </a:r>
            <a:r>
              <a:rPr lang="en-US" sz="8000" dirty="0"/>
              <a:t>are White adolescent or young adult females from well-educated, middle and upper income families.</a:t>
            </a:r>
          </a:p>
          <a:p>
            <a:r>
              <a:rPr lang="en-US" sz="8000" dirty="0" smtClean="0"/>
              <a:t>Set </a:t>
            </a:r>
            <a:r>
              <a:rPr lang="en-US" sz="8000" dirty="0"/>
              <a:t>high standards and stress at not reaching them</a:t>
            </a:r>
            <a:r>
              <a:rPr lang="en-US" sz="8000" dirty="0" smtClean="0"/>
              <a:t>.</a:t>
            </a:r>
            <a:endParaRPr lang="en-US" sz="8000" dirty="0"/>
          </a:p>
        </p:txBody>
      </p:sp>
      <p:sp>
        <p:nvSpPr>
          <p:cNvPr id="8" name="Text Placeholder 7"/>
          <p:cNvSpPr>
            <a:spLocks noGrp="1"/>
          </p:cNvSpPr>
          <p:nvPr>
            <p:ph type="body" sz="quarter" idx="3"/>
          </p:nvPr>
        </p:nvSpPr>
        <p:spPr>
          <a:xfrm>
            <a:off x="4572000" y="560832"/>
            <a:ext cx="3657600" cy="658368"/>
          </a:xfrm>
        </p:spPr>
        <p:txBody>
          <a:bodyPr/>
          <a:lstStyle/>
          <a:p>
            <a:r>
              <a:rPr lang="en-US" dirty="0" smtClean="0">
                <a:solidFill>
                  <a:srgbClr val="00B0F0"/>
                </a:solidFill>
              </a:rPr>
              <a:t>Bulimia Nervosa</a:t>
            </a:r>
          </a:p>
        </p:txBody>
      </p:sp>
      <p:sp>
        <p:nvSpPr>
          <p:cNvPr id="5" name="Content Placeholder 4"/>
          <p:cNvSpPr>
            <a:spLocks noGrp="1"/>
          </p:cNvSpPr>
          <p:nvPr>
            <p:ph sz="quarter" idx="4"/>
          </p:nvPr>
        </p:nvSpPr>
        <p:spPr>
          <a:xfrm>
            <a:off x="4371975" y="1219200"/>
            <a:ext cx="3657600" cy="5867400"/>
          </a:xfrm>
        </p:spPr>
        <p:txBody>
          <a:bodyPr>
            <a:normAutofit fontScale="70000" lnSpcReduction="20000"/>
          </a:bodyPr>
          <a:lstStyle/>
          <a:p>
            <a:pPr>
              <a:buNone/>
            </a:pPr>
            <a:endParaRPr lang="en-US" dirty="0" smtClean="0"/>
          </a:p>
          <a:p>
            <a:r>
              <a:rPr lang="en-US" sz="2900" dirty="0" smtClean="0"/>
              <a:t>An eating disorder in which the individual consistently follows a binge-and-purge eating pattern.</a:t>
            </a:r>
          </a:p>
          <a:p>
            <a:r>
              <a:rPr lang="en-US" sz="2900" dirty="0" smtClean="0"/>
              <a:t>Purging is accomplished through self-inducing vomiting or use of a laxative.</a:t>
            </a:r>
          </a:p>
          <a:p>
            <a:r>
              <a:rPr lang="en-US" sz="2900" dirty="0" smtClean="0"/>
              <a:t>Most bulimics are females in their late teens or early twenties.</a:t>
            </a:r>
          </a:p>
          <a:p>
            <a:r>
              <a:rPr lang="en-US" sz="2900" dirty="0" smtClean="0"/>
              <a:t>Most bulimics are preoccupied with food, have a strong fear of becoming overweight, and are depressed or anxious.</a:t>
            </a:r>
          </a:p>
          <a:p>
            <a:r>
              <a:rPr lang="en-US" sz="2900" dirty="0" smtClean="0"/>
              <a:t>Unlike anorexia, bingeing and purging occurs within a normal weight range and is difficult to detect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Health</a:t>
            </a:r>
            <a:endParaRPr lang="en-US" dirty="0"/>
          </a:p>
        </p:txBody>
      </p:sp>
      <p:sp>
        <p:nvSpPr>
          <p:cNvPr id="3" name="Content Placeholder 2"/>
          <p:cNvSpPr>
            <a:spLocks noGrp="1"/>
          </p:cNvSpPr>
          <p:nvPr>
            <p:ph idx="1"/>
          </p:nvPr>
        </p:nvSpPr>
        <p:spPr/>
        <p:txBody>
          <a:bodyPr>
            <a:normAutofit fontScale="85000" lnSpcReduction="10000"/>
          </a:bodyPr>
          <a:lstStyle/>
          <a:p>
            <a:pPr>
              <a:buNone/>
            </a:pPr>
            <a:endParaRPr lang="en-US" dirty="0"/>
          </a:p>
          <a:p>
            <a:r>
              <a:rPr lang="en-US" dirty="0" smtClean="0"/>
              <a:t>Many </a:t>
            </a:r>
            <a:r>
              <a:rPr lang="en-US" dirty="0"/>
              <a:t>factors linked to poor health habits and early death in the adult years begin in </a:t>
            </a:r>
            <a:r>
              <a:rPr lang="en-US" dirty="0" smtClean="0"/>
              <a:t>adolescence</a:t>
            </a:r>
            <a:endParaRPr lang="en-US" dirty="0"/>
          </a:p>
          <a:p>
            <a:r>
              <a:rPr lang="en-US" dirty="0" smtClean="0"/>
              <a:t>Goals </a:t>
            </a:r>
            <a:r>
              <a:rPr lang="en-US" dirty="0"/>
              <a:t>are to reduce health-compromising behavior and increase health-enhancing behaviors.</a:t>
            </a:r>
          </a:p>
          <a:p>
            <a:r>
              <a:rPr lang="en-US" sz="2900" dirty="0" smtClean="0"/>
              <a:t>Leading </a:t>
            </a:r>
            <a:r>
              <a:rPr lang="en-US" sz="2900" dirty="0"/>
              <a:t>Causes of Death in Adolescence</a:t>
            </a:r>
          </a:p>
          <a:p>
            <a:pPr lvl="1"/>
            <a:r>
              <a:rPr lang="en-US" dirty="0" smtClean="0"/>
              <a:t>Accidents </a:t>
            </a:r>
            <a:r>
              <a:rPr lang="en-US" dirty="0"/>
              <a:t>- most involve automobiles, due to risky driving habits and driving under the </a:t>
            </a:r>
            <a:r>
              <a:rPr lang="en-US" dirty="0" smtClean="0"/>
              <a:t>influence of </a:t>
            </a:r>
            <a:r>
              <a:rPr lang="en-US" dirty="0"/>
              <a:t>alcohol or drugs.</a:t>
            </a:r>
          </a:p>
          <a:p>
            <a:pPr lvl="1"/>
            <a:r>
              <a:rPr lang="en-US" dirty="0" smtClean="0"/>
              <a:t>Suicide </a:t>
            </a:r>
            <a:r>
              <a:rPr lang="en-US" dirty="0"/>
              <a:t>- accounts for 6% of the deaths in the 10-14 age group, and 12% of deaths in the </a:t>
            </a:r>
            <a:r>
              <a:rPr lang="en-US" dirty="0" smtClean="0"/>
              <a:t>15-19</a:t>
            </a:r>
            <a:r>
              <a:rPr lang="en-US" dirty="0"/>
              <a:t> </a:t>
            </a:r>
            <a:r>
              <a:rPr lang="en-US" dirty="0" smtClean="0"/>
              <a:t>age </a:t>
            </a:r>
            <a:r>
              <a:rPr lang="en-US" dirty="0"/>
              <a:t>group.</a:t>
            </a:r>
          </a:p>
          <a:p>
            <a:pPr lvl="1"/>
            <a:r>
              <a:rPr lang="en-US" dirty="0" smtClean="0"/>
              <a:t>Homicide</a:t>
            </a:r>
            <a:endParaRPr lang="en-US" dirty="0"/>
          </a:p>
        </p:txBody>
      </p:sp>
      <p:pic>
        <p:nvPicPr>
          <p:cNvPr id="29698" name="Picture 2" descr="http://blog.healia.com/files/u5/car_accident.jpg"/>
          <p:cNvPicPr>
            <a:picLocks noChangeAspect="1" noChangeArrowheads="1"/>
          </p:cNvPicPr>
          <p:nvPr/>
        </p:nvPicPr>
        <p:blipFill>
          <a:blip r:embed="rId2"/>
          <a:srcRect/>
          <a:stretch>
            <a:fillRect/>
          </a:stretch>
        </p:blipFill>
        <p:spPr bwMode="auto">
          <a:xfrm>
            <a:off x="6054812" y="0"/>
            <a:ext cx="3089188" cy="20574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63286" y="0"/>
            <a:ext cx="881742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Piaget’s Theory</a:t>
            </a:r>
            <a:endParaRPr lang="en-US" dirty="0"/>
          </a:p>
        </p:txBody>
      </p:sp>
      <p:sp>
        <p:nvSpPr>
          <p:cNvPr id="3" name="Content Placeholder 2"/>
          <p:cNvSpPr>
            <a:spLocks noGrp="1"/>
          </p:cNvSpPr>
          <p:nvPr>
            <p:ph idx="1"/>
          </p:nvPr>
        </p:nvSpPr>
        <p:spPr/>
        <p:txBody>
          <a:bodyPr>
            <a:normAutofit/>
          </a:bodyPr>
          <a:lstStyle/>
          <a:p>
            <a:r>
              <a:rPr lang="en-US" dirty="0" smtClean="0"/>
              <a:t>Adolescent </a:t>
            </a:r>
            <a:r>
              <a:rPr lang="en-US" dirty="0"/>
              <a:t>thought is at the formal operational stage.</a:t>
            </a:r>
          </a:p>
          <a:p>
            <a:r>
              <a:rPr lang="en-US" dirty="0" smtClean="0"/>
              <a:t>Thought </a:t>
            </a:r>
            <a:r>
              <a:rPr lang="en-US" dirty="0"/>
              <a:t>is more abstract, characterized by:</a:t>
            </a:r>
          </a:p>
          <a:p>
            <a:pPr lvl="1"/>
            <a:r>
              <a:rPr lang="en-US" dirty="0" smtClean="0"/>
              <a:t>verbal </a:t>
            </a:r>
            <a:r>
              <a:rPr lang="en-US" dirty="0"/>
              <a:t>problem-solving ability</a:t>
            </a:r>
          </a:p>
          <a:p>
            <a:pPr lvl="1"/>
            <a:r>
              <a:rPr lang="en-US" dirty="0" smtClean="0"/>
              <a:t>increased </a:t>
            </a:r>
            <a:r>
              <a:rPr lang="en-US" dirty="0"/>
              <a:t>tendency to think about thought itself</a:t>
            </a:r>
          </a:p>
          <a:p>
            <a:pPr lvl="1"/>
            <a:r>
              <a:rPr lang="en-US" dirty="0" smtClean="0"/>
              <a:t>thought </a:t>
            </a:r>
            <a:r>
              <a:rPr lang="en-US" dirty="0"/>
              <a:t>is full of idealism and possibilities</a:t>
            </a:r>
          </a:p>
          <a:p>
            <a:pPr lvl="1"/>
            <a:r>
              <a:rPr lang="en-US" dirty="0" smtClean="0"/>
              <a:t>thought </a:t>
            </a:r>
            <a:r>
              <a:rPr lang="en-US" dirty="0"/>
              <a:t>is more logical</a:t>
            </a:r>
          </a:p>
          <a:p>
            <a:pPr lvl="1"/>
            <a:r>
              <a:rPr lang="en-US" dirty="0" smtClean="0"/>
              <a:t>hypothetical-deductive reasoning</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r>
              <a:rPr lang="en-US" sz="4800" dirty="0" smtClean="0"/>
              <a:t>Hypothetical-Deductive Reasoning</a:t>
            </a:r>
            <a:endParaRPr lang="en-US" dirty="0"/>
          </a:p>
        </p:txBody>
      </p:sp>
      <p:sp>
        <p:nvSpPr>
          <p:cNvPr id="3" name="Content Placeholder 2"/>
          <p:cNvSpPr>
            <a:spLocks noGrp="1"/>
          </p:cNvSpPr>
          <p:nvPr>
            <p:ph idx="1"/>
          </p:nvPr>
        </p:nvSpPr>
        <p:spPr/>
        <p:txBody>
          <a:bodyPr/>
          <a:lstStyle/>
          <a:p>
            <a:pPr marL="438912" lvl="1" indent="-320040">
              <a:spcBef>
                <a:spcPts val="0"/>
              </a:spcBef>
              <a:buClr>
                <a:schemeClr val="accent1"/>
              </a:buClr>
              <a:buSzPct val="80000"/>
              <a:buFont typeface="Wingdings 2"/>
              <a:buChar char=""/>
            </a:pPr>
            <a:r>
              <a:rPr lang="en-US" dirty="0" smtClean="0"/>
              <a:t>Adolescents have the cognitive ability to develop hypotheses, or best guesses, about ways to solve problems, such as an algebraic equation. They then systematically deduce, or conclude, which is the best path to follow in solving the equation.</a:t>
            </a:r>
          </a:p>
        </p:txBody>
      </p:sp>
      <p:pic>
        <p:nvPicPr>
          <p:cNvPr id="72706" name="Picture 2" descr="http://www.socialresearchmethods.net/kb/Assets/images/deduct.gif?w=300&amp;h=300"/>
          <p:cNvPicPr>
            <a:picLocks noChangeAspect="1" noChangeArrowheads="1"/>
          </p:cNvPicPr>
          <p:nvPr/>
        </p:nvPicPr>
        <p:blipFill>
          <a:blip r:embed="rId2"/>
          <a:srcRect/>
          <a:stretch>
            <a:fillRect/>
          </a:stretch>
        </p:blipFill>
        <p:spPr bwMode="auto">
          <a:xfrm>
            <a:off x="762000" y="4419600"/>
            <a:ext cx="7391400" cy="162877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Egocentrism</a:t>
            </a:r>
            <a:endParaRPr lang="en-US" dirty="0"/>
          </a:p>
        </p:txBody>
      </p:sp>
      <p:sp>
        <p:nvSpPr>
          <p:cNvPr id="3" name="Content Placeholder 2"/>
          <p:cNvSpPr>
            <a:spLocks noGrp="1"/>
          </p:cNvSpPr>
          <p:nvPr>
            <p:ph idx="1"/>
          </p:nvPr>
        </p:nvSpPr>
        <p:spPr>
          <a:xfrm>
            <a:off x="457200" y="1600200"/>
            <a:ext cx="8001000" cy="5105400"/>
          </a:xfrm>
        </p:spPr>
        <p:txBody>
          <a:bodyPr>
            <a:normAutofit/>
          </a:bodyPr>
          <a:lstStyle/>
          <a:p>
            <a:r>
              <a:rPr lang="en-US" sz="3000" dirty="0" smtClean="0"/>
              <a:t>The </a:t>
            </a:r>
            <a:r>
              <a:rPr lang="en-US" sz="3000" dirty="0"/>
              <a:t>heightened self-consciousness of adolescents, reflected in their belief that </a:t>
            </a:r>
            <a:r>
              <a:rPr lang="en-US" sz="3000" dirty="0" smtClean="0"/>
              <a:t>others are </a:t>
            </a:r>
            <a:r>
              <a:rPr lang="en-US" sz="3000" dirty="0"/>
              <a:t>as interested in them as they themselves are, and in their sense of </a:t>
            </a:r>
            <a:r>
              <a:rPr lang="en-US" sz="3000" dirty="0" smtClean="0"/>
              <a:t>personal uniqueness. </a:t>
            </a:r>
            <a:r>
              <a:rPr lang="en-US" sz="3000" dirty="0" smtClean="0">
                <a:solidFill>
                  <a:srgbClr val="00B0F0"/>
                </a:solidFill>
              </a:rPr>
              <a:t>(</a:t>
            </a:r>
            <a:r>
              <a:rPr lang="en-US" sz="2800" dirty="0" smtClean="0">
                <a:solidFill>
                  <a:srgbClr val="00B0F0"/>
                </a:solidFill>
              </a:rPr>
              <a:t>over preoccupied with their own internal world)</a:t>
            </a:r>
            <a:endParaRPr lang="en-US" sz="3000" dirty="0">
              <a:solidFill>
                <a:srgbClr val="00B0F0"/>
              </a:solidFill>
            </a:endParaRPr>
          </a:p>
          <a:p>
            <a:r>
              <a:rPr lang="en-US" sz="3000" dirty="0" smtClean="0"/>
              <a:t>Dissected </a:t>
            </a:r>
            <a:r>
              <a:rPr lang="en-US" sz="3000" dirty="0"/>
              <a:t>into two types of social thinking:</a:t>
            </a:r>
          </a:p>
          <a:p>
            <a:pPr lvl="1"/>
            <a:r>
              <a:rPr lang="en-US" sz="2700" dirty="0" smtClean="0"/>
              <a:t>imaginary </a:t>
            </a:r>
            <a:r>
              <a:rPr lang="en-US" sz="2700" dirty="0"/>
              <a:t>audience</a:t>
            </a:r>
          </a:p>
          <a:p>
            <a:pPr lvl="1"/>
            <a:r>
              <a:rPr lang="en-US" sz="2700" dirty="0" smtClean="0"/>
              <a:t>personal fable</a:t>
            </a:r>
            <a:endParaRPr lang="en-US" sz="2700" dirty="0"/>
          </a:p>
        </p:txBody>
      </p:sp>
      <p:pic>
        <p:nvPicPr>
          <p:cNvPr id="26626" name="Picture 2" descr="http://t1.gstatic.com/images?q=tbn:ANd9GcQ5JUr7G6evYyIJ1XbmLD32-oyyAEa6XO4cXVZoGmTkXWk1cLSUPcbCMdn9"/>
          <p:cNvPicPr>
            <a:picLocks noChangeAspect="1" noChangeArrowheads="1"/>
          </p:cNvPicPr>
          <p:nvPr/>
        </p:nvPicPr>
        <p:blipFill>
          <a:blip r:embed="rId2"/>
          <a:srcRect/>
          <a:stretch>
            <a:fillRect/>
          </a:stretch>
        </p:blipFill>
        <p:spPr bwMode="auto">
          <a:xfrm>
            <a:off x="4876800" y="4521586"/>
            <a:ext cx="3200400" cy="233641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371600"/>
            <a:ext cx="8229600" cy="5486400"/>
          </a:xfrm>
        </p:spPr>
        <p:txBody>
          <a:bodyPr>
            <a:normAutofit fontScale="77500" lnSpcReduction="20000"/>
          </a:bodyPr>
          <a:lstStyle/>
          <a:p>
            <a:r>
              <a:rPr lang="en-US" sz="4000" b="1" dirty="0" smtClean="0"/>
              <a:t>The Imaginary Audience</a:t>
            </a:r>
          </a:p>
          <a:p>
            <a:endParaRPr lang="en-US" sz="4000" b="1" dirty="0" smtClean="0"/>
          </a:p>
          <a:p>
            <a:r>
              <a:rPr lang="en-US" dirty="0" smtClean="0"/>
              <a:t>An individual imagines and believes that multitudes of people are enthusiastically listening to or watching him or her</a:t>
            </a:r>
          </a:p>
          <a:p>
            <a:r>
              <a:rPr lang="en-US" dirty="0" smtClean="0"/>
              <a:t>Involves attention-getting behavior—the attempt to be noticed, visible, and “on stage.”</a:t>
            </a:r>
          </a:p>
          <a:p>
            <a:endParaRPr lang="en-US" dirty="0" smtClean="0"/>
          </a:p>
          <a:p>
            <a:r>
              <a:rPr lang="en-US" sz="3600" b="1" dirty="0" smtClean="0"/>
              <a:t>The Personal Fable</a:t>
            </a:r>
          </a:p>
          <a:p>
            <a:endParaRPr lang="en-US" sz="3600" b="1" dirty="0" smtClean="0"/>
          </a:p>
          <a:p>
            <a:r>
              <a:rPr lang="en-US" dirty="0" smtClean="0"/>
              <a:t>An adolescent’s sense of uniqueness and invulnerability.</a:t>
            </a:r>
          </a:p>
          <a:p>
            <a:r>
              <a:rPr lang="en-US" dirty="0" smtClean="0"/>
              <a:t>Adolescents feel that no one can understand how they really feel.</a:t>
            </a:r>
            <a:r>
              <a:rPr lang="en-US" dirty="0" smtClean="0">
                <a:solidFill>
                  <a:srgbClr val="0070C0"/>
                </a:solidFill>
              </a:rPr>
              <a:t> (A person might believe that they are the only one who can experience whatever feelings of joy, horror, misery, or confusion they might encounter)</a:t>
            </a:r>
            <a:endParaRPr lang="en-US" dirty="0" smtClean="0"/>
          </a:p>
          <a:p>
            <a:r>
              <a:rPr lang="en-US" dirty="0" smtClean="0"/>
              <a:t>Personal fables frequently show up in adolescent diaries.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Processing</a:t>
            </a:r>
          </a:p>
        </p:txBody>
      </p:sp>
      <p:sp>
        <p:nvSpPr>
          <p:cNvPr id="3" name="Content Placeholder 2"/>
          <p:cNvSpPr>
            <a:spLocks noGrp="1"/>
          </p:cNvSpPr>
          <p:nvPr>
            <p:ph idx="1"/>
          </p:nvPr>
        </p:nvSpPr>
        <p:spPr/>
        <p:txBody>
          <a:bodyPr/>
          <a:lstStyle/>
          <a:p>
            <a:r>
              <a:rPr lang="en-US" dirty="0" smtClean="0"/>
              <a:t>Decision </a:t>
            </a:r>
            <a:r>
              <a:rPr lang="en-US" dirty="0"/>
              <a:t>Making</a:t>
            </a:r>
          </a:p>
          <a:p>
            <a:r>
              <a:rPr lang="en-US" dirty="0" smtClean="0"/>
              <a:t>Critical </a:t>
            </a:r>
            <a:r>
              <a:rPr lang="en-US" dirty="0"/>
              <a:t>Thinking</a:t>
            </a:r>
          </a:p>
        </p:txBody>
      </p:sp>
      <p:pic>
        <p:nvPicPr>
          <p:cNvPr id="25602" name="Picture 2" descr="http://projects.coe.uga.edu/epltt/images/f/f4/Information_1.jpg"/>
          <p:cNvPicPr>
            <a:picLocks noChangeAspect="1" noChangeArrowheads="1"/>
          </p:cNvPicPr>
          <p:nvPr/>
        </p:nvPicPr>
        <p:blipFill>
          <a:blip r:embed="rId2"/>
          <a:srcRect/>
          <a:stretch>
            <a:fillRect/>
          </a:stretch>
        </p:blipFill>
        <p:spPr bwMode="auto">
          <a:xfrm>
            <a:off x="5334000" y="1143000"/>
            <a:ext cx="3810000" cy="2934731"/>
          </a:xfrm>
          <a:prstGeom prst="rect">
            <a:avLst/>
          </a:prstGeom>
          <a:noFill/>
        </p:spPr>
      </p:pic>
      <p:pic>
        <p:nvPicPr>
          <p:cNvPr id="25604" name="Picture 4" descr="http://projects.coe.uga.edu/epltt/images/8/8f/Information_2.jpg"/>
          <p:cNvPicPr>
            <a:picLocks noChangeAspect="1" noChangeArrowheads="1"/>
          </p:cNvPicPr>
          <p:nvPr/>
        </p:nvPicPr>
        <p:blipFill>
          <a:blip r:embed="rId3"/>
          <a:srcRect/>
          <a:stretch>
            <a:fillRect/>
          </a:stretch>
        </p:blipFill>
        <p:spPr bwMode="auto">
          <a:xfrm>
            <a:off x="152401" y="3124200"/>
            <a:ext cx="5048420" cy="343852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Decision Making</a:t>
            </a:r>
            <a:endParaRPr lang="en-US" dirty="0"/>
          </a:p>
        </p:txBody>
      </p:sp>
      <p:sp>
        <p:nvSpPr>
          <p:cNvPr id="3" name="Content Placeholder 2"/>
          <p:cNvSpPr>
            <a:spLocks noGrp="1"/>
          </p:cNvSpPr>
          <p:nvPr>
            <p:ph idx="1"/>
          </p:nvPr>
        </p:nvSpPr>
        <p:spPr/>
        <p:txBody>
          <a:bodyPr>
            <a:normAutofit fontScale="55000" lnSpcReduction="20000"/>
          </a:bodyPr>
          <a:lstStyle/>
          <a:p>
            <a:r>
              <a:rPr lang="en-US" sz="5000" dirty="0" smtClean="0"/>
              <a:t>Adolescence </a:t>
            </a:r>
            <a:r>
              <a:rPr lang="en-US" sz="5000" dirty="0"/>
              <a:t>is a time of increased decision making</a:t>
            </a:r>
            <a:r>
              <a:rPr lang="en-US" sz="5000" dirty="0" smtClean="0"/>
              <a:t>.</a:t>
            </a:r>
          </a:p>
          <a:p>
            <a:endParaRPr lang="en-US" sz="5000" dirty="0"/>
          </a:p>
          <a:p>
            <a:r>
              <a:rPr lang="en-US" sz="5000" dirty="0" smtClean="0"/>
              <a:t>Compared </a:t>
            </a:r>
            <a:r>
              <a:rPr lang="en-US" sz="5000" dirty="0"/>
              <a:t>to children, young adolescents are more likely </a:t>
            </a:r>
            <a:r>
              <a:rPr lang="en-US" sz="5000" dirty="0" smtClean="0"/>
              <a:t>to: </a:t>
            </a:r>
          </a:p>
          <a:p>
            <a:pPr lvl="1"/>
            <a:r>
              <a:rPr lang="en-US" sz="4600" dirty="0" smtClean="0"/>
              <a:t>generate options</a:t>
            </a:r>
          </a:p>
          <a:p>
            <a:pPr lvl="1"/>
            <a:r>
              <a:rPr lang="en-US" sz="4600" dirty="0" smtClean="0"/>
              <a:t>examine </a:t>
            </a:r>
            <a:r>
              <a:rPr lang="en-US" sz="4600" dirty="0"/>
              <a:t>a </a:t>
            </a:r>
            <a:r>
              <a:rPr lang="en-US" sz="4600" dirty="0" smtClean="0"/>
              <a:t>situation from </a:t>
            </a:r>
            <a:r>
              <a:rPr lang="en-US" sz="4600" dirty="0"/>
              <a:t>a variety of </a:t>
            </a:r>
            <a:r>
              <a:rPr lang="en-US" sz="4600" dirty="0" smtClean="0"/>
              <a:t>perspectives</a:t>
            </a:r>
          </a:p>
          <a:p>
            <a:pPr lvl="1"/>
            <a:r>
              <a:rPr lang="en-US" sz="4600" dirty="0" smtClean="0"/>
              <a:t>anticipate </a:t>
            </a:r>
            <a:r>
              <a:rPr lang="en-US" sz="4600" dirty="0"/>
              <a:t>the consequences of </a:t>
            </a:r>
            <a:r>
              <a:rPr lang="en-US" sz="4600" dirty="0" smtClean="0"/>
              <a:t>decisions</a:t>
            </a:r>
          </a:p>
          <a:p>
            <a:pPr lvl="1"/>
            <a:r>
              <a:rPr lang="en-US" sz="4600" dirty="0" smtClean="0"/>
              <a:t>consider the credibility </a:t>
            </a:r>
            <a:r>
              <a:rPr lang="en-US" sz="4600" dirty="0"/>
              <a:t>of sources</a:t>
            </a:r>
            <a:r>
              <a:rPr lang="en-US" sz="4600" dirty="0" smtClean="0"/>
              <a:t>.</a:t>
            </a:r>
          </a:p>
          <a:p>
            <a:endParaRPr lang="en-US" sz="5000" dirty="0"/>
          </a:p>
          <a:p>
            <a:r>
              <a:rPr lang="en-US" sz="5000" dirty="0" smtClean="0"/>
              <a:t>Parents </a:t>
            </a:r>
            <a:r>
              <a:rPr lang="en-US" sz="5000" dirty="0"/>
              <a:t>should involve adolescents in appropriate decision-making </a:t>
            </a:r>
            <a:r>
              <a:rPr lang="en-US" sz="5000" dirty="0" smtClean="0"/>
              <a:t>activities</a:t>
            </a:r>
            <a:endParaRPr lang="en-US" sz="5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Critical Thinking</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A solid basis of fundamental skills is necessary for the development of critical thinking skills.</a:t>
            </a:r>
          </a:p>
          <a:p>
            <a:endParaRPr lang="en-US" dirty="0" smtClean="0"/>
          </a:p>
          <a:p>
            <a:r>
              <a:rPr lang="en-US" dirty="0" smtClean="0"/>
              <a:t>Recent studies have shown critical thinking increases with age, but still only occurs less than half the time with high school juniors</a:t>
            </a:r>
          </a:p>
          <a:p>
            <a:endParaRPr lang="en-US" dirty="0" smtClean="0"/>
          </a:p>
          <a:p>
            <a:r>
              <a:rPr lang="en-US" dirty="0" smtClean="0"/>
              <a:t>Cognitive changes that allow improved critical thinking are:</a:t>
            </a:r>
          </a:p>
          <a:p>
            <a:pPr lvl="1"/>
            <a:r>
              <a:rPr lang="en-US" dirty="0" smtClean="0"/>
              <a:t>increased speed and capacity of information processing</a:t>
            </a:r>
          </a:p>
          <a:p>
            <a:pPr lvl="1"/>
            <a:r>
              <a:rPr lang="en-US" dirty="0" smtClean="0"/>
              <a:t>more breadth of content knowledge in a variety of areas</a:t>
            </a:r>
          </a:p>
          <a:p>
            <a:pPr lvl="1"/>
            <a:r>
              <a:rPr lang="en-US" dirty="0" smtClean="0"/>
              <a:t>increased ability to construct new knowledge combinations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srcRect/>
          <a:stretch>
            <a:fillRect/>
          </a:stretch>
        </p:blipFill>
        <p:spPr bwMode="auto">
          <a:xfrm>
            <a:off x="4876798" y="3276600"/>
            <a:ext cx="4267202" cy="2443611"/>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The Nature of Adolescence </a:t>
            </a:r>
            <a:r>
              <a:rPr lang="en-US" sz="1500" dirty="0" smtClean="0"/>
              <a:t>cont..</a:t>
            </a:r>
            <a:endParaRPr lang="en-US" sz="1500" dirty="0"/>
          </a:p>
        </p:txBody>
      </p:sp>
      <p:sp>
        <p:nvSpPr>
          <p:cNvPr id="3" name="Content Placeholder 2"/>
          <p:cNvSpPr>
            <a:spLocks noGrp="1"/>
          </p:cNvSpPr>
          <p:nvPr>
            <p:ph idx="1"/>
          </p:nvPr>
        </p:nvSpPr>
        <p:spPr>
          <a:xfrm>
            <a:off x="457200" y="1775191"/>
            <a:ext cx="8458200" cy="4778009"/>
          </a:xfrm>
        </p:spPr>
        <p:txBody>
          <a:bodyPr>
            <a:normAutofit/>
          </a:bodyPr>
          <a:lstStyle/>
          <a:p>
            <a:pPr marL="457200" indent="-457200">
              <a:buFont typeface="+mj-lt"/>
              <a:buAutoNum type="arabicPeriod"/>
            </a:pPr>
            <a:r>
              <a:rPr lang="en-US" b="1" dirty="0" smtClean="0">
                <a:solidFill>
                  <a:srgbClr val="FFC000"/>
                </a:solidFill>
              </a:rPr>
              <a:t>Thoughts are more abstract and idealistic.</a:t>
            </a:r>
          </a:p>
          <a:p>
            <a:pPr marL="457200" indent="-457200">
              <a:buFont typeface="+mj-lt"/>
              <a:buAutoNum type="arabicPeriod"/>
            </a:pPr>
            <a:endParaRPr lang="en-US" b="1" dirty="0" smtClean="0">
              <a:solidFill>
                <a:srgbClr val="FFC000"/>
              </a:solidFill>
            </a:endParaRPr>
          </a:p>
          <a:p>
            <a:pPr marL="457200" indent="-457200">
              <a:buFont typeface="+mj-lt"/>
              <a:buAutoNum type="arabicPeriod"/>
            </a:pPr>
            <a:r>
              <a:rPr lang="en-US" b="1" dirty="0" smtClean="0">
                <a:solidFill>
                  <a:srgbClr val="FFC000"/>
                </a:solidFill>
              </a:rPr>
              <a:t>Biological changes trigger a heightened interest in body image.</a:t>
            </a:r>
          </a:p>
          <a:p>
            <a:pPr marL="457200" indent="-457200">
              <a:buFont typeface="+mj-lt"/>
              <a:buAutoNum type="arabicPeriod"/>
            </a:pPr>
            <a:endParaRPr lang="en-US" b="1" dirty="0" smtClean="0">
              <a:solidFill>
                <a:srgbClr val="FFC000"/>
              </a:solidFill>
            </a:endParaRPr>
          </a:p>
          <a:p>
            <a:pPr marL="457200" indent="-457200">
              <a:buFont typeface="+mj-lt"/>
              <a:buAutoNum type="arabicPeriod"/>
            </a:pPr>
            <a:r>
              <a:rPr lang="en-US" b="1" dirty="0" smtClean="0">
                <a:solidFill>
                  <a:srgbClr val="FFC000"/>
                </a:solidFill>
              </a:rPr>
              <a:t>Most adolescents have a positive self-concept(self oriented) and positive relationships with others.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6" descr="http://jaredmgriffin.files.wordpress.com/2011/05/information-processing-model.jpg"/>
          <p:cNvPicPr>
            <a:picLocks noChangeAspect="1" noChangeArrowheads="1"/>
          </p:cNvPicPr>
          <p:nvPr/>
        </p:nvPicPr>
        <p:blipFill>
          <a:blip r:embed="rId2"/>
          <a:srcRect/>
          <a:stretch>
            <a:fillRect/>
          </a:stretch>
        </p:blipFill>
        <p:spPr bwMode="auto">
          <a:xfrm>
            <a:off x="457200" y="1447800"/>
            <a:ext cx="8001000" cy="538141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blog.lib.umn.edu/reife014/myblog2/middle%20school.jpg"/>
          <p:cNvPicPr>
            <a:picLocks noChangeAspect="1" noChangeArrowheads="1"/>
          </p:cNvPicPr>
          <p:nvPr/>
        </p:nvPicPr>
        <p:blipFill>
          <a:blip r:embed="rId2"/>
          <a:srcRect/>
          <a:stretch>
            <a:fillRect/>
          </a:stretch>
        </p:blipFill>
        <p:spPr bwMode="auto">
          <a:xfrm>
            <a:off x="6019800" y="4764785"/>
            <a:ext cx="3124200" cy="2093215"/>
          </a:xfrm>
          <a:prstGeom prst="rect">
            <a:avLst/>
          </a:prstGeom>
          <a:noFill/>
        </p:spPr>
      </p:pic>
      <p:sp>
        <p:nvSpPr>
          <p:cNvPr id="2" name="Title 1"/>
          <p:cNvSpPr>
            <a:spLocks noGrp="1"/>
          </p:cNvSpPr>
          <p:nvPr>
            <p:ph type="title"/>
          </p:nvPr>
        </p:nvSpPr>
        <p:spPr/>
        <p:txBody>
          <a:bodyPr>
            <a:normAutofit fontScale="90000"/>
          </a:bodyPr>
          <a:lstStyle/>
          <a:p>
            <a:r>
              <a:rPr lang="en-US" dirty="0" smtClean="0"/>
              <a:t>The Transition to Middle or Junior High School</a:t>
            </a:r>
            <a:endParaRPr lang="en-US" dirty="0"/>
          </a:p>
        </p:txBody>
      </p:sp>
      <p:sp>
        <p:nvSpPr>
          <p:cNvPr id="3" name="Content Placeholder 2"/>
          <p:cNvSpPr>
            <a:spLocks noGrp="1"/>
          </p:cNvSpPr>
          <p:nvPr>
            <p:ph idx="1"/>
          </p:nvPr>
        </p:nvSpPr>
        <p:spPr>
          <a:xfrm>
            <a:off x="457200" y="1447800"/>
            <a:ext cx="7467600" cy="5410200"/>
          </a:xfrm>
        </p:spPr>
        <p:txBody>
          <a:bodyPr>
            <a:normAutofit lnSpcReduction="10000"/>
          </a:bodyPr>
          <a:lstStyle/>
          <a:p>
            <a:r>
              <a:rPr lang="en-US" dirty="0" smtClean="0"/>
              <a:t>This </a:t>
            </a:r>
            <a:r>
              <a:rPr lang="en-US" dirty="0"/>
              <a:t>transition can be stressful.</a:t>
            </a:r>
          </a:p>
          <a:p>
            <a:r>
              <a:rPr lang="en-US" dirty="0" smtClean="0"/>
              <a:t>Many </a:t>
            </a:r>
            <a:r>
              <a:rPr lang="en-US" dirty="0"/>
              <a:t>changes are taking place in the individual, in the family, and in school simultaneously.</a:t>
            </a:r>
          </a:p>
          <a:p>
            <a:r>
              <a:rPr lang="en-US" dirty="0" smtClean="0"/>
              <a:t>Changes </a:t>
            </a:r>
            <a:r>
              <a:rPr lang="en-US" dirty="0"/>
              <a:t>can be both positive and negative.</a:t>
            </a:r>
          </a:p>
          <a:p>
            <a:r>
              <a:rPr lang="en-US" dirty="0" smtClean="0"/>
              <a:t>Students </a:t>
            </a:r>
            <a:r>
              <a:rPr lang="en-US" dirty="0"/>
              <a:t>experience the </a:t>
            </a:r>
            <a:r>
              <a:rPr lang="en-US" dirty="0">
                <a:solidFill>
                  <a:srgbClr val="00B0F0"/>
                </a:solidFill>
              </a:rPr>
              <a:t>“top-dog phenomenon,”</a:t>
            </a:r>
            <a:r>
              <a:rPr lang="en-US" dirty="0"/>
              <a:t> moving from top position in elementary </a:t>
            </a:r>
            <a:r>
              <a:rPr lang="en-US" dirty="0" smtClean="0"/>
              <a:t>school (oldest</a:t>
            </a:r>
            <a:r>
              <a:rPr lang="en-US" dirty="0"/>
              <a:t>, biggest, most powerful) to lowest position in middle or junior high school (</a:t>
            </a:r>
            <a:r>
              <a:rPr lang="en-US" dirty="0" smtClean="0"/>
              <a:t>youngest, smallest</a:t>
            </a:r>
            <a:r>
              <a:rPr lang="en-US" dirty="0"/>
              <a:t>, and least </a:t>
            </a:r>
            <a:r>
              <a:rPr lang="en-US" dirty="0" smtClean="0"/>
              <a:t>powerful).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img.ehowcdn.com/article-new/ds-photo/getty/article/129/197/87593304_XS.jpg"/>
          <p:cNvPicPr>
            <a:picLocks noChangeAspect="1" noChangeArrowheads="1"/>
          </p:cNvPicPr>
          <p:nvPr/>
        </p:nvPicPr>
        <p:blipFill>
          <a:blip r:embed="rId2"/>
          <a:srcRect/>
          <a:stretch>
            <a:fillRect/>
          </a:stretch>
        </p:blipFill>
        <p:spPr bwMode="auto">
          <a:xfrm>
            <a:off x="5943600" y="4729733"/>
            <a:ext cx="3200400" cy="2128267"/>
          </a:xfrm>
          <a:prstGeom prst="rect">
            <a:avLst/>
          </a:prstGeom>
          <a:noFill/>
        </p:spPr>
      </p:pic>
      <p:sp>
        <p:nvSpPr>
          <p:cNvPr id="2" name="Title 1"/>
          <p:cNvSpPr>
            <a:spLocks noGrp="1"/>
          </p:cNvSpPr>
          <p:nvPr>
            <p:ph type="title"/>
          </p:nvPr>
        </p:nvSpPr>
        <p:spPr/>
        <p:txBody>
          <a:bodyPr>
            <a:normAutofit/>
          </a:bodyPr>
          <a:lstStyle/>
          <a:p>
            <a:r>
              <a:rPr lang="en-US" sz="3200" dirty="0" smtClean="0"/>
              <a:t>Difficult Changes in the Transition to Middle School</a:t>
            </a:r>
            <a:endParaRPr lang="en-US" dirty="0"/>
          </a:p>
        </p:txBody>
      </p:sp>
      <p:sp>
        <p:nvSpPr>
          <p:cNvPr id="3" name="Content Placeholder 2"/>
          <p:cNvSpPr>
            <a:spLocks noGrp="1"/>
          </p:cNvSpPr>
          <p:nvPr>
            <p:ph idx="1"/>
          </p:nvPr>
        </p:nvSpPr>
        <p:spPr/>
        <p:txBody>
          <a:bodyPr>
            <a:normAutofit fontScale="92500"/>
          </a:bodyPr>
          <a:lstStyle/>
          <a:p>
            <a:r>
              <a:rPr lang="en-US" dirty="0" smtClean="0"/>
              <a:t>Puberty and related concerns about body image</a:t>
            </a:r>
          </a:p>
          <a:p>
            <a:r>
              <a:rPr lang="en-US" dirty="0" smtClean="0"/>
              <a:t>Emergence of some formal operational thought</a:t>
            </a:r>
          </a:p>
          <a:p>
            <a:r>
              <a:rPr lang="en-US" dirty="0" smtClean="0"/>
              <a:t>Changes in social cognition</a:t>
            </a:r>
          </a:p>
          <a:p>
            <a:r>
              <a:rPr lang="en-US" dirty="0" smtClean="0"/>
              <a:t>Increased responsibility and independence</a:t>
            </a:r>
          </a:p>
          <a:p>
            <a:r>
              <a:rPr lang="en-US" dirty="0" smtClean="0"/>
              <a:t>Decreased dependency on parents</a:t>
            </a:r>
          </a:p>
          <a:p>
            <a:r>
              <a:rPr lang="en-US" dirty="0" smtClean="0"/>
              <a:t>Change from small contained classrooms to larger, more impersonal school structure</a:t>
            </a:r>
          </a:p>
          <a:p>
            <a:r>
              <a:rPr lang="en-US" dirty="0" smtClean="0"/>
              <a:t>Increased focus on achievement and performance and their assessment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ydtalk.com/jdispatch/wp-content/uploads/2011/10/WEB-program-at-Southern-2.jpg"/>
          <p:cNvPicPr>
            <a:picLocks noChangeAspect="1" noChangeArrowheads="1"/>
          </p:cNvPicPr>
          <p:nvPr/>
        </p:nvPicPr>
        <p:blipFill>
          <a:blip r:embed="rId2"/>
          <a:srcRect/>
          <a:stretch>
            <a:fillRect/>
          </a:stretch>
        </p:blipFill>
        <p:spPr bwMode="auto">
          <a:xfrm>
            <a:off x="6629400" y="4336215"/>
            <a:ext cx="2514600" cy="2521785"/>
          </a:xfrm>
          <a:prstGeom prst="rect">
            <a:avLst/>
          </a:prstGeom>
          <a:noFill/>
        </p:spPr>
      </p:pic>
      <p:sp>
        <p:nvSpPr>
          <p:cNvPr id="2" name="Title 1"/>
          <p:cNvSpPr>
            <a:spLocks noGrp="1"/>
          </p:cNvSpPr>
          <p:nvPr>
            <p:ph type="title"/>
          </p:nvPr>
        </p:nvSpPr>
        <p:spPr/>
        <p:txBody>
          <a:bodyPr>
            <a:normAutofit fontScale="90000"/>
          </a:bodyPr>
          <a:lstStyle/>
          <a:p>
            <a:r>
              <a:rPr lang="en-US" dirty="0" smtClean="0"/>
              <a:t>Positive Changes in the Transition to Middle School</a:t>
            </a:r>
            <a:endParaRPr lang="en-US" dirty="0"/>
          </a:p>
        </p:txBody>
      </p:sp>
      <p:sp>
        <p:nvSpPr>
          <p:cNvPr id="3" name="Content Placeholder 2"/>
          <p:cNvSpPr>
            <a:spLocks noGrp="1"/>
          </p:cNvSpPr>
          <p:nvPr>
            <p:ph idx="1"/>
          </p:nvPr>
        </p:nvSpPr>
        <p:spPr/>
        <p:txBody>
          <a:bodyPr>
            <a:normAutofit/>
          </a:bodyPr>
          <a:lstStyle/>
          <a:p>
            <a:r>
              <a:rPr lang="en-US" dirty="0" smtClean="0"/>
              <a:t>Students are more likely to feel grown up.</a:t>
            </a:r>
          </a:p>
          <a:p>
            <a:r>
              <a:rPr lang="en-US" dirty="0" smtClean="0"/>
              <a:t>They have more subjects from which to select.</a:t>
            </a:r>
          </a:p>
          <a:p>
            <a:r>
              <a:rPr lang="en-US" dirty="0" smtClean="0"/>
              <a:t>They have more opportunities to spend time with peers and to locate compatible friends.</a:t>
            </a:r>
          </a:p>
          <a:p>
            <a:r>
              <a:rPr lang="en-US" dirty="0" smtClean="0"/>
              <a:t>They enjoy increased independence from direct parental monitoring.</a:t>
            </a:r>
          </a:p>
          <a:p>
            <a:r>
              <a:rPr lang="en-US" dirty="0" smtClean="0"/>
              <a:t>They may be more challenged intellectually by academic work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Effective Schools for Young Adolescents</a:t>
            </a:r>
            <a:endParaRPr lang="en-US" dirty="0"/>
          </a:p>
        </p:txBody>
      </p:sp>
      <p:sp>
        <p:nvSpPr>
          <p:cNvPr id="3" name="Content Placeholder 2"/>
          <p:cNvSpPr>
            <a:spLocks noGrp="1"/>
          </p:cNvSpPr>
          <p:nvPr>
            <p:ph idx="1"/>
          </p:nvPr>
        </p:nvSpPr>
        <p:spPr>
          <a:xfrm>
            <a:off x="457200" y="1447800"/>
            <a:ext cx="8229600" cy="5257800"/>
          </a:xfrm>
        </p:spPr>
        <p:txBody>
          <a:bodyPr>
            <a:normAutofit fontScale="85000" lnSpcReduction="20000"/>
          </a:bodyPr>
          <a:lstStyle/>
          <a:p>
            <a:r>
              <a:rPr lang="en-US" dirty="0" smtClean="0"/>
              <a:t>Develop smaller “communities” or “houses” to lessen the impersonal nature of large middle schools.</a:t>
            </a:r>
          </a:p>
          <a:p>
            <a:endParaRPr lang="en-US" dirty="0" smtClean="0"/>
          </a:p>
          <a:p>
            <a:r>
              <a:rPr lang="en-US" dirty="0" smtClean="0"/>
              <a:t>Lower student-to-counselor ratios to 10-to-1.</a:t>
            </a:r>
          </a:p>
          <a:p>
            <a:endParaRPr lang="en-US" dirty="0" smtClean="0"/>
          </a:p>
          <a:p>
            <a:r>
              <a:rPr lang="en-US" dirty="0" smtClean="0"/>
              <a:t>Involve parents and community leaders.</a:t>
            </a:r>
          </a:p>
          <a:p>
            <a:endParaRPr lang="en-US" dirty="0" smtClean="0"/>
          </a:p>
          <a:p>
            <a:r>
              <a:rPr lang="en-US" dirty="0" smtClean="0"/>
              <a:t>Develop curricula that produce students who are literate, understand the sciences, and have a sense of health, ethics, and citizenship.</a:t>
            </a:r>
          </a:p>
          <a:p>
            <a:endParaRPr lang="en-US" dirty="0" smtClean="0"/>
          </a:p>
          <a:p>
            <a:r>
              <a:rPr lang="en-US" dirty="0" smtClean="0"/>
              <a:t>Have teachers team teach in more flexibly designed curriculum that integrates several subjects.</a:t>
            </a:r>
          </a:p>
          <a:p>
            <a:endParaRPr lang="en-US" dirty="0" smtClean="0"/>
          </a:p>
          <a:p>
            <a:r>
              <a:rPr lang="en-US" dirty="0" smtClean="0"/>
              <a:t>Have in-school health and fitness programs.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School</a:t>
            </a:r>
          </a:p>
        </p:txBody>
      </p:sp>
      <p:sp>
        <p:nvSpPr>
          <p:cNvPr id="3" name="Content Placeholder 2"/>
          <p:cNvSpPr>
            <a:spLocks noGrp="1"/>
          </p:cNvSpPr>
          <p:nvPr>
            <p:ph idx="1"/>
          </p:nvPr>
        </p:nvSpPr>
        <p:spPr/>
        <p:txBody>
          <a:bodyPr/>
          <a:lstStyle/>
          <a:p>
            <a:r>
              <a:rPr lang="en-US" dirty="0" smtClean="0"/>
              <a:t>High </a:t>
            </a:r>
            <a:r>
              <a:rPr lang="en-US" dirty="0"/>
              <a:t>School Dropouts</a:t>
            </a:r>
          </a:p>
          <a:p>
            <a:r>
              <a:rPr lang="en-US" dirty="0" smtClean="0"/>
              <a:t>Toward </a:t>
            </a:r>
            <a:r>
              <a:rPr lang="en-US" dirty="0"/>
              <a:t>Effective High Schools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Dropouts</a:t>
            </a:r>
            <a:endParaRPr lang="en-US" dirty="0"/>
          </a:p>
        </p:txBody>
      </p:sp>
      <p:sp>
        <p:nvSpPr>
          <p:cNvPr id="3" name="Content Placeholder 2"/>
          <p:cNvSpPr>
            <a:spLocks noGrp="1"/>
          </p:cNvSpPr>
          <p:nvPr>
            <p:ph idx="1"/>
          </p:nvPr>
        </p:nvSpPr>
        <p:spPr/>
        <p:txBody>
          <a:bodyPr>
            <a:normAutofit/>
          </a:bodyPr>
          <a:lstStyle/>
          <a:p>
            <a:r>
              <a:rPr lang="en-US" dirty="0" smtClean="0"/>
              <a:t>Many </a:t>
            </a:r>
            <a:r>
              <a:rPr lang="en-US" dirty="0"/>
              <a:t>do not have the skills that will allow them to advance in the work world.</a:t>
            </a:r>
          </a:p>
          <a:p>
            <a:r>
              <a:rPr lang="en-US" dirty="0" smtClean="0"/>
              <a:t>Students </a:t>
            </a:r>
            <a:r>
              <a:rPr lang="en-US" dirty="0"/>
              <a:t>drop out of school due to:</a:t>
            </a:r>
          </a:p>
          <a:p>
            <a:pPr lvl="1"/>
            <a:r>
              <a:rPr lang="en-US" dirty="0" smtClean="0"/>
              <a:t>school-related </a:t>
            </a:r>
            <a:r>
              <a:rPr lang="en-US" dirty="0"/>
              <a:t>reasons (dislike or being expelled)</a:t>
            </a:r>
          </a:p>
          <a:p>
            <a:pPr lvl="1"/>
            <a:r>
              <a:rPr lang="en-US" dirty="0" smtClean="0"/>
              <a:t>economic </a:t>
            </a:r>
            <a:r>
              <a:rPr lang="en-US" dirty="0"/>
              <a:t>reasons</a:t>
            </a:r>
          </a:p>
          <a:p>
            <a:pPr lvl="1"/>
            <a:r>
              <a:rPr lang="en-US" dirty="0" smtClean="0"/>
              <a:t>personal </a:t>
            </a:r>
            <a:r>
              <a:rPr lang="en-US" dirty="0"/>
              <a:t>reasons (pregnancy/marriage in females)</a:t>
            </a:r>
          </a:p>
          <a:p>
            <a:r>
              <a:rPr lang="en-US" dirty="0" smtClean="0"/>
              <a:t>In the last half of the 20th century, high school drop out rates have declined overall.</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Effective High Schools</a:t>
            </a:r>
            <a:endParaRPr lang="en-US" dirty="0"/>
          </a:p>
        </p:txBody>
      </p:sp>
      <p:sp>
        <p:nvSpPr>
          <p:cNvPr id="3" name="Content Placeholder 2"/>
          <p:cNvSpPr>
            <a:spLocks noGrp="1"/>
          </p:cNvSpPr>
          <p:nvPr>
            <p:ph idx="1"/>
          </p:nvPr>
        </p:nvSpPr>
        <p:spPr/>
        <p:txBody>
          <a:bodyPr/>
          <a:lstStyle/>
          <a:p>
            <a:r>
              <a:rPr lang="en-US" dirty="0" smtClean="0"/>
              <a:t>More support is needed to enable students to graduate from high school with skills needed to succeed.</a:t>
            </a:r>
          </a:p>
          <a:p>
            <a:r>
              <a:rPr lang="en-US" dirty="0" smtClean="0"/>
              <a:t>High schools need to have higher expectations for student achievement.</a:t>
            </a:r>
          </a:p>
          <a:p>
            <a:r>
              <a:rPr lang="en-US" dirty="0" smtClean="0"/>
              <a:t>At the middle and secondary school levels, every student needs strong, positive connections with adults as they explore education and work options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Learning</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form of education that promotes social responsibility and service to </a:t>
            </a:r>
            <a:r>
              <a:rPr lang="en-US" dirty="0" smtClean="0"/>
              <a:t>the community</a:t>
            </a:r>
            <a:r>
              <a:rPr lang="en-US" dirty="0"/>
              <a:t>.</a:t>
            </a:r>
          </a:p>
          <a:p>
            <a:r>
              <a:rPr lang="en-US" dirty="0" smtClean="0"/>
              <a:t>An </a:t>
            </a:r>
            <a:r>
              <a:rPr lang="en-US" dirty="0"/>
              <a:t>important goal is for students to become less self-centered and more motivated </a:t>
            </a:r>
            <a:r>
              <a:rPr lang="en-US" dirty="0" smtClean="0"/>
              <a:t>to help </a:t>
            </a:r>
            <a:r>
              <a:rPr lang="en-US" dirty="0"/>
              <a:t>others.</a:t>
            </a:r>
          </a:p>
          <a:p>
            <a:r>
              <a:rPr lang="en-US" dirty="0" smtClean="0"/>
              <a:t>It </a:t>
            </a:r>
            <a:r>
              <a:rPr lang="en-US" dirty="0"/>
              <a:t>takes education out into the community.</a:t>
            </a:r>
          </a:p>
          <a:p>
            <a:r>
              <a:rPr lang="en-US" dirty="0" smtClean="0"/>
              <a:t>Required </a:t>
            </a:r>
            <a:r>
              <a:rPr lang="en-US" dirty="0"/>
              <a:t>community service has increased in high schools.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00B0F0"/>
                </a:solidFill>
                <a:latin typeface="Times New Roman" pitchFamily="18" charset="0"/>
                <a:cs typeface="Times New Roman" pitchFamily="18" charset="0"/>
              </a:rPr>
              <a:t>Socioemotional Development in Adolescence</a:t>
            </a:r>
            <a:endParaRPr lang="en-US" dirty="0">
              <a:solidFill>
                <a:srgbClr val="00B0F0"/>
              </a:solidFill>
            </a:endParaRPr>
          </a:p>
        </p:txBody>
      </p:sp>
      <p:sp>
        <p:nvSpPr>
          <p:cNvPr id="7" name="Text Placeholder 6"/>
          <p:cNvSpPr>
            <a:spLocks noGrp="1"/>
          </p:cNvSpPr>
          <p:nvPr>
            <p:ph type="body" idx="1"/>
          </p:nvPr>
        </p:nvSpPr>
        <p:spPr/>
        <p:txBody>
          <a:bodyPr/>
          <a:lstStyle/>
          <a:p>
            <a:endParaRPr lang="en-US" dirty="0"/>
          </a:p>
        </p:txBody>
      </p:sp>
      <p:pic>
        <p:nvPicPr>
          <p:cNvPr id="18434" name="Picture 2" descr="http://www.gmw.rug.nl/%7Eveenstra/CV/ResearchLine/WALM.jpg"/>
          <p:cNvPicPr>
            <a:picLocks noChangeAspect="1" noChangeArrowheads="1"/>
          </p:cNvPicPr>
          <p:nvPr/>
        </p:nvPicPr>
        <p:blipFill>
          <a:blip r:embed="rId2"/>
          <a:srcRect/>
          <a:stretch>
            <a:fillRect/>
          </a:stretch>
        </p:blipFill>
        <p:spPr bwMode="auto">
          <a:xfrm>
            <a:off x="2362200" y="3286125"/>
            <a:ext cx="4762500" cy="35718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Puberty?</a:t>
            </a:r>
            <a:endParaRPr lang="en-US" dirty="0"/>
          </a:p>
        </p:txBody>
      </p:sp>
      <p:pic>
        <p:nvPicPr>
          <p:cNvPr id="4" name="Picture 2"/>
          <p:cNvPicPr>
            <a:picLocks noChangeAspect="1" noChangeArrowheads="1"/>
          </p:cNvPicPr>
          <p:nvPr/>
        </p:nvPicPr>
        <p:blipFill>
          <a:blip r:embed="rId2"/>
          <a:srcRect/>
          <a:stretch>
            <a:fillRect/>
          </a:stretch>
        </p:blipFill>
        <p:spPr bwMode="auto">
          <a:xfrm>
            <a:off x="3029802" y="2590800"/>
            <a:ext cx="6114198" cy="4267200"/>
          </a:xfrm>
          <a:prstGeom prst="rect">
            <a:avLst/>
          </a:prstGeom>
          <a:noFill/>
          <a:ln w="9525">
            <a:noFill/>
            <a:miter lim="800000"/>
            <a:headEnd/>
            <a:tailEnd/>
          </a:ln>
          <a:effectLst/>
        </p:spPr>
      </p:pic>
      <p:sp>
        <p:nvSpPr>
          <p:cNvPr id="3" name="Content Placeholder 2"/>
          <p:cNvSpPr>
            <a:spLocks noGrp="1"/>
          </p:cNvSpPr>
          <p:nvPr>
            <p:ph idx="1"/>
          </p:nvPr>
        </p:nvSpPr>
        <p:spPr/>
        <p:txBody>
          <a:bodyPr/>
          <a:lstStyle/>
          <a:p>
            <a:pPr>
              <a:buFont typeface="Courier New" pitchFamily="49" charset="0"/>
              <a:buChar char="o"/>
            </a:pPr>
            <a:r>
              <a:rPr lang="en-US" i="1" dirty="0"/>
              <a:t>Puberty is a period of rapid </a:t>
            </a:r>
            <a:r>
              <a:rPr lang="en-US" b="1" i="1" u="sng" dirty="0"/>
              <a:t>physical </a:t>
            </a:r>
            <a:r>
              <a:rPr lang="en-US" i="1" dirty="0"/>
              <a:t>maturation </a:t>
            </a:r>
            <a:r>
              <a:rPr lang="en-US" i="1" dirty="0" smtClean="0"/>
              <a:t>involving </a:t>
            </a:r>
            <a:r>
              <a:rPr lang="en-US" b="1" i="1" u="sng" dirty="0" smtClean="0"/>
              <a:t>hormonal </a:t>
            </a:r>
            <a:r>
              <a:rPr lang="en-US" b="1" i="1" u="sng" dirty="0"/>
              <a:t>and bodily changes </a:t>
            </a:r>
            <a:r>
              <a:rPr lang="en-US" i="1" dirty="0"/>
              <a:t>that </a:t>
            </a:r>
            <a:r>
              <a:rPr lang="en-US" i="1" dirty="0" smtClean="0"/>
              <a:t>occur </a:t>
            </a:r>
            <a:r>
              <a:rPr lang="en-US" i="1" dirty="0"/>
              <a:t>primarily during </a:t>
            </a:r>
            <a:r>
              <a:rPr lang="en-US" i="1" dirty="0" smtClean="0"/>
              <a:t>early adolescence.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Self-Esteem</a:t>
            </a:r>
            <a:endParaRPr lang="en-US" dirty="0"/>
          </a:p>
        </p:txBody>
      </p:sp>
      <p:sp>
        <p:nvSpPr>
          <p:cNvPr id="3" name="Content Placeholder 2"/>
          <p:cNvSpPr>
            <a:spLocks noGrp="1"/>
          </p:cNvSpPr>
          <p:nvPr>
            <p:ph idx="1"/>
          </p:nvPr>
        </p:nvSpPr>
        <p:spPr>
          <a:xfrm>
            <a:off x="457200" y="1775191"/>
            <a:ext cx="8229600" cy="4854209"/>
          </a:xfrm>
        </p:spPr>
        <p:txBody>
          <a:bodyPr>
            <a:normAutofit fontScale="92500" lnSpcReduction="10000"/>
          </a:bodyPr>
          <a:lstStyle/>
          <a:p>
            <a:pPr>
              <a:defRPr/>
            </a:pPr>
            <a:r>
              <a:rPr lang="en-US" dirty="0">
                <a:solidFill>
                  <a:srgbClr val="00B0F0"/>
                </a:solidFill>
              </a:rPr>
              <a:t>Self-Esteem is the overall way we evaluate ourselves</a:t>
            </a:r>
          </a:p>
          <a:p>
            <a:pPr marL="274320" lvl="1">
              <a:spcBef>
                <a:spcPts val="600"/>
              </a:spcBef>
              <a:buSzPct val="70000"/>
              <a:buFont typeface="Wingdings"/>
              <a:buChar char=""/>
              <a:defRPr/>
            </a:pPr>
            <a:r>
              <a:rPr lang="en-US" sz="2400" dirty="0"/>
              <a:t>Girls’ self-esteem tends to decline during adolescence, while boys’ self-esteem increases</a:t>
            </a:r>
          </a:p>
          <a:p>
            <a:pPr marL="548640" lvl="3" indent="-274320">
              <a:spcBef>
                <a:spcPts val="600"/>
              </a:spcBef>
              <a:buClr>
                <a:schemeClr val="accent1"/>
              </a:buClr>
              <a:buSzPct val="70000"/>
              <a:defRPr/>
            </a:pPr>
            <a:r>
              <a:rPr lang="en-US" sz="2400" dirty="0"/>
              <a:t>Girls’ negative body image during pubertal change</a:t>
            </a:r>
          </a:p>
          <a:p>
            <a:pPr marL="548640" lvl="3" indent="-274320">
              <a:spcBef>
                <a:spcPts val="600"/>
              </a:spcBef>
              <a:buClr>
                <a:schemeClr val="accent1"/>
              </a:buClr>
              <a:buSzPct val="70000"/>
              <a:defRPr/>
            </a:pPr>
            <a:r>
              <a:rPr lang="en-US" sz="2400" dirty="0"/>
              <a:t>Greater interest young adolescent girls take in social </a:t>
            </a:r>
            <a:r>
              <a:rPr lang="en-US" sz="2400" dirty="0" smtClean="0"/>
              <a:t>relationships</a:t>
            </a:r>
          </a:p>
          <a:p>
            <a:pPr marL="548640" lvl="3" indent="-274320">
              <a:spcBef>
                <a:spcPts val="600"/>
              </a:spcBef>
              <a:buClr>
                <a:schemeClr val="accent1"/>
              </a:buClr>
              <a:buSzPct val="70000"/>
              <a:defRPr/>
            </a:pPr>
            <a:r>
              <a:rPr lang="en-US" sz="2400" dirty="0" smtClean="0"/>
              <a:t>Gender </a:t>
            </a:r>
            <a:r>
              <a:rPr lang="en-US" sz="2400" dirty="0"/>
              <a:t>differences may be exaggerated</a:t>
            </a:r>
          </a:p>
          <a:p>
            <a:pPr marL="274320" lvl="1">
              <a:spcBef>
                <a:spcPts val="600"/>
              </a:spcBef>
              <a:buSzPct val="70000"/>
              <a:buFont typeface="Wingdings"/>
              <a:buChar char=""/>
              <a:defRPr/>
            </a:pPr>
            <a:r>
              <a:rPr lang="en-US" sz="2400" dirty="0"/>
              <a:t>Low self-esteem in adolescence is associated with:</a:t>
            </a:r>
          </a:p>
          <a:p>
            <a:pPr marL="548640" lvl="3" indent="-274320">
              <a:spcBef>
                <a:spcPts val="600"/>
              </a:spcBef>
              <a:buClr>
                <a:schemeClr val="accent1"/>
              </a:buClr>
              <a:buSzPct val="70000"/>
              <a:defRPr/>
            </a:pPr>
            <a:r>
              <a:rPr lang="en-US" sz="2400" dirty="0"/>
              <a:t>Poorer mental and physical health</a:t>
            </a:r>
          </a:p>
          <a:p>
            <a:pPr marL="548640" lvl="3" indent="-274320">
              <a:spcBef>
                <a:spcPts val="600"/>
              </a:spcBef>
              <a:buClr>
                <a:schemeClr val="accent1"/>
              </a:buClr>
              <a:buSzPct val="70000"/>
              <a:defRPr/>
            </a:pPr>
            <a:r>
              <a:rPr lang="en-US" sz="2400" dirty="0"/>
              <a:t>Worse economic prospects</a:t>
            </a:r>
          </a:p>
          <a:p>
            <a:pPr marL="548640" lvl="3" indent="-274320">
              <a:spcBef>
                <a:spcPts val="600"/>
              </a:spcBef>
              <a:buClr>
                <a:schemeClr val="accent1"/>
              </a:buClr>
              <a:buSzPct val="70000"/>
              <a:defRPr/>
            </a:pPr>
            <a:r>
              <a:rPr lang="en-US" sz="2400" dirty="0"/>
              <a:t>Higher levels of criminal behavior</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Depression and Suicide</a:t>
            </a:r>
            <a:endParaRPr lang="en-US" dirty="0"/>
          </a:p>
        </p:txBody>
      </p:sp>
      <p:sp>
        <p:nvSpPr>
          <p:cNvPr id="3" name="Content Placeholder 2"/>
          <p:cNvSpPr>
            <a:spLocks noGrp="1"/>
          </p:cNvSpPr>
          <p:nvPr>
            <p:ph idx="1"/>
          </p:nvPr>
        </p:nvSpPr>
        <p:spPr/>
        <p:txBody>
          <a:bodyPr>
            <a:normAutofit fontScale="85000" lnSpcReduction="20000"/>
          </a:bodyPr>
          <a:lstStyle/>
          <a:p>
            <a:pPr marL="365760">
              <a:defRPr/>
            </a:pPr>
            <a:r>
              <a:rPr lang="en-US" dirty="0"/>
              <a:t>Depression is more likely to occur in adolescence than childhood</a:t>
            </a:r>
          </a:p>
          <a:p>
            <a:pPr marL="640080" lvl="1">
              <a:spcBef>
                <a:spcPts val="600"/>
              </a:spcBef>
              <a:buSzPct val="70000"/>
              <a:buFont typeface="Wingdings"/>
              <a:buChar char=""/>
              <a:defRPr/>
            </a:pPr>
            <a:r>
              <a:rPr lang="en-US" sz="2400" dirty="0"/>
              <a:t>Linear increase from 15 to 22 years of age</a:t>
            </a:r>
          </a:p>
          <a:p>
            <a:pPr marL="640080" lvl="1">
              <a:spcBef>
                <a:spcPts val="600"/>
              </a:spcBef>
              <a:buSzPct val="70000"/>
              <a:buFont typeface="Wingdings"/>
              <a:buChar char=""/>
              <a:defRPr/>
            </a:pPr>
            <a:r>
              <a:rPr lang="en-US" sz="2400" dirty="0"/>
              <a:t>Earlier onset is linked with more negative outcomes</a:t>
            </a:r>
          </a:p>
          <a:p>
            <a:pPr marL="365760">
              <a:defRPr/>
            </a:pPr>
            <a:r>
              <a:rPr lang="en-US" dirty="0"/>
              <a:t>Depression is consistently higher in girls and women</a:t>
            </a:r>
          </a:p>
          <a:p>
            <a:pPr marL="640080" lvl="1">
              <a:spcBef>
                <a:spcPts val="600"/>
              </a:spcBef>
              <a:buSzPct val="70000"/>
              <a:buFont typeface="Wingdings"/>
              <a:buChar char=""/>
              <a:defRPr/>
            </a:pPr>
            <a:r>
              <a:rPr lang="en-US" sz="2400" dirty="0"/>
              <a:t>Females tend to ruminate</a:t>
            </a:r>
          </a:p>
          <a:p>
            <a:pPr marL="640080" lvl="1">
              <a:spcBef>
                <a:spcPts val="600"/>
              </a:spcBef>
              <a:buSzPct val="70000"/>
              <a:buFont typeface="Wingdings"/>
              <a:buChar char=""/>
              <a:defRPr/>
            </a:pPr>
            <a:r>
              <a:rPr lang="en-US" sz="2400" dirty="0"/>
              <a:t>More negative body image</a:t>
            </a:r>
          </a:p>
          <a:p>
            <a:pPr marL="640080" lvl="1">
              <a:spcBef>
                <a:spcPts val="600"/>
              </a:spcBef>
              <a:buSzPct val="70000"/>
              <a:buFont typeface="Wingdings"/>
              <a:buChar char=""/>
              <a:defRPr/>
            </a:pPr>
            <a:r>
              <a:rPr lang="en-US" sz="2400" dirty="0"/>
              <a:t>Females face more discrimination than </a:t>
            </a:r>
            <a:r>
              <a:rPr lang="en-US" sz="2400" dirty="0" smtClean="0"/>
              <a:t>males</a:t>
            </a:r>
            <a:endParaRPr lang="en-US" sz="2400" dirty="0"/>
          </a:p>
          <a:p>
            <a:pPr marL="365760">
              <a:defRPr/>
            </a:pPr>
            <a:r>
              <a:rPr lang="en-US" dirty="0"/>
              <a:t>Family factors play a role</a:t>
            </a:r>
          </a:p>
          <a:p>
            <a:pPr marL="640080" lvl="1">
              <a:spcBef>
                <a:spcPts val="600"/>
              </a:spcBef>
              <a:buSzPct val="70000"/>
              <a:buFont typeface="Wingdings"/>
              <a:buChar char=""/>
              <a:defRPr/>
            </a:pPr>
            <a:r>
              <a:rPr lang="en-US" sz="2400" dirty="0"/>
              <a:t>Having a depressed parent</a:t>
            </a:r>
          </a:p>
          <a:p>
            <a:pPr marL="640080" lvl="1">
              <a:spcBef>
                <a:spcPts val="600"/>
              </a:spcBef>
              <a:buSzPct val="70000"/>
              <a:buFont typeface="Wingdings"/>
              <a:buChar char=""/>
              <a:defRPr/>
            </a:pPr>
            <a:r>
              <a:rPr lang="en-US" sz="2400" dirty="0"/>
              <a:t>Emotionally unavailable parents</a:t>
            </a:r>
          </a:p>
          <a:p>
            <a:pPr marL="640080" lvl="1">
              <a:spcBef>
                <a:spcPts val="600"/>
              </a:spcBef>
              <a:buSzPct val="70000"/>
              <a:buFont typeface="Wingdings"/>
              <a:buChar char=""/>
              <a:defRPr/>
            </a:pPr>
            <a:r>
              <a:rPr lang="en-US" sz="2400" dirty="0"/>
              <a:t>High marital conflict</a:t>
            </a:r>
          </a:p>
          <a:p>
            <a:pPr marL="640080" lvl="1">
              <a:spcBef>
                <a:spcPts val="600"/>
              </a:spcBef>
              <a:buSzPct val="70000"/>
              <a:buFont typeface="Wingdings"/>
              <a:buChar char=""/>
              <a:defRPr/>
            </a:pPr>
            <a:r>
              <a:rPr lang="en-US" sz="2400" dirty="0"/>
              <a:t>Parents with financial problems</a:t>
            </a:r>
          </a:p>
          <a:p>
            <a:endParaRPr lang="en-US" dirty="0"/>
          </a:p>
        </p:txBody>
      </p:sp>
      <p:pic>
        <p:nvPicPr>
          <p:cNvPr id="4" name="Picture 4" descr="http://d.yimg.com/ao/util/anysize/379,http:%2F%2Fa323.yahoofs.com%2Fymg%2Fgirlfriend__37%2Fgirlfriend-617296224-1245047803.jpg%3Fym7_3aBDCtCq3Jl5?sig=veJygaSEYEgG.7s_FcuYtaM.Dv4-"/>
          <p:cNvPicPr>
            <a:picLocks noChangeAspect="1" noChangeArrowheads="1"/>
          </p:cNvPicPr>
          <p:nvPr/>
        </p:nvPicPr>
        <p:blipFill>
          <a:blip r:embed="rId2"/>
          <a:srcRect/>
          <a:stretch>
            <a:fillRect/>
          </a:stretch>
        </p:blipFill>
        <p:spPr bwMode="auto">
          <a:xfrm>
            <a:off x="6019800" y="3502522"/>
            <a:ext cx="3124200" cy="3136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Depression and Suicide</a:t>
            </a:r>
            <a:endParaRPr lang="en-US" dirty="0"/>
          </a:p>
        </p:txBody>
      </p:sp>
      <p:sp>
        <p:nvSpPr>
          <p:cNvPr id="3" name="Content Placeholder 2"/>
          <p:cNvSpPr>
            <a:spLocks noGrp="1"/>
          </p:cNvSpPr>
          <p:nvPr>
            <p:ph idx="1"/>
          </p:nvPr>
        </p:nvSpPr>
        <p:spPr/>
        <p:txBody>
          <a:bodyPr>
            <a:normAutofit/>
          </a:bodyPr>
          <a:lstStyle/>
          <a:p>
            <a:pPr marL="365760">
              <a:lnSpc>
                <a:spcPct val="90000"/>
              </a:lnSpc>
              <a:defRPr/>
            </a:pPr>
            <a:r>
              <a:rPr lang="en-US" sz="2500" dirty="0"/>
              <a:t>Suicide is the 3rd leading cause of death in 10- to </a:t>
            </a:r>
            <a:r>
              <a:rPr lang="en-US" sz="2500" dirty="0" smtClean="0"/>
              <a:t>19-year-olds</a:t>
            </a:r>
          </a:p>
          <a:p>
            <a:pPr marL="365760">
              <a:lnSpc>
                <a:spcPct val="90000"/>
              </a:lnSpc>
              <a:defRPr/>
            </a:pPr>
            <a:endParaRPr lang="en-US" sz="2500" dirty="0"/>
          </a:p>
          <a:p>
            <a:pPr marL="365760">
              <a:lnSpc>
                <a:spcPct val="90000"/>
              </a:lnSpc>
              <a:defRPr/>
            </a:pPr>
            <a:r>
              <a:rPr lang="en-US" sz="2500" dirty="0"/>
              <a:t>Far more adolescents contemplate or attempt it unsuccessfully than actually commit </a:t>
            </a:r>
            <a:r>
              <a:rPr lang="en-US" sz="2500" dirty="0" smtClean="0"/>
              <a:t>it</a:t>
            </a:r>
          </a:p>
          <a:p>
            <a:pPr marL="365760">
              <a:lnSpc>
                <a:spcPct val="90000"/>
              </a:lnSpc>
              <a:defRPr/>
            </a:pPr>
            <a:endParaRPr lang="en-US" sz="2500" dirty="0"/>
          </a:p>
          <a:p>
            <a:pPr marL="365760">
              <a:lnSpc>
                <a:spcPct val="90000"/>
              </a:lnSpc>
              <a:defRPr/>
            </a:pPr>
            <a:r>
              <a:rPr lang="en-US" sz="2500" dirty="0"/>
              <a:t>Females are more likely to attempt suicide, but males are more likely to </a:t>
            </a:r>
            <a:r>
              <a:rPr lang="en-US" sz="2500" dirty="0" smtClean="0"/>
              <a:t>succeed</a:t>
            </a:r>
          </a:p>
          <a:p>
            <a:pPr marL="365760">
              <a:lnSpc>
                <a:spcPct val="90000"/>
              </a:lnSpc>
              <a:defRPr/>
            </a:pPr>
            <a:endParaRPr lang="en-US" sz="2500" dirty="0"/>
          </a:p>
          <a:p>
            <a:pPr marL="365760">
              <a:lnSpc>
                <a:spcPct val="90000"/>
              </a:lnSpc>
              <a:defRPr/>
            </a:pPr>
            <a:r>
              <a:rPr lang="en-US" sz="2500" dirty="0"/>
              <a:t>Lesbian and gay male adolescents are only slightly more likely than heterosexual adolescents to commit suicide</a:t>
            </a:r>
          </a:p>
          <a:p>
            <a:endParaRPr lang="en-US" sz="25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nvGraphicFramePr>
        <p:xfrm>
          <a:off x="381000" y="1178757"/>
          <a:ext cx="8458200" cy="5526843"/>
        </p:xfrm>
        <a:graphic>
          <a:graphicData uri="http://schemas.openxmlformats.org/drawingml/2006/table">
            <a:tbl>
              <a:tblPr>
                <a:tableStyleId>{8A107856-5554-42FB-B03E-39F5DBC370BA}</a:tableStyleId>
              </a:tblPr>
              <a:tblGrid>
                <a:gridCol w="1584960"/>
                <a:gridCol w="1584960"/>
                <a:gridCol w="1249680"/>
                <a:gridCol w="2209800"/>
                <a:gridCol w="1828800"/>
              </a:tblGrid>
              <a:tr h="425504">
                <a:tc>
                  <a:txBody>
                    <a:bodyPr/>
                    <a:lstStyle/>
                    <a:p>
                      <a:r>
                        <a:rPr lang="en-US" sz="1500" dirty="0">
                          <a:solidFill>
                            <a:srgbClr val="00B050"/>
                          </a:solidFill>
                        </a:rPr>
                        <a:t>Approximate </a:t>
                      </a:r>
                      <a:r>
                        <a:rPr lang="en-US" sz="1500" dirty="0" smtClean="0">
                          <a:solidFill>
                            <a:srgbClr val="00B050"/>
                          </a:solidFill>
                        </a:rPr>
                        <a:t>Age</a:t>
                      </a:r>
                      <a:endParaRPr lang="en-US" sz="1500" dirty="0">
                        <a:solidFill>
                          <a:srgbClr val="00B050"/>
                        </a:solidFill>
                      </a:endParaRPr>
                    </a:p>
                  </a:txBody>
                  <a:tcPr marL="29537" marR="29537" marT="14769" marB="14769" anchor="ctr"/>
                </a:tc>
                <a:tc>
                  <a:txBody>
                    <a:bodyPr/>
                    <a:lstStyle/>
                    <a:p>
                      <a:r>
                        <a:rPr lang="en-US" sz="1500" dirty="0">
                          <a:solidFill>
                            <a:srgbClr val="00B050"/>
                          </a:solidFill>
                        </a:rPr>
                        <a:t>Psycho Social </a:t>
                      </a:r>
                      <a:r>
                        <a:rPr lang="en-US" sz="1500" dirty="0" smtClean="0">
                          <a:solidFill>
                            <a:srgbClr val="00B050"/>
                          </a:solidFill>
                        </a:rPr>
                        <a:t>Crisis</a:t>
                      </a:r>
                      <a:endParaRPr lang="en-US" sz="1500" dirty="0">
                        <a:solidFill>
                          <a:srgbClr val="00B050"/>
                        </a:solidFill>
                      </a:endParaRPr>
                    </a:p>
                  </a:txBody>
                  <a:tcPr marL="29537" marR="29537" marT="14769" marB="14769" anchor="ctr"/>
                </a:tc>
                <a:tc>
                  <a:txBody>
                    <a:bodyPr/>
                    <a:lstStyle/>
                    <a:p>
                      <a:r>
                        <a:rPr lang="en-US" sz="1500" dirty="0">
                          <a:solidFill>
                            <a:srgbClr val="00B050"/>
                          </a:solidFill>
                        </a:rPr>
                        <a:t>Significant </a:t>
                      </a:r>
                      <a:r>
                        <a:rPr lang="en-US" sz="1500" dirty="0" smtClean="0">
                          <a:solidFill>
                            <a:srgbClr val="00B050"/>
                          </a:solidFill>
                        </a:rPr>
                        <a:t>Relationship</a:t>
                      </a:r>
                      <a:endParaRPr lang="en-US" sz="1500" dirty="0">
                        <a:solidFill>
                          <a:srgbClr val="00B050"/>
                        </a:solidFill>
                      </a:endParaRPr>
                    </a:p>
                  </a:txBody>
                  <a:tcPr marL="29537" marR="29537" marT="14769" marB="14769" anchor="ctr"/>
                </a:tc>
                <a:tc>
                  <a:txBody>
                    <a:bodyPr/>
                    <a:lstStyle/>
                    <a:p>
                      <a:r>
                        <a:rPr lang="en-US" sz="1500" dirty="0">
                          <a:solidFill>
                            <a:srgbClr val="00B050"/>
                          </a:solidFill>
                        </a:rPr>
                        <a:t>Existential </a:t>
                      </a:r>
                      <a:r>
                        <a:rPr lang="en-US" sz="1500" dirty="0" smtClean="0">
                          <a:solidFill>
                            <a:srgbClr val="00B050"/>
                          </a:solidFill>
                        </a:rPr>
                        <a:t>Question</a:t>
                      </a:r>
                      <a:endParaRPr lang="en-US" sz="1500" dirty="0">
                        <a:solidFill>
                          <a:srgbClr val="00B050"/>
                        </a:solidFill>
                      </a:endParaRPr>
                    </a:p>
                  </a:txBody>
                  <a:tcPr marL="29537" marR="29537" marT="14769" marB="14769" anchor="ctr"/>
                </a:tc>
                <a:tc>
                  <a:txBody>
                    <a:bodyPr/>
                    <a:lstStyle/>
                    <a:p>
                      <a:r>
                        <a:rPr lang="en-US" sz="1500" dirty="0" smtClean="0">
                          <a:solidFill>
                            <a:srgbClr val="00B050"/>
                          </a:solidFill>
                        </a:rPr>
                        <a:t>Examples</a:t>
                      </a:r>
                      <a:endParaRPr lang="en-US" sz="1500" dirty="0">
                        <a:solidFill>
                          <a:srgbClr val="00B050"/>
                        </a:solidFill>
                      </a:endParaRPr>
                    </a:p>
                  </a:txBody>
                  <a:tcPr marL="29537" marR="29537" marT="14769" marB="14769" anchor="ctr"/>
                </a:tc>
              </a:tr>
              <a:tr h="523932">
                <a:tc>
                  <a:txBody>
                    <a:bodyPr/>
                    <a:lstStyle/>
                    <a:p>
                      <a:r>
                        <a:rPr lang="en-US" sz="1500" dirty="0"/>
                        <a:t>0-2 years</a:t>
                      </a:r>
                    </a:p>
                  </a:txBody>
                  <a:tcPr marL="29537" marR="29537" marT="14769" marB="14769" anchor="ctr"/>
                </a:tc>
                <a:tc>
                  <a:txBody>
                    <a:bodyPr/>
                    <a:lstStyle/>
                    <a:p>
                      <a:r>
                        <a:rPr lang="en-US" sz="1500" dirty="0"/>
                        <a:t>Basic Trust vs. Mistrust</a:t>
                      </a:r>
                    </a:p>
                  </a:txBody>
                  <a:tcPr marL="29537" marR="29537" marT="14769" marB="14769" anchor="ctr"/>
                </a:tc>
                <a:tc>
                  <a:txBody>
                    <a:bodyPr/>
                    <a:lstStyle/>
                    <a:p>
                      <a:r>
                        <a:rPr lang="en-US" sz="1500"/>
                        <a:t>Mother</a:t>
                      </a:r>
                    </a:p>
                  </a:txBody>
                  <a:tcPr marL="29537" marR="29537" marT="14769" marB="14769" anchor="ctr"/>
                </a:tc>
                <a:tc>
                  <a:txBody>
                    <a:bodyPr/>
                    <a:lstStyle/>
                    <a:p>
                      <a:r>
                        <a:rPr lang="en-US" sz="1500"/>
                        <a:t>Can I Trust The World?</a:t>
                      </a:r>
                    </a:p>
                  </a:txBody>
                  <a:tcPr marL="29537" marR="29537" marT="14769" marB="14769" anchor="ctr"/>
                </a:tc>
                <a:tc>
                  <a:txBody>
                    <a:bodyPr/>
                    <a:lstStyle/>
                    <a:p>
                      <a:r>
                        <a:rPr lang="en-US" sz="1500"/>
                        <a:t>Feeding, Abandonment</a:t>
                      </a:r>
                    </a:p>
                  </a:txBody>
                  <a:tcPr marL="29537" marR="29537" marT="14769" marB="14769" anchor="ctr"/>
                </a:tc>
              </a:tr>
              <a:tr h="720786">
                <a:tc>
                  <a:txBody>
                    <a:bodyPr/>
                    <a:lstStyle/>
                    <a:p>
                      <a:r>
                        <a:rPr lang="en-US" sz="1500" dirty="0"/>
                        <a:t>2-4 years</a:t>
                      </a:r>
                    </a:p>
                  </a:txBody>
                  <a:tcPr marL="29537" marR="29537" marT="14769" marB="14769" anchor="ctr"/>
                </a:tc>
                <a:tc>
                  <a:txBody>
                    <a:bodyPr/>
                    <a:lstStyle/>
                    <a:p>
                      <a:r>
                        <a:rPr lang="en-US" sz="1500" dirty="0"/>
                        <a:t>Autonomy vs. Shame and Doubt</a:t>
                      </a:r>
                    </a:p>
                  </a:txBody>
                  <a:tcPr marL="29537" marR="29537" marT="14769" marB="14769" anchor="ctr"/>
                </a:tc>
                <a:tc>
                  <a:txBody>
                    <a:bodyPr/>
                    <a:lstStyle/>
                    <a:p>
                      <a:r>
                        <a:rPr lang="en-US" sz="1500" dirty="0"/>
                        <a:t>Parents</a:t>
                      </a:r>
                    </a:p>
                  </a:txBody>
                  <a:tcPr marL="29537" marR="29537" marT="14769" marB="14769" anchor="ctr"/>
                </a:tc>
                <a:tc>
                  <a:txBody>
                    <a:bodyPr/>
                    <a:lstStyle/>
                    <a:p>
                      <a:r>
                        <a:rPr lang="en-US" sz="1500"/>
                        <a:t>Is It Ok To Be Me?</a:t>
                      </a:r>
                    </a:p>
                  </a:txBody>
                  <a:tcPr marL="29537" marR="29537" marT="14769" marB="14769" anchor="ctr"/>
                </a:tc>
                <a:tc>
                  <a:txBody>
                    <a:bodyPr/>
                    <a:lstStyle/>
                    <a:p>
                      <a:r>
                        <a:rPr lang="en-US" sz="1500"/>
                        <a:t>Toilet Training, Clothing Themselves</a:t>
                      </a:r>
                    </a:p>
                  </a:txBody>
                  <a:tcPr marL="29537" marR="29537" marT="14769" marB="14769" anchor="ctr"/>
                </a:tc>
              </a:tr>
              <a:tr h="720786">
                <a:tc>
                  <a:txBody>
                    <a:bodyPr/>
                    <a:lstStyle/>
                    <a:p>
                      <a:r>
                        <a:rPr lang="en-US" sz="1500"/>
                        <a:t>4-5 years</a:t>
                      </a:r>
                    </a:p>
                  </a:txBody>
                  <a:tcPr marL="29537" marR="29537" marT="14769" marB="14769" anchor="ctr"/>
                </a:tc>
                <a:tc>
                  <a:txBody>
                    <a:bodyPr/>
                    <a:lstStyle/>
                    <a:p>
                      <a:r>
                        <a:rPr lang="en-US" sz="1500" dirty="0"/>
                        <a:t>Initiative vs. Guilt</a:t>
                      </a:r>
                    </a:p>
                  </a:txBody>
                  <a:tcPr marL="29537" marR="29537" marT="14769" marB="14769" anchor="ctr"/>
                </a:tc>
                <a:tc>
                  <a:txBody>
                    <a:bodyPr/>
                    <a:lstStyle/>
                    <a:p>
                      <a:r>
                        <a:rPr lang="en-US" sz="1500" dirty="0"/>
                        <a:t>Family</a:t>
                      </a:r>
                    </a:p>
                  </a:txBody>
                  <a:tcPr marL="29537" marR="29537" marT="14769" marB="14769" anchor="ctr"/>
                </a:tc>
                <a:tc>
                  <a:txBody>
                    <a:bodyPr/>
                    <a:lstStyle/>
                    <a:p>
                      <a:r>
                        <a:rPr lang="en-US" sz="1500"/>
                        <a:t>Is It Ok For Me To Do, Move and Act?</a:t>
                      </a:r>
                    </a:p>
                  </a:txBody>
                  <a:tcPr marL="29537" marR="29537" marT="14769" marB="14769" anchor="ctr"/>
                </a:tc>
                <a:tc>
                  <a:txBody>
                    <a:bodyPr/>
                    <a:lstStyle/>
                    <a:p>
                      <a:r>
                        <a:rPr lang="en-US" sz="1500"/>
                        <a:t>Exploring, Using Tools or Making Art</a:t>
                      </a:r>
                    </a:p>
                  </a:txBody>
                  <a:tcPr marL="29537" marR="29537" marT="14769" marB="14769" anchor="ctr"/>
                </a:tc>
              </a:tr>
              <a:tr h="1016067">
                <a:tc>
                  <a:txBody>
                    <a:bodyPr/>
                    <a:lstStyle/>
                    <a:p>
                      <a:r>
                        <a:rPr lang="en-US" sz="1500" dirty="0"/>
                        <a:t>5-12 years</a:t>
                      </a:r>
                    </a:p>
                  </a:txBody>
                  <a:tcPr marL="29537" marR="29537" marT="14769" marB="14769" anchor="ctr"/>
                </a:tc>
                <a:tc>
                  <a:txBody>
                    <a:bodyPr/>
                    <a:lstStyle/>
                    <a:p>
                      <a:r>
                        <a:rPr lang="en-US" sz="1500"/>
                        <a:t>Industry vs. Inferiority</a:t>
                      </a:r>
                    </a:p>
                  </a:txBody>
                  <a:tcPr marL="29537" marR="29537" marT="14769" marB="14769" anchor="ctr"/>
                </a:tc>
                <a:tc>
                  <a:txBody>
                    <a:bodyPr/>
                    <a:lstStyle/>
                    <a:p>
                      <a:r>
                        <a:rPr lang="en-US" sz="1500" dirty="0"/>
                        <a:t>Neighbors, School</a:t>
                      </a:r>
                    </a:p>
                  </a:txBody>
                  <a:tcPr marL="29537" marR="29537" marT="14769" marB="14769" anchor="ctr"/>
                </a:tc>
                <a:tc>
                  <a:txBody>
                    <a:bodyPr/>
                    <a:lstStyle/>
                    <a:p>
                      <a:r>
                        <a:rPr lang="en-US" sz="1500" dirty="0"/>
                        <a:t>Can I Make It In The World Of People And Things?</a:t>
                      </a:r>
                    </a:p>
                  </a:txBody>
                  <a:tcPr marL="29537" marR="29537" marT="14769" marB="14769" anchor="ctr"/>
                </a:tc>
                <a:tc>
                  <a:txBody>
                    <a:bodyPr/>
                    <a:lstStyle/>
                    <a:p>
                      <a:r>
                        <a:rPr lang="en-US" sz="1500" dirty="0"/>
                        <a:t>School, Sports</a:t>
                      </a:r>
                    </a:p>
                  </a:txBody>
                  <a:tcPr marL="29537" marR="29537" marT="14769" marB="14769" anchor="ctr"/>
                </a:tc>
              </a:tr>
              <a:tr h="523932">
                <a:tc>
                  <a:txBody>
                    <a:bodyPr/>
                    <a:lstStyle/>
                    <a:p>
                      <a:r>
                        <a:rPr lang="en-US" sz="1500"/>
                        <a:t>13-19 years</a:t>
                      </a:r>
                    </a:p>
                  </a:txBody>
                  <a:tcPr marL="29537" marR="29537" marT="14769" marB="14769" anchor="ctr">
                    <a:solidFill>
                      <a:schemeClr val="accent2">
                        <a:lumMod val="75000"/>
                      </a:schemeClr>
                    </a:solidFill>
                  </a:tcPr>
                </a:tc>
                <a:tc>
                  <a:txBody>
                    <a:bodyPr/>
                    <a:lstStyle/>
                    <a:p>
                      <a:r>
                        <a:rPr lang="en-US" sz="1500"/>
                        <a:t>Identity vs. Role Confusion</a:t>
                      </a:r>
                    </a:p>
                  </a:txBody>
                  <a:tcPr marL="29537" marR="29537" marT="14769" marB="14769" anchor="ctr">
                    <a:solidFill>
                      <a:schemeClr val="accent2">
                        <a:lumMod val="75000"/>
                      </a:schemeClr>
                    </a:solidFill>
                  </a:tcPr>
                </a:tc>
                <a:tc>
                  <a:txBody>
                    <a:bodyPr/>
                    <a:lstStyle/>
                    <a:p>
                      <a:r>
                        <a:rPr lang="en-US" sz="1500"/>
                        <a:t>Peers, Role Model</a:t>
                      </a:r>
                    </a:p>
                  </a:txBody>
                  <a:tcPr marL="29537" marR="29537" marT="14769" marB="14769" anchor="ctr">
                    <a:solidFill>
                      <a:schemeClr val="accent2">
                        <a:lumMod val="75000"/>
                      </a:schemeClr>
                    </a:solidFill>
                  </a:tcPr>
                </a:tc>
                <a:tc>
                  <a:txBody>
                    <a:bodyPr/>
                    <a:lstStyle/>
                    <a:p>
                      <a:r>
                        <a:rPr lang="en-US" sz="1500" dirty="0"/>
                        <a:t>Who Am I? What Can I Be?</a:t>
                      </a:r>
                    </a:p>
                  </a:txBody>
                  <a:tcPr marL="29537" marR="29537" marT="14769" marB="14769" anchor="ctr">
                    <a:solidFill>
                      <a:schemeClr val="accent2">
                        <a:lumMod val="75000"/>
                      </a:schemeClr>
                    </a:solidFill>
                  </a:tcPr>
                </a:tc>
                <a:tc>
                  <a:txBody>
                    <a:bodyPr/>
                    <a:lstStyle/>
                    <a:p>
                      <a:r>
                        <a:rPr lang="en-US" sz="1500" dirty="0"/>
                        <a:t>Social Relationships</a:t>
                      </a:r>
                    </a:p>
                  </a:txBody>
                  <a:tcPr marL="29537" marR="29537" marT="14769" marB="14769" anchor="ctr">
                    <a:solidFill>
                      <a:schemeClr val="accent2">
                        <a:lumMod val="75000"/>
                      </a:schemeClr>
                    </a:solidFill>
                  </a:tcPr>
                </a:tc>
              </a:tr>
              <a:tr h="425504">
                <a:tc>
                  <a:txBody>
                    <a:bodyPr/>
                    <a:lstStyle/>
                    <a:p>
                      <a:r>
                        <a:rPr lang="en-US" sz="1500"/>
                        <a:t>20-24 years</a:t>
                      </a:r>
                    </a:p>
                  </a:txBody>
                  <a:tcPr marL="29537" marR="29537" marT="14769" marB="14769" anchor="ctr"/>
                </a:tc>
                <a:tc>
                  <a:txBody>
                    <a:bodyPr/>
                    <a:lstStyle/>
                    <a:p>
                      <a:r>
                        <a:rPr lang="en-US" sz="1500"/>
                        <a:t>Intimacy vs. Isolation</a:t>
                      </a:r>
                    </a:p>
                  </a:txBody>
                  <a:tcPr marL="29537" marR="29537" marT="14769" marB="14769" anchor="ctr"/>
                </a:tc>
                <a:tc>
                  <a:txBody>
                    <a:bodyPr/>
                    <a:lstStyle/>
                    <a:p>
                      <a:r>
                        <a:rPr lang="en-US" sz="1500"/>
                        <a:t>Friends, Partners</a:t>
                      </a:r>
                    </a:p>
                  </a:txBody>
                  <a:tcPr marL="29537" marR="29537" marT="14769" marB="14769" anchor="ctr"/>
                </a:tc>
                <a:tc>
                  <a:txBody>
                    <a:bodyPr/>
                    <a:lstStyle/>
                    <a:p>
                      <a:r>
                        <a:rPr lang="en-US" sz="1500" dirty="0"/>
                        <a:t>Can I Love?</a:t>
                      </a:r>
                    </a:p>
                  </a:txBody>
                  <a:tcPr marL="29537" marR="29537" marT="14769" marB="14769" anchor="ctr"/>
                </a:tc>
                <a:tc>
                  <a:txBody>
                    <a:bodyPr/>
                    <a:lstStyle/>
                    <a:p>
                      <a:r>
                        <a:rPr lang="en-US" sz="1500"/>
                        <a:t>Romantic Relationships</a:t>
                      </a:r>
                    </a:p>
                  </a:txBody>
                  <a:tcPr marL="29537" marR="29537" marT="14769" marB="14769" anchor="ctr"/>
                </a:tc>
              </a:tr>
              <a:tr h="523932">
                <a:tc>
                  <a:txBody>
                    <a:bodyPr/>
                    <a:lstStyle/>
                    <a:p>
                      <a:r>
                        <a:rPr lang="en-US" sz="1500"/>
                        <a:t>25-64 years</a:t>
                      </a:r>
                    </a:p>
                  </a:txBody>
                  <a:tcPr marL="29537" marR="29537" marT="14769" marB="14769" anchor="ctr"/>
                </a:tc>
                <a:tc>
                  <a:txBody>
                    <a:bodyPr/>
                    <a:lstStyle/>
                    <a:p>
                      <a:r>
                        <a:rPr lang="en-US" sz="1500"/>
                        <a:t>Generativity vs. Stagnation</a:t>
                      </a:r>
                    </a:p>
                  </a:txBody>
                  <a:tcPr marL="29537" marR="29537" marT="14769" marB="14769" anchor="ctr"/>
                </a:tc>
                <a:tc>
                  <a:txBody>
                    <a:bodyPr/>
                    <a:lstStyle/>
                    <a:p>
                      <a:r>
                        <a:rPr lang="en-US" sz="1500"/>
                        <a:t>Household, Workmates</a:t>
                      </a:r>
                    </a:p>
                  </a:txBody>
                  <a:tcPr marL="29537" marR="29537" marT="14769" marB="14769" anchor="ctr"/>
                </a:tc>
                <a:tc>
                  <a:txBody>
                    <a:bodyPr/>
                    <a:lstStyle/>
                    <a:p>
                      <a:r>
                        <a:rPr lang="en-US" sz="1500" dirty="0"/>
                        <a:t>Can I Make My Life Count?</a:t>
                      </a:r>
                    </a:p>
                  </a:txBody>
                  <a:tcPr marL="29537" marR="29537" marT="14769" marB="14769" anchor="ctr"/>
                </a:tc>
                <a:tc>
                  <a:txBody>
                    <a:bodyPr/>
                    <a:lstStyle/>
                    <a:p>
                      <a:r>
                        <a:rPr lang="en-US" sz="1500" dirty="0"/>
                        <a:t>Work, Parenthood</a:t>
                      </a:r>
                    </a:p>
                  </a:txBody>
                  <a:tcPr marL="29537" marR="29537" marT="14769" marB="14769" anchor="ctr"/>
                </a:tc>
              </a:tr>
              <a:tr h="523932">
                <a:tc>
                  <a:txBody>
                    <a:bodyPr/>
                    <a:lstStyle/>
                    <a:p>
                      <a:r>
                        <a:rPr lang="en-US" sz="1500"/>
                        <a:t>65-death</a:t>
                      </a:r>
                    </a:p>
                  </a:txBody>
                  <a:tcPr marL="29537" marR="29537" marT="14769" marB="14769" anchor="ctr"/>
                </a:tc>
                <a:tc>
                  <a:txBody>
                    <a:bodyPr/>
                    <a:lstStyle/>
                    <a:p>
                      <a:r>
                        <a:rPr lang="en-US" sz="1500" dirty="0"/>
                        <a:t>Ego Integrity vs. Despair</a:t>
                      </a:r>
                    </a:p>
                  </a:txBody>
                  <a:tcPr marL="29537" marR="29537" marT="14769" marB="14769" anchor="ctr"/>
                </a:tc>
                <a:tc>
                  <a:txBody>
                    <a:bodyPr/>
                    <a:lstStyle/>
                    <a:p>
                      <a:r>
                        <a:rPr lang="en-US" sz="1500"/>
                        <a:t>Mankind, My Kind</a:t>
                      </a:r>
                    </a:p>
                  </a:txBody>
                  <a:tcPr marL="29537" marR="29537" marT="14769" marB="14769" anchor="ctr"/>
                </a:tc>
                <a:tc>
                  <a:txBody>
                    <a:bodyPr/>
                    <a:lstStyle/>
                    <a:p>
                      <a:r>
                        <a:rPr lang="en-US" sz="1500"/>
                        <a:t>Is It Ok To Have Been Me?</a:t>
                      </a:r>
                    </a:p>
                  </a:txBody>
                  <a:tcPr marL="29537" marR="29537" marT="14769" marB="14769" anchor="ctr"/>
                </a:tc>
                <a:tc>
                  <a:txBody>
                    <a:bodyPr/>
                    <a:lstStyle/>
                    <a:p>
                      <a:r>
                        <a:rPr lang="en-US" sz="1500" dirty="0"/>
                        <a:t>Reflection on Life</a:t>
                      </a:r>
                    </a:p>
                  </a:txBody>
                  <a:tcPr marL="29537" marR="29537" marT="14769" marB="14769" anchor="ct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Identity</a:t>
            </a:r>
            <a:endParaRPr lang="en-US" dirty="0"/>
          </a:p>
        </p:txBody>
      </p:sp>
      <p:sp>
        <p:nvSpPr>
          <p:cNvPr id="3" name="Content Placeholder 2"/>
          <p:cNvSpPr>
            <a:spLocks noGrp="1"/>
          </p:cNvSpPr>
          <p:nvPr>
            <p:ph idx="1"/>
          </p:nvPr>
        </p:nvSpPr>
        <p:spPr>
          <a:xfrm>
            <a:off x="457200" y="1524000"/>
            <a:ext cx="7467600" cy="4873752"/>
          </a:xfrm>
        </p:spPr>
        <p:txBody>
          <a:bodyPr>
            <a:normAutofit/>
          </a:bodyPr>
          <a:lstStyle/>
          <a:p>
            <a:pPr marL="365760">
              <a:lnSpc>
                <a:spcPct val="90000"/>
              </a:lnSpc>
              <a:defRPr/>
            </a:pPr>
            <a:r>
              <a:rPr lang="en-US" sz="2500" u="sng" dirty="0"/>
              <a:t>Erikson’s Identity versus Identity Confusion:</a:t>
            </a:r>
          </a:p>
          <a:p>
            <a:pPr marL="365760" lvl="1">
              <a:lnSpc>
                <a:spcPct val="90000"/>
              </a:lnSpc>
              <a:spcBef>
                <a:spcPts val="600"/>
              </a:spcBef>
              <a:buSzPct val="70000"/>
              <a:buFont typeface="Wingdings"/>
              <a:buChar char=""/>
              <a:defRPr/>
            </a:pPr>
            <a:r>
              <a:rPr lang="en-US" sz="2300" dirty="0" smtClean="0">
                <a:solidFill>
                  <a:srgbClr val="00B050"/>
                </a:solidFill>
              </a:rPr>
              <a:t>Who Am I? What Can I Be?</a:t>
            </a:r>
            <a:endParaRPr lang="en-US" sz="2300" b="1" dirty="0" smtClean="0"/>
          </a:p>
          <a:p>
            <a:pPr marL="365760" lvl="1">
              <a:lnSpc>
                <a:spcPct val="90000"/>
              </a:lnSpc>
              <a:spcBef>
                <a:spcPts val="600"/>
              </a:spcBef>
              <a:buSzPct val="70000"/>
              <a:buFont typeface="Wingdings"/>
              <a:buChar char=""/>
              <a:defRPr/>
            </a:pPr>
            <a:r>
              <a:rPr lang="en-US" sz="2300" b="1" dirty="0" smtClean="0"/>
              <a:t>Psychosocial </a:t>
            </a:r>
            <a:r>
              <a:rPr lang="en-US" sz="2300" b="1" dirty="0"/>
              <a:t>Moratorium</a:t>
            </a:r>
            <a:r>
              <a:rPr lang="en-US" sz="2300" dirty="0"/>
              <a:t>: the gap between childhood security and adult autonomy</a:t>
            </a:r>
          </a:p>
          <a:p>
            <a:pPr marL="365760" lvl="2" indent="-274320">
              <a:lnSpc>
                <a:spcPct val="90000"/>
              </a:lnSpc>
              <a:spcBef>
                <a:spcPts val="600"/>
              </a:spcBef>
              <a:buClr>
                <a:schemeClr val="accent1"/>
              </a:buClr>
              <a:buSzPct val="70000"/>
              <a:defRPr/>
            </a:pPr>
            <a:r>
              <a:rPr lang="en-US" sz="2300" dirty="0"/>
              <a:t>Adolescents are generally free to try out different identities and choose what is right for them</a:t>
            </a:r>
          </a:p>
          <a:p>
            <a:pPr marL="365760" lvl="1">
              <a:lnSpc>
                <a:spcPct val="90000"/>
              </a:lnSpc>
              <a:spcBef>
                <a:spcPts val="600"/>
              </a:spcBef>
              <a:buSzPct val="70000"/>
              <a:buFont typeface="Wingdings"/>
              <a:buChar char=""/>
              <a:defRPr/>
            </a:pPr>
            <a:r>
              <a:rPr lang="en-US" sz="2300" dirty="0"/>
              <a:t>Adolescents who resolve the conflict emerge with a refreshing, acceptable sense of self</a:t>
            </a:r>
          </a:p>
          <a:p>
            <a:pPr marL="365760" lvl="1">
              <a:lnSpc>
                <a:spcPct val="90000"/>
              </a:lnSpc>
              <a:spcBef>
                <a:spcPts val="600"/>
              </a:spcBef>
              <a:buSzPct val="70000"/>
              <a:buFont typeface="Wingdings"/>
              <a:buChar char=""/>
              <a:defRPr/>
            </a:pPr>
            <a:r>
              <a:rPr lang="en-US" sz="2300" dirty="0"/>
              <a:t>Adolescents who do not successfully resolve the conflict suffer identity confusion</a:t>
            </a:r>
          </a:p>
          <a:p>
            <a:pPr marL="365760" lvl="2" indent="-274320">
              <a:lnSpc>
                <a:spcPct val="90000"/>
              </a:lnSpc>
              <a:spcBef>
                <a:spcPts val="600"/>
              </a:spcBef>
              <a:buClr>
                <a:schemeClr val="accent1"/>
              </a:buClr>
              <a:buSzPct val="70000"/>
              <a:defRPr/>
            </a:pPr>
            <a:r>
              <a:rPr lang="en-US" sz="2300" dirty="0"/>
              <a:t>Withdrawal and </a:t>
            </a:r>
            <a:r>
              <a:rPr lang="en-US" sz="2300" dirty="0" smtClean="0"/>
              <a:t>isolatio</a:t>
            </a:r>
            <a:r>
              <a:rPr lang="en-US" sz="2000" dirty="0" smtClean="0"/>
              <a:t>n</a:t>
            </a:r>
            <a:endParaRPr lang="en-US" sz="2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Identity (James Marcia)</a:t>
            </a:r>
            <a:endParaRPr lang="en-US" dirty="0"/>
          </a:p>
        </p:txBody>
      </p:sp>
      <p:sp>
        <p:nvSpPr>
          <p:cNvPr id="3" name="Content Placeholder 2"/>
          <p:cNvSpPr>
            <a:spLocks noGrp="1"/>
          </p:cNvSpPr>
          <p:nvPr>
            <p:ph idx="1"/>
          </p:nvPr>
        </p:nvSpPr>
        <p:spPr/>
        <p:txBody>
          <a:bodyPr>
            <a:normAutofit fontScale="92500" lnSpcReduction="10000"/>
          </a:bodyPr>
          <a:lstStyle/>
          <a:p>
            <a:pPr marL="365760" indent="-283464">
              <a:buFont typeface="Wingdings 2"/>
              <a:buChar char=""/>
              <a:defRPr/>
            </a:pPr>
            <a:r>
              <a:rPr lang="en-US" sz="2700" u="sng" dirty="0"/>
              <a:t>Four statuses of identity based on crisis or commitment</a:t>
            </a:r>
          </a:p>
          <a:p>
            <a:pPr marL="640080" lvl="1" indent="-237744">
              <a:buFont typeface="Verdana"/>
              <a:buChar char="◦"/>
              <a:defRPr/>
            </a:pPr>
            <a:r>
              <a:rPr lang="en-US" sz="2200" dirty="0"/>
              <a:t>Crisis: a period of identity development during which the individual is exploring alternatives</a:t>
            </a:r>
          </a:p>
          <a:p>
            <a:pPr marL="640080" lvl="1" indent="-237744">
              <a:buFont typeface="Verdana"/>
              <a:buChar char="◦"/>
              <a:defRPr/>
            </a:pPr>
            <a:r>
              <a:rPr lang="en-US" sz="2200" dirty="0"/>
              <a:t>Commitment: a personal investment in identity</a:t>
            </a:r>
          </a:p>
          <a:p>
            <a:pPr marL="640080" lvl="1" indent="-237744">
              <a:buNone/>
              <a:defRPr/>
            </a:pPr>
            <a:endParaRPr lang="en-US" i="1" dirty="0">
              <a:solidFill>
                <a:schemeClr val="tx2">
                  <a:lumMod val="90000"/>
                  <a:lumOff val="10000"/>
                </a:schemeClr>
              </a:solidFill>
            </a:endParaRPr>
          </a:p>
          <a:p>
            <a:pPr marL="365760" indent="-283464">
              <a:buFont typeface="Wingdings 2"/>
              <a:buChar char=""/>
              <a:defRPr/>
            </a:pPr>
            <a:r>
              <a:rPr lang="en-US" sz="2700" b="1" dirty="0"/>
              <a:t>Diffusion</a:t>
            </a:r>
            <a:r>
              <a:rPr lang="en-US" sz="2700" dirty="0"/>
              <a:t>: individuals who have not yet experienced a crisis or made any commitments</a:t>
            </a:r>
          </a:p>
          <a:p>
            <a:pPr marL="365760" indent="-283464">
              <a:buFont typeface="Wingdings 2"/>
              <a:buChar char=""/>
              <a:defRPr/>
            </a:pPr>
            <a:r>
              <a:rPr lang="en-US" sz="2700" b="1" dirty="0"/>
              <a:t>Foreclosure</a:t>
            </a:r>
            <a:r>
              <a:rPr lang="en-US" sz="2700" dirty="0"/>
              <a:t>: individuals who have made a commitment but not experienced a crisis</a:t>
            </a:r>
          </a:p>
          <a:p>
            <a:pPr marL="365760" indent="-283464">
              <a:buFont typeface="Wingdings 2"/>
              <a:buChar char=""/>
              <a:defRPr/>
            </a:pPr>
            <a:r>
              <a:rPr lang="en-US" sz="2700" b="1" dirty="0"/>
              <a:t>Moratorium</a:t>
            </a:r>
            <a:r>
              <a:rPr lang="en-US" sz="2700" dirty="0"/>
              <a:t>: individuals who are in the midst of a crisis but whose commitments are absent or weak</a:t>
            </a:r>
          </a:p>
          <a:p>
            <a:pPr marL="365760" indent="-283464">
              <a:buFont typeface="Wingdings 2"/>
              <a:buChar char=""/>
              <a:defRPr/>
            </a:pPr>
            <a:r>
              <a:rPr lang="en-US" sz="2700" b="1" dirty="0"/>
              <a:t>Achievement</a:t>
            </a:r>
            <a:r>
              <a:rPr lang="en-US" sz="2700" dirty="0"/>
              <a:t>: individuals who have undergone a crisis and made a commitment</a:t>
            </a:r>
          </a:p>
          <a:p>
            <a:pPr marL="365760" indent="-283464">
              <a:buFont typeface="Wingdings 2"/>
              <a:buChar char=""/>
              <a:defRPr/>
            </a:pPr>
            <a:endParaRPr lang="en-US" dirty="0">
              <a:solidFill>
                <a:schemeClr val="tx2">
                  <a:lumMod val="90000"/>
                  <a:lumOff val="10000"/>
                </a:schemeClr>
              </a:solidFill>
            </a:endParaRP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5" descr="san70215_1201"/>
          <p:cNvPicPr>
            <a:picLocks noChangeAspect="1" noChangeArrowheads="1"/>
          </p:cNvPicPr>
          <p:nvPr/>
        </p:nvPicPr>
        <p:blipFill>
          <a:blip r:embed="rId2" cstate="print"/>
          <a:srcRect/>
          <a:stretch>
            <a:fillRect/>
          </a:stretch>
        </p:blipFill>
        <p:spPr bwMode="auto">
          <a:xfrm>
            <a:off x="0" y="685800"/>
            <a:ext cx="8753839" cy="2285999"/>
          </a:xfrm>
          <a:prstGeom prst="rect">
            <a:avLst/>
          </a:prstGeom>
          <a:noFill/>
          <a:ln w="9525">
            <a:noFill/>
            <a:miter lim="800000"/>
            <a:headEnd/>
            <a:tailEnd/>
          </a:ln>
        </p:spPr>
      </p:pic>
      <p:pic>
        <p:nvPicPr>
          <p:cNvPr id="78850" name="Picture 2" descr="http://unmaskd.files.wordpress.com/2010/12/anonymous2.jpg"/>
          <p:cNvPicPr>
            <a:picLocks noChangeAspect="1" noChangeArrowheads="1"/>
          </p:cNvPicPr>
          <p:nvPr/>
        </p:nvPicPr>
        <p:blipFill>
          <a:blip r:embed="rId3"/>
          <a:srcRect/>
          <a:stretch>
            <a:fillRect/>
          </a:stretch>
        </p:blipFill>
        <p:spPr bwMode="auto">
          <a:xfrm>
            <a:off x="2286000" y="3124200"/>
            <a:ext cx="5311369" cy="3524251"/>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Identity</a:t>
            </a:r>
            <a:endParaRPr lang="en-US" dirty="0"/>
          </a:p>
        </p:txBody>
      </p:sp>
      <p:sp>
        <p:nvSpPr>
          <p:cNvPr id="3" name="Content Placeholder 2"/>
          <p:cNvSpPr>
            <a:spLocks noGrp="1"/>
          </p:cNvSpPr>
          <p:nvPr>
            <p:ph idx="1"/>
          </p:nvPr>
        </p:nvSpPr>
        <p:spPr/>
        <p:txBody>
          <a:bodyPr/>
          <a:lstStyle/>
          <a:p>
            <a:pPr>
              <a:lnSpc>
                <a:spcPct val="80000"/>
              </a:lnSpc>
            </a:pPr>
            <a:r>
              <a:rPr lang="en-US" sz="3000" dirty="0" smtClean="0">
                <a:cs typeface="Times New Roman" pitchFamily="18" charset="0"/>
              </a:rPr>
              <a:t>Key changes in identity are more likely to take place in emerging adulthood than in adolescence</a:t>
            </a:r>
          </a:p>
          <a:p>
            <a:pPr>
              <a:lnSpc>
                <a:spcPct val="80000"/>
              </a:lnSpc>
            </a:pPr>
            <a:endParaRPr lang="en-US" sz="2600" dirty="0" smtClean="0">
              <a:cs typeface="Times New Roman" pitchFamily="18" charset="0"/>
            </a:endParaRPr>
          </a:p>
          <a:p>
            <a:pPr>
              <a:lnSpc>
                <a:spcPct val="80000"/>
              </a:lnSpc>
            </a:pPr>
            <a:r>
              <a:rPr lang="en-US" sz="3000" dirty="0" smtClean="0">
                <a:cs typeface="Times New Roman" pitchFamily="18" charset="0"/>
              </a:rPr>
              <a:t>Developing a positive identity requires considerable self-discipline and planning</a:t>
            </a:r>
          </a:p>
          <a:p>
            <a:pPr>
              <a:lnSpc>
                <a:spcPct val="80000"/>
              </a:lnSpc>
            </a:pPr>
            <a:endParaRPr lang="en-US" sz="3000" dirty="0" smtClean="0">
              <a:cs typeface="Times New Roman" pitchFamily="18" charset="0"/>
            </a:endParaRPr>
          </a:p>
          <a:p>
            <a:pPr>
              <a:lnSpc>
                <a:spcPct val="80000"/>
              </a:lnSpc>
            </a:pPr>
            <a:r>
              <a:rPr lang="en-US" sz="3000" dirty="0" smtClean="0">
                <a:cs typeface="Times New Roman" pitchFamily="18" charset="0"/>
              </a:rPr>
              <a:t>Identity does not remain stable throughout life</a:t>
            </a:r>
          </a:p>
          <a:p>
            <a:pPr lvl="1">
              <a:lnSpc>
                <a:spcPct val="80000"/>
              </a:lnSpc>
            </a:pPr>
            <a:r>
              <a:rPr lang="en-US" sz="2600" b="1" dirty="0" smtClean="0">
                <a:cs typeface="Times New Roman" pitchFamily="18" charset="0"/>
              </a:rPr>
              <a:t>“MAMA”: </a:t>
            </a:r>
            <a:r>
              <a:rPr lang="en-US" sz="2600" dirty="0" smtClean="0">
                <a:cs typeface="Times New Roman" pitchFamily="18" charset="0"/>
              </a:rPr>
              <a:t>repeated cycles of moratorium to achievement </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Families</a:t>
            </a:r>
            <a:endParaRPr lang="en-US" dirty="0"/>
          </a:p>
        </p:txBody>
      </p:sp>
      <p:sp>
        <p:nvSpPr>
          <p:cNvPr id="3" name="Content Placeholder 2"/>
          <p:cNvSpPr>
            <a:spLocks noGrp="1"/>
          </p:cNvSpPr>
          <p:nvPr>
            <p:ph idx="1"/>
          </p:nvPr>
        </p:nvSpPr>
        <p:spPr/>
        <p:txBody>
          <a:bodyPr>
            <a:normAutofit fontScale="92500" lnSpcReduction="10000"/>
          </a:bodyPr>
          <a:lstStyle/>
          <a:p>
            <a:pPr marL="365760" indent="-283464">
              <a:buFont typeface="Wingdings 2"/>
              <a:buChar char=""/>
              <a:defRPr/>
            </a:pPr>
            <a:r>
              <a:rPr lang="en-US" sz="3000" u="sng" dirty="0">
                <a:cs typeface="Times New Roman" pitchFamily="18" charset="0"/>
              </a:rPr>
              <a:t>Role of Attachment:</a:t>
            </a:r>
          </a:p>
          <a:p>
            <a:pPr marL="640080" lvl="1" indent="-237744">
              <a:buFont typeface="Verdana"/>
              <a:buChar char="◦"/>
              <a:defRPr/>
            </a:pPr>
            <a:r>
              <a:rPr lang="en-US" sz="2600" dirty="0">
                <a:cs typeface="Times New Roman" pitchFamily="18" charset="0"/>
              </a:rPr>
              <a:t>Securely attached adolescents are less likely to engage in problem behaviors such as juvenile </a:t>
            </a:r>
            <a:r>
              <a:rPr lang="en-US" sz="2600" dirty="0" smtClean="0">
                <a:cs typeface="Times New Roman" pitchFamily="18" charset="0"/>
              </a:rPr>
              <a:t>delinquency</a:t>
            </a:r>
            <a:r>
              <a:rPr lang="en-US" sz="3200" dirty="0" smtClean="0">
                <a:cs typeface="Times New Roman" pitchFamily="18" charset="0"/>
              </a:rPr>
              <a:t> (</a:t>
            </a:r>
            <a:r>
              <a:rPr lang="en-US" sz="2400" dirty="0" smtClean="0"/>
              <a:t>youth crime)</a:t>
            </a:r>
            <a:r>
              <a:rPr lang="en-US" sz="2600" dirty="0" smtClean="0">
                <a:cs typeface="Times New Roman" pitchFamily="18" charset="0"/>
              </a:rPr>
              <a:t> </a:t>
            </a:r>
            <a:r>
              <a:rPr lang="en-US" sz="2600" dirty="0">
                <a:cs typeface="Times New Roman" pitchFamily="18" charset="0"/>
              </a:rPr>
              <a:t>and drug abuse</a:t>
            </a:r>
          </a:p>
          <a:p>
            <a:pPr marL="640080" lvl="1" indent="-237744">
              <a:buFont typeface="Verdana"/>
              <a:buChar char="◦"/>
              <a:defRPr/>
            </a:pPr>
            <a:r>
              <a:rPr lang="en-US" sz="2600" dirty="0">
                <a:cs typeface="Times New Roman" pitchFamily="18" charset="0"/>
              </a:rPr>
              <a:t>Securely attached adolescents have better peer </a:t>
            </a:r>
            <a:r>
              <a:rPr lang="en-US" sz="2600" dirty="0" smtClean="0">
                <a:cs typeface="Times New Roman" pitchFamily="18" charset="0"/>
              </a:rPr>
              <a:t>relations </a:t>
            </a:r>
            <a:endParaRPr lang="en-US" sz="2000" dirty="0" smtClean="0">
              <a:cs typeface="Times New Roman" pitchFamily="18" charset="0"/>
            </a:endParaRPr>
          </a:p>
          <a:p>
            <a:pPr marL="365760" indent="-283464">
              <a:buFont typeface="Wingdings 2"/>
              <a:buChar char=""/>
              <a:defRPr/>
            </a:pPr>
            <a:r>
              <a:rPr lang="en-US" sz="3000" u="sng" dirty="0" smtClean="0">
                <a:cs typeface="Times New Roman" pitchFamily="18" charset="0"/>
              </a:rPr>
              <a:t>Balancing </a:t>
            </a:r>
            <a:r>
              <a:rPr lang="en-US" sz="3000" u="sng" dirty="0">
                <a:cs typeface="Times New Roman" pitchFamily="18" charset="0"/>
              </a:rPr>
              <a:t>Freedom and Control:</a:t>
            </a:r>
          </a:p>
          <a:p>
            <a:pPr lvl="1" indent="-237744">
              <a:buFont typeface="Verdana"/>
              <a:buChar char="◦"/>
              <a:defRPr/>
            </a:pPr>
            <a:r>
              <a:rPr lang="en-US" sz="2600" dirty="0">
                <a:cs typeface="Times New Roman" pitchFamily="18" charset="0"/>
              </a:rPr>
              <a:t>Adolescents still need to stay connected to families</a:t>
            </a:r>
          </a:p>
          <a:p>
            <a:pPr lvl="1" indent="-237744">
              <a:buFont typeface="Verdana"/>
              <a:buChar char="◦"/>
              <a:defRPr/>
            </a:pPr>
            <a:r>
              <a:rPr lang="en-US" sz="2600" dirty="0">
                <a:cs typeface="Times New Roman" pitchFamily="18" charset="0"/>
              </a:rPr>
              <a:t>Parents who play an active role in </a:t>
            </a:r>
            <a:r>
              <a:rPr lang="en-US" sz="2600" dirty="0">
                <a:solidFill>
                  <a:srgbClr val="00B0F0"/>
                </a:solidFill>
                <a:cs typeface="Times New Roman" pitchFamily="18" charset="0"/>
              </a:rPr>
              <a:t>monitoring and guiding adolescents’ development</a:t>
            </a:r>
            <a:r>
              <a:rPr lang="en-US" sz="2600" dirty="0">
                <a:cs typeface="Times New Roman" pitchFamily="18" charset="0"/>
              </a:rPr>
              <a:t> are more likely to have adolescents with positive peer relations and lower drug use</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Families</a:t>
            </a:r>
            <a:endParaRPr lang="en-US" dirty="0"/>
          </a:p>
        </p:txBody>
      </p:sp>
      <p:sp>
        <p:nvSpPr>
          <p:cNvPr id="3" name="Content Placeholder 2"/>
          <p:cNvSpPr>
            <a:spLocks noGrp="1"/>
          </p:cNvSpPr>
          <p:nvPr>
            <p:ph idx="1"/>
          </p:nvPr>
        </p:nvSpPr>
        <p:spPr/>
        <p:txBody>
          <a:bodyPr>
            <a:normAutofit lnSpcReduction="10000"/>
          </a:bodyPr>
          <a:lstStyle/>
          <a:p>
            <a:pPr>
              <a:defRPr/>
            </a:pPr>
            <a:r>
              <a:rPr lang="en-US" sz="3000" u="sng" dirty="0">
                <a:cs typeface="Times New Roman" pitchFamily="18" charset="0"/>
              </a:rPr>
              <a:t>Parent–Adolescent Conflict:</a:t>
            </a:r>
          </a:p>
          <a:p>
            <a:pPr lvl="1">
              <a:defRPr/>
            </a:pPr>
            <a:r>
              <a:rPr lang="en-US" sz="2600" dirty="0">
                <a:cs typeface="Times New Roman" pitchFamily="18" charset="0"/>
              </a:rPr>
              <a:t>Parent–adolescent conflict increases in early adolescence</a:t>
            </a:r>
          </a:p>
          <a:p>
            <a:pPr lvl="2">
              <a:defRPr/>
            </a:pPr>
            <a:r>
              <a:rPr lang="en-US" sz="2200" dirty="0">
                <a:cs typeface="Times New Roman" pitchFamily="18" charset="0"/>
              </a:rPr>
              <a:t>Conflict typically involves everyday events of family life</a:t>
            </a:r>
          </a:p>
          <a:p>
            <a:pPr lvl="1">
              <a:defRPr/>
            </a:pPr>
            <a:r>
              <a:rPr lang="en-US" sz="2600" dirty="0">
                <a:cs typeface="Times New Roman" pitchFamily="18" charset="0"/>
              </a:rPr>
              <a:t>Disagreements may serve a positive developmental function</a:t>
            </a:r>
          </a:p>
          <a:p>
            <a:pPr lvl="2">
              <a:defRPr/>
            </a:pPr>
            <a:r>
              <a:rPr lang="en-US" sz="2200" dirty="0">
                <a:cs typeface="Times New Roman" pitchFamily="18" charset="0"/>
              </a:rPr>
              <a:t>Conflicts facilitate the adolescent’s transition from being dependent to becoming autonomous</a:t>
            </a:r>
          </a:p>
          <a:p>
            <a:pPr lvl="1">
              <a:defRPr/>
            </a:pPr>
            <a:r>
              <a:rPr lang="en-US" sz="2600" dirty="0">
                <a:cs typeface="Times New Roman" pitchFamily="18" charset="0"/>
              </a:rPr>
              <a:t>About one in five families engage in prolonged, intense, repeated, unhealthy conflict</a:t>
            </a:r>
          </a:p>
          <a:p>
            <a:pPr lvl="2">
              <a:defRPr/>
            </a:pPr>
            <a:r>
              <a:rPr lang="en-US" sz="2200" dirty="0">
                <a:cs typeface="Times New Roman" pitchFamily="18" charset="0"/>
              </a:rPr>
              <a:t>Associated with various adolescent problems</a:t>
            </a:r>
          </a:p>
          <a:p>
            <a:endParaRPr lang="en-US" dirty="0"/>
          </a:p>
        </p:txBody>
      </p:sp>
      <p:pic>
        <p:nvPicPr>
          <p:cNvPr id="4" name="Picture 6" descr="http://hpstudents.org/uploads/080119_154919_teenandparent.jpg"/>
          <p:cNvPicPr>
            <a:picLocks noChangeAspect="1" noChangeArrowheads="1"/>
          </p:cNvPicPr>
          <p:nvPr/>
        </p:nvPicPr>
        <p:blipFill>
          <a:blip r:embed="rId2"/>
          <a:srcRect/>
          <a:stretch>
            <a:fillRect/>
          </a:stretch>
        </p:blipFill>
        <p:spPr bwMode="auto">
          <a:xfrm>
            <a:off x="6049962" y="0"/>
            <a:ext cx="3094038"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Pubertal </a:t>
            </a:r>
            <a:r>
              <a:rPr lang="en-US" dirty="0" smtClean="0"/>
              <a:t>Changes-(bodily changes)</a:t>
            </a:r>
            <a:endParaRPr lang="en-US" dirty="0"/>
          </a:p>
        </p:txBody>
      </p:sp>
      <p:sp>
        <p:nvSpPr>
          <p:cNvPr id="3" name="Content Placeholder 2"/>
          <p:cNvSpPr>
            <a:spLocks noGrp="1"/>
          </p:cNvSpPr>
          <p:nvPr>
            <p:ph sz="half" idx="1"/>
          </p:nvPr>
        </p:nvSpPr>
        <p:spPr>
          <a:xfrm>
            <a:off x="0" y="1524000"/>
            <a:ext cx="4495800" cy="5181600"/>
          </a:xfrm>
        </p:spPr>
        <p:txBody>
          <a:bodyPr>
            <a:normAutofit lnSpcReduction="10000"/>
          </a:bodyPr>
          <a:lstStyle/>
          <a:p>
            <a:pPr>
              <a:buFont typeface="Courier New" pitchFamily="49" charset="0"/>
              <a:buChar char="o"/>
            </a:pPr>
            <a:r>
              <a:rPr lang="en-US" dirty="0" smtClean="0"/>
              <a:t>The onset </a:t>
            </a:r>
            <a:r>
              <a:rPr lang="en-US" dirty="0"/>
              <a:t>of puberty is determined by:</a:t>
            </a:r>
          </a:p>
          <a:p>
            <a:pPr>
              <a:buNone/>
            </a:pPr>
            <a:r>
              <a:rPr lang="en-US" dirty="0" smtClean="0"/>
              <a:t>		– Nutrition</a:t>
            </a:r>
          </a:p>
          <a:p>
            <a:pPr>
              <a:buNone/>
            </a:pPr>
            <a:r>
              <a:rPr lang="en-US" dirty="0" smtClean="0"/>
              <a:t>		– </a:t>
            </a:r>
            <a:r>
              <a:rPr lang="en-US" dirty="0"/>
              <a:t>Health</a:t>
            </a:r>
          </a:p>
          <a:p>
            <a:pPr>
              <a:buNone/>
            </a:pPr>
            <a:r>
              <a:rPr lang="en-US" dirty="0" smtClean="0"/>
              <a:t>		– </a:t>
            </a:r>
            <a:r>
              <a:rPr lang="en-US" dirty="0"/>
              <a:t>Heredity</a:t>
            </a:r>
          </a:p>
          <a:p>
            <a:pPr>
              <a:buNone/>
            </a:pPr>
            <a:r>
              <a:rPr lang="en-US" dirty="0" smtClean="0"/>
              <a:t>		– </a:t>
            </a:r>
            <a:r>
              <a:rPr lang="en-US" dirty="0"/>
              <a:t>Body </a:t>
            </a:r>
            <a:r>
              <a:rPr lang="en-US" dirty="0" smtClean="0"/>
              <a:t>Mass</a:t>
            </a:r>
          </a:p>
          <a:p>
            <a:pPr>
              <a:buNone/>
            </a:pPr>
            <a:endParaRPr lang="en-US" dirty="0"/>
          </a:p>
          <a:p>
            <a:pPr>
              <a:buFont typeface="Courier New" pitchFamily="49" charset="0"/>
              <a:buChar char="o"/>
            </a:pPr>
            <a:r>
              <a:rPr lang="en-US" dirty="0" smtClean="0">
                <a:solidFill>
                  <a:srgbClr val="C00000"/>
                </a:solidFill>
              </a:rPr>
              <a:t>Puberty </a:t>
            </a:r>
            <a:r>
              <a:rPr lang="en-US" dirty="0">
                <a:solidFill>
                  <a:srgbClr val="C00000"/>
                </a:solidFill>
              </a:rPr>
              <a:t>is not a single, sudden event</a:t>
            </a:r>
            <a:r>
              <a:rPr lang="en-US" dirty="0" smtClean="0">
                <a:solidFill>
                  <a:srgbClr val="C00000"/>
                </a:solidFill>
              </a:rPr>
              <a:t>.</a:t>
            </a:r>
          </a:p>
          <a:p>
            <a:pPr>
              <a:buFont typeface="Courier New" pitchFamily="49" charset="0"/>
              <a:buChar char="o"/>
            </a:pPr>
            <a:endParaRPr lang="en-US" dirty="0"/>
          </a:p>
          <a:p>
            <a:pPr>
              <a:buFont typeface="Courier New" pitchFamily="49" charset="0"/>
              <a:buChar char="o"/>
            </a:pPr>
            <a:r>
              <a:rPr lang="en-US" dirty="0" smtClean="0"/>
              <a:t>Pinpointing </a:t>
            </a:r>
            <a:r>
              <a:rPr lang="en-US" dirty="0"/>
              <a:t>its beginning and its end is difficult.</a:t>
            </a:r>
          </a:p>
        </p:txBody>
      </p:sp>
      <p:sp>
        <p:nvSpPr>
          <p:cNvPr id="5" name="Content Placeholder 4"/>
          <p:cNvSpPr>
            <a:spLocks noGrp="1"/>
          </p:cNvSpPr>
          <p:nvPr>
            <p:ph sz="half" idx="2"/>
          </p:nvPr>
        </p:nvSpPr>
        <p:spPr/>
        <p:txBody>
          <a:bodyPr>
            <a:normAutofit lnSpcReduction="10000"/>
          </a:bodyPr>
          <a:lstStyle/>
          <a:p>
            <a:endParaRPr lang="en-US" dirty="0"/>
          </a:p>
        </p:txBody>
      </p:sp>
      <p:pic>
        <p:nvPicPr>
          <p:cNvPr id="54274" name="Picture 2" descr="http://www.takdangaralin.com/wp-content/uploads/2009/09/Puberty.jpg?9d7bd4"/>
          <p:cNvPicPr>
            <a:picLocks noChangeAspect="1" noChangeArrowheads="1"/>
          </p:cNvPicPr>
          <p:nvPr/>
        </p:nvPicPr>
        <p:blipFill>
          <a:blip r:embed="rId2"/>
          <a:srcRect/>
          <a:stretch>
            <a:fillRect/>
          </a:stretch>
        </p:blipFill>
        <p:spPr bwMode="auto">
          <a:xfrm>
            <a:off x="4419600" y="1676400"/>
            <a:ext cx="4425596" cy="48768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Peers</a:t>
            </a:r>
            <a:endParaRPr lang="en-US" dirty="0"/>
          </a:p>
        </p:txBody>
      </p:sp>
      <p:sp>
        <p:nvSpPr>
          <p:cNvPr id="4" name="Content Placeholder 3"/>
          <p:cNvSpPr>
            <a:spLocks noGrp="1"/>
          </p:cNvSpPr>
          <p:nvPr>
            <p:ph sz="half" idx="1"/>
          </p:nvPr>
        </p:nvSpPr>
        <p:spPr/>
        <p:txBody>
          <a:bodyPr>
            <a:normAutofit fontScale="77500" lnSpcReduction="20000"/>
          </a:bodyPr>
          <a:lstStyle/>
          <a:p>
            <a:endParaRPr lang="en-US" dirty="0"/>
          </a:p>
        </p:txBody>
      </p:sp>
      <p:sp>
        <p:nvSpPr>
          <p:cNvPr id="5" name="Content Placeholder 4"/>
          <p:cNvSpPr>
            <a:spLocks noGrp="1"/>
          </p:cNvSpPr>
          <p:nvPr>
            <p:ph sz="half" idx="2"/>
          </p:nvPr>
        </p:nvSpPr>
        <p:spPr/>
        <p:txBody>
          <a:bodyPr>
            <a:normAutofit fontScale="77500" lnSpcReduction="20000"/>
          </a:bodyPr>
          <a:lstStyle/>
          <a:p>
            <a:pPr>
              <a:defRPr/>
            </a:pPr>
            <a:r>
              <a:rPr lang="en-US" sz="3500" u="sng" dirty="0">
                <a:cs typeface="Times New Roman" pitchFamily="18" charset="0"/>
              </a:rPr>
              <a:t>Peer Relationships: </a:t>
            </a:r>
          </a:p>
          <a:p>
            <a:pPr marL="466725" lvl="1">
              <a:buFont typeface="Verdana"/>
              <a:buChar char="◦"/>
              <a:defRPr/>
            </a:pPr>
            <a:r>
              <a:rPr lang="en-US" sz="2600" dirty="0">
                <a:cs typeface="Times New Roman" pitchFamily="18" charset="0"/>
              </a:rPr>
              <a:t>Most teens prefer a smaller number of peer contacts and more intimacy</a:t>
            </a:r>
          </a:p>
          <a:p>
            <a:pPr marL="466725" lvl="1">
              <a:buFont typeface="Verdana"/>
              <a:buChar char="◦"/>
              <a:defRPr/>
            </a:pPr>
            <a:r>
              <a:rPr lang="en-US" sz="2600" dirty="0">
                <a:cs typeface="Times New Roman" pitchFamily="18" charset="0"/>
              </a:rPr>
              <a:t>Friends become increasingly important in meeting social needs during adolescence</a:t>
            </a:r>
          </a:p>
          <a:p>
            <a:pPr marL="466725" lvl="1">
              <a:buFont typeface="Verdana"/>
              <a:buChar char="◦"/>
              <a:defRPr/>
            </a:pPr>
            <a:r>
              <a:rPr lang="en-US" sz="2600" dirty="0">
                <a:cs typeface="Times New Roman" pitchFamily="18" charset="0"/>
              </a:rPr>
              <a:t>Teens with superficial or no friendships tend to be lonely and have lower self-esteem</a:t>
            </a:r>
          </a:p>
          <a:p>
            <a:pPr marL="466725" lvl="1">
              <a:buFont typeface="Verdana"/>
              <a:buChar char="◦"/>
              <a:defRPr/>
            </a:pPr>
            <a:r>
              <a:rPr lang="en-US" sz="2600" dirty="0">
                <a:cs typeface="Times New Roman" pitchFamily="18" charset="0"/>
              </a:rPr>
              <a:t>Characteristics of friends have an important influence</a:t>
            </a:r>
          </a:p>
          <a:p>
            <a:pPr marL="682625" lvl="2">
              <a:buFont typeface="Wingdings 2"/>
              <a:buChar char=""/>
              <a:defRPr/>
            </a:pPr>
            <a:r>
              <a:rPr lang="en-US" sz="2600" dirty="0">
                <a:cs typeface="Times New Roman" pitchFamily="18" charset="0"/>
              </a:rPr>
              <a:t>Friends’ grade-point average is a consistent predictor of positive school </a:t>
            </a:r>
            <a:r>
              <a:rPr lang="en-US" sz="2600" dirty="0" smtClean="0">
                <a:cs typeface="Times New Roman" pitchFamily="18" charset="0"/>
              </a:rPr>
              <a:t>achievement</a:t>
            </a:r>
            <a:endParaRPr lang="en-US" sz="2600" dirty="0">
              <a:cs typeface="Times New Roman" pitchFamily="18" charset="0"/>
            </a:endParaRPr>
          </a:p>
        </p:txBody>
      </p:sp>
      <p:pic>
        <p:nvPicPr>
          <p:cNvPr id="6" name="Content Placeholder 5" descr="san70215_1203"/>
          <p:cNvPicPr>
            <a:picLocks noChangeAspect="1" noChangeArrowheads="1"/>
          </p:cNvPicPr>
          <p:nvPr/>
        </p:nvPicPr>
        <p:blipFill>
          <a:blip r:embed="rId2"/>
          <a:srcRect/>
          <a:stretch>
            <a:fillRect/>
          </a:stretch>
        </p:blipFill>
        <p:spPr>
          <a:xfrm>
            <a:off x="0" y="1371600"/>
            <a:ext cx="4232275" cy="52578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rugaddictiontruth.com/images/Peer-pressure.jpg"/>
          <p:cNvPicPr>
            <a:picLocks noChangeAspect="1" noChangeArrowheads="1"/>
          </p:cNvPicPr>
          <p:nvPr/>
        </p:nvPicPr>
        <p:blipFill>
          <a:blip r:embed="rId2"/>
          <a:srcRect/>
          <a:stretch>
            <a:fillRect/>
          </a:stretch>
        </p:blipFill>
        <p:spPr bwMode="auto">
          <a:xfrm>
            <a:off x="5867400" y="0"/>
            <a:ext cx="3276600" cy="2490216"/>
          </a:xfrm>
          <a:prstGeom prst="rect">
            <a:avLst/>
          </a:prstGeom>
          <a:noFill/>
        </p:spPr>
      </p:pic>
      <p:sp>
        <p:nvSpPr>
          <p:cNvPr id="2" name="Title 1"/>
          <p:cNvSpPr>
            <a:spLocks noGrp="1"/>
          </p:cNvSpPr>
          <p:nvPr>
            <p:ph type="title"/>
          </p:nvPr>
        </p:nvSpPr>
        <p:spPr/>
        <p:txBody>
          <a:bodyPr/>
          <a:lstStyle/>
          <a:p>
            <a:r>
              <a:rPr lang="en-US" dirty="0" smtClean="0">
                <a:solidFill>
                  <a:schemeClr val="accent2">
                    <a:lumMod val="50000"/>
                  </a:schemeClr>
                </a:solidFill>
              </a:rPr>
              <a:t>Peers</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sz="2400" u="sng" dirty="0">
                <a:cs typeface="Times New Roman" pitchFamily="18" charset="0"/>
              </a:rPr>
              <a:t>Peer Pressure:</a:t>
            </a:r>
          </a:p>
          <a:p>
            <a:pPr marL="466725" lvl="1">
              <a:defRPr/>
            </a:pPr>
            <a:r>
              <a:rPr lang="en-US" sz="2000" dirty="0" smtClean="0">
                <a:solidFill>
                  <a:srgbClr val="00B050"/>
                </a:solidFill>
              </a:rPr>
              <a:t>the influence exerted by a peer group</a:t>
            </a:r>
            <a:endParaRPr lang="en-US" sz="2000" dirty="0" smtClean="0">
              <a:cs typeface="Times New Roman" pitchFamily="18" charset="0"/>
            </a:endParaRPr>
          </a:p>
          <a:p>
            <a:pPr marL="466725" lvl="1">
              <a:defRPr/>
            </a:pPr>
            <a:r>
              <a:rPr lang="en-US" sz="2000" dirty="0" smtClean="0">
                <a:cs typeface="Times New Roman" pitchFamily="18" charset="0"/>
              </a:rPr>
              <a:t>Young </a:t>
            </a:r>
            <a:r>
              <a:rPr lang="en-US" sz="2000" dirty="0">
                <a:cs typeface="Times New Roman" pitchFamily="18" charset="0"/>
              </a:rPr>
              <a:t>adolescents conform more to peer standards than children do</a:t>
            </a:r>
          </a:p>
          <a:p>
            <a:pPr lvl="2">
              <a:defRPr/>
            </a:pPr>
            <a:r>
              <a:rPr lang="en-US" sz="1800" dirty="0">
                <a:cs typeface="Times New Roman" pitchFamily="18" charset="0"/>
              </a:rPr>
              <a:t>Peaks about 8</a:t>
            </a:r>
            <a:r>
              <a:rPr lang="en-US" sz="1800" baseline="30000" dirty="0">
                <a:cs typeface="Times New Roman" pitchFamily="18" charset="0"/>
              </a:rPr>
              <a:t>th</a:t>
            </a:r>
            <a:r>
              <a:rPr lang="en-US" sz="1800" dirty="0">
                <a:cs typeface="Times New Roman" pitchFamily="18" charset="0"/>
              </a:rPr>
              <a:t> and 9</a:t>
            </a:r>
            <a:r>
              <a:rPr lang="en-US" sz="1800" baseline="30000" dirty="0">
                <a:cs typeface="Times New Roman" pitchFamily="18" charset="0"/>
              </a:rPr>
              <a:t>th</a:t>
            </a:r>
            <a:r>
              <a:rPr lang="en-US" sz="1800" dirty="0">
                <a:cs typeface="Times New Roman" pitchFamily="18" charset="0"/>
              </a:rPr>
              <a:t> grade</a:t>
            </a:r>
          </a:p>
          <a:p>
            <a:pPr lvl="2">
              <a:defRPr/>
            </a:pPr>
            <a:r>
              <a:rPr lang="en-US" sz="1800" dirty="0">
                <a:cs typeface="Times New Roman" pitchFamily="18" charset="0"/>
              </a:rPr>
              <a:t>14 to 18 years of age is an especially important time for developing the ability to stand up for one’s beliefs</a:t>
            </a:r>
          </a:p>
          <a:p>
            <a:pPr lvl="1">
              <a:defRPr/>
            </a:pPr>
            <a:r>
              <a:rPr lang="en-US" sz="2000" dirty="0">
                <a:cs typeface="Times New Roman" pitchFamily="18" charset="0"/>
              </a:rPr>
              <a:t>U.S. adolescents are more likely than Japanese adolescents to put peer pressure on their peers to resist parental influence </a:t>
            </a:r>
          </a:p>
          <a:p>
            <a:pPr>
              <a:lnSpc>
                <a:spcPct val="80000"/>
              </a:lnSpc>
              <a:defRPr/>
            </a:pPr>
            <a:r>
              <a:rPr lang="en-US" sz="2400" u="sng" dirty="0">
                <a:cs typeface="Times New Roman" pitchFamily="18" charset="0"/>
              </a:rPr>
              <a:t>Dating:</a:t>
            </a:r>
          </a:p>
          <a:p>
            <a:pPr marL="509588" lvl="1">
              <a:lnSpc>
                <a:spcPct val="80000"/>
              </a:lnSpc>
              <a:defRPr/>
            </a:pPr>
            <a:r>
              <a:rPr lang="en-US" sz="2000" dirty="0">
                <a:cs typeface="Times New Roman" pitchFamily="18" charset="0"/>
              </a:rPr>
              <a:t>Adolescents who date are more likely to be accepted by peers and be perceived as more physically attractive</a:t>
            </a:r>
          </a:p>
          <a:p>
            <a:pPr marL="509588" lvl="1">
              <a:lnSpc>
                <a:spcPct val="80000"/>
              </a:lnSpc>
              <a:defRPr/>
            </a:pPr>
            <a:r>
              <a:rPr lang="en-US" sz="2000" dirty="0">
                <a:cs typeface="Times New Roman" pitchFamily="18" charset="0"/>
              </a:rPr>
              <a:t>Dating and romantic relationships at an unusually early age have been linked with several problems</a:t>
            </a:r>
          </a:p>
          <a:p>
            <a:pPr lvl="2">
              <a:lnSpc>
                <a:spcPct val="80000"/>
              </a:lnSpc>
              <a:defRPr/>
            </a:pPr>
            <a:r>
              <a:rPr lang="en-US" sz="1800" dirty="0">
                <a:cs typeface="Times New Roman" pitchFamily="18" charset="0"/>
              </a:rPr>
              <a:t>School-related problems &amp; lower grades</a:t>
            </a:r>
          </a:p>
          <a:p>
            <a:pPr lvl="2">
              <a:lnSpc>
                <a:spcPct val="80000"/>
              </a:lnSpc>
              <a:defRPr/>
            </a:pPr>
            <a:r>
              <a:rPr lang="en-US" sz="1800" dirty="0">
                <a:cs typeface="Times New Roman" pitchFamily="18" charset="0"/>
              </a:rPr>
              <a:t>Delinquency</a:t>
            </a:r>
          </a:p>
          <a:p>
            <a:pPr lvl="2">
              <a:lnSpc>
                <a:spcPct val="80000"/>
              </a:lnSpc>
              <a:defRPr/>
            </a:pPr>
            <a:r>
              <a:rPr lang="en-US" sz="1800" dirty="0">
                <a:cs typeface="Times New Roman" pitchFamily="18" charset="0"/>
              </a:rPr>
              <a:t>Substance use</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Culture</a:t>
            </a:r>
            <a:endParaRPr lang="en-US" dirty="0"/>
          </a:p>
        </p:txBody>
      </p:sp>
      <p:sp>
        <p:nvSpPr>
          <p:cNvPr id="3" name="Content Placeholder 2"/>
          <p:cNvSpPr>
            <a:spLocks noGrp="1"/>
          </p:cNvSpPr>
          <p:nvPr>
            <p:ph sz="half" idx="1"/>
          </p:nvPr>
        </p:nvSpPr>
        <p:spPr/>
        <p:txBody>
          <a:bodyPr/>
          <a:lstStyle/>
          <a:p>
            <a:pPr>
              <a:lnSpc>
                <a:spcPct val="80000"/>
              </a:lnSpc>
              <a:buNone/>
            </a:pPr>
            <a:r>
              <a:rPr lang="en-US" sz="3000" u="sng" dirty="0" smtClean="0">
                <a:cs typeface="Times New Roman" pitchFamily="18" charset="0"/>
              </a:rPr>
              <a:t>Peers:</a:t>
            </a:r>
          </a:p>
          <a:p>
            <a:pPr marL="349250" lvl="1">
              <a:lnSpc>
                <a:spcPct val="80000"/>
              </a:lnSpc>
            </a:pPr>
            <a:r>
              <a:rPr lang="en-US" sz="2600" dirty="0" smtClean="0">
                <a:cs typeface="Times New Roman" pitchFamily="18" charset="0"/>
              </a:rPr>
              <a:t>Some cultures give peers a stronger role in adolescence than others</a:t>
            </a:r>
          </a:p>
          <a:p>
            <a:pPr lvl="2">
              <a:lnSpc>
                <a:spcPct val="80000"/>
              </a:lnSpc>
            </a:pPr>
            <a:r>
              <a:rPr lang="en-US" sz="2200" dirty="0" smtClean="0">
                <a:cs typeface="Times New Roman" pitchFamily="18" charset="0"/>
              </a:rPr>
              <a:t>In western nations, peers are prominent in adolescents’ lives</a:t>
            </a:r>
          </a:p>
          <a:p>
            <a:pPr lvl="2">
              <a:lnSpc>
                <a:spcPct val="80000"/>
              </a:lnSpc>
            </a:pPr>
            <a:r>
              <a:rPr lang="en-US" sz="2200" dirty="0" smtClean="0">
                <a:cs typeface="Times New Roman" pitchFamily="18" charset="0"/>
              </a:rPr>
              <a:t>In other regions, peer relations are restricted (especially for girls)</a:t>
            </a:r>
          </a:p>
        </p:txBody>
      </p:sp>
      <p:sp>
        <p:nvSpPr>
          <p:cNvPr id="5" name="Content Placeholder 4"/>
          <p:cNvSpPr>
            <a:spLocks noGrp="1"/>
          </p:cNvSpPr>
          <p:nvPr>
            <p:ph sz="half" idx="2"/>
          </p:nvPr>
        </p:nvSpPr>
        <p:spPr/>
        <p:txBody>
          <a:bodyPr/>
          <a:lstStyle/>
          <a:p>
            <a:endParaRPr lang="en-US"/>
          </a:p>
        </p:txBody>
      </p:sp>
      <p:pic>
        <p:nvPicPr>
          <p:cNvPr id="4" name="Content Placeholder 5" descr="http://www.dreamstime.com/unhappy-girl-standing-behind-bars-thumb9573422.jpg"/>
          <p:cNvPicPr>
            <a:picLocks/>
          </p:cNvPicPr>
          <p:nvPr/>
        </p:nvPicPr>
        <p:blipFill>
          <a:blip r:embed="rId2"/>
          <a:srcRect/>
          <a:stretch>
            <a:fillRect/>
          </a:stretch>
        </p:blipFill>
        <p:spPr bwMode="auto">
          <a:xfrm>
            <a:off x="4724400" y="1752600"/>
            <a:ext cx="3962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Juvenile Delinquency</a:t>
            </a:r>
            <a:endParaRPr lang="en-US" dirty="0"/>
          </a:p>
        </p:txBody>
      </p:sp>
      <p:sp>
        <p:nvSpPr>
          <p:cNvPr id="5" name="Content Placeholder 4"/>
          <p:cNvSpPr>
            <a:spLocks noGrp="1"/>
          </p:cNvSpPr>
          <p:nvPr>
            <p:ph sz="half" idx="1"/>
          </p:nvPr>
        </p:nvSpPr>
        <p:spPr>
          <a:xfrm>
            <a:off x="457200" y="1600200"/>
            <a:ext cx="4191000" cy="4876800"/>
          </a:xfrm>
        </p:spPr>
        <p:txBody>
          <a:bodyPr>
            <a:normAutofit/>
          </a:bodyPr>
          <a:lstStyle/>
          <a:p>
            <a:pPr>
              <a:lnSpc>
                <a:spcPct val="80000"/>
              </a:lnSpc>
            </a:pPr>
            <a:r>
              <a:rPr lang="en-US" sz="2400" u="sng" dirty="0" smtClean="0">
                <a:cs typeface="Times New Roman" pitchFamily="18" charset="0"/>
              </a:rPr>
              <a:t>Juvenile Delinquent:</a:t>
            </a:r>
            <a:r>
              <a:rPr lang="en-US" sz="2400" dirty="0" smtClean="0">
                <a:cs typeface="Times New Roman" pitchFamily="18" charset="0"/>
              </a:rPr>
              <a:t> </a:t>
            </a:r>
            <a:r>
              <a:rPr lang="en-US" sz="2400" dirty="0" smtClean="0">
                <a:solidFill>
                  <a:srgbClr val="00B050"/>
                </a:solidFill>
                <a:cs typeface="Times New Roman" pitchFamily="18" charset="0"/>
              </a:rPr>
              <a:t>an adolescent who breaks the law or engages in behavior that is considered illegal</a:t>
            </a:r>
            <a:endParaRPr lang="en-US" sz="2400" u="sng" dirty="0" smtClean="0">
              <a:solidFill>
                <a:srgbClr val="00B050"/>
              </a:solidFill>
              <a:cs typeface="Times New Roman" pitchFamily="18" charset="0"/>
            </a:endParaRPr>
          </a:p>
          <a:p>
            <a:pPr lvl="1">
              <a:lnSpc>
                <a:spcPct val="80000"/>
              </a:lnSpc>
            </a:pPr>
            <a:r>
              <a:rPr lang="en-US" sz="2000" dirty="0" smtClean="0">
                <a:cs typeface="Times New Roman" pitchFamily="18" charset="0"/>
              </a:rPr>
              <a:t>Broad concept that includes many actions, from  littering to murder</a:t>
            </a:r>
          </a:p>
          <a:p>
            <a:pPr lvl="1">
              <a:lnSpc>
                <a:spcPct val="80000"/>
              </a:lnSpc>
            </a:pPr>
            <a:r>
              <a:rPr lang="en-US" sz="2000" dirty="0" smtClean="0">
                <a:cs typeface="Times New Roman" pitchFamily="18" charset="0"/>
              </a:rPr>
              <a:t>At least 2% of all youth are involved in juvenile court cases</a:t>
            </a:r>
          </a:p>
          <a:p>
            <a:pPr lvl="1">
              <a:lnSpc>
                <a:spcPct val="80000"/>
              </a:lnSpc>
            </a:pPr>
            <a:r>
              <a:rPr lang="en-US" sz="2000" dirty="0" smtClean="0">
                <a:cs typeface="Times New Roman" pitchFamily="18" charset="0"/>
              </a:rPr>
              <a:t>More likely to be committed by males, but involvement by females is increasing</a:t>
            </a:r>
          </a:p>
          <a:p>
            <a:pPr lvl="1">
              <a:lnSpc>
                <a:spcPct val="80000"/>
              </a:lnSpc>
            </a:pPr>
            <a:r>
              <a:rPr lang="en-US" sz="2000" dirty="0" smtClean="0">
                <a:cs typeface="Times New Roman" pitchFamily="18" charset="0"/>
              </a:rPr>
              <a:t>Property offenses are committed more than any other crime</a:t>
            </a:r>
            <a:endParaRPr lang="en-US" dirty="0" smtClean="0">
              <a:cs typeface="Times New Roman" pitchFamily="18" charset="0"/>
            </a:endParaRPr>
          </a:p>
          <a:p>
            <a:endParaRPr lang="en-US" dirty="0"/>
          </a:p>
        </p:txBody>
      </p:sp>
      <p:sp>
        <p:nvSpPr>
          <p:cNvPr id="9" name="Content Placeholder 8"/>
          <p:cNvSpPr>
            <a:spLocks noGrp="1"/>
          </p:cNvSpPr>
          <p:nvPr>
            <p:ph sz="half" idx="2"/>
          </p:nvPr>
        </p:nvSpPr>
        <p:spPr/>
        <p:txBody>
          <a:bodyPr>
            <a:normAutofit/>
          </a:bodyPr>
          <a:lstStyle/>
          <a:p>
            <a:endParaRPr lang="en-US" dirty="0"/>
          </a:p>
        </p:txBody>
      </p:sp>
      <p:pic>
        <p:nvPicPr>
          <p:cNvPr id="8" name="Picture 2" descr="http://vig-fp.prenhall.com/bigcovers/0205665713.jpg"/>
          <p:cNvPicPr>
            <a:picLocks noChangeAspect="1" noChangeArrowheads="1"/>
          </p:cNvPicPr>
          <p:nvPr/>
        </p:nvPicPr>
        <p:blipFill>
          <a:blip r:embed="rId2"/>
          <a:srcRect/>
          <a:stretch>
            <a:fillRect/>
          </a:stretch>
        </p:blipFill>
        <p:spPr bwMode="auto">
          <a:xfrm>
            <a:off x="4953000" y="1371600"/>
            <a:ext cx="3916433" cy="51816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ijeljina.org/podaci/news/id4239/Juvenile%20Delinquency.jpg"/>
          <p:cNvPicPr>
            <a:picLocks noChangeAspect="1" noChangeArrowheads="1"/>
          </p:cNvPicPr>
          <p:nvPr/>
        </p:nvPicPr>
        <p:blipFill>
          <a:blip r:embed="rId2"/>
          <a:srcRect/>
          <a:stretch>
            <a:fillRect/>
          </a:stretch>
        </p:blipFill>
        <p:spPr bwMode="auto">
          <a:xfrm>
            <a:off x="5943600" y="4495800"/>
            <a:ext cx="3200400" cy="2114884"/>
          </a:xfrm>
          <a:prstGeom prst="rect">
            <a:avLst/>
          </a:prstGeom>
          <a:noFill/>
        </p:spPr>
      </p:pic>
      <p:pic>
        <p:nvPicPr>
          <p:cNvPr id="6" name="Picture 2" descr="http://images.betterworldbooks.com/013/Juvenile-Delinquency-9780135052617.jpg"/>
          <p:cNvPicPr>
            <a:picLocks noChangeAspect="1" noChangeArrowheads="1"/>
          </p:cNvPicPr>
          <p:nvPr/>
        </p:nvPicPr>
        <p:blipFill>
          <a:blip r:embed="rId3"/>
          <a:srcRect/>
          <a:stretch>
            <a:fillRect/>
          </a:stretch>
        </p:blipFill>
        <p:spPr bwMode="auto">
          <a:xfrm>
            <a:off x="7620001" y="-1"/>
            <a:ext cx="1524000" cy="1958699"/>
          </a:xfrm>
          <a:prstGeom prst="rect">
            <a:avLst/>
          </a:prstGeom>
          <a:noFill/>
        </p:spPr>
      </p:pic>
      <p:sp>
        <p:nvSpPr>
          <p:cNvPr id="2" name="Title 1"/>
          <p:cNvSpPr>
            <a:spLocks noGrp="1"/>
          </p:cNvSpPr>
          <p:nvPr>
            <p:ph type="title"/>
          </p:nvPr>
        </p:nvSpPr>
        <p:spPr/>
        <p:txBody>
          <a:bodyPr/>
          <a:lstStyle/>
          <a:p>
            <a:r>
              <a:rPr lang="en-US" dirty="0" smtClean="0">
                <a:solidFill>
                  <a:schemeClr val="accent2">
                    <a:lumMod val="50000"/>
                  </a:schemeClr>
                </a:solidFill>
              </a:rPr>
              <a:t>Juvenile Delinquency</a:t>
            </a:r>
            <a:endParaRPr lang="en-US" dirty="0"/>
          </a:p>
        </p:txBody>
      </p:sp>
      <p:sp>
        <p:nvSpPr>
          <p:cNvPr id="3" name="Content Placeholder 2"/>
          <p:cNvSpPr>
            <a:spLocks noGrp="1"/>
          </p:cNvSpPr>
          <p:nvPr>
            <p:ph idx="1"/>
          </p:nvPr>
        </p:nvSpPr>
        <p:spPr/>
        <p:txBody>
          <a:bodyPr/>
          <a:lstStyle/>
          <a:p>
            <a:r>
              <a:rPr lang="en-US" sz="2400" dirty="0" smtClean="0">
                <a:cs typeface="Times New Roman" pitchFamily="18" charset="0"/>
              </a:rPr>
              <a:t>Should an adolescent who commits a crime be charged as an adult?</a:t>
            </a:r>
          </a:p>
          <a:p>
            <a:pPr lvl="1"/>
            <a:r>
              <a:rPr lang="en-US" sz="2000" dirty="0" smtClean="0">
                <a:cs typeface="Times New Roman" pitchFamily="18" charset="0"/>
              </a:rPr>
              <a:t>One study demonstrated that trying adolescent offenders as adults increased their crime rate</a:t>
            </a:r>
          </a:p>
          <a:p>
            <a:r>
              <a:rPr lang="en-US" sz="2400" dirty="0" smtClean="0">
                <a:cs typeface="Times New Roman" pitchFamily="18" charset="0"/>
              </a:rPr>
              <a:t>Early onset (before age 11) antisocial behavior is associated with more negative outcomes than late onset antisocial behavior</a:t>
            </a:r>
          </a:p>
          <a:p>
            <a:pPr lvl="1"/>
            <a:r>
              <a:rPr lang="en-US" sz="2000" dirty="0" smtClean="0">
                <a:cs typeface="Times New Roman" pitchFamily="18" charset="0"/>
              </a:rPr>
              <a:t>More likely to persist into adulthood</a:t>
            </a:r>
          </a:p>
          <a:p>
            <a:pPr lvl="1"/>
            <a:r>
              <a:rPr lang="en-US" sz="2000" dirty="0" smtClean="0">
                <a:cs typeface="Times New Roman" pitchFamily="18" charset="0"/>
              </a:rPr>
              <a:t>More mental health and relationship problems</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Juvenile Delinquency</a:t>
            </a:r>
            <a:endParaRPr lang="en-US" dirty="0"/>
          </a:p>
        </p:txBody>
      </p:sp>
      <p:sp>
        <p:nvSpPr>
          <p:cNvPr id="3" name="Content Placeholder 2"/>
          <p:cNvSpPr>
            <a:spLocks noGrp="1"/>
          </p:cNvSpPr>
          <p:nvPr>
            <p:ph idx="1"/>
          </p:nvPr>
        </p:nvSpPr>
        <p:spPr/>
        <p:txBody>
          <a:bodyPr>
            <a:normAutofit/>
          </a:bodyPr>
          <a:lstStyle/>
          <a:p>
            <a:pPr>
              <a:buNone/>
            </a:pPr>
            <a:r>
              <a:rPr lang="en-US" sz="2400" u="sng" dirty="0" smtClean="0">
                <a:cs typeface="Times New Roman" pitchFamily="18" charset="0"/>
              </a:rPr>
              <a:t>Causes of Delinquency:</a:t>
            </a:r>
          </a:p>
          <a:p>
            <a:pPr lvl="1"/>
            <a:r>
              <a:rPr lang="en-US" sz="1600" dirty="0" smtClean="0">
                <a:cs typeface="Times New Roman" pitchFamily="18" charset="0"/>
              </a:rPr>
              <a:t>Heredity</a:t>
            </a:r>
          </a:p>
          <a:p>
            <a:pPr lvl="1"/>
            <a:r>
              <a:rPr lang="en-US" sz="1600" dirty="0" smtClean="0">
                <a:cs typeface="Times New Roman" pitchFamily="18" charset="0"/>
              </a:rPr>
              <a:t>Identity problems</a:t>
            </a:r>
          </a:p>
          <a:p>
            <a:pPr lvl="1"/>
            <a:r>
              <a:rPr lang="en-US" sz="1600" dirty="0" smtClean="0">
                <a:cs typeface="Times New Roman" pitchFamily="18" charset="0"/>
              </a:rPr>
              <a:t>Community influences</a:t>
            </a:r>
          </a:p>
          <a:p>
            <a:pPr lvl="1"/>
            <a:r>
              <a:rPr lang="en-US" sz="1600" dirty="0" smtClean="0">
                <a:cs typeface="Times New Roman" pitchFamily="18" charset="0"/>
              </a:rPr>
              <a:t>Family experiences</a:t>
            </a:r>
          </a:p>
          <a:p>
            <a:pPr lvl="2"/>
            <a:r>
              <a:rPr lang="en-US" sz="1600" dirty="0" smtClean="0">
                <a:cs typeface="Times New Roman" pitchFamily="18" charset="0"/>
              </a:rPr>
              <a:t>Parental monitoring is important</a:t>
            </a:r>
          </a:p>
          <a:p>
            <a:pPr lvl="2"/>
            <a:r>
              <a:rPr lang="en-US" sz="1600" dirty="0" smtClean="0">
                <a:cs typeface="Times New Roman" pitchFamily="18" charset="0"/>
              </a:rPr>
              <a:t>History of physical abuse</a:t>
            </a:r>
          </a:p>
          <a:p>
            <a:pPr lvl="1"/>
            <a:r>
              <a:rPr lang="en-US" sz="1600" dirty="0" smtClean="0">
                <a:cs typeface="Times New Roman" pitchFamily="18" charset="0"/>
              </a:rPr>
              <a:t>Lower-class culture</a:t>
            </a:r>
          </a:p>
          <a:p>
            <a:pPr lvl="2"/>
            <a:r>
              <a:rPr lang="en-US" sz="1600" dirty="0" smtClean="0">
                <a:cs typeface="Times New Roman" pitchFamily="18" charset="0"/>
              </a:rPr>
              <a:t>Antisocial peer groups and gangs</a:t>
            </a:r>
          </a:p>
          <a:p>
            <a:pPr lvl="2"/>
            <a:r>
              <a:rPr lang="en-US" sz="1600" dirty="0" smtClean="0">
                <a:cs typeface="Times New Roman" pitchFamily="18" charset="0"/>
              </a:rPr>
              <a:t>Status given for antisocial behavior</a:t>
            </a:r>
          </a:p>
          <a:p>
            <a:pPr lvl="2"/>
            <a:r>
              <a:rPr lang="en-US" sz="1600" dirty="0" smtClean="0">
                <a:cs typeface="Times New Roman" pitchFamily="18" charset="0"/>
              </a:rPr>
              <a:t>Observation of models engaging in criminal activities</a:t>
            </a:r>
          </a:p>
          <a:p>
            <a:pPr lvl="2"/>
            <a:r>
              <a:rPr lang="en-US" sz="1600" dirty="0" smtClean="0">
                <a:cs typeface="Times New Roman" pitchFamily="18" charset="0"/>
              </a:rPr>
              <a:t>Inadequate community resources</a:t>
            </a:r>
          </a:p>
          <a:p>
            <a:pPr lvl="1"/>
            <a:r>
              <a:rPr lang="en-US" sz="1600" dirty="0" smtClean="0">
                <a:cs typeface="Times New Roman" pitchFamily="18" charset="0"/>
              </a:rPr>
              <a:t>Cognitive factors</a:t>
            </a:r>
          </a:p>
          <a:p>
            <a:pPr lvl="2"/>
            <a:r>
              <a:rPr lang="en-US" sz="1600" dirty="0" smtClean="0">
                <a:cs typeface="Times New Roman" pitchFamily="18" charset="0"/>
              </a:rPr>
              <a:t>Low self-control</a:t>
            </a:r>
          </a:p>
          <a:p>
            <a:pPr lvl="2"/>
            <a:r>
              <a:rPr lang="en-US" sz="1600" dirty="0" smtClean="0">
                <a:cs typeface="Times New Roman" pitchFamily="18" charset="0"/>
              </a:rPr>
              <a:t>Low intelligence</a:t>
            </a:r>
          </a:p>
        </p:txBody>
      </p:sp>
      <p:pic>
        <p:nvPicPr>
          <p:cNvPr id="4" name="Content Placeholder 5" descr="5 Chapel Hill Teens Appear in Court on Rape Charges">
            <a:hlinkClick r:id="rId2"/>
          </p:cNvPr>
          <p:cNvPicPr>
            <a:picLocks/>
          </p:cNvPicPr>
          <p:nvPr/>
        </p:nvPicPr>
        <p:blipFill>
          <a:blip r:embed="rId3"/>
          <a:srcRect/>
          <a:stretch>
            <a:fillRect/>
          </a:stretch>
        </p:blipFill>
        <p:spPr>
          <a:xfrm>
            <a:off x="5943600" y="0"/>
            <a:ext cx="3200400" cy="2409825"/>
          </a:xfrm>
          <a:prstGeom prst="rect">
            <a:avLst/>
          </a:prstGeom>
        </p:spPr>
      </p:pic>
      <p:pic>
        <p:nvPicPr>
          <p:cNvPr id="5" name="Picture 8" descr="http://mylifeofcrime.files.wordpress.com/2008/04/eight-that-were-arrested.jpg"/>
          <p:cNvPicPr>
            <a:picLocks noChangeAspect="1" noChangeArrowheads="1"/>
          </p:cNvPicPr>
          <p:nvPr/>
        </p:nvPicPr>
        <p:blipFill>
          <a:blip r:embed="rId4"/>
          <a:srcRect/>
          <a:stretch>
            <a:fillRect/>
          </a:stretch>
        </p:blipFill>
        <p:spPr bwMode="auto">
          <a:xfrm>
            <a:off x="6172200" y="2743200"/>
            <a:ext cx="297180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Juvenile Delinquency Prevention</a:t>
            </a:r>
            <a:endParaRPr lang="en-US" dirty="0">
              <a:solidFill>
                <a:schemeClr val="accent2">
                  <a:lumMod val="5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substance abuse education and treatment</a:t>
            </a:r>
          </a:p>
          <a:p>
            <a:r>
              <a:rPr lang="en-US" dirty="0" smtClean="0"/>
              <a:t>family counseling </a:t>
            </a:r>
          </a:p>
          <a:p>
            <a:r>
              <a:rPr lang="en-US" dirty="0" smtClean="0"/>
              <a:t>youth mentoring</a:t>
            </a:r>
          </a:p>
          <a:p>
            <a:r>
              <a:rPr lang="en-US" dirty="0" smtClean="0"/>
              <a:t>parenting education</a:t>
            </a:r>
          </a:p>
          <a:p>
            <a:r>
              <a:rPr lang="en-US" dirty="0" smtClean="0"/>
              <a:t>educational support</a:t>
            </a:r>
          </a:p>
          <a:p>
            <a:r>
              <a:rPr lang="en-US" dirty="0" smtClean="0"/>
              <a:t>youth sheltering</a:t>
            </a:r>
          </a:p>
          <a:p>
            <a:r>
              <a:rPr lang="en-US" dirty="0" smtClean="0"/>
              <a:t>Increasing availability and use of </a:t>
            </a:r>
            <a:r>
              <a:rPr lang="en-US" dirty="0" smtClean="0">
                <a:solidFill>
                  <a:srgbClr val="00B0F0"/>
                </a:solidFill>
              </a:rPr>
              <a:t>family planning services</a:t>
            </a:r>
            <a:r>
              <a:rPr lang="en-US" dirty="0" smtClean="0"/>
              <a:t>, including education and contraceptives helps to </a:t>
            </a:r>
            <a:r>
              <a:rPr lang="en-US" dirty="0" smtClean="0">
                <a:solidFill>
                  <a:srgbClr val="00B0F0"/>
                </a:solidFill>
              </a:rPr>
              <a:t>reduce unintended pregnancy and unwanted births</a:t>
            </a:r>
            <a:r>
              <a:rPr lang="en-US" dirty="0" smtClean="0"/>
              <a:t>, which are risk factors for delinquency.</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QUESTIONS</a:t>
            </a:r>
            <a:endParaRPr lang="en-US" sz="5400" dirty="0"/>
          </a:p>
        </p:txBody>
      </p:sp>
      <p:pic>
        <p:nvPicPr>
          <p:cNvPr id="14338" name="Picture 2"/>
          <p:cNvPicPr>
            <a:picLocks noChangeAspect="1" noChangeArrowheads="1"/>
          </p:cNvPicPr>
          <p:nvPr/>
        </p:nvPicPr>
        <p:blipFill>
          <a:blip r:embed="rId2"/>
          <a:srcRect/>
          <a:stretch>
            <a:fillRect/>
          </a:stretch>
        </p:blipFill>
        <p:spPr bwMode="auto">
          <a:xfrm>
            <a:off x="838200" y="1554597"/>
            <a:ext cx="7391400" cy="5347566"/>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28600"/>
            <a:ext cx="9144000" cy="7772400"/>
          </a:xfrm>
          <a:prstGeom prst="rect">
            <a:avLst/>
          </a:prstGeom>
          <a:noFill/>
          <a:ln w="9525">
            <a:noFill/>
            <a:miter lim="800000"/>
            <a:headEnd/>
            <a:tailEnd/>
          </a:ln>
          <a:effectLst/>
        </p:spPr>
      </p:pic>
      <p:sp>
        <p:nvSpPr>
          <p:cNvPr id="4" name="Title 3"/>
          <p:cNvSpPr>
            <a:spLocks noGrp="1"/>
          </p:cNvSpPr>
          <p:nvPr>
            <p:ph type="title"/>
          </p:nvPr>
        </p:nvSpPr>
        <p:spPr>
          <a:xfrm>
            <a:off x="1371600" y="914400"/>
            <a:ext cx="6172200" cy="990600"/>
          </a:xfrm>
        </p:spPr>
        <p:txBody>
          <a:bodyPr>
            <a:normAutofit fontScale="90000"/>
          </a:bodyPr>
          <a:lstStyle/>
          <a:p>
            <a:pPr algn="ctr"/>
            <a:r>
              <a:rPr lang="en-US" sz="7200" i="1" dirty="0" smtClean="0">
                <a:solidFill>
                  <a:schemeClr val="bg1"/>
                </a:solidFill>
                <a:latin typeface="Harrington" pitchFamily="82" charset="0"/>
              </a:rPr>
              <a:t>THANK  YOU…</a:t>
            </a:r>
            <a:endParaRPr lang="en-US" sz="7200" i="1" dirty="0">
              <a:solidFill>
                <a:schemeClr val="bg1"/>
              </a:solidFill>
              <a:latin typeface="Harrington" pitchFamily="82" charset="0"/>
            </a:endParaRPr>
          </a:p>
        </p:txBody>
      </p:sp>
      <p:sp>
        <p:nvSpPr>
          <p:cNvPr id="5" name="Text Placeholder 4"/>
          <p:cNvSpPr>
            <a:spLocks noGrp="1"/>
          </p:cNvSpPr>
          <p:nvPr>
            <p:ph type="body" idx="1"/>
          </p:nvPr>
        </p:nvSpPr>
        <p:spPr>
          <a:xfrm>
            <a:off x="3124200" y="5105400"/>
            <a:ext cx="6019800" cy="533400"/>
          </a:xfrm>
        </p:spPr>
        <p:txBody>
          <a:bodyPr>
            <a:noAutofit/>
          </a:bodyPr>
          <a:lstStyle/>
          <a:p>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590800" y="3124200"/>
            <a:ext cx="3733800" cy="3733800"/>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381000" y="228600"/>
            <a:ext cx="8229600" cy="1252728"/>
          </a:xfrm>
        </p:spPr>
        <p:txBody>
          <a:bodyPr/>
          <a:lstStyle/>
          <a:p>
            <a:r>
              <a:rPr lang="en-US" dirty="0" smtClean="0"/>
              <a:t>Hormonal Changes</a:t>
            </a:r>
            <a:endParaRPr lang="en-US" dirty="0"/>
          </a:p>
        </p:txBody>
      </p:sp>
      <p:sp>
        <p:nvSpPr>
          <p:cNvPr id="3" name="Content Placeholder 2"/>
          <p:cNvSpPr>
            <a:spLocks noGrp="1"/>
          </p:cNvSpPr>
          <p:nvPr>
            <p:ph idx="1"/>
          </p:nvPr>
        </p:nvSpPr>
        <p:spPr>
          <a:xfrm>
            <a:off x="152400" y="1524001"/>
            <a:ext cx="8686800" cy="5105400"/>
          </a:xfrm>
        </p:spPr>
        <p:txBody>
          <a:bodyPr>
            <a:normAutofit/>
          </a:bodyPr>
          <a:lstStyle/>
          <a:p>
            <a:pPr>
              <a:buFont typeface="Courier New" pitchFamily="49" charset="0"/>
              <a:buChar char="o"/>
            </a:pPr>
            <a:r>
              <a:rPr lang="en-US" sz="3000" u="sng" dirty="0" smtClean="0">
                <a:solidFill>
                  <a:srgbClr val="C00000"/>
                </a:solidFill>
              </a:rPr>
              <a:t>Hormones</a:t>
            </a:r>
            <a:r>
              <a:rPr lang="en-US" sz="3000" dirty="0" smtClean="0"/>
              <a:t>-Powerful chemical substances secreted by the endocrine glands and carried through the body by the bloodstream.</a:t>
            </a:r>
          </a:p>
          <a:p>
            <a:pPr>
              <a:buFont typeface="Courier New" pitchFamily="49" charset="0"/>
              <a:buChar char="o"/>
            </a:pPr>
            <a:endParaRPr lang="en-US" sz="3000" b="1" dirty="0" smtClean="0">
              <a:solidFill>
                <a:srgbClr val="00B0F0"/>
              </a:solidFill>
            </a:endParaRPr>
          </a:p>
          <a:p>
            <a:pPr>
              <a:buFont typeface="Courier New" pitchFamily="49" charset="0"/>
              <a:buChar char="o"/>
            </a:pPr>
            <a:endParaRPr lang="en-US" sz="4400" b="1" dirty="0" smtClean="0">
              <a:solidFill>
                <a:srgbClr val="00B0F0"/>
              </a:solidFill>
            </a:endParaRPr>
          </a:p>
          <a:p>
            <a:pPr>
              <a:buNone/>
            </a:pPr>
            <a:r>
              <a:rPr lang="en-US" sz="4400" b="1" dirty="0" smtClean="0">
                <a:solidFill>
                  <a:srgbClr val="00B0F0"/>
                </a:solidFill>
              </a:rPr>
              <a:t>Testosterone</a:t>
            </a:r>
            <a:r>
              <a:rPr lang="en-US" b="1" dirty="0" smtClean="0">
                <a:solidFill>
                  <a:srgbClr val="002060"/>
                </a:solidFill>
              </a:rPr>
              <a:t> </a:t>
            </a:r>
            <a:r>
              <a:rPr lang="en-US" dirty="0" smtClean="0"/>
              <a:t>- hormone associated in boys with the development of genitals, an increase in height, and a change in voice</a:t>
            </a:r>
          </a:p>
          <a:p>
            <a:pPr>
              <a:buFont typeface="Courier New" pitchFamily="49" charset="0"/>
              <a:buChar char="o"/>
            </a:pPr>
            <a:endParaRPr lang="en-US"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114800" y="2895600"/>
            <a:ext cx="4586288" cy="3435289"/>
          </a:xfrm>
          <a:prstGeom prst="rect">
            <a:avLst/>
          </a:prstGeom>
          <a:noFill/>
          <a:ln w="9525">
            <a:noFill/>
            <a:miter lim="800000"/>
            <a:headEnd/>
            <a:tailEnd/>
          </a:ln>
          <a:effectLst>
            <a:softEdge rad="635000"/>
          </a:effectLst>
        </p:spPr>
      </p:pic>
      <p:sp>
        <p:nvSpPr>
          <p:cNvPr id="2" name="Title 1"/>
          <p:cNvSpPr>
            <a:spLocks noGrp="1"/>
          </p:cNvSpPr>
          <p:nvPr>
            <p:ph type="title"/>
          </p:nvPr>
        </p:nvSpPr>
        <p:spPr/>
        <p:txBody>
          <a:bodyPr/>
          <a:lstStyle/>
          <a:p>
            <a:r>
              <a:rPr lang="en-US" dirty="0" smtClean="0"/>
              <a:t>Hormonal Changes cntd.</a:t>
            </a:r>
            <a:endParaRPr lang="en-US" dirty="0"/>
          </a:p>
        </p:txBody>
      </p:sp>
      <p:sp>
        <p:nvSpPr>
          <p:cNvPr id="3" name="Content Placeholder 2"/>
          <p:cNvSpPr>
            <a:spLocks noGrp="1"/>
          </p:cNvSpPr>
          <p:nvPr>
            <p:ph idx="1"/>
          </p:nvPr>
        </p:nvSpPr>
        <p:spPr/>
        <p:txBody>
          <a:bodyPr/>
          <a:lstStyle/>
          <a:p>
            <a:pPr>
              <a:buNone/>
            </a:pPr>
            <a:r>
              <a:rPr lang="en-US" sz="4400" b="1" dirty="0" smtClean="0">
                <a:solidFill>
                  <a:srgbClr val="FF33CC"/>
                </a:solidFill>
              </a:rPr>
              <a:t>Estradiol</a:t>
            </a:r>
          </a:p>
          <a:p>
            <a:pPr>
              <a:buNone/>
            </a:pPr>
            <a:r>
              <a:rPr lang="en-US" dirty="0" smtClean="0">
                <a:solidFill>
                  <a:srgbClr val="FF0000"/>
                </a:solidFill>
              </a:rPr>
              <a:t>	</a:t>
            </a:r>
            <a:r>
              <a:rPr lang="en-US" dirty="0" smtClean="0"/>
              <a:t>-Active form of estrogen </a:t>
            </a:r>
          </a:p>
          <a:p>
            <a:pPr>
              <a:buNone/>
            </a:pPr>
            <a:r>
              <a:rPr lang="en-US" dirty="0" smtClean="0"/>
              <a:t>	-hormone associated in girls with breast, uterine, and skeletal development</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895</TotalTime>
  <Words>3494</Words>
  <Application>Microsoft Office PowerPoint</Application>
  <PresentationFormat>On-screen Show (4:3)</PresentationFormat>
  <Paragraphs>525</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Module</vt:lpstr>
      <vt:lpstr>Physical and Cognitive Development in Adolescence</vt:lpstr>
      <vt:lpstr>Physical and Cognitive Development in Adolescence</vt:lpstr>
      <vt:lpstr>The Nature of Adolescence DEPENDS</vt:lpstr>
      <vt:lpstr>The Nature of Adolescence contd.</vt:lpstr>
      <vt:lpstr>The Nature of Adolescence cont..</vt:lpstr>
      <vt:lpstr>What is Puberty?</vt:lpstr>
      <vt:lpstr>Pubertal Changes-(bodily changes)</vt:lpstr>
      <vt:lpstr>Hormonal Changes</vt:lpstr>
      <vt:lpstr>Hormonal Changes cntd.</vt:lpstr>
      <vt:lpstr>        Where do these hormones come from?</vt:lpstr>
      <vt:lpstr>Endocrine system.</vt:lpstr>
      <vt:lpstr>The Endocrine System</vt:lpstr>
      <vt:lpstr>Pituitary gland</vt:lpstr>
      <vt:lpstr>Gonads </vt:lpstr>
      <vt:lpstr>Gonadotropin</vt:lpstr>
      <vt:lpstr>The Endocrine System cont.</vt:lpstr>
      <vt:lpstr>Height and Weight</vt:lpstr>
      <vt:lpstr>Height and Weight cntd.</vt:lpstr>
      <vt:lpstr>Sexual Maturation in Boys</vt:lpstr>
      <vt:lpstr>PowerPoint Presentation</vt:lpstr>
      <vt:lpstr>Sexual Maturation in Girls</vt:lpstr>
      <vt:lpstr>Sexual Maturation in Girls cntd..</vt:lpstr>
      <vt:lpstr>Body Image</vt:lpstr>
      <vt:lpstr>Early and Late Maturation in Boys</vt:lpstr>
      <vt:lpstr>Early and Late Maturation in Girls</vt:lpstr>
      <vt:lpstr>Adolescent Sexuality</vt:lpstr>
      <vt:lpstr>Developing a Sexual Identity</vt:lpstr>
      <vt:lpstr>The Progression of Adolescent Sexual Behaviors</vt:lpstr>
      <vt:lpstr>PowerPoint Presentation</vt:lpstr>
      <vt:lpstr>Risk Factors for Sexual Problems</vt:lpstr>
      <vt:lpstr>Contraceptive Use</vt:lpstr>
      <vt:lpstr>Sexually Transmitted Diseases</vt:lpstr>
      <vt:lpstr>Consequences of Adolescent Pregnancy</vt:lpstr>
      <vt:lpstr>Substance Use and Abuse</vt:lpstr>
      <vt:lpstr>Alcohol</vt:lpstr>
      <vt:lpstr>Cigarette Smoking</vt:lpstr>
      <vt:lpstr>The Roles of Development, Parents, and Peers</vt:lpstr>
      <vt:lpstr>The Roles of Development, Parents, and Peers</vt:lpstr>
      <vt:lpstr>Eating Problems and Disorders</vt:lpstr>
      <vt:lpstr>PowerPoint Presentation</vt:lpstr>
      <vt:lpstr>Adolescent Health</vt:lpstr>
      <vt:lpstr>PowerPoint Presentation</vt:lpstr>
      <vt:lpstr>Piaget’s Theory</vt:lpstr>
      <vt:lpstr>Hypothetical-Deductive Reasoning</vt:lpstr>
      <vt:lpstr>Adolescent Egocentrism</vt:lpstr>
      <vt:lpstr>PowerPoint Presentation</vt:lpstr>
      <vt:lpstr>Information Processing</vt:lpstr>
      <vt:lpstr>Decision Making</vt:lpstr>
      <vt:lpstr>Critical Thinking</vt:lpstr>
      <vt:lpstr>PowerPoint Presentation</vt:lpstr>
      <vt:lpstr>The Transition to Middle or Junior High School</vt:lpstr>
      <vt:lpstr>Difficult Changes in the Transition to Middle School</vt:lpstr>
      <vt:lpstr>Positive Changes in the Transition to Middle School</vt:lpstr>
      <vt:lpstr>Effective Schools for Young Adolescents</vt:lpstr>
      <vt:lpstr>High School</vt:lpstr>
      <vt:lpstr>High School Dropouts</vt:lpstr>
      <vt:lpstr>Toward Effective High Schools</vt:lpstr>
      <vt:lpstr>Service Learning</vt:lpstr>
      <vt:lpstr>Socioemotional Development in Adolescence</vt:lpstr>
      <vt:lpstr>Self-Esteem</vt:lpstr>
      <vt:lpstr>Depression and Suicide</vt:lpstr>
      <vt:lpstr>Depression and Suicide</vt:lpstr>
      <vt:lpstr>PowerPoint Presentation</vt:lpstr>
      <vt:lpstr>Identity</vt:lpstr>
      <vt:lpstr>Identity (James Marcia)</vt:lpstr>
      <vt:lpstr>PowerPoint Presentation</vt:lpstr>
      <vt:lpstr>Identity</vt:lpstr>
      <vt:lpstr>Families</vt:lpstr>
      <vt:lpstr>Families</vt:lpstr>
      <vt:lpstr>Peers</vt:lpstr>
      <vt:lpstr>Peers</vt:lpstr>
      <vt:lpstr>Culture</vt:lpstr>
      <vt:lpstr>Juvenile Delinquency</vt:lpstr>
      <vt:lpstr>Juvenile Delinquency</vt:lpstr>
      <vt:lpstr>Juvenile Delinquency</vt:lpstr>
      <vt:lpstr>Juvenile Delinquency Prevention</vt:lpstr>
      <vt:lpstr>QUESTIONS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Cognitive Development in Adolescence</dc:title>
  <dc:creator>DN CREAITIVE</dc:creator>
  <cp:lastModifiedBy>Premakumar</cp:lastModifiedBy>
  <cp:revision>143</cp:revision>
  <dcterms:created xsi:type="dcterms:W3CDTF">2012-06-05T17:06:50Z</dcterms:created>
  <dcterms:modified xsi:type="dcterms:W3CDTF">2013-09-02T06:28:19Z</dcterms:modified>
</cp:coreProperties>
</file>