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22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36" r:id="rId18"/>
    <p:sldId id="337" r:id="rId19"/>
    <p:sldId id="338" r:id="rId20"/>
    <p:sldId id="339" r:id="rId21"/>
    <p:sldId id="340" r:id="rId22"/>
    <p:sldId id="341" r:id="rId23"/>
    <p:sldId id="342" r:id="rId24"/>
    <p:sldId id="261" r:id="rId25"/>
    <p:sldId id="260" r:id="rId26"/>
    <p:sldId id="259" r:id="rId27"/>
    <p:sldId id="265" r:id="rId28"/>
    <p:sldId id="263" r:id="rId29"/>
    <p:sldId id="319" r:id="rId30"/>
    <p:sldId id="266" r:id="rId31"/>
    <p:sldId id="264" r:id="rId32"/>
    <p:sldId id="278" r:id="rId33"/>
    <p:sldId id="279" r:id="rId34"/>
    <p:sldId id="267" r:id="rId35"/>
    <p:sldId id="262" r:id="rId36"/>
    <p:sldId id="268" r:id="rId37"/>
    <p:sldId id="320" r:id="rId38"/>
    <p:sldId id="321" r:id="rId39"/>
    <p:sldId id="269" r:id="rId40"/>
    <p:sldId id="271" r:id="rId41"/>
    <p:sldId id="270" r:id="rId42"/>
    <p:sldId id="277" r:id="rId43"/>
    <p:sldId id="258" r:id="rId44"/>
    <p:sldId id="272" r:id="rId45"/>
    <p:sldId id="273" r:id="rId46"/>
    <p:sldId id="275" r:id="rId47"/>
    <p:sldId id="274" r:id="rId48"/>
    <p:sldId id="276" r:id="rId49"/>
    <p:sldId id="280" r:id="rId50"/>
    <p:sldId id="343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79BB2-E20D-4218-8783-AB46C4D81A83}" type="datetimeFigureOut">
              <a:rPr lang="en-US" smtClean="0"/>
              <a:pPr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3561-FBBA-4CEA-9225-A11BEC621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6587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79BB2-E20D-4218-8783-AB46C4D81A83}" type="datetimeFigureOut">
              <a:rPr lang="en-US" smtClean="0"/>
              <a:pPr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3561-FBBA-4CEA-9225-A11BEC621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5815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79BB2-E20D-4218-8783-AB46C4D81A83}" type="datetimeFigureOut">
              <a:rPr lang="en-US" smtClean="0"/>
              <a:pPr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3561-FBBA-4CEA-9225-A11BEC621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1514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79BB2-E20D-4218-8783-AB46C4D81A83}" type="datetimeFigureOut">
              <a:rPr lang="en-US" smtClean="0"/>
              <a:pPr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3561-FBBA-4CEA-9225-A11BEC621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7413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79BB2-E20D-4218-8783-AB46C4D81A83}" type="datetimeFigureOut">
              <a:rPr lang="en-US" smtClean="0"/>
              <a:pPr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3561-FBBA-4CEA-9225-A11BEC621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7215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79BB2-E20D-4218-8783-AB46C4D81A83}" type="datetimeFigureOut">
              <a:rPr lang="en-US" smtClean="0"/>
              <a:pPr/>
              <a:t>5/9/2014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3561-FBBA-4CEA-9225-A11BEC621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4480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79BB2-E20D-4218-8783-AB46C4D81A83}" type="datetimeFigureOut">
              <a:rPr lang="en-US" smtClean="0"/>
              <a:pPr/>
              <a:t>5/9/2014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3561-FBBA-4CEA-9225-A11BEC621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4003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79BB2-E20D-4218-8783-AB46C4D81A83}" type="datetimeFigureOut">
              <a:rPr lang="en-US" smtClean="0"/>
              <a:pPr/>
              <a:t>5/9/2014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3561-FBBA-4CEA-9225-A11BEC621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9748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79BB2-E20D-4218-8783-AB46C4D81A83}" type="datetimeFigureOut">
              <a:rPr lang="en-US" smtClean="0"/>
              <a:pPr/>
              <a:t>5/9/2014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3561-FBBA-4CEA-9225-A11BEC621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7574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79BB2-E20D-4218-8783-AB46C4D81A83}" type="datetimeFigureOut">
              <a:rPr lang="en-US" smtClean="0"/>
              <a:pPr/>
              <a:t>5/9/2014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3561-FBBA-4CEA-9225-A11BEC621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9084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79BB2-E20D-4218-8783-AB46C4D81A83}" type="datetimeFigureOut">
              <a:rPr lang="en-US" smtClean="0"/>
              <a:pPr/>
              <a:t>5/9/2014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3561-FBBA-4CEA-9225-A11BEC621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4701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79BB2-E20D-4218-8783-AB46C4D81A83}" type="datetimeFigureOut">
              <a:rPr lang="en-US" smtClean="0"/>
              <a:pPr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03561-FBBA-4CEA-9225-A11BEC621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8329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304800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b="1" i="1" u="sng" dirty="0" smtClean="0"/>
              <a:t>Mood Disorders</a:t>
            </a:r>
            <a:endParaRPr lang="en-US" sz="7200" b="1" i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4419600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sz="3600" b="1" dirty="0" smtClean="0">
                <a:solidFill>
                  <a:schemeClr val="tx1"/>
                </a:solidFill>
              </a:rPr>
              <a:t>Dr. </a:t>
            </a:r>
            <a:r>
              <a:rPr lang="en-US" sz="3600" b="1" dirty="0" err="1" smtClean="0">
                <a:solidFill>
                  <a:schemeClr val="tx1"/>
                </a:solidFill>
              </a:rPr>
              <a:t>Vidumini</a:t>
            </a:r>
            <a:r>
              <a:rPr lang="en-US" sz="3600" b="1" dirty="0" smtClean="0">
                <a:solidFill>
                  <a:schemeClr val="tx1"/>
                </a:solidFill>
              </a:rPr>
              <a:t> De Silva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143001"/>
            <a:ext cx="41148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92841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60282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4582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26663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381000"/>
            <a:ext cx="8229600" cy="7162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Clr>
                <a:schemeClr val="folHlink"/>
              </a:buClr>
              <a:buFontTx/>
              <a:buNone/>
            </a:pPr>
            <a:r>
              <a:rPr lang="en-US" sz="3600" b="1" i="1" u="sng" dirty="0" smtClean="0">
                <a:latin typeface="Arial" charset="0"/>
              </a:rPr>
              <a:t>MSE</a:t>
            </a:r>
          </a:p>
          <a:p>
            <a:pPr algn="ctr" eaLnBrk="1" hangingPunct="1">
              <a:lnSpc>
                <a:spcPct val="90000"/>
              </a:lnSpc>
              <a:buClr>
                <a:schemeClr val="folHlink"/>
              </a:buClr>
              <a:buFontTx/>
              <a:buNone/>
            </a:pPr>
            <a:r>
              <a:rPr lang="en-US" sz="3600" b="1" i="1" u="sng" dirty="0" smtClean="0">
                <a:latin typeface="Arial" charset="0"/>
              </a:rPr>
              <a:t>Appearance and </a:t>
            </a:r>
            <a:r>
              <a:rPr lang="en-US" sz="3600" b="1" i="1" u="sng" dirty="0" err="1" smtClean="0">
                <a:latin typeface="Arial" charset="0"/>
              </a:rPr>
              <a:t>behaviour</a:t>
            </a:r>
            <a:endParaRPr lang="en-US" sz="3600" b="1" i="1" u="sng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FontTx/>
              <a:buNone/>
            </a:pPr>
            <a:endParaRPr lang="en-US" sz="36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FontTx/>
              <a:buChar char="-"/>
            </a:pPr>
            <a:r>
              <a:rPr lang="en-US" sz="3600" dirty="0" smtClean="0">
                <a:solidFill>
                  <a:srgbClr val="FF6600"/>
                </a:solidFill>
                <a:latin typeface="Arial" charset="0"/>
              </a:rPr>
              <a:t>B</a:t>
            </a:r>
            <a:r>
              <a:rPr lang="en-US" sz="3600" dirty="0" smtClean="0">
                <a:solidFill>
                  <a:srgbClr val="00FF00"/>
                </a:solidFill>
                <a:latin typeface="Arial" charset="0"/>
              </a:rPr>
              <a:t>r</a:t>
            </a:r>
            <a:r>
              <a:rPr lang="en-US" sz="3600" dirty="0" smtClean="0">
                <a:solidFill>
                  <a:srgbClr val="FFFFCC"/>
                </a:solidFill>
                <a:latin typeface="Arial" charset="0"/>
              </a:rPr>
              <a:t>i</a:t>
            </a:r>
            <a:r>
              <a:rPr lang="en-US" sz="3600" dirty="0" smtClean="0">
                <a:solidFill>
                  <a:srgbClr val="00FFFF"/>
                </a:solidFill>
                <a:latin typeface="Arial" charset="0"/>
              </a:rPr>
              <a:t>g</a:t>
            </a:r>
            <a:r>
              <a:rPr lang="en-US" sz="3600" dirty="0" smtClean="0">
                <a:solidFill>
                  <a:srgbClr val="FF66FF"/>
                </a:solidFill>
                <a:latin typeface="Arial" charset="0"/>
              </a:rPr>
              <a:t>h</a:t>
            </a:r>
            <a:r>
              <a:rPr lang="en-US" sz="3600" dirty="0" smtClean="0">
                <a:solidFill>
                  <a:srgbClr val="FF9900"/>
                </a:solidFill>
                <a:latin typeface="Arial" charset="0"/>
              </a:rPr>
              <a:t>t</a:t>
            </a:r>
            <a:r>
              <a:rPr lang="en-US" sz="3600" dirty="0" smtClean="0">
                <a:latin typeface="Arial" charset="0"/>
              </a:rPr>
              <a:t>l</a:t>
            </a:r>
            <a:r>
              <a:rPr lang="en-US" sz="3600" dirty="0" smtClean="0">
                <a:solidFill>
                  <a:srgbClr val="00FF00"/>
                </a:solidFill>
                <a:latin typeface="Arial" charset="0"/>
              </a:rPr>
              <a:t>y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latin typeface="Arial" charset="0"/>
              </a:rPr>
              <a:t>coloured</a:t>
            </a:r>
            <a:r>
              <a:rPr lang="en-US" sz="3600" dirty="0" smtClean="0">
                <a:latin typeface="Arial" charset="0"/>
              </a:rPr>
              <a:t> clothes</a:t>
            </a:r>
            <a:endParaRPr lang="en-US" sz="36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FontTx/>
              <a:buChar char="-"/>
            </a:pPr>
            <a:r>
              <a:rPr lang="en-US" sz="3600" dirty="0" smtClean="0">
                <a:latin typeface="Arial" charset="0"/>
              </a:rPr>
              <a:t>Severe –  untidy</a:t>
            </a: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FontTx/>
              <a:buNone/>
            </a:pPr>
            <a:r>
              <a:rPr lang="en-US" sz="3600" dirty="0" smtClean="0">
                <a:latin typeface="Arial" charset="0"/>
              </a:rPr>
              <a:t>                poor self care</a:t>
            </a: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FontTx/>
              <a:buNone/>
            </a:pPr>
            <a:r>
              <a:rPr lang="en-US" sz="3600" dirty="0" smtClean="0">
                <a:latin typeface="Arial" charset="0"/>
              </a:rPr>
              <a:t>			  </a:t>
            </a:r>
            <a:r>
              <a:rPr lang="en-US" sz="3600" dirty="0" err="1" smtClean="0">
                <a:latin typeface="Arial" charset="0"/>
              </a:rPr>
              <a:t>dishevelled</a:t>
            </a:r>
            <a:endParaRPr lang="en-US" sz="36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FontTx/>
              <a:buChar char="-"/>
            </a:pPr>
            <a:r>
              <a:rPr lang="en-US" sz="3600" dirty="0" smtClean="0">
                <a:latin typeface="Arial" charset="0"/>
              </a:rPr>
              <a:t>Sexually inappropriate </a:t>
            </a:r>
            <a:r>
              <a:rPr lang="en-US" sz="3600" dirty="0" err="1" smtClean="0">
                <a:latin typeface="Arial" charset="0"/>
              </a:rPr>
              <a:t>behaviour</a:t>
            </a:r>
            <a:endParaRPr lang="en-US" sz="36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FontTx/>
              <a:buChar char="-"/>
            </a:pPr>
            <a:r>
              <a:rPr lang="en-US" sz="3600" dirty="0" smtClean="0">
                <a:latin typeface="Arial" charset="0"/>
              </a:rPr>
              <a:t>Disinhibited</a:t>
            </a:r>
            <a:endParaRPr lang="en-US" sz="36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FontTx/>
              <a:buChar char="-"/>
            </a:pPr>
            <a:r>
              <a:rPr lang="en-US" sz="3600" dirty="0" smtClean="0">
                <a:latin typeface="Arial" charset="0"/>
              </a:rPr>
              <a:t>Reckless</a:t>
            </a: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FontTx/>
              <a:buNone/>
            </a:pPr>
            <a:r>
              <a:rPr lang="en-US" sz="3600" dirty="0" smtClean="0">
                <a:solidFill>
                  <a:schemeClr val="folHlink"/>
                </a:solidFill>
                <a:latin typeface="Arial" charset="0"/>
              </a:rPr>
              <a:t>  </a:t>
            </a: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</a:pPr>
            <a:endParaRPr lang="en-US" sz="3600" dirty="0" smtClean="0">
              <a:solidFill>
                <a:schemeClr val="folHlink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</a:pPr>
            <a:endParaRPr lang="en-US" sz="3600" dirty="0" smtClean="0">
              <a:solidFill>
                <a:schemeClr val="folHlin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8507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 advAuto="100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"/>
            <a:ext cx="8229600" cy="5334000"/>
          </a:xfrm>
        </p:spPr>
        <p:txBody>
          <a:bodyPr/>
          <a:lstStyle/>
          <a:p>
            <a:pPr eaLnBrk="1" hangingPunct="1">
              <a:buClr>
                <a:schemeClr val="folHlink"/>
              </a:buClr>
              <a:buFontTx/>
              <a:buNone/>
            </a:pPr>
            <a:endParaRPr lang="en-US" b="1" dirty="0"/>
          </a:p>
          <a:p>
            <a:pPr eaLnBrk="1" hangingPunct="1">
              <a:buClr>
                <a:schemeClr val="folHlink"/>
              </a:buClr>
              <a:buFontTx/>
              <a:buNone/>
            </a:pPr>
            <a:r>
              <a:rPr lang="en-US" b="1" dirty="0" smtClean="0"/>
              <a:t>MOOD </a:t>
            </a:r>
          </a:p>
          <a:p>
            <a:pPr eaLnBrk="1" hangingPunct="1">
              <a:buClr>
                <a:schemeClr val="folHlink"/>
              </a:buClr>
              <a:buFontTx/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 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Elated 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Cheerful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Optimistic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Irritable</a:t>
            </a:r>
          </a:p>
          <a:p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Lability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of mood</a:t>
            </a:r>
          </a:p>
          <a:p>
            <a:pPr eaLnBrk="1" hangingPunct="1">
              <a:buClr>
                <a:schemeClr val="folHlink"/>
              </a:buClr>
            </a:pPr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5526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 advAuto="100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7630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99726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305800" cy="48768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Arial" charset="0"/>
              </a:rPr>
              <a:t>	Increased rate and amount</a:t>
            </a:r>
          </a:p>
          <a:p>
            <a:pPr eaLnBrk="1" hangingPunct="1"/>
            <a:r>
              <a:rPr lang="en-US" sz="4000" dirty="0" smtClean="0">
                <a:latin typeface="Arial" charset="0"/>
              </a:rPr>
              <a:t>	Flight of ideas</a:t>
            </a:r>
          </a:p>
          <a:p>
            <a:pPr eaLnBrk="1" hangingPunct="1"/>
            <a:endParaRPr lang="en-US" sz="3600" dirty="0" smtClean="0">
              <a:latin typeface="Arial" charset="0"/>
            </a:endParaRPr>
          </a:p>
          <a:p>
            <a:pPr marL="0" indent="0" eaLnBrk="1" hangingPunct="1">
              <a:buNone/>
            </a:pPr>
            <a:r>
              <a:rPr lang="en-US" sz="3600" dirty="0" smtClean="0">
                <a:latin typeface="Arial" charset="0"/>
              </a:rPr>
              <a:t>     </a:t>
            </a:r>
            <a:r>
              <a:rPr lang="en-US" sz="3600" b="1" dirty="0" smtClean="0">
                <a:latin typeface="Arial" charset="0"/>
              </a:rPr>
              <a:t>Thought</a:t>
            </a:r>
          </a:p>
          <a:p>
            <a:pPr eaLnBrk="1" hangingPunct="1"/>
            <a:r>
              <a:rPr lang="en-US" sz="3600" dirty="0" smtClean="0">
                <a:latin typeface="Arial" charset="0"/>
              </a:rPr>
              <a:t>	Expansive ideas</a:t>
            </a:r>
          </a:p>
          <a:p>
            <a:pPr eaLnBrk="1" hangingPunct="1"/>
            <a:r>
              <a:rPr lang="en-US" sz="3600" dirty="0" smtClean="0">
                <a:latin typeface="Arial" charset="0"/>
              </a:rPr>
              <a:t>   	Delusions - Grandiose</a:t>
            </a:r>
          </a:p>
          <a:p>
            <a:pPr marL="0" indent="0" eaLnBrk="1" hangingPunct="1">
              <a:buNone/>
            </a:pPr>
            <a:r>
              <a:rPr lang="en-US" sz="3600" dirty="0">
                <a:latin typeface="Arial" charset="0"/>
              </a:rPr>
              <a:t> </a:t>
            </a:r>
            <a:r>
              <a:rPr lang="en-US" sz="3600" dirty="0" smtClean="0">
                <a:latin typeface="Arial" charset="0"/>
              </a:rPr>
              <a:t>                          Persecutory</a:t>
            </a:r>
          </a:p>
          <a:p>
            <a:pPr eaLnBrk="1" hangingPunct="1">
              <a:buClr>
                <a:schemeClr val="folHlink"/>
              </a:buClr>
              <a:buFontTx/>
              <a:buNone/>
            </a:pPr>
            <a:endParaRPr lang="en-US" sz="3600" dirty="0" smtClean="0">
              <a:latin typeface="Arial" charset="0"/>
            </a:endParaRPr>
          </a:p>
          <a:p>
            <a:pPr eaLnBrk="1" hangingPunct="1">
              <a:buClr>
                <a:schemeClr val="folHlink"/>
              </a:buClr>
            </a:pPr>
            <a:endParaRPr lang="en-US" sz="3600" dirty="0" smtClean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12291" name="Text Box 8"/>
          <p:cNvSpPr txBox="1">
            <a:spLocks noChangeArrowheads="1"/>
          </p:cNvSpPr>
          <p:nvPr/>
        </p:nvSpPr>
        <p:spPr bwMode="auto">
          <a:xfrm>
            <a:off x="22123" y="228600"/>
            <a:ext cx="37338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folHlink"/>
              </a:buClr>
            </a:pP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Speech</a:t>
            </a:r>
          </a:p>
          <a:p>
            <a:pPr eaLnBrk="1" hangingPunct="1">
              <a:spcBef>
                <a:spcPct val="50000"/>
              </a:spcBef>
            </a:pPr>
            <a:endParaRPr lang="en-US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5281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 advAuto="100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"/>
            <a:ext cx="8077200" cy="6629400"/>
          </a:xfrm>
        </p:spPr>
        <p:txBody>
          <a:bodyPr/>
          <a:lstStyle/>
          <a:p>
            <a:pPr marL="0" indent="0" eaLnBrk="1" hangingPunct="1">
              <a:buClr>
                <a:schemeClr val="folHlink"/>
              </a:buClr>
              <a:buNone/>
            </a:pPr>
            <a:endParaRPr lang="en-US" sz="3600" dirty="0" smtClean="0">
              <a:solidFill>
                <a:schemeClr val="folHlink"/>
              </a:solidFill>
              <a:latin typeface="Arial" charset="0"/>
            </a:endParaRPr>
          </a:p>
          <a:p>
            <a:pPr marL="0" indent="0" eaLnBrk="1" hangingPunct="1">
              <a:buNone/>
            </a:pPr>
            <a:r>
              <a:rPr lang="en-US" sz="3600" b="1" dirty="0" smtClean="0">
                <a:latin typeface="Arial" charset="0"/>
              </a:rPr>
              <a:t>Hallucinations</a:t>
            </a:r>
            <a:r>
              <a:rPr lang="en-US" sz="3600" dirty="0" smtClean="0">
                <a:latin typeface="Arial" charset="0"/>
              </a:rPr>
              <a:t> </a:t>
            </a:r>
          </a:p>
          <a:p>
            <a:pPr marL="0" indent="0" eaLnBrk="1" hangingPunct="1">
              <a:buNone/>
            </a:pPr>
            <a:r>
              <a:rPr lang="en-US" sz="3600" dirty="0" smtClean="0">
                <a:latin typeface="Arial" charset="0"/>
              </a:rPr>
              <a:t>      Auditory</a:t>
            </a:r>
          </a:p>
          <a:p>
            <a:pPr eaLnBrk="1" hangingPunct="1">
              <a:buClr>
                <a:schemeClr val="folHlink"/>
              </a:buClr>
              <a:buFontTx/>
              <a:buNone/>
            </a:pPr>
            <a:r>
              <a:rPr lang="en-US" sz="3600" dirty="0" smtClean="0">
                <a:latin typeface="Arial" charset="0"/>
              </a:rPr>
              <a:t>      Visual</a:t>
            </a:r>
          </a:p>
          <a:p>
            <a:pPr eaLnBrk="1" hangingPunct="1">
              <a:buClr>
                <a:schemeClr val="folHlink"/>
              </a:buClr>
              <a:buFontTx/>
              <a:buNone/>
            </a:pPr>
            <a:endParaRPr lang="en-US" sz="3600" dirty="0" smtClean="0">
              <a:latin typeface="Arial" charset="0"/>
            </a:endParaRPr>
          </a:p>
          <a:p>
            <a:pPr marL="0" indent="0" eaLnBrk="1" hangingPunct="1">
              <a:buNone/>
            </a:pPr>
            <a:r>
              <a:rPr lang="en-US" sz="3600" b="1" dirty="0" smtClean="0">
                <a:latin typeface="Arial" charset="0"/>
              </a:rPr>
              <a:t>Insight</a:t>
            </a:r>
            <a:endParaRPr lang="en-US" sz="3600" dirty="0">
              <a:latin typeface="Arial" charset="0"/>
            </a:endParaRPr>
          </a:p>
          <a:p>
            <a:pPr marL="0" indent="0" eaLnBrk="1" hangingPunct="1">
              <a:buNone/>
            </a:pPr>
            <a:r>
              <a:rPr lang="en-US" sz="3600" dirty="0" smtClean="0">
                <a:latin typeface="Arial" charset="0"/>
              </a:rPr>
              <a:t>    - impaired</a:t>
            </a:r>
            <a:endParaRPr lang="en-US" sz="3600" dirty="0">
              <a:latin typeface="Arial" charset="0"/>
            </a:endParaRPr>
          </a:p>
          <a:p>
            <a:pPr marL="0" indent="0" eaLnBrk="1" hangingPunct="1">
              <a:buNone/>
            </a:pPr>
            <a:r>
              <a:rPr lang="en-US" sz="3600" dirty="0" smtClean="0">
                <a:latin typeface="Arial" charset="0"/>
              </a:rPr>
              <a:t>    - do  not  realize  they  have  an       	illness</a:t>
            </a:r>
          </a:p>
          <a:p>
            <a:pPr eaLnBrk="1" hangingPunct="1">
              <a:buClr>
                <a:schemeClr val="folHlink"/>
              </a:buClr>
              <a:buFontTx/>
              <a:buNone/>
            </a:pPr>
            <a:r>
              <a:rPr lang="en-US" sz="3600" dirty="0" smtClean="0">
                <a:latin typeface="Arial" charset="0"/>
              </a:rPr>
              <a:t>    - therefore  difficult  to  treat</a:t>
            </a:r>
          </a:p>
        </p:txBody>
      </p:sp>
    </p:spTree>
    <p:extLst>
      <p:ext uri="{BB962C8B-B14F-4D97-AF65-F5344CB8AC3E}">
        <p14:creationId xmlns:p14="http://schemas.microsoft.com/office/powerpoint/2010/main" xmlns="" val="1294014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 advAuto="100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i="1" u="sng" dirty="0" err="1" smtClean="0">
                <a:latin typeface="Arial" charset="0"/>
              </a:rPr>
              <a:t>Aetiology</a:t>
            </a:r>
            <a:r>
              <a:rPr lang="en-US" b="1" i="1" u="sng" dirty="0" smtClean="0">
                <a:latin typeface="Arial" charset="0"/>
              </a:rPr>
              <a:t>  of  mania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8839200" cy="49530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  <a:buClr>
                <a:schemeClr val="folHlink"/>
              </a:buClr>
            </a:pPr>
            <a:r>
              <a:rPr lang="en-US" sz="3600" dirty="0" smtClean="0"/>
              <a:t>Genetic – 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degree relatives risk of B.A.D. is 10%</a:t>
            </a:r>
          </a:p>
          <a:p>
            <a:pPr marL="0" indent="0" eaLnBrk="1" hangingPunct="1">
              <a:lnSpc>
                <a:spcPct val="80000"/>
              </a:lnSpc>
              <a:buClr>
                <a:schemeClr val="folHlink"/>
              </a:buClr>
              <a:buNone/>
            </a:pPr>
            <a:endParaRPr lang="en-US" sz="3600" dirty="0" smtClean="0"/>
          </a:p>
          <a:p>
            <a:pPr eaLnBrk="1" hangingPunct="1">
              <a:lnSpc>
                <a:spcPct val="80000"/>
              </a:lnSpc>
              <a:buClr>
                <a:schemeClr val="folHlink"/>
              </a:buClr>
            </a:pPr>
            <a:r>
              <a:rPr lang="en-US" sz="3600" dirty="0" smtClean="0"/>
              <a:t>Biochemical imbalances – excess serotonin</a:t>
            </a:r>
          </a:p>
          <a:p>
            <a:pPr marL="0" indent="0" eaLnBrk="1" hangingPunct="1">
              <a:lnSpc>
                <a:spcPct val="80000"/>
              </a:lnSpc>
              <a:buClr>
                <a:schemeClr val="folHlink"/>
              </a:buClr>
              <a:buNone/>
            </a:pPr>
            <a:endParaRPr lang="en-US" sz="3600" dirty="0" smtClean="0"/>
          </a:p>
          <a:p>
            <a:pPr marL="0" indent="0" eaLnBrk="1" hangingPunct="1">
              <a:lnSpc>
                <a:spcPct val="80000"/>
              </a:lnSpc>
              <a:buClr>
                <a:schemeClr val="folHlink"/>
              </a:buClr>
              <a:buNone/>
            </a:pPr>
            <a:r>
              <a:rPr lang="en-US" sz="3600" dirty="0"/>
              <a:t> </a:t>
            </a:r>
            <a:r>
              <a:rPr lang="en-US" sz="3600" dirty="0" smtClean="0"/>
              <a:t>   </a:t>
            </a:r>
            <a:r>
              <a:rPr lang="en-US" sz="3600" dirty="0" err="1" smtClean="0"/>
              <a:t>etc</a:t>
            </a:r>
            <a:r>
              <a:rPr lang="en-US" sz="3600" dirty="0" smtClean="0"/>
              <a:t>/increased intracellular Na+, Ca2+ / defective</a:t>
            </a:r>
          </a:p>
          <a:p>
            <a:pPr marL="0" indent="0" eaLnBrk="1" hangingPunct="1">
              <a:lnSpc>
                <a:spcPct val="80000"/>
              </a:lnSpc>
              <a:buClr>
                <a:schemeClr val="folHlink"/>
              </a:buClr>
              <a:buNone/>
            </a:pPr>
            <a:endParaRPr lang="en-US" sz="3600" dirty="0" smtClean="0"/>
          </a:p>
          <a:p>
            <a:pPr marL="0" indent="0" eaLnBrk="1" hangingPunct="1">
              <a:lnSpc>
                <a:spcPct val="80000"/>
              </a:lnSpc>
              <a:buClr>
                <a:schemeClr val="folHlink"/>
              </a:buClr>
              <a:buNone/>
            </a:pPr>
            <a:r>
              <a:rPr lang="en-US" sz="3600" dirty="0"/>
              <a:t> </a:t>
            </a:r>
            <a:r>
              <a:rPr lang="en-US" sz="3600" dirty="0" smtClean="0"/>
              <a:t>   feedback mechanism in limbic system</a:t>
            </a:r>
          </a:p>
          <a:p>
            <a:pPr eaLnBrk="1" hangingPunct="1">
              <a:lnSpc>
                <a:spcPct val="80000"/>
              </a:lnSpc>
              <a:buClr>
                <a:schemeClr val="folHlink"/>
              </a:buClr>
              <a:buFontTx/>
              <a:buNone/>
            </a:pPr>
            <a:endParaRPr lang="en-US" sz="3600" dirty="0" smtClean="0"/>
          </a:p>
          <a:p>
            <a:pPr eaLnBrk="1" hangingPunct="1">
              <a:lnSpc>
                <a:spcPct val="80000"/>
              </a:lnSpc>
              <a:buClr>
                <a:schemeClr val="folHlink"/>
              </a:buClr>
              <a:buFontTx/>
              <a:buNone/>
            </a:pPr>
            <a:endParaRPr lang="en-US" sz="3600" dirty="0" smtClean="0"/>
          </a:p>
          <a:p>
            <a:pPr eaLnBrk="1" hangingPunct="1">
              <a:lnSpc>
                <a:spcPct val="80000"/>
              </a:lnSpc>
              <a:buClr>
                <a:schemeClr val="folHlink"/>
              </a:buClr>
            </a:pPr>
            <a:r>
              <a:rPr lang="en-US" sz="3600" dirty="0" smtClean="0"/>
              <a:t>Precipitating  factors  - recent life events                     </a:t>
            </a:r>
          </a:p>
          <a:p>
            <a:pPr eaLnBrk="1" hangingPunct="1">
              <a:lnSpc>
                <a:spcPct val="80000"/>
              </a:lnSpc>
              <a:buClr>
                <a:schemeClr val="folHlink"/>
              </a:buClr>
              <a:buFontTx/>
              <a:buNone/>
            </a:pPr>
            <a:r>
              <a:rPr lang="en-US" sz="3600" dirty="0" smtClean="0"/>
              <a:t>                                    </a:t>
            </a:r>
            <a:r>
              <a:rPr lang="en-US" sz="3600" dirty="0" err="1" smtClean="0"/>
              <a:t>eg</a:t>
            </a:r>
            <a:r>
              <a:rPr lang="en-US" sz="3600" dirty="0" smtClean="0"/>
              <a:t>: bereavement</a:t>
            </a:r>
            <a:r>
              <a:rPr lang="en-US" sz="3600" dirty="0" smtClean="0">
                <a:latin typeface="Arial" charset="0"/>
              </a:rPr>
              <a:t> </a:t>
            </a:r>
          </a:p>
          <a:p>
            <a:pPr eaLnBrk="1" hangingPunct="1">
              <a:lnSpc>
                <a:spcPct val="80000"/>
              </a:lnSpc>
              <a:buClr>
                <a:schemeClr val="folHlink"/>
              </a:buClr>
              <a:buFontTx/>
              <a:buNone/>
            </a:pPr>
            <a:r>
              <a:rPr lang="en-US" sz="3600" dirty="0" smtClean="0">
                <a:latin typeface="Arial" charset="0"/>
              </a:rPr>
              <a:t> </a:t>
            </a:r>
          </a:p>
          <a:p>
            <a:pPr eaLnBrk="1" hangingPunct="1">
              <a:lnSpc>
                <a:spcPct val="80000"/>
              </a:lnSpc>
              <a:buClr>
                <a:schemeClr val="folHlink"/>
              </a:buClr>
            </a:pPr>
            <a:endParaRPr lang="en-US" sz="36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folHlink"/>
              </a:buClr>
            </a:pPr>
            <a:endParaRPr lang="en-US" sz="36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6363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 advAuto="100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i="1" u="sng" dirty="0" err="1" smtClean="0">
                <a:latin typeface="Arial" charset="0"/>
              </a:rPr>
              <a:t>Excersice</a:t>
            </a:r>
            <a:r>
              <a:rPr lang="en-US" b="1" i="1" u="sng" dirty="0" smtClean="0">
                <a:latin typeface="Arial" charset="0"/>
              </a:rPr>
              <a:t> 04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572000"/>
          </a:xfrm>
        </p:spPr>
        <p:txBody>
          <a:bodyPr/>
          <a:lstStyle/>
          <a:p>
            <a:pPr marL="0" indent="0">
              <a:buClr>
                <a:schemeClr val="folHlink"/>
              </a:buClr>
              <a:buNone/>
            </a:pPr>
            <a:r>
              <a:rPr lang="en-US" dirty="0" smtClean="0">
                <a:latin typeface="Arial" charset="0"/>
              </a:rPr>
              <a:t>- List 12 Nursing Diagnoses for BAD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916290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66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 advAuto="100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i="1" u="sng" dirty="0" smtClean="0">
                <a:latin typeface="Arial" charset="0"/>
              </a:rPr>
              <a:t>Course  and  Prognosis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876800"/>
          </a:xfrm>
        </p:spPr>
        <p:txBody>
          <a:bodyPr/>
          <a:lstStyle/>
          <a:p>
            <a:pPr eaLnBrk="1" hangingPunct="1">
              <a:buClr>
                <a:schemeClr val="folHlink"/>
              </a:buClr>
            </a:pPr>
            <a:r>
              <a:rPr lang="en-US" sz="3600" smtClean="0">
                <a:latin typeface="Arial" charset="0"/>
              </a:rPr>
              <a:t>Onset  -  commonly  between  15  and 30  years  but  can occur at  any age</a:t>
            </a:r>
          </a:p>
          <a:p>
            <a:pPr eaLnBrk="1" hangingPunct="1">
              <a:buClr>
                <a:schemeClr val="folHlink"/>
              </a:buClr>
            </a:pPr>
            <a:endParaRPr lang="en-US" sz="3600" smtClean="0">
              <a:latin typeface="Arial" charset="0"/>
            </a:endParaRPr>
          </a:p>
          <a:p>
            <a:pPr eaLnBrk="1" hangingPunct="1">
              <a:buClr>
                <a:schemeClr val="folHlink"/>
              </a:buClr>
            </a:pPr>
            <a:r>
              <a:rPr lang="en-US" sz="3600" smtClean="0">
                <a:latin typeface="Arial" charset="0"/>
              </a:rPr>
              <a:t>Recurring  course.</a:t>
            </a:r>
          </a:p>
        </p:txBody>
      </p:sp>
    </p:spTree>
    <p:extLst>
      <p:ext uri="{BB962C8B-B14F-4D97-AF65-F5344CB8AC3E}">
        <p14:creationId xmlns:p14="http://schemas.microsoft.com/office/powerpoint/2010/main" xmlns="" val="1245510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 advAuto="100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763963"/>
          </a:xfrm>
        </p:spPr>
        <p:txBody>
          <a:bodyPr/>
          <a:lstStyle/>
          <a:p>
            <a:r>
              <a:rPr lang="en-US" dirty="0" smtClean="0"/>
              <a:t>Depression 	-	Lowering  of  mood</a:t>
            </a:r>
          </a:p>
          <a:p>
            <a:endParaRPr lang="en-US" dirty="0" smtClean="0"/>
          </a:p>
          <a:p>
            <a:r>
              <a:rPr lang="en-US" dirty="0" smtClean="0"/>
              <a:t>Mania		-  	Heightening  of  mood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84863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762000"/>
            <a:ext cx="7772400" cy="5334000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sz="3600" dirty="0" smtClean="0"/>
              <a:t>Average duration – 4 to 5 months </a:t>
            </a:r>
          </a:p>
          <a:p>
            <a:pPr eaLnBrk="1" hangingPunct="1"/>
            <a:endParaRPr lang="en-US" sz="3600" dirty="0" smtClean="0"/>
          </a:p>
          <a:p>
            <a:pPr eaLnBrk="1" hangingPunct="1"/>
            <a:r>
              <a:rPr lang="en-US" sz="3600" dirty="0" smtClean="0"/>
              <a:t>90% of patients experience a further affective episode</a:t>
            </a:r>
          </a:p>
          <a:p>
            <a:pPr eaLnBrk="1" hangingPunct="1"/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xmlns="" val="4002542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build="p" autoUpdateAnimBg="0" advAuto="100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Safe environment</a:t>
            </a:r>
          </a:p>
          <a:p>
            <a:pPr marL="514350" indent="-514350">
              <a:buAutoNum type="arabicPeriod"/>
            </a:pPr>
            <a:r>
              <a:rPr lang="en-US" dirty="0" smtClean="0"/>
              <a:t>Psychological treatment –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individual/group/family therapy</a:t>
            </a:r>
          </a:p>
          <a:p>
            <a:pPr marL="0" indent="0">
              <a:buNone/>
            </a:pPr>
            <a:r>
              <a:rPr lang="en-US" dirty="0" smtClean="0"/>
              <a:t>3. Pharmacological treatment</a:t>
            </a:r>
          </a:p>
          <a:p>
            <a:pPr marL="0" indent="0">
              <a:buNone/>
            </a:pPr>
            <a:r>
              <a:rPr lang="en-US" dirty="0" smtClean="0"/>
              <a:t>4. ECT</a:t>
            </a:r>
          </a:p>
          <a:p>
            <a:pPr marL="0" indent="0">
              <a:buNone/>
            </a:pPr>
            <a:r>
              <a:rPr lang="en-US" dirty="0" smtClean="0"/>
              <a:t>5. Assess improving of symptoms</a:t>
            </a:r>
            <a:endParaRPr lang="en-US" dirty="0"/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461417"/>
            <a:ext cx="82296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 i="1" u="sng" dirty="0" smtClean="0"/>
              <a:t>Therapeutic Nursing Management</a:t>
            </a:r>
            <a:endParaRPr lang="en-US" b="1" i="1" u="sng" dirty="0"/>
          </a:p>
        </p:txBody>
      </p:sp>
    </p:spTree>
    <p:extLst>
      <p:ext uri="{BB962C8B-B14F-4D97-AF65-F5344CB8AC3E}">
        <p14:creationId xmlns:p14="http://schemas.microsoft.com/office/powerpoint/2010/main" xmlns="" val="271384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/>
              <a:t>Nursing Interventions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 on below topics,</a:t>
            </a:r>
          </a:p>
          <a:p>
            <a:pPr marL="514350" indent="-514350">
              <a:buAutoNum type="arabicPeriod"/>
            </a:pPr>
            <a:r>
              <a:rPr lang="en-US" dirty="0" smtClean="0"/>
              <a:t>Assessing</a:t>
            </a:r>
          </a:p>
          <a:p>
            <a:pPr marL="514350" indent="-514350">
              <a:buAutoNum type="arabicPeriod"/>
            </a:pPr>
            <a:r>
              <a:rPr lang="en-US" dirty="0" smtClean="0"/>
              <a:t>Environmental wise</a:t>
            </a:r>
          </a:p>
          <a:p>
            <a:pPr marL="514350" indent="-514350">
              <a:buAutoNum type="arabicPeriod"/>
            </a:pPr>
            <a:r>
              <a:rPr lang="en-US" dirty="0" smtClean="0"/>
              <a:t>patient family education</a:t>
            </a:r>
          </a:p>
          <a:p>
            <a:pPr marL="514350" indent="-514350">
              <a:buAutoNum type="arabicPeriod"/>
            </a:pPr>
            <a:r>
              <a:rPr lang="en-US" dirty="0" smtClean="0"/>
              <a:t>With regard to drugs – administration </a:t>
            </a:r>
            <a:r>
              <a:rPr lang="en-US" dirty="0" err="1" smtClean="0"/>
              <a:t>etc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Monitoring</a:t>
            </a:r>
          </a:p>
          <a:p>
            <a:pPr marL="514350" indent="-514350">
              <a:buAutoNum type="arabicPeriod"/>
            </a:pPr>
            <a:r>
              <a:rPr lang="en-US" dirty="0" smtClean="0"/>
              <a:t>Risk assessment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592875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6871"/>
            <a:ext cx="8229600" cy="1143000"/>
          </a:xfrm>
        </p:spPr>
        <p:txBody>
          <a:bodyPr/>
          <a:lstStyle/>
          <a:p>
            <a:r>
              <a:rPr lang="en-US" dirty="0" smtClean="0"/>
              <a:t>MCQs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15000"/>
          </a:xfrm>
        </p:spPr>
        <p:txBody>
          <a:bodyPr>
            <a:normAutofit/>
          </a:bodyPr>
          <a:lstStyle/>
          <a:p>
            <a:r>
              <a:rPr lang="en-US" dirty="0"/>
              <a:t> The nurse understands that the best explanation for involuntary admission for  psychiatric treatment is that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A </a:t>
            </a:r>
            <a:r>
              <a:rPr lang="en-US" dirty="0"/>
              <a:t>psychiatrist has determined the client’s behavior is </a:t>
            </a:r>
            <a:r>
              <a:rPr lang="en-US" dirty="0" smtClean="0"/>
              <a:t>irrational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client exhibits </a:t>
            </a:r>
            <a:r>
              <a:rPr lang="en-US" dirty="0" err="1" smtClean="0"/>
              <a:t>behaviour</a:t>
            </a:r>
            <a:r>
              <a:rPr lang="en-US" dirty="0" smtClean="0"/>
              <a:t> </a:t>
            </a:r>
            <a:r>
              <a:rPr lang="en-US" dirty="0"/>
              <a:t>that is a threat to either the client or to </a:t>
            </a:r>
            <a:r>
              <a:rPr lang="en-US" dirty="0" smtClean="0"/>
              <a:t>society.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client is unable to manage the affairs necessary for daily </a:t>
            </a:r>
            <a:r>
              <a:rPr lang="en-US" dirty="0" smtClean="0"/>
              <a:t>life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client has broken a law</a:t>
            </a:r>
          </a:p>
        </p:txBody>
      </p:sp>
    </p:spTree>
    <p:extLst>
      <p:ext uri="{BB962C8B-B14F-4D97-AF65-F5344CB8AC3E}">
        <p14:creationId xmlns:p14="http://schemas.microsoft.com/office/powerpoint/2010/main" xmlns="" val="39932102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600200"/>
            <a:ext cx="5791200" cy="3124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b="1" i="1" u="sng" dirty="0" smtClean="0">
                <a:latin typeface="Times New Roman" pitchFamily="18" charset="0"/>
                <a:cs typeface="Times New Roman" pitchFamily="18" charset="0"/>
              </a:rPr>
              <a:t>Depressive</a:t>
            </a:r>
          </a:p>
          <a:p>
            <a:pPr marL="0" indent="0" algn="ctr">
              <a:buNone/>
            </a:pPr>
            <a:r>
              <a:rPr lang="en-US" sz="7200" b="1" i="1" u="sng" dirty="0" smtClean="0">
                <a:latin typeface="Times New Roman" pitchFamily="18" charset="0"/>
                <a:cs typeface="Times New Roman" pitchFamily="18" charset="0"/>
              </a:rPr>
              <a:t> Disorder</a:t>
            </a:r>
            <a:endParaRPr lang="en-US" sz="7200" b="1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81440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b="1" i="1" u="sng" dirty="0" smtClean="0"/>
              <a:t>Overview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066800"/>
            <a:ext cx="7772400" cy="5257800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Introduction </a:t>
            </a:r>
          </a:p>
          <a:p>
            <a:endParaRPr lang="en-US" dirty="0" smtClean="0"/>
          </a:p>
          <a:p>
            <a:r>
              <a:rPr lang="en-US" dirty="0" smtClean="0"/>
              <a:t>Clinical Features</a:t>
            </a:r>
          </a:p>
          <a:p>
            <a:endParaRPr lang="en-US" dirty="0" smtClean="0"/>
          </a:p>
          <a:p>
            <a:r>
              <a:rPr lang="en-US" dirty="0" err="1" smtClean="0"/>
              <a:t>Aetiology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Course and prognosis</a:t>
            </a:r>
          </a:p>
          <a:p>
            <a:endParaRPr lang="en-US" dirty="0" smtClean="0"/>
          </a:p>
          <a:p>
            <a:r>
              <a:rPr lang="en-US" dirty="0" smtClean="0"/>
              <a:t>What’s your management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17580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81000" y="1676400"/>
            <a:ext cx="8153400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3200" dirty="0">
                <a:cs typeface="Times New Roman" pitchFamily="18" charset="0"/>
              </a:rPr>
              <a:t>A  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persistent pervasive feeling</a:t>
            </a:r>
            <a:r>
              <a:rPr lang="en-US" sz="3200" dirty="0">
                <a:cs typeface="Times New Roman" pitchFamily="18" charset="0"/>
              </a:rPr>
              <a:t> of 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emptiness</a:t>
            </a:r>
            <a:r>
              <a:rPr lang="en-US" sz="3200" dirty="0">
                <a:cs typeface="Times New Roman" pitchFamily="18" charset="0"/>
              </a:rPr>
              <a:t> or 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hopelessness</a:t>
            </a:r>
            <a:r>
              <a:rPr lang="en-US" sz="3200" dirty="0">
                <a:cs typeface="Times New Roman" pitchFamily="18" charset="0"/>
              </a:rPr>
              <a:t>, </a:t>
            </a:r>
          </a:p>
          <a:p>
            <a:pPr eaLnBrk="1" hangingPunct="1"/>
            <a:endParaRPr lang="en-US" sz="3200" dirty="0" smtClean="0">
              <a:cs typeface="Times New Roman" pitchFamily="18" charset="0"/>
            </a:endParaRP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3200" dirty="0" smtClean="0">
                <a:cs typeface="Times New Roman" pitchFamily="18" charset="0"/>
              </a:rPr>
              <a:t>resulting </a:t>
            </a:r>
            <a:r>
              <a:rPr lang="en-US" sz="3200" dirty="0">
                <a:cs typeface="Times New Roman" pitchFamily="18" charset="0"/>
              </a:rPr>
              <a:t>in a 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loss of interest</a:t>
            </a:r>
            <a:r>
              <a:rPr lang="en-US" sz="3200" dirty="0">
                <a:cs typeface="Times New Roman" pitchFamily="18" charset="0"/>
              </a:rPr>
              <a:t> in every thing that once gave a person pleasure.</a:t>
            </a:r>
          </a:p>
          <a:p>
            <a:pPr eaLnBrk="1" hangingPunct="1"/>
            <a:r>
              <a:rPr lang="en-US" sz="3200" dirty="0">
                <a:cs typeface="Times New Roman" pitchFamily="18" charset="0"/>
              </a:rPr>
              <a:t> 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3200" dirty="0">
                <a:cs typeface="Times New Roman" pitchFamily="18" charset="0"/>
              </a:rPr>
              <a:t>It is not the occasional low mood or sadness in response to a loss.</a:t>
            </a:r>
          </a:p>
          <a:p>
            <a:pPr eaLnBrk="1" hangingPunct="1"/>
            <a:endParaRPr lang="en-US" sz="2800" dirty="0"/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2964426" y="304800"/>
            <a:ext cx="23564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600" b="1" i="1" u="sng" dirty="0"/>
              <a:t>Depression</a:t>
            </a:r>
          </a:p>
        </p:txBody>
      </p:sp>
    </p:spTree>
    <p:extLst>
      <p:ext uri="{BB962C8B-B14F-4D97-AF65-F5344CB8AC3E}">
        <p14:creationId xmlns:p14="http://schemas.microsoft.com/office/powerpoint/2010/main" xmlns="" val="966249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828800"/>
          </a:xfrm>
        </p:spPr>
        <p:txBody>
          <a:bodyPr>
            <a:noAutofit/>
          </a:bodyPr>
          <a:lstStyle/>
          <a:p>
            <a:r>
              <a:rPr lang="en-US" sz="9600" b="1" i="1" u="sng" dirty="0" err="1" smtClean="0"/>
              <a:t>Aetiology</a:t>
            </a:r>
            <a:endParaRPr lang="en-US" sz="9600" b="1" i="1" u="sng" dirty="0"/>
          </a:p>
        </p:txBody>
      </p:sp>
    </p:spTree>
    <p:extLst>
      <p:ext uri="{BB962C8B-B14F-4D97-AF65-F5344CB8AC3E}">
        <p14:creationId xmlns:p14="http://schemas.microsoft.com/office/powerpoint/2010/main" xmlns="" val="29007269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533400"/>
            <a:ext cx="7772400" cy="57912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 smtClean="0"/>
              <a:t>Genetic</a:t>
            </a:r>
            <a:r>
              <a:rPr lang="en-US" sz="3600" dirty="0" smtClean="0"/>
              <a:t>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3600" dirty="0"/>
              <a:t> </a:t>
            </a:r>
            <a:r>
              <a:rPr lang="en-US" sz="3600" dirty="0" smtClean="0"/>
              <a:t>   - </a:t>
            </a:r>
            <a:r>
              <a:rPr lang="en-US" dirty="0" smtClean="0"/>
              <a:t>15% more chance if a blood relation is affected</a:t>
            </a:r>
          </a:p>
          <a:p>
            <a:pPr marL="457200" lvl="1" indent="0" fontAlgn="auto">
              <a:spcAft>
                <a:spcPts val="0"/>
              </a:spcAft>
              <a:buNone/>
              <a:defRPr/>
            </a:pPr>
            <a:endParaRPr lang="en-US" sz="3200" dirty="0" smtClean="0"/>
          </a:p>
          <a:p>
            <a:pPr marL="457200" lvl="1" indent="0" fontAlgn="auto">
              <a:spcAft>
                <a:spcPts val="0"/>
              </a:spcAft>
              <a:buNone/>
              <a:defRPr/>
            </a:pPr>
            <a:endParaRPr lang="en-US" sz="32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 smtClean="0"/>
              <a:t>Environmental Factors</a:t>
            </a:r>
            <a:endParaRPr lang="en-US" sz="4000" b="1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200" dirty="0" smtClean="0"/>
              <a:t>Childhood stressful events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200" dirty="0" smtClean="0"/>
              <a:t>Life events - 6x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200" dirty="0" smtClean="0"/>
              <a:t>Climate, decreased light</a:t>
            </a:r>
            <a:endParaRPr lang="en-US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05040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63000" cy="662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2311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0"/>
            <a:ext cx="8229600" cy="1143000"/>
          </a:xfrm>
        </p:spPr>
        <p:txBody>
          <a:bodyPr>
            <a:noAutofit/>
          </a:bodyPr>
          <a:lstStyle/>
          <a:p>
            <a:r>
              <a:rPr lang="en-US" sz="6600" b="1" i="1" u="sng" dirty="0"/>
              <a:t>Bipolar Affective Disorder</a:t>
            </a:r>
            <a:br>
              <a:rPr lang="en-US" sz="6600" b="1" i="1" u="sng" dirty="0"/>
            </a:br>
            <a:endParaRPr lang="en-US" sz="6600" b="1" i="1" u="sng" dirty="0"/>
          </a:p>
        </p:txBody>
      </p:sp>
    </p:spTree>
    <p:extLst>
      <p:ext uri="{BB962C8B-B14F-4D97-AF65-F5344CB8AC3E}">
        <p14:creationId xmlns:p14="http://schemas.microsoft.com/office/powerpoint/2010/main" xmlns="" val="32843694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57201"/>
            <a:ext cx="8229600" cy="6172200"/>
          </a:xfrm>
        </p:spPr>
        <p:txBody>
          <a:bodyPr>
            <a:normAutofit/>
          </a:bodyPr>
          <a:lstStyle/>
          <a:p>
            <a:r>
              <a:rPr lang="en-US" b="1" dirty="0" smtClean="0"/>
              <a:t>Personality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 err="1" smtClean="0"/>
              <a:t>Eg</a:t>
            </a:r>
            <a:r>
              <a:rPr lang="en-US" dirty="0" smtClean="0"/>
              <a:t> Anxious, Obsessional</a:t>
            </a:r>
          </a:p>
          <a:p>
            <a:endParaRPr lang="en-US" b="1" dirty="0" smtClean="0"/>
          </a:p>
          <a:p>
            <a:r>
              <a:rPr lang="en-US" b="1" dirty="0" smtClean="0"/>
              <a:t> Vulnerability factors</a:t>
            </a:r>
          </a:p>
          <a:p>
            <a:pPr lvl="1">
              <a:buFont typeface="Wingdings" pitchFamily="2" charset="2"/>
              <a:buChar char="ü"/>
            </a:pPr>
            <a:r>
              <a:rPr lang="en-US" sz="3400" dirty="0" smtClean="0"/>
              <a:t>No job</a:t>
            </a:r>
          </a:p>
          <a:p>
            <a:pPr lvl="1">
              <a:buFont typeface="Wingdings" pitchFamily="2" charset="2"/>
              <a:buChar char="ü"/>
            </a:pPr>
            <a:r>
              <a:rPr lang="en-US" sz="3400" dirty="0" smtClean="0"/>
              <a:t>Having no one to confide with</a:t>
            </a:r>
          </a:p>
          <a:p>
            <a:pPr lvl="1">
              <a:buFont typeface="Wingdings" pitchFamily="2" charset="2"/>
              <a:buChar char="ü"/>
            </a:pPr>
            <a:r>
              <a:rPr lang="en-US" sz="3400" dirty="0" smtClean="0"/>
              <a:t>having 3 or more children less than 14 years</a:t>
            </a:r>
          </a:p>
          <a:p>
            <a:pPr lvl="1">
              <a:buFont typeface="Wingdings" pitchFamily="2" charset="2"/>
              <a:buChar char="ü"/>
            </a:pPr>
            <a:r>
              <a:rPr lang="en-US" sz="3400" dirty="0" smtClean="0"/>
              <a:t>loss of mother before the age of 11yrs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23657102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609600"/>
            <a:ext cx="7772400" cy="5943600"/>
          </a:xfrm>
        </p:spPr>
        <p:txBody>
          <a:bodyPr/>
          <a:lstStyle/>
          <a:p>
            <a:pPr marL="457200" lvl="1" indent="0">
              <a:buNone/>
            </a:pPr>
            <a:endParaRPr lang="en-US" dirty="0" smtClean="0"/>
          </a:p>
          <a:p>
            <a:r>
              <a:rPr lang="en-US" b="1" dirty="0" smtClean="0"/>
              <a:t>Other Psychological Causes</a:t>
            </a:r>
          </a:p>
          <a:p>
            <a:pPr marL="0" indent="0">
              <a:buNone/>
            </a:pPr>
            <a:endParaRPr lang="en-US" b="1" dirty="0" smtClean="0"/>
          </a:p>
          <a:p>
            <a:pPr lvl="1"/>
            <a:r>
              <a:rPr lang="en-US" dirty="0" smtClean="0"/>
              <a:t>Schizophrenia, OCD, Substance Abuse</a:t>
            </a:r>
            <a:endParaRPr lang="en-US" dirty="0"/>
          </a:p>
          <a:p>
            <a:pPr lvl="1"/>
            <a:r>
              <a:rPr lang="en-US" dirty="0" smtClean="0"/>
              <a:t>Low self esteem, unresolved grief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6456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57200"/>
            <a:ext cx="8001000" cy="56388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Illnesses  associated  with  Depression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 smtClean="0"/>
              <a:t>Thyroid  disorder   -  esp. hypothyroidism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 smtClean="0"/>
              <a:t>Diabetes  mellitus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 smtClean="0"/>
              <a:t>Addison’s  disease, Renal Failure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 smtClean="0"/>
              <a:t>Carcinoma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 smtClean="0"/>
              <a:t>Systemic  lupus  </a:t>
            </a:r>
            <a:r>
              <a:rPr lang="en-US" dirty="0" err="1" smtClean="0"/>
              <a:t>erythematosus</a:t>
            </a:r>
            <a:endParaRPr lang="en-US" dirty="0" smtClean="0"/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 smtClean="0"/>
              <a:t>Neurological  disorders </a:t>
            </a:r>
            <a:r>
              <a:rPr lang="en-US" dirty="0" err="1" smtClean="0"/>
              <a:t>eg</a:t>
            </a:r>
            <a:r>
              <a:rPr lang="en-US" dirty="0" smtClean="0"/>
              <a:t>. </a:t>
            </a:r>
            <a:r>
              <a:rPr lang="en-US" dirty="0" smtClean="0">
                <a:solidFill>
                  <a:schemeClr val="bg1"/>
                </a:solidFill>
              </a:rPr>
              <a:t>Parkinsonism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 smtClean="0"/>
              <a:t>Cushing’s  disease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 smtClean="0"/>
              <a:t>Infections </a:t>
            </a:r>
          </a:p>
          <a:p>
            <a:pPr marL="514350" indent="-514350" eaLnBrk="1" hangingPunct="1">
              <a:buFont typeface="+mj-lt"/>
              <a:buAutoNum type="arabicPeriod"/>
            </a:pPr>
            <a:endParaRPr lang="en-US" dirty="0"/>
          </a:p>
          <a:p>
            <a:pPr marL="0" indent="0" eaLnBrk="1" hangingPunct="1">
              <a:buNone/>
            </a:pPr>
            <a:r>
              <a:rPr lang="en-US" dirty="0" smtClean="0"/>
              <a:t>*post partum</a:t>
            </a:r>
          </a:p>
        </p:txBody>
      </p:sp>
    </p:spTree>
    <p:extLst>
      <p:ext uri="{BB962C8B-B14F-4D97-AF65-F5344CB8AC3E}">
        <p14:creationId xmlns:p14="http://schemas.microsoft.com/office/powerpoint/2010/main" xmlns="" val="201953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457200" y="685800"/>
            <a:ext cx="8001000" cy="557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endParaRPr lang="en-US" sz="3200" dirty="0"/>
          </a:p>
          <a:p>
            <a:pPr eaLnBrk="1" hangingPunct="1">
              <a:buFontTx/>
              <a:buChar char="•"/>
            </a:pPr>
            <a:r>
              <a:rPr lang="en-US" sz="3600" b="1" dirty="0"/>
              <a:t>Drugs </a:t>
            </a:r>
            <a:r>
              <a:rPr lang="en-US" sz="3600" dirty="0"/>
              <a:t> </a:t>
            </a:r>
            <a:r>
              <a:rPr lang="en-US" sz="3600" dirty="0" smtClean="0"/>
              <a:t> </a:t>
            </a:r>
          </a:p>
          <a:p>
            <a:pPr marL="0" indent="0" eaLnBrk="1" hangingPunct="1"/>
            <a:endParaRPr lang="en-US" sz="3600" dirty="0" smtClean="0"/>
          </a:p>
          <a:p>
            <a:pPr marL="0" indent="0" eaLnBrk="1" hangingPunct="1"/>
            <a:r>
              <a:rPr lang="en-US" sz="3600" dirty="0" smtClean="0"/>
              <a:t>-    </a:t>
            </a:r>
            <a:r>
              <a:rPr lang="en-US" sz="3600" dirty="0"/>
              <a:t>beta blockers</a:t>
            </a:r>
          </a:p>
          <a:p>
            <a:pPr eaLnBrk="1" hangingPunct="1"/>
            <a:r>
              <a:rPr lang="en-US" sz="3600" dirty="0" smtClean="0"/>
              <a:t>-     </a:t>
            </a:r>
            <a:r>
              <a:rPr lang="en-US" sz="3600" dirty="0"/>
              <a:t>methyldopa</a:t>
            </a:r>
          </a:p>
          <a:p>
            <a:pPr eaLnBrk="1" hangingPunct="1"/>
            <a:r>
              <a:rPr lang="en-US" sz="3600" dirty="0" smtClean="0"/>
              <a:t>-     </a:t>
            </a:r>
            <a:r>
              <a:rPr lang="en-US" sz="3600" dirty="0"/>
              <a:t>calcium  channel  blockers</a:t>
            </a:r>
          </a:p>
          <a:p>
            <a:pPr eaLnBrk="1" hangingPunct="1"/>
            <a:r>
              <a:rPr lang="en-US" sz="3600" dirty="0" smtClean="0"/>
              <a:t>-     </a:t>
            </a:r>
            <a:r>
              <a:rPr lang="en-US" sz="3600" dirty="0"/>
              <a:t>cimetidine</a:t>
            </a:r>
          </a:p>
          <a:p>
            <a:pPr eaLnBrk="1" hangingPunct="1"/>
            <a:r>
              <a:rPr lang="en-US" sz="3600" dirty="0" smtClean="0"/>
              <a:t>-     </a:t>
            </a:r>
            <a:r>
              <a:rPr lang="en-US" sz="3600" dirty="0"/>
              <a:t>oral  contraceptive  pills</a:t>
            </a:r>
          </a:p>
          <a:p>
            <a:pPr eaLnBrk="1" hangingPunct="1"/>
            <a:r>
              <a:rPr lang="en-US" sz="3600" dirty="0" smtClean="0"/>
              <a:t>-     </a:t>
            </a:r>
            <a:r>
              <a:rPr lang="en-US" sz="3600" dirty="0"/>
              <a:t>corticosteroids</a:t>
            </a:r>
          </a:p>
          <a:p>
            <a:pPr eaLnBrk="1" hangingPunct="1"/>
            <a:r>
              <a:rPr lang="en-US" sz="3600" dirty="0" smtClean="0"/>
              <a:t>-     </a:t>
            </a:r>
            <a:r>
              <a:rPr lang="en-US" sz="3600" dirty="0"/>
              <a:t>L-dopa</a:t>
            </a:r>
          </a:p>
        </p:txBody>
      </p:sp>
    </p:spTree>
    <p:extLst>
      <p:ext uri="{BB962C8B-B14F-4D97-AF65-F5344CB8AC3E}">
        <p14:creationId xmlns:p14="http://schemas.microsoft.com/office/powerpoint/2010/main" xmlns="" val="1650673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/>
              <a:t>Other Risk Factors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Gender – Females more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Age - &lt;40yrs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Marital status – Single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Biochemical factors – deficiency of serotonin, Ach, norepinephrine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26555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3505200" y="1752600"/>
            <a:ext cx="685800" cy="68580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10243" name="AutoShape 4"/>
          <p:cNvSpPr>
            <a:spLocks noChangeArrowheads="1"/>
          </p:cNvSpPr>
          <p:nvPr/>
        </p:nvSpPr>
        <p:spPr bwMode="auto">
          <a:xfrm rot="10800000">
            <a:off x="2743200" y="2971800"/>
            <a:ext cx="2362200" cy="990600"/>
          </a:xfrm>
          <a:prstGeom prst="flowChartManualOperation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GB"/>
          </a:p>
        </p:txBody>
      </p:sp>
      <p:sp>
        <p:nvSpPr>
          <p:cNvPr id="10244" name="AutoShape 5"/>
          <p:cNvSpPr>
            <a:spLocks noChangeArrowheads="1"/>
          </p:cNvSpPr>
          <p:nvPr/>
        </p:nvSpPr>
        <p:spPr bwMode="auto">
          <a:xfrm rot="10800000">
            <a:off x="1600200" y="3962400"/>
            <a:ext cx="4648200" cy="1828800"/>
          </a:xfrm>
          <a:custGeom>
            <a:avLst/>
            <a:gdLst>
              <a:gd name="T0" fmla="*/ 4067175 w 21600"/>
              <a:gd name="T1" fmla="*/ 914400 h 21600"/>
              <a:gd name="T2" fmla="*/ 2324100 w 21600"/>
              <a:gd name="T3" fmla="*/ 1828800 h 21600"/>
              <a:gd name="T4" fmla="*/ 581025 w 21600"/>
              <a:gd name="T5" fmla="*/ 914400 h 21600"/>
              <a:gd name="T6" fmla="*/ 23241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2651125" y="4613275"/>
            <a:ext cx="25447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Part of day to day</a:t>
            </a:r>
          </a:p>
          <a:p>
            <a:r>
              <a:rPr lang="en-US" b="1"/>
              <a:t>Experience</a:t>
            </a:r>
          </a:p>
        </p:txBody>
      </p:sp>
      <p:sp>
        <p:nvSpPr>
          <p:cNvPr id="10246" name="Text Box 9"/>
          <p:cNvSpPr txBox="1">
            <a:spLocks noChangeArrowheads="1"/>
          </p:cNvSpPr>
          <p:nvPr/>
        </p:nvSpPr>
        <p:spPr bwMode="auto">
          <a:xfrm>
            <a:off x="3413125" y="3165475"/>
            <a:ext cx="51736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Part or a response to a physical illness</a:t>
            </a:r>
          </a:p>
        </p:txBody>
      </p:sp>
      <p:sp>
        <p:nvSpPr>
          <p:cNvPr id="10247" name="Text Box 12"/>
          <p:cNvSpPr txBox="1">
            <a:spLocks noChangeArrowheads="1"/>
          </p:cNvSpPr>
          <p:nvPr/>
        </p:nvSpPr>
        <p:spPr bwMode="auto">
          <a:xfrm>
            <a:off x="3886200" y="1600200"/>
            <a:ext cx="3140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Specific Mental Illness</a:t>
            </a:r>
          </a:p>
        </p:txBody>
      </p:sp>
      <p:sp>
        <p:nvSpPr>
          <p:cNvPr id="10248" name="AutoShape 15"/>
          <p:cNvSpPr>
            <a:spLocks noChangeArrowheads="1"/>
          </p:cNvSpPr>
          <p:nvPr/>
        </p:nvSpPr>
        <p:spPr bwMode="auto">
          <a:xfrm rot="10800000">
            <a:off x="3200400" y="2438400"/>
            <a:ext cx="1371600" cy="533400"/>
          </a:xfrm>
          <a:custGeom>
            <a:avLst/>
            <a:gdLst>
              <a:gd name="T0" fmla="*/ 1200150 w 21600"/>
              <a:gd name="T1" fmla="*/ 266700 h 21600"/>
              <a:gd name="T2" fmla="*/ 685800 w 21600"/>
              <a:gd name="T3" fmla="*/ 533400 h 21600"/>
              <a:gd name="T4" fmla="*/ 171450 w 21600"/>
              <a:gd name="T5" fmla="*/ 266700 h 21600"/>
              <a:gd name="T6" fmla="*/ 6858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10249" name="Text Box 17"/>
          <p:cNvSpPr txBox="1">
            <a:spLocks noChangeArrowheads="1"/>
          </p:cNvSpPr>
          <p:nvPr/>
        </p:nvSpPr>
        <p:spPr bwMode="auto">
          <a:xfrm>
            <a:off x="3946525" y="2286000"/>
            <a:ext cx="55213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As an associated feature of psychological</a:t>
            </a:r>
          </a:p>
          <a:p>
            <a:r>
              <a:rPr lang="en-US" b="1"/>
              <a:t>Ill health</a:t>
            </a:r>
          </a:p>
        </p:txBody>
      </p:sp>
    </p:spTree>
    <p:extLst>
      <p:ext uri="{BB962C8B-B14F-4D97-AF65-F5344CB8AC3E}">
        <p14:creationId xmlns:p14="http://schemas.microsoft.com/office/powerpoint/2010/main" xmlns="" val="396391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/>
              <a:t>Clinical features</a:t>
            </a:r>
            <a:endParaRPr lang="en-US" b="1" i="1" u="sng" dirty="0"/>
          </a:p>
        </p:txBody>
      </p:sp>
      <p:sp>
        <p:nvSpPr>
          <p:cNvPr id="51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491A527-E2FD-4509-ACEE-DBD67634F685}" type="slidenum">
              <a:rPr lang="en-US" sz="1400" smtClean="0"/>
              <a:pPr eaLnBrk="1" hangingPunct="1"/>
              <a:t>36</a:t>
            </a:fld>
            <a:endParaRPr lang="en-US" sz="1400" smtClean="0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762000" y="1295400"/>
            <a:ext cx="7101738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dirty="0" smtClean="0">
              <a:cs typeface="Times New Roman" pitchFamily="18" charset="0"/>
            </a:endParaRP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1</a:t>
            </a:r>
            <a:r>
              <a:rPr lang="en-US" dirty="0">
                <a:cs typeface="Times New Roman" pitchFamily="18" charset="0"/>
              </a:rPr>
              <a:t>. </a:t>
            </a:r>
            <a:r>
              <a:rPr lang="en-US" sz="2800" dirty="0">
                <a:cs typeface="Times New Roman" pitchFamily="18" charset="0"/>
              </a:rPr>
              <a:t>Low  mood: </a:t>
            </a:r>
          </a:p>
          <a:p>
            <a:pPr eaLnBrk="1" hangingPunct="1"/>
            <a:r>
              <a:rPr lang="en-US" sz="2800" dirty="0">
                <a:cs typeface="Times New Roman" pitchFamily="18" charset="0"/>
              </a:rPr>
              <a:t>  </a:t>
            </a:r>
            <a:r>
              <a:rPr lang="en-US" sz="2800" dirty="0" smtClean="0">
                <a:cs typeface="Times New Roman" pitchFamily="18" charset="0"/>
              </a:rPr>
              <a:t>- misery</a:t>
            </a:r>
            <a:r>
              <a:rPr lang="en-US" sz="2800" dirty="0"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sz="2800" dirty="0">
                <a:cs typeface="Times New Roman" pitchFamily="18" charset="0"/>
              </a:rPr>
              <a:t>  </a:t>
            </a:r>
            <a:r>
              <a:rPr lang="en-US" sz="2800" dirty="0" smtClean="0">
                <a:cs typeface="Times New Roman" pitchFamily="18" charset="0"/>
              </a:rPr>
              <a:t>- It  </a:t>
            </a:r>
            <a:r>
              <a:rPr lang="en-US" sz="2800" dirty="0">
                <a:cs typeface="Times New Roman" pitchFamily="18" charset="0"/>
              </a:rPr>
              <a:t>does  not  improve  in  pleasant  company</a:t>
            </a:r>
          </a:p>
          <a:p>
            <a:pPr eaLnBrk="1" hangingPunct="1"/>
            <a:r>
              <a:rPr lang="en-US" sz="2800" dirty="0">
                <a:cs typeface="Times New Roman" pitchFamily="18" charset="0"/>
              </a:rPr>
              <a:t>  or  when  hearing  good  news.</a:t>
            </a:r>
          </a:p>
          <a:p>
            <a:pPr eaLnBrk="1" hangingPunct="1"/>
            <a:r>
              <a:rPr lang="en-US" sz="2800" dirty="0"/>
              <a:t> </a:t>
            </a:r>
            <a:r>
              <a:rPr lang="en-US" sz="2800" dirty="0" smtClean="0"/>
              <a:t> - hopelessness, helplessness </a:t>
            </a:r>
          </a:p>
          <a:p>
            <a:pPr eaLnBrk="1" hangingPunct="1"/>
            <a:r>
              <a:rPr lang="en-US" sz="2800" dirty="0"/>
              <a:t> </a:t>
            </a:r>
            <a:r>
              <a:rPr lang="en-US" sz="2800" dirty="0" smtClean="0"/>
              <a:t> - tearful, crying</a:t>
            </a:r>
            <a:endParaRPr lang="en-US" sz="2800" dirty="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762000" y="4572000"/>
            <a:ext cx="668496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dirty="0">
                <a:cs typeface="Times New Roman" pitchFamily="18" charset="0"/>
              </a:rPr>
              <a:t>2. Lack of   enjoyment:</a:t>
            </a:r>
          </a:p>
          <a:p>
            <a:pPr eaLnBrk="1" hangingPunct="1"/>
            <a:r>
              <a:rPr lang="en-US" sz="2800" dirty="0">
                <a:cs typeface="Times New Roman" pitchFamily="18" charset="0"/>
              </a:rPr>
              <a:t>    No  enthusiasm  for  activities  and hobbies</a:t>
            </a:r>
          </a:p>
          <a:p>
            <a:pPr eaLnBrk="1" hangingPunct="1"/>
            <a:r>
              <a:rPr lang="en-US" sz="2800" dirty="0">
                <a:cs typeface="Times New Roman" pitchFamily="18" charset="0"/>
              </a:rPr>
              <a:t>    that  were  normally  enjoyed</a:t>
            </a:r>
            <a:r>
              <a:rPr lang="en-US" dirty="0">
                <a:cs typeface="Times New Roman" pitchFamily="18" charset="0"/>
              </a:rPr>
              <a:t>.</a:t>
            </a:r>
          </a:p>
          <a:p>
            <a:pPr eaLnBrk="1" hangingPunct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519155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076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Compaq\Desktop\IIHS\mental health\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772400" cy="571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75303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106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434936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D8D6920-2D21-4C01-A752-B38BE6628021}" type="slidenum">
              <a:rPr lang="en-US" sz="1400" smtClean="0"/>
              <a:pPr eaLnBrk="1" hangingPunct="1"/>
              <a:t>39</a:t>
            </a:fld>
            <a:endParaRPr lang="en-US" sz="1400" smtClean="0"/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712838" y="2667000"/>
            <a:ext cx="8278762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dirty="0">
                <a:cs typeface="Times New Roman" pitchFamily="18" charset="0"/>
                <a:sym typeface="Almanac MT" pitchFamily="2" charset="2"/>
              </a:rPr>
              <a:t> </a:t>
            </a:r>
            <a:r>
              <a:rPr lang="en-US" sz="2800" dirty="0" smtClean="0">
                <a:cs typeface="Times New Roman" pitchFamily="18" charset="0"/>
                <a:sym typeface="Almanac MT" pitchFamily="2" charset="2"/>
              </a:rPr>
              <a:t>4. </a:t>
            </a:r>
            <a:r>
              <a:rPr lang="en-US" sz="2800" dirty="0" smtClean="0">
                <a:cs typeface="Times New Roman" pitchFamily="18" charset="0"/>
              </a:rPr>
              <a:t>Pessimistic  </a:t>
            </a:r>
            <a:r>
              <a:rPr lang="en-US" sz="2800" dirty="0">
                <a:cs typeface="Times New Roman" pitchFamily="18" charset="0"/>
              </a:rPr>
              <a:t>thinking:</a:t>
            </a:r>
          </a:p>
          <a:p>
            <a:pPr marL="1200150" lvl="1" indent="-457200" eaLnBrk="1" hangingPunct="1">
              <a:buFont typeface="Arial" pitchFamily="34" charset="0"/>
              <a:buChar char="•"/>
            </a:pPr>
            <a:r>
              <a:rPr lang="en-US" sz="2800" dirty="0">
                <a:cs typeface="Times New Roman" pitchFamily="18" charset="0"/>
              </a:rPr>
              <a:t>   S</a:t>
            </a:r>
            <a:r>
              <a:rPr lang="en-US" sz="2800" dirty="0" smtClean="0">
                <a:cs typeface="Times New Roman" pitchFamily="18" charset="0"/>
              </a:rPr>
              <a:t>ees  </a:t>
            </a:r>
            <a:r>
              <a:rPr lang="en-US" sz="2800" dirty="0">
                <a:cs typeface="Times New Roman" pitchFamily="18" charset="0"/>
              </a:rPr>
              <a:t>the  unhappy  side of  every  event.</a:t>
            </a:r>
          </a:p>
          <a:p>
            <a:pPr marL="1200150" lvl="1" indent="-457200" eaLnBrk="1" hangingPunct="1">
              <a:buFont typeface="Arial" pitchFamily="34" charset="0"/>
              <a:buChar char="•"/>
            </a:pPr>
            <a:r>
              <a:rPr lang="en-US" sz="2800" dirty="0">
                <a:cs typeface="Times New Roman" pitchFamily="18" charset="0"/>
              </a:rPr>
              <a:t>   The  past  -   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Guilt  +    Self blame </a:t>
            </a:r>
          </a:p>
          <a:p>
            <a:pPr marL="1200150" lvl="1" indent="-457200" eaLnBrk="1" hangingPunct="1">
              <a:buFont typeface="Arial" pitchFamily="34" charset="0"/>
              <a:buChar char="•"/>
            </a:pPr>
            <a:r>
              <a:rPr lang="en-US" sz="2800" dirty="0">
                <a:cs typeface="Times New Roman" pitchFamily="18" charset="0"/>
              </a:rPr>
              <a:t>   The  present  -  a   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failure</a:t>
            </a:r>
          </a:p>
          <a:p>
            <a:pPr marL="1200150" lvl="1" indent="-457200" eaLnBrk="1" hangingPunct="1">
              <a:buFont typeface="Arial" pitchFamily="34" charset="0"/>
              <a:buChar char="•"/>
            </a:pPr>
            <a:r>
              <a:rPr lang="en-US" sz="2800" dirty="0">
                <a:cs typeface="Times New Roman" pitchFamily="18" charset="0"/>
              </a:rPr>
              <a:t>   The  future  -  expects  the  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worst</a:t>
            </a:r>
            <a:r>
              <a:rPr lang="en-US" sz="2800" dirty="0">
                <a:cs typeface="Times New Roman" pitchFamily="18" charset="0"/>
              </a:rPr>
              <a:t>.</a:t>
            </a:r>
          </a:p>
          <a:p>
            <a:pPr marL="1200150" lvl="1" indent="-457200" eaLnBrk="1" hangingPunct="1">
              <a:buFont typeface="Arial" pitchFamily="34" charset="0"/>
              <a:buChar char="•"/>
            </a:pPr>
            <a:r>
              <a:rPr lang="en-US" sz="2800" dirty="0">
                <a:cs typeface="Times New Roman" pitchFamily="18" charset="0"/>
              </a:rPr>
              <a:t>   Foresees  the  ruin  of  his  finances  and  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misfortune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smtClean="0">
                <a:cs typeface="Times New Roman" pitchFamily="18" charset="0"/>
              </a:rPr>
              <a:t>for </a:t>
            </a:r>
            <a:r>
              <a:rPr lang="en-US" sz="2800" dirty="0">
                <a:cs typeface="Times New Roman" pitchFamily="18" charset="0"/>
              </a:rPr>
              <a:t>his family.</a:t>
            </a:r>
          </a:p>
          <a:p>
            <a:pPr eaLnBrk="1" hangingPunct="1"/>
            <a:endParaRPr lang="en-US" dirty="0"/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742335" y="1066800"/>
            <a:ext cx="5929313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dirty="0" smtClean="0">
                <a:cs typeface="Times New Roman" pitchFamily="18" charset="0"/>
              </a:rPr>
              <a:t>3. Reduced energy:  </a:t>
            </a:r>
          </a:p>
          <a:p>
            <a:pPr eaLnBrk="1" hangingPunct="1"/>
            <a:r>
              <a:rPr lang="en-US" sz="2800" dirty="0" smtClean="0">
                <a:cs typeface="Times New Roman" pitchFamily="18" charset="0"/>
              </a:rPr>
              <a:t>   The person finds every thing an effort.</a:t>
            </a:r>
          </a:p>
          <a:p>
            <a:pPr eaLnBrk="1" hangingPunct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400255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001000" cy="762000"/>
          </a:xfrm>
        </p:spPr>
        <p:txBody>
          <a:bodyPr/>
          <a:lstStyle/>
          <a:p>
            <a:pPr algn="ctr" eaLnBrk="1" hangingPunct="1"/>
            <a:r>
              <a:rPr lang="en-US" sz="3200" b="1" i="1" u="sng" dirty="0" smtClean="0"/>
              <a:t>About B.A.D. 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6482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dirty="0" smtClean="0"/>
              <a:t>1. Epidemiology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smtClean="0"/>
              <a:t>		Lifetime risk 0.3% - 1.5%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dirty="0" smtClean="0"/>
              <a:t>2. Can be interpreted in various ways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smtClean="0"/>
              <a:t>		Cultural beliefs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dirty="0" smtClean="0"/>
              <a:t>3. Serious consequences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smtClean="0"/>
              <a:t>		STD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smtClean="0"/>
              <a:t>		Unwanted pregnancy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smtClean="0"/>
              <a:t>		Financial ruin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smtClean="0"/>
              <a:t>		Substance misuse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dirty="0" smtClean="0"/>
              <a:t>4. Treatable</a:t>
            </a:r>
          </a:p>
        </p:txBody>
      </p:sp>
    </p:spTree>
    <p:extLst>
      <p:ext uri="{BB962C8B-B14F-4D97-AF65-F5344CB8AC3E}">
        <p14:creationId xmlns:p14="http://schemas.microsoft.com/office/powerpoint/2010/main" xmlns="" val="2135635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3000"/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3000"/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3000"/>
                                        <p:tgtEl>
                                          <p:spTgt spid="15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3000"/>
                                        <p:tgtEl>
                                          <p:spTgt spid="15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3000"/>
                                        <p:tgtEl>
                                          <p:spTgt spid="15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3000"/>
                                        <p:tgtEl>
                                          <p:spTgt spid="153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3000"/>
                                        <p:tgtEl>
                                          <p:spTgt spid="153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3000"/>
                                        <p:tgtEl>
                                          <p:spTgt spid="153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3000"/>
                                        <p:tgtEl>
                                          <p:spTgt spid="153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5"/>
            </a:pPr>
            <a:r>
              <a:rPr lang="en-US" dirty="0" smtClean="0"/>
              <a:t>Concentrating difficulties</a:t>
            </a:r>
          </a:p>
          <a:p>
            <a:pPr marL="514350" indent="-514350">
              <a:buAutoNum type="arabicPeriod" startAt="5"/>
            </a:pPr>
            <a:endParaRPr lang="en-US" dirty="0" smtClean="0"/>
          </a:p>
          <a:p>
            <a:pPr marL="514350" indent="-514350">
              <a:buAutoNum type="arabicPeriod" startAt="5"/>
            </a:pPr>
            <a:r>
              <a:rPr lang="en-US" dirty="0" smtClean="0"/>
              <a:t>Self destructive </a:t>
            </a:r>
            <a:r>
              <a:rPr lang="en-US" dirty="0" err="1" smtClean="0"/>
              <a:t>behaviour</a:t>
            </a:r>
            <a:r>
              <a:rPr lang="en-US" dirty="0" smtClean="0"/>
              <a:t> or harm others</a:t>
            </a:r>
          </a:p>
          <a:p>
            <a:pPr marL="514350" indent="-514350">
              <a:buAutoNum type="arabicPeriod" startAt="5"/>
            </a:pPr>
            <a:endParaRPr lang="en-US" dirty="0" smtClean="0"/>
          </a:p>
          <a:p>
            <a:pPr marL="514350" indent="-514350">
              <a:buAutoNum type="arabicPeriod" startAt="5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20690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840D826-9628-499C-8B8E-FE9C4FA3AC04}" type="slidenum">
              <a:rPr lang="en-US" sz="1400" smtClean="0"/>
              <a:pPr eaLnBrk="1" hangingPunct="1"/>
              <a:t>41</a:t>
            </a:fld>
            <a:endParaRPr lang="en-US" sz="1400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i="1" u="sng" dirty="0" smtClean="0"/>
              <a:t>Biological  symptoms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382000" cy="45720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dirty="0" smtClean="0"/>
              <a:t>Sleep  disturbance  - early  morning  awakening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				        - delay  in  falling  asleep</a:t>
            </a:r>
          </a:p>
          <a:p>
            <a:pPr eaLnBrk="1" hangingPunct="1"/>
            <a:r>
              <a:rPr lang="en-US" sz="2800" dirty="0" smtClean="0"/>
              <a:t>Loss  of  appetite</a:t>
            </a:r>
          </a:p>
          <a:p>
            <a:pPr eaLnBrk="1" hangingPunct="1"/>
            <a:r>
              <a:rPr lang="en-US" sz="2800" dirty="0" smtClean="0"/>
              <a:t>Loss  of  weight</a:t>
            </a:r>
          </a:p>
          <a:p>
            <a:pPr eaLnBrk="1" hangingPunct="1"/>
            <a:r>
              <a:rPr lang="en-US" sz="2800" dirty="0" smtClean="0"/>
              <a:t>Constipation</a:t>
            </a:r>
          </a:p>
          <a:p>
            <a:pPr eaLnBrk="1" hangingPunct="1"/>
            <a:r>
              <a:rPr lang="en-US" sz="2800" dirty="0" smtClean="0"/>
              <a:t>Loss  of  libido</a:t>
            </a:r>
          </a:p>
          <a:p>
            <a:pPr eaLnBrk="1" hangingPunct="1"/>
            <a:r>
              <a:rPr lang="en-US" sz="2800" dirty="0" err="1" smtClean="0"/>
              <a:t>Amenorrhoea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Decreased personal hygiene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				</a:t>
            </a:r>
          </a:p>
          <a:p>
            <a:pPr eaLnBrk="1" hangingPunct="1">
              <a:buFontTx/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3413215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60F7A9F-0819-4F21-BA04-8E47491830E4}" type="slidenum">
              <a:rPr lang="en-US" sz="1400" smtClean="0"/>
              <a:pPr eaLnBrk="1" hangingPunct="1"/>
              <a:t>42</a:t>
            </a:fld>
            <a:endParaRPr lang="en-US" sz="1400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i="1" u="sng" dirty="0" smtClean="0"/>
              <a:t>Psychiatric  symptoms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Anxiety</a:t>
            </a:r>
          </a:p>
          <a:p>
            <a:pPr eaLnBrk="1" hangingPunct="1"/>
            <a:r>
              <a:rPr lang="en-US" dirty="0" smtClean="0"/>
              <a:t>Depersonalization</a:t>
            </a:r>
          </a:p>
          <a:p>
            <a:pPr eaLnBrk="1" hangingPunct="1"/>
            <a:r>
              <a:rPr lang="en-US" dirty="0" smtClean="0"/>
              <a:t>Obsessional  symptoms</a:t>
            </a:r>
          </a:p>
          <a:p>
            <a:pPr eaLnBrk="1" hangingPunct="1"/>
            <a:r>
              <a:rPr lang="en-US" dirty="0" smtClean="0"/>
              <a:t>Phobias  </a:t>
            </a:r>
            <a:r>
              <a:rPr lang="en-US" dirty="0" err="1" smtClean="0"/>
              <a:t>eg</a:t>
            </a:r>
            <a:r>
              <a:rPr lang="en-US" dirty="0" smtClean="0"/>
              <a:t>. Social</a:t>
            </a:r>
          </a:p>
          <a:p>
            <a:pPr eaLnBrk="1" hangingPunct="1"/>
            <a:r>
              <a:rPr lang="en-US" dirty="0" smtClean="0"/>
              <a:t>Dissociative  state  </a:t>
            </a:r>
            <a:r>
              <a:rPr lang="en-US" dirty="0" err="1" smtClean="0"/>
              <a:t>eg</a:t>
            </a:r>
            <a:r>
              <a:rPr lang="en-US" dirty="0" smtClean="0"/>
              <a:t>. Paralysis  of  a  limb</a:t>
            </a:r>
          </a:p>
          <a:p>
            <a:pPr eaLnBrk="1" hangingPunct="1"/>
            <a:r>
              <a:rPr lang="en-US" dirty="0" smtClean="0"/>
              <a:t>Poor  memory  ( pseudo-dementia )</a:t>
            </a:r>
          </a:p>
        </p:txBody>
      </p:sp>
    </p:spTree>
    <p:extLst>
      <p:ext uri="{BB962C8B-B14F-4D97-AF65-F5344CB8AC3E}">
        <p14:creationId xmlns:p14="http://schemas.microsoft.com/office/powerpoint/2010/main" xmlns="" val="1556542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16"/>
            <a:ext cx="8229600" cy="1143000"/>
          </a:xfrm>
        </p:spPr>
        <p:txBody>
          <a:bodyPr/>
          <a:lstStyle/>
          <a:p>
            <a:r>
              <a:rPr lang="en-US" b="1" i="1" u="sng" dirty="0" smtClean="0"/>
              <a:t>Assessment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Hx</a:t>
            </a:r>
            <a:r>
              <a:rPr lang="en-US" dirty="0" smtClean="0"/>
              <a:t>. MSE, physical Ex – Refer notes on Mental Health Assessment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Ix – Na+, K+, Mg+, TSH levels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Nutritional </a:t>
            </a:r>
            <a:r>
              <a:rPr lang="en-US" dirty="0" err="1"/>
              <a:t>A</a:t>
            </a:r>
            <a:r>
              <a:rPr lang="en-US" dirty="0" err="1" smtClean="0"/>
              <a:t>ssesment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Assess </a:t>
            </a:r>
            <a:r>
              <a:rPr lang="en-US" dirty="0" err="1" smtClean="0"/>
              <a:t>behaviour</a:t>
            </a:r>
            <a:r>
              <a:rPr lang="en-US" dirty="0" smtClean="0"/>
              <a:t> with regard to suicidal ideation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145441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i="1" u="sng" dirty="0" smtClean="0"/>
              <a:t>Exercise 01</a:t>
            </a:r>
            <a:endParaRPr lang="en-US" sz="6600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15436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List 25 Nursing diagnoses for depression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33892583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i="1" u="sng" dirty="0" smtClean="0"/>
              <a:t>Therapeutic Nursing Management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5029200"/>
          </a:xfrm>
        </p:spPr>
        <p:txBody>
          <a:bodyPr/>
          <a:lstStyle/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Safe environment – specially in severe depression, suicidal ideation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6045736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458200" cy="5943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2. Psychological environment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sz="3600" dirty="0" smtClean="0"/>
              <a:t>CBT</a:t>
            </a:r>
          </a:p>
          <a:p>
            <a:pPr lvl="1"/>
            <a:r>
              <a:rPr lang="en-US" sz="3600" dirty="0" smtClean="0"/>
              <a:t>Individual  psychotherapy</a:t>
            </a:r>
          </a:p>
          <a:p>
            <a:pPr lvl="1"/>
            <a:r>
              <a:rPr lang="en-US" sz="3600" dirty="0" err="1" smtClean="0"/>
              <a:t>Behavioural</a:t>
            </a:r>
            <a:r>
              <a:rPr lang="en-US" sz="3600" dirty="0" smtClean="0"/>
              <a:t> therapy</a:t>
            </a:r>
          </a:p>
          <a:p>
            <a:pPr lvl="1"/>
            <a:r>
              <a:rPr lang="en-US" sz="3600" dirty="0" smtClean="0"/>
              <a:t>Social skills training</a:t>
            </a:r>
          </a:p>
          <a:p>
            <a:pPr lvl="1"/>
            <a:r>
              <a:rPr lang="en-US" sz="3600" dirty="0" smtClean="0"/>
              <a:t>Self monitoring</a:t>
            </a:r>
          </a:p>
          <a:p>
            <a:pPr lvl="1"/>
            <a:r>
              <a:rPr lang="en-US" sz="3600" dirty="0" err="1" smtClean="0"/>
              <a:t>Behavioural</a:t>
            </a:r>
            <a:r>
              <a:rPr lang="en-US" sz="3600" dirty="0" smtClean="0"/>
              <a:t> contracts</a:t>
            </a:r>
          </a:p>
          <a:p>
            <a:pPr lvl="1"/>
            <a:endParaRPr lang="en-US" dirty="0" smtClean="0"/>
          </a:p>
        </p:txBody>
      </p:sp>
      <p:sp>
        <p:nvSpPr>
          <p:cNvPr id="4" name="Right Brace 3"/>
          <p:cNvSpPr/>
          <p:nvPr/>
        </p:nvSpPr>
        <p:spPr>
          <a:xfrm>
            <a:off x="6019800" y="1981200"/>
            <a:ext cx="457200" cy="3733800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324600" y="2970937"/>
            <a:ext cx="2667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Read</a:t>
            </a:r>
          </a:p>
          <a:p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smtClean="0">
                <a:solidFill>
                  <a:srgbClr val="FF0000"/>
                </a:solidFill>
              </a:rPr>
              <a:t> up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13496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3. Social treatment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- Milieu therapy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-  </a:t>
            </a:r>
            <a:r>
              <a:rPr lang="en-US" dirty="0"/>
              <a:t>F</a:t>
            </a:r>
            <a:r>
              <a:rPr lang="en-US" dirty="0" smtClean="0"/>
              <a:t>amily therapy</a:t>
            </a:r>
          </a:p>
          <a:p>
            <a:pPr marL="0" indent="0">
              <a:buNone/>
            </a:pPr>
            <a:r>
              <a:rPr lang="en-US" dirty="0" smtClean="0"/>
              <a:t> - </a:t>
            </a:r>
            <a:r>
              <a:rPr lang="en-US" dirty="0"/>
              <a:t>G</a:t>
            </a:r>
            <a:r>
              <a:rPr lang="en-US" dirty="0" smtClean="0"/>
              <a:t>roup therapy</a:t>
            </a: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3581400" y="2971800"/>
            <a:ext cx="381000" cy="1447800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27871" y="2971800"/>
            <a:ext cx="32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What  do you mean by these terms?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58155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i="1" u="sng" dirty="0" smtClean="0"/>
              <a:t>Treatment</a:t>
            </a:r>
            <a:endParaRPr lang="en-US" sz="8000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Antidepressants</a:t>
            </a:r>
          </a:p>
          <a:p>
            <a:pPr marL="514350" indent="-514350">
              <a:buAutoNum type="arabicPeriod"/>
            </a:pPr>
            <a:r>
              <a:rPr lang="en-US" dirty="0" smtClean="0"/>
              <a:t>ECT</a:t>
            </a:r>
          </a:p>
          <a:p>
            <a:pPr marL="514350" indent="-514350">
              <a:buAutoNum type="arabicPeriod"/>
            </a:pPr>
            <a:r>
              <a:rPr lang="en-US" dirty="0" smtClean="0"/>
              <a:t>Psychosocial therapy ( family, marital therapies and supportive psychotherapy)</a:t>
            </a:r>
          </a:p>
          <a:p>
            <a:pPr marL="514350" indent="-514350">
              <a:buAutoNum type="arabicPeriod"/>
            </a:pPr>
            <a:r>
              <a:rPr lang="en-US" dirty="0" smtClean="0"/>
              <a:t>Cognitive therapy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Interpersonnal</a:t>
            </a:r>
            <a:r>
              <a:rPr lang="en-US" dirty="0" smtClean="0"/>
              <a:t> therapy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38844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/>
              <a:t>Exercise 02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List the nursing interventions with regard to a patient with depressive disorder.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Include complications, impact on others, outcome assessments, advices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2644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6"/>
          <p:cNvSpPr txBox="1">
            <a:spLocks noChangeArrowheads="1"/>
          </p:cNvSpPr>
          <p:nvPr/>
        </p:nvSpPr>
        <p:spPr bwMode="auto">
          <a:xfrm>
            <a:off x="2667000" y="4724400"/>
            <a:ext cx="464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838200" y="6324600"/>
            <a:ext cx="7772400" cy="0"/>
          </a:xfrm>
          <a:prstGeom prst="line">
            <a:avLst/>
          </a:prstGeom>
          <a:noFill/>
          <a:ln w="889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72" name="Line 20"/>
          <p:cNvSpPr>
            <a:spLocks noChangeShapeType="1"/>
          </p:cNvSpPr>
          <p:nvPr/>
        </p:nvSpPr>
        <p:spPr bwMode="auto">
          <a:xfrm flipV="1">
            <a:off x="838200" y="381000"/>
            <a:ext cx="3505200" cy="5943600"/>
          </a:xfrm>
          <a:prstGeom prst="line">
            <a:avLst/>
          </a:prstGeom>
          <a:noFill/>
          <a:ln w="889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73" name="Line 21"/>
          <p:cNvSpPr>
            <a:spLocks noChangeShapeType="1"/>
          </p:cNvSpPr>
          <p:nvPr/>
        </p:nvSpPr>
        <p:spPr bwMode="auto">
          <a:xfrm>
            <a:off x="4343400" y="381000"/>
            <a:ext cx="4267200" cy="5943600"/>
          </a:xfrm>
          <a:prstGeom prst="line">
            <a:avLst/>
          </a:prstGeom>
          <a:noFill/>
          <a:ln w="889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74" name="Line 22"/>
          <p:cNvSpPr>
            <a:spLocks noChangeShapeType="1"/>
          </p:cNvSpPr>
          <p:nvPr/>
        </p:nvSpPr>
        <p:spPr bwMode="auto">
          <a:xfrm>
            <a:off x="1752600" y="4800600"/>
            <a:ext cx="5791200" cy="0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75" name="Line 23"/>
          <p:cNvSpPr>
            <a:spLocks noChangeShapeType="1"/>
          </p:cNvSpPr>
          <p:nvPr/>
        </p:nvSpPr>
        <p:spPr bwMode="auto">
          <a:xfrm>
            <a:off x="2667000" y="3200400"/>
            <a:ext cx="3733800" cy="0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76" name="Text Box 24"/>
          <p:cNvSpPr txBox="1">
            <a:spLocks noChangeArrowheads="1"/>
          </p:cNvSpPr>
          <p:nvPr/>
        </p:nvSpPr>
        <p:spPr bwMode="auto">
          <a:xfrm>
            <a:off x="1905000" y="5181600"/>
            <a:ext cx="5486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Normal Experience</a:t>
            </a:r>
          </a:p>
        </p:txBody>
      </p:sp>
      <p:sp>
        <p:nvSpPr>
          <p:cNvPr id="7177" name="Text Box 25"/>
          <p:cNvSpPr txBox="1">
            <a:spLocks noChangeArrowheads="1"/>
          </p:cNvSpPr>
          <p:nvPr/>
        </p:nvSpPr>
        <p:spPr bwMode="auto">
          <a:xfrm>
            <a:off x="2590800" y="3810000"/>
            <a:ext cx="3810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Physical Diseases</a:t>
            </a:r>
          </a:p>
        </p:txBody>
      </p:sp>
      <p:sp>
        <p:nvSpPr>
          <p:cNvPr id="7178" name="Text Box 26"/>
          <p:cNvSpPr txBox="1">
            <a:spLocks noChangeArrowheads="1"/>
          </p:cNvSpPr>
          <p:nvPr/>
        </p:nvSpPr>
        <p:spPr bwMode="auto">
          <a:xfrm>
            <a:off x="3276600" y="1981200"/>
            <a:ext cx="2438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Psychological syndrome</a:t>
            </a:r>
          </a:p>
        </p:txBody>
      </p:sp>
    </p:spTree>
    <p:extLst>
      <p:ext uri="{BB962C8B-B14F-4D97-AF65-F5344CB8AC3E}">
        <p14:creationId xmlns:p14="http://schemas.microsoft.com/office/powerpoint/2010/main" xmlns="" val="2838515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1500" b="1" dirty="0" smtClean="0"/>
              <a:t>Thank You!</a:t>
            </a:r>
            <a:endParaRPr lang="en-US" sz="11500" b="1" dirty="0"/>
          </a:p>
        </p:txBody>
      </p:sp>
    </p:spTree>
    <p:extLst>
      <p:ext uri="{BB962C8B-B14F-4D97-AF65-F5344CB8AC3E}">
        <p14:creationId xmlns:p14="http://schemas.microsoft.com/office/powerpoint/2010/main" xmlns="" val="3577005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/>
              <a:t>Exercise 03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Key terms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- mania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- depression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- neurotransmitters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- suicidal ideation</a:t>
            </a:r>
          </a:p>
          <a:p>
            <a:pPr marL="0" indent="0">
              <a:buNone/>
            </a:pPr>
            <a:r>
              <a:rPr lang="en-US" dirty="0" smtClean="0"/>
              <a:t> - cycling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dirty="0" err="1" smtClean="0"/>
              <a:t>cyclothymia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- hypomania</a:t>
            </a:r>
          </a:p>
        </p:txBody>
      </p:sp>
    </p:spTree>
    <p:extLst>
      <p:ext uri="{BB962C8B-B14F-4D97-AF65-F5344CB8AC3E}">
        <p14:creationId xmlns:p14="http://schemas.microsoft.com/office/powerpoint/2010/main" xmlns="" val="1995594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/>
              <a:t>Clinical features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525780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b="1" u="sng" dirty="0" smtClean="0"/>
              <a:t>Mania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Inattention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Risky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behaviour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Impulsivity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Increased energy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Decreased sleep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Talkativeness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Racing thoughts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Grandiosity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Elated mood</a:t>
            </a:r>
          </a:p>
          <a:p>
            <a:pPr lvl="1">
              <a:buFont typeface="Wingdings" pitchFamily="2" charset="2"/>
              <a:buChar char="ü"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887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8382000" cy="632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76386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Depression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Refer previous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95623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779</Words>
  <Application>Microsoft Office PowerPoint</Application>
  <PresentationFormat>On-screen Show (4:3)</PresentationFormat>
  <Paragraphs>288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Mood Disorders</vt:lpstr>
      <vt:lpstr>Slide 2</vt:lpstr>
      <vt:lpstr>Bipolar Affective Disorder </vt:lpstr>
      <vt:lpstr>About B.A.D. </vt:lpstr>
      <vt:lpstr>Slide 5</vt:lpstr>
      <vt:lpstr>Exercise 03</vt:lpstr>
      <vt:lpstr>Clinical features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Aetiology  of  mania</vt:lpstr>
      <vt:lpstr>Excersice 04</vt:lpstr>
      <vt:lpstr>Course  and  Prognosis</vt:lpstr>
      <vt:lpstr>Slide 20</vt:lpstr>
      <vt:lpstr>Therapeutic Nursing Management</vt:lpstr>
      <vt:lpstr>Nursing Interventions</vt:lpstr>
      <vt:lpstr>MCQs</vt:lpstr>
      <vt:lpstr>Slide 24</vt:lpstr>
      <vt:lpstr>Overview</vt:lpstr>
      <vt:lpstr>Slide 26</vt:lpstr>
      <vt:lpstr>Aetiology</vt:lpstr>
      <vt:lpstr>Slide 28</vt:lpstr>
      <vt:lpstr>Slide 29</vt:lpstr>
      <vt:lpstr>Slide 30</vt:lpstr>
      <vt:lpstr>Slide 31</vt:lpstr>
      <vt:lpstr>Slide 32</vt:lpstr>
      <vt:lpstr>Slide 33</vt:lpstr>
      <vt:lpstr>Other Risk Factors</vt:lpstr>
      <vt:lpstr>Slide 35</vt:lpstr>
      <vt:lpstr>Clinical features</vt:lpstr>
      <vt:lpstr>Slide 37</vt:lpstr>
      <vt:lpstr>Slide 38</vt:lpstr>
      <vt:lpstr>Slide 39</vt:lpstr>
      <vt:lpstr>Slide 40</vt:lpstr>
      <vt:lpstr>Biological  symptoms</vt:lpstr>
      <vt:lpstr>Psychiatric  symptoms</vt:lpstr>
      <vt:lpstr>Assessment</vt:lpstr>
      <vt:lpstr>Exercise 01</vt:lpstr>
      <vt:lpstr>Therapeutic Nursing Management</vt:lpstr>
      <vt:lpstr>Slide 46</vt:lpstr>
      <vt:lpstr>Slide 47</vt:lpstr>
      <vt:lpstr>Treatment</vt:lpstr>
      <vt:lpstr>Exercise 02</vt:lpstr>
      <vt:lpstr>Slide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Mood Disorders</dc:title>
  <dc:creator>Compaq</dc:creator>
  <cp:lastModifiedBy>User</cp:lastModifiedBy>
  <cp:revision>93</cp:revision>
  <dcterms:created xsi:type="dcterms:W3CDTF">2014-03-04T02:38:30Z</dcterms:created>
  <dcterms:modified xsi:type="dcterms:W3CDTF">2014-05-09T09:17:17Z</dcterms:modified>
</cp:coreProperties>
</file>