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580F2A0-3F63-48F8-B443-6B65BE09703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BE166BE-D88F-4159-82AC-131F92C4DCE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Arial" pitchFamily="34" charset="0"/>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Arial" pitchFamily="34" charset="0"/>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Arial" pitchFamily="34" charset="0"/>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4FF63-5880-4F93-B63B-B5011CD3D456}" type="slidenum">
              <a:rPr lang="en-US"/>
              <a:pPr/>
              <a:t>1</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7C7D2-2608-48FE-9422-0B212C8137DF}" type="slidenum">
              <a:rPr lang="en-US"/>
              <a:pPr/>
              <a:t>10</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B0F1D-28E0-4AC7-B148-54C70FFDF042}" type="slidenum">
              <a:rPr lang="en-US"/>
              <a:pPr/>
              <a:t>11</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FDB16-D851-4C80-98F0-AB5A3FBAFD6F}" type="slidenum">
              <a:rPr lang="en-US"/>
              <a:pPr/>
              <a:t>12</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536968-5271-42B1-995F-6FAC738ED540}" type="slidenum">
              <a:rPr lang="en-US"/>
              <a:pPr/>
              <a:t>13</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191AE-6045-424F-97A4-3E41B14E2865}" type="slidenum">
              <a:rPr lang="en-US"/>
              <a:pPr/>
              <a:t>14</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F69CA-911B-44A2-9A37-43196A3CB6DD}" type="slidenum">
              <a:rPr lang="en-US"/>
              <a:pPr/>
              <a:t>2</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39544-5BE7-4792-8394-4BD1553D0215}" type="slidenum">
              <a:rPr lang="en-US"/>
              <a:pPr/>
              <a:t>3</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5CB2B-AC67-40A2-94C8-A66653F90763}" type="slidenum">
              <a:rPr lang="en-US"/>
              <a:pPr/>
              <a:t>4</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A809C-9DC2-447E-B96E-AE419C558EFE}" type="slidenum">
              <a:rPr lang="en-US"/>
              <a:pPr/>
              <a:t>5</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CCD77-47D1-4490-8D3A-A36D499BCB2A}"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0BF778-591E-4D42-8632-57F5E2F3E42F}" type="slidenum">
              <a:rPr lang="en-US"/>
              <a:pPr/>
              <a:t>7</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BDAD2-899B-4354-A323-43E943C48D14}" type="slidenum">
              <a:rPr lang="en-US"/>
              <a:pPr/>
              <a:t>8</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413C87-73CF-4D09-A37C-90B70D539622}" type="slidenum">
              <a:rPr lang="en-US"/>
              <a:pPr/>
              <a:t>9</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290513" y="2546350"/>
            <a:ext cx="711200" cy="474663"/>
            <a:chOff x="720" y="336"/>
            <a:chExt cx="624" cy="432"/>
          </a:xfrm>
        </p:grpSpPr>
        <p:sp>
          <p:nvSpPr>
            <p:cNvPr id="4099" name="Rectangle 3"/>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4100"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4101" name="Group 5"/>
          <p:cNvGrpSpPr>
            <a:grpSpLocks/>
          </p:cNvGrpSpPr>
          <p:nvPr/>
        </p:nvGrpSpPr>
        <p:grpSpPr bwMode="auto">
          <a:xfrm>
            <a:off x="414338" y="2968625"/>
            <a:ext cx="738187" cy="474663"/>
            <a:chOff x="912" y="2640"/>
            <a:chExt cx="672" cy="432"/>
          </a:xfrm>
        </p:grpSpPr>
        <p:sp>
          <p:nvSpPr>
            <p:cNvPr id="4102" name="Rectangle 6"/>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4103" name="Rectangle 7"/>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4104"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4105" name="Rectangle 9"/>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endParaRPr lang="en-US"/>
          </a:p>
        </p:txBody>
      </p:sp>
      <p:sp>
        <p:nvSpPr>
          <p:cNvPr id="4106"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7"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8" name="Rectangle 12"/>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4109" name="Rectangle 13"/>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4110" name="Rectangle 14"/>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4F92827A-EB23-47CA-BBCC-1F6146758683}" type="slidenum">
              <a:rPr lang="en-US"/>
              <a:pPr/>
              <a:t>‹#›</a:t>
            </a:fld>
            <a:endParaRPr lang="en-US"/>
          </a:p>
        </p:txBody>
      </p:sp>
      <p:sp>
        <p:nvSpPr>
          <p:cNvPr id="4111"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w="9525">
            <a:noFill/>
            <a:miter lim="800000"/>
            <a:headEnd/>
            <a:tailEnd/>
          </a:ln>
          <a:effectLst/>
        </p:spPr>
        <p:txBody>
          <a:bodyPr rot="10800000" wrap="none" anchor="ctr"/>
          <a:lstStyle/>
          <a:p>
            <a:pPr algn="ctr" eaLnBrk="1" hangingPunct="1"/>
            <a:endParaRPr kumimoji="1"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5D1F02-0E2F-4D87-BFFE-1F1FAA4686B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2594E-4404-4523-970F-75B3A1F4822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D24130-ADAE-4B02-BAA5-1569DD58C1D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77AE4-226F-40D7-88AA-7F770C0B41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8B78D3-5D83-4DFA-AA25-CFDD515DEE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B99BDB-193E-443B-8627-FC10A41534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0FD329-1C13-4A17-B829-89A33F4DB3B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9E4785-F5ED-433D-9D64-CC6BAFD627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6151D9-4913-427B-826D-C8C6244E6C1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0CDA36-81D0-459B-8053-555971EB762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a:p>
        </p:txBody>
      </p:sp>
      <p:sp>
        <p:nvSpPr>
          <p:cNvPr id="30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a:p>
        </p:txBody>
      </p:sp>
      <p:sp>
        <p:nvSpPr>
          <p:cNvPr id="3080" name="Rectangle 8"/>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w="9525">
            <a:noFill/>
            <a:miter lim="800000"/>
            <a:headEnd/>
            <a:tailEnd/>
          </a:ln>
          <a:effectLst/>
        </p:spPr>
        <p:txBody>
          <a:bodyPr rot="10800000" wrap="none" anchor="ctr"/>
          <a:lstStyle/>
          <a:p>
            <a:pPr algn="ctr" eaLnBrk="1" hangingPunct="1"/>
            <a:endParaRPr kumimoji="1" lang="en-US"/>
          </a:p>
        </p:txBody>
      </p:sp>
      <p:sp>
        <p:nvSpPr>
          <p:cNvPr id="308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05BC233-872A-4C2F-AF42-8C58559647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pitchFamily="34" charset="0"/>
        </a:defRPr>
      </a:lvl2pPr>
      <a:lvl3pPr algn="l" rtl="0" fontAlgn="base">
        <a:spcBef>
          <a:spcPct val="0"/>
        </a:spcBef>
        <a:spcAft>
          <a:spcPct val="0"/>
        </a:spcAft>
        <a:defRPr sz="4400">
          <a:solidFill>
            <a:schemeClr val="tx2"/>
          </a:solidFill>
          <a:latin typeface="Arial" pitchFamily="34" charset="0"/>
        </a:defRPr>
      </a:lvl3pPr>
      <a:lvl4pPr algn="l" rtl="0" fontAlgn="base">
        <a:spcBef>
          <a:spcPct val="0"/>
        </a:spcBef>
        <a:spcAft>
          <a:spcPct val="0"/>
        </a:spcAft>
        <a:defRPr sz="4400">
          <a:solidFill>
            <a:schemeClr val="tx2"/>
          </a:solidFill>
          <a:latin typeface="Arial" pitchFamily="34" charset="0"/>
        </a:defRPr>
      </a:lvl4pPr>
      <a:lvl5pPr algn="l" rtl="0" fontAlgn="base">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Analysis- Nursing Diagnosis</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Parts of Nursing Diagnostic Statement</a:t>
            </a:r>
          </a:p>
        </p:txBody>
      </p:sp>
      <p:sp>
        <p:nvSpPr>
          <p:cNvPr id="12291" name="Rectangle 3"/>
          <p:cNvSpPr>
            <a:spLocks noGrp="1" noChangeArrowheads="1"/>
          </p:cNvSpPr>
          <p:nvPr>
            <p:ph type="body" idx="1"/>
          </p:nvPr>
        </p:nvSpPr>
        <p:spPr/>
        <p:txBody>
          <a:bodyPr/>
          <a:lstStyle/>
          <a:p>
            <a:r>
              <a:rPr lang="en-US"/>
              <a:t>Problem</a:t>
            </a:r>
          </a:p>
          <a:p>
            <a:pPr lvl="1"/>
            <a:r>
              <a:rPr lang="en-US"/>
              <a:t>Actual-  firm diagnosis supported by nurse’s findings (validated)</a:t>
            </a:r>
          </a:p>
          <a:p>
            <a:pPr lvl="1"/>
            <a:r>
              <a:rPr lang="en-US"/>
              <a:t>High risk-  has risk factors but does not have signs and symptoms, more vulnerable to develop problems</a:t>
            </a:r>
          </a:p>
          <a:p>
            <a:pPr lvl="1"/>
            <a:r>
              <a:rPr lang="en-US"/>
              <a:t>Possible-  tenative- additional data needed to confirm or rule out problem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Parts of Nursing Diagnostic Statement</a:t>
            </a:r>
          </a:p>
        </p:txBody>
      </p:sp>
      <p:sp>
        <p:nvSpPr>
          <p:cNvPr id="13315" name="Rectangle 3"/>
          <p:cNvSpPr>
            <a:spLocks noGrp="1" noChangeArrowheads="1"/>
          </p:cNvSpPr>
          <p:nvPr>
            <p:ph type="body" idx="1"/>
          </p:nvPr>
        </p:nvSpPr>
        <p:spPr/>
        <p:txBody>
          <a:bodyPr/>
          <a:lstStyle/>
          <a:p>
            <a:r>
              <a:rPr lang="en-US"/>
              <a:t>Qualifiers/ Modifiers</a:t>
            </a:r>
          </a:p>
          <a:p>
            <a:pPr lvl="1"/>
            <a:r>
              <a:rPr lang="en-US"/>
              <a:t>Impaired</a:t>
            </a:r>
          </a:p>
          <a:p>
            <a:pPr lvl="1"/>
            <a:r>
              <a:rPr lang="en-US"/>
              <a:t>Altered</a:t>
            </a:r>
          </a:p>
          <a:p>
            <a:pPr lvl="1"/>
            <a:r>
              <a:rPr lang="en-US"/>
              <a:t>Decreased</a:t>
            </a:r>
          </a:p>
          <a:p>
            <a:pPr lvl="1"/>
            <a:r>
              <a:rPr lang="en-US"/>
              <a:t>Possible</a:t>
            </a:r>
          </a:p>
          <a:p>
            <a:pPr lvl="1"/>
            <a:r>
              <a:rPr lang="en-US"/>
              <a:t>Ineffective</a:t>
            </a:r>
          </a:p>
          <a:p>
            <a:pPr lvl="1"/>
            <a:r>
              <a:rPr lang="en-US"/>
              <a:t>High risk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Parts of Nursing Diagnostic Statement</a:t>
            </a:r>
          </a:p>
        </p:txBody>
      </p:sp>
      <p:sp>
        <p:nvSpPr>
          <p:cNvPr id="14339" name="Rectangle 3"/>
          <p:cNvSpPr>
            <a:spLocks noGrp="1" noChangeArrowheads="1"/>
          </p:cNvSpPr>
          <p:nvPr>
            <p:ph type="body" idx="1"/>
          </p:nvPr>
        </p:nvSpPr>
        <p:spPr/>
        <p:txBody>
          <a:bodyPr/>
          <a:lstStyle/>
          <a:p>
            <a:pPr>
              <a:lnSpc>
                <a:spcPct val="90000"/>
              </a:lnSpc>
            </a:pPr>
            <a:r>
              <a:rPr lang="en-US" sz="2800"/>
              <a:t>Related to (r/t)</a:t>
            </a:r>
          </a:p>
          <a:p>
            <a:pPr lvl="1">
              <a:lnSpc>
                <a:spcPct val="90000"/>
              </a:lnSpc>
            </a:pPr>
            <a:r>
              <a:rPr lang="en-US" sz="2400"/>
              <a:t>Educated guess as to what factors are contributing to or causing the problem</a:t>
            </a:r>
          </a:p>
          <a:p>
            <a:pPr lvl="1">
              <a:lnSpc>
                <a:spcPct val="90000"/>
              </a:lnSpc>
            </a:pPr>
            <a:r>
              <a:rPr lang="en-US" sz="2400"/>
              <a:t>Placed between problem and etiology to indicate relationship between them</a:t>
            </a:r>
          </a:p>
          <a:p>
            <a:pPr lvl="1">
              <a:lnSpc>
                <a:spcPct val="90000"/>
              </a:lnSpc>
            </a:pPr>
            <a:r>
              <a:rPr lang="en-US" sz="2400"/>
              <a:t>Can not be a medical diagnosis</a:t>
            </a:r>
          </a:p>
          <a:p>
            <a:pPr lvl="1">
              <a:lnSpc>
                <a:spcPct val="90000"/>
              </a:lnSpc>
            </a:pPr>
            <a:r>
              <a:rPr lang="en-US" sz="2400"/>
              <a:t>Must be modifiable by nursing interventions</a:t>
            </a:r>
          </a:p>
          <a:p>
            <a:pPr lvl="2">
              <a:lnSpc>
                <a:spcPct val="90000"/>
              </a:lnSpc>
            </a:pPr>
            <a:r>
              <a:rPr lang="en-US" sz="2000"/>
              <a:t>Must be able to do something about it</a:t>
            </a:r>
          </a:p>
          <a:p>
            <a:pPr lvl="1">
              <a:lnSpc>
                <a:spcPct val="90000"/>
              </a:lnSpc>
            </a:pPr>
            <a:r>
              <a:rPr lang="en-US" sz="2400"/>
              <a:t>Will be in one of five categories:</a:t>
            </a:r>
          </a:p>
          <a:p>
            <a:pPr lvl="2">
              <a:lnSpc>
                <a:spcPct val="90000"/>
              </a:lnSpc>
            </a:pPr>
            <a:r>
              <a:rPr lang="en-US" sz="2000"/>
              <a:t>Environmental, situational, psychological, pathophysical, and maturational</a:t>
            </a:r>
          </a:p>
          <a:p>
            <a:pPr lvl="2">
              <a:lnSpc>
                <a:spcPct val="90000"/>
              </a:lnSpc>
              <a:buFont typeface="Wingdings" pitchFamily="2" charset="2"/>
              <a:buNone/>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Parts of Nursing Diagnostic Statement</a:t>
            </a:r>
          </a:p>
        </p:txBody>
      </p:sp>
      <p:sp>
        <p:nvSpPr>
          <p:cNvPr id="15363" name="Rectangle 3"/>
          <p:cNvSpPr>
            <a:spLocks noGrp="1" noChangeArrowheads="1"/>
          </p:cNvSpPr>
          <p:nvPr>
            <p:ph type="body" idx="1"/>
          </p:nvPr>
        </p:nvSpPr>
        <p:spPr/>
        <p:txBody>
          <a:bodyPr/>
          <a:lstStyle/>
          <a:p>
            <a:r>
              <a:rPr lang="en-US" sz="2800"/>
              <a:t>Evidenced by (e/b) or Manifested by (m/b):</a:t>
            </a:r>
          </a:p>
          <a:p>
            <a:pPr lvl="1"/>
            <a:r>
              <a:rPr lang="en-US" sz="2400"/>
              <a:t>Signs and symptoms (assessment data) that led to your nursing diagnosis.</a:t>
            </a:r>
          </a:p>
          <a:p>
            <a:pPr lvl="1"/>
            <a:r>
              <a:rPr lang="en-US" sz="2400"/>
              <a:t>Examples:</a:t>
            </a:r>
          </a:p>
          <a:p>
            <a:pPr lvl="2"/>
            <a:r>
              <a:rPr lang="en-US" sz="2000"/>
              <a:t>SOB while walking</a:t>
            </a:r>
          </a:p>
          <a:p>
            <a:pPr lvl="2"/>
            <a:r>
              <a:rPr lang="en-US" sz="2000"/>
              <a:t>Client stating food intake is poor</a:t>
            </a:r>
          </a:p>
          <a:p>
            <a:pPr lvl="2"/>
            <a:r>
              <a:rPr lang="en-US" sz="2000"/>
              <a:t>Client states they are in pain</a:t>
            </a:r>
          </a:p>
          <a:p>
            <a:pPr lvl="2"/>
            <a:r>
              <a:rPr lang="en-US" sz="2000"/>
              <a:t>Client hasn’t had bowel movement in 3 days</a:t>
            </a:r>
          </a:p>
          <a:p>
            <a:pPr lvl="2"/>
            <a:r>
              <a:rPr lang="en-US" sz="2000"/>
              <a:t>Client has open wound on buttocks</a:t>
            </a:r>
          </a:p>
          <a:p>
            <a:pPr lvl="1">
              <a:buFont typeface="Wingdings" pitchFamily="2" charset="2"/>
              <a:buNone/>
            </a:pP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Case Study	</a:t>
            </a:r>
          </a:p>
        </p:txBody>
      </p:sp>
      <p:sp>
        <p:nvSpPr>
          <p:cNvPr id="16387" name="Rectangle 3"/>
          <p:cNvSpPr>
            <a:spLocks noGrp="1" noChangeArrowheads="1"/>
          </p:cNvSpPr>
          <p:nvPr>
            <p:ph type="body" idx="1"/>
          </p:nvPr>
        </p:nvSpPr>
        <p:spPr/>
        <p:txBody>
          <a:bodyPr/>
          <a:lstStyle/>
          <a:p>
            <a:pPr>
              <a:lnSpc>
                <a:spcPct val="90000"/>
              </a:lnSpc>
              <a:buFont typeface="Wingdings" pitchFamily="2" charset="2"/>
              <a:buNone/>
            </a:pPr>
            <a:r>
              <a:rPr lang="en-US" sz="2000"/>
              <a:t>	</a:t>
            </a:r>
            <a:r>
              <a:rPr lang="en-US" sz="1600"/>
              <a:t>	Mrs. Angela Garcia is a 46-year-ol Hispanic woman who works as an x-ray technician at a busy local hospital.  She is being seen in the orthopedic clinic for complaints of steadily worsening pain in her right knee.  The pain began 4 months ago when she fell and hyperextended the knee.  Mrs. Garcia reports that the pain is more intense with weight-bearing activities, including running, standing, and playing tennis.  Because of this, she has been limiting her physical activities.  She also reports the recent onset of painful muscle spasms in the right leg, both with activity and at rest.  The pain and muscle spasms are disrupting her sleep and making it difficult for her to work.  At home she has terated the discomfort with acetaminophen and stretching exercises but has experienced no relief.</a:t>
            </a:r>
          </a:p>
          <a:p>
            <a:pPr>
              <a:lnSpc>
                <a:spcPct val="90000"/>
              </a:lnSpc>
              <a:buFont typeface="Wingdings" pitchFamily="2" charset="2"/>
              <a:buNone/>
            </a:pPr>
            <a:r>
              <a:rPr lang="en-US" sz="1600"/>
              <a:t>		On physical examination you notice a marked limp with walking, decreased extension in the right knee, and a reluctance to allow her knee to be touched or manipulated.  The knee is slightly swollen and warm to the touch.  During the x-ray examination of the knee, she grimaces in pain when placed in a kneeling position.</a:t>
            </a:r>
          </a:p>
          <a:p>
            <a:pPr>
              <a:lnSpc>
                <a:spcPct val="90000"/>
              </a:lnSpc>
              <a:buFont typeface="Wingdings" pitchFamily="2" charset="2"/>
              <a:buNone/>
            </a:pPr>
            <a:r>
              <a:rPr lang="en-US" sz="1600"/>
              <a:t>		Mrs. Garcia’s medical diagnosis is patellar tenonitis, and she is started on a regimen of non-steroidal anti-inflammatory drug (NSAID).  As her nurse, you want to use the most accurate nursing diagnosis as a basis for her nursing care.  To begin the process of identifying a nursing diagnosis, you first cluster the significant assessment data.</a:t>
            </a:r>
          </a:p>
          <a:p>
            <a:pPr>
              <a:lnSpc>
                <a:spcPct val="90000"/>
              </a:lnSpc>
              <a:buFont typeface="Wingdings" pitchFamily="2" charset="2"/>
              <a:buNone/>
            </a:pP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Definition of Nursing Diagnsis</a:t>
            </a:r>
          </a:p>
        </p:txBody>
      </p:sp>
      <p:sp>
        <p:nvSpPr>
          <p:cNvPr id="5123" name="Rectangle 3"/>
          <p:cNvSpPr>
            <a:spLocks noGrp="1" noChangeArrowheads="1"/>
          </p:cNvSpPr>
          <p:nvPr>
            <p:ph type="body" idx="1"/>
          </p:nvPr>
        </p:nvSpPr>
        <p:spPr/>
        <p:txBody>
          <a:bodyPr/>
          <a:lstStyle/>
          <a:p>
            <a:r>
              <a:rPr lang="en-US"/>
              <a:t>A nursing diagnosis is a statement of the high risk or actual problems in the client’s health status that the nurse is licensed and competent to treat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Components of Analysis Phase</a:t>
            </a:r>
          </a:p>
        </p:txBody>
      </p:sp>
      <p:sp>
        <p:nvSpPr>
          <p:cNvPr id="6147" name="Rectangle 3"/>
          <p:cNvSpPr>
            <a:spLocks noGrp="1" noChangeArrowheads="1"/>
          </p:cNvSpPr>
          <p:nvPr>
            <p:ph type="body" idx="1"/>
          </p:nvPr>
        </p:nvSpPr>
        <p:spPr/>
        <p:txBody>
          <a:bodyPr/>
          <a:lstStyle/>
          <a:p>
            <a:r>
              <a:rPr lang="en-US"/>
              <a:t>3 major components of analysis phase:</a:t>
            </a:r>
          </a:p>
          <a:p>
            <a:pPr lvl="1"/>
            <a:r>
              <a:rPr lang="en-US"/>
              <a:t>Analysis and interpretation of data</a:t>
            </a:r>
          </a:p>
          <a:p>
            <a:pPr lvl="2"/>
            <a:r>
              <a:rPr lang="en-US"/>
              <a:t>Validation of data</a:t>
            </a:r>
          </a:p>
          <a:p>
            <a:pPr lvl="2"/>
            <a:r>
              <a:rPr lang="en-US"/>
              <a:t>Clustering of data</a:t>
            </a:r>
          </a:p>
          <a:p>
            <a:pPr lvl="1"/>
            <a:r>
              <a:rPr lang="en-US"/>
              <a:t>Identification of problems/health care needs</a:t>
            </a:r>
          </a:p>
          <a:p>
            <a:pPr lvl="1"/>
            <a:r>
              <a:rPr lang="en-US"/>
              <a:t>Formulation of nursing diagnosis statement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Nursing Diagnostic Statement</a:t>
            </a:r>
          </a:p>
        </p:txBody>
      </p:sp>
      <p:sp>
        <p:nvSpPr>
          <p:cNvPr id="7171" name="Rectangle 3"/>
          <p:cNvSpPr>
            <a:spLocks noGrp="1" noChangeArrowheads="1"/>
          </p:cNvSpPr>
          <p:nvPr>
            <p:ph type="body" idx="1"/>
          </p:nvPr>
        </p:nvSpPr>
        <p:spPr/>
        <p:txBody>
          <a:bodyPr/>
          <a:lstStyle/>
          <a:p>
            <a:pPr>
              <a:lnSpc>
                <a:spcPct val="90000"/>
              </a:lnSpc>
            </a:pPr>
            <a:r>
              <a:rPr lang="en-US"/>
              <a:t>Derived from actual or potential problems</a:t>
            </a:r>
          </a:p>
          <a:p>
            <a:pPr>
              <a:lnSpc>
                <a:spcPct val="90000"/>
              </a:lnSpc>
            </a:pPr>
            <a:r>
              <a:rPr lang="en-US"/>
              <a:t>Derived from physiological, sociocultural, developmental, and spiritual dimensions of client</a:t>
            </a:r>
          </a:p>
          <a:p>
            <a:pPr>
              <a:lnSpc>
                <a:spcPct val="90000"/>
              </a:lnSpc>
            </a:pPr>
            <a:r>
              <a:rPr lang="en-US"/>
              <a:t>Focus:  </a:t>
            </a:r>
            <a:r>
              <a:rPr lang="en-US" u="sng"/>
              <a:t>Helping client to achieve a maximal level of wellness and highest level of independence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Nursing Diagnosis vs Medical Diagnosis</a:t>
            </a:r>
          </a:p>
        </p:txBody>
      </p:sp>
      <p:sp>
        <p:nvSpPr>
          <p:cNvPr id="8195" name="Rectangle 3"/>
          <p:cNvSpPr>
            <a:spLocks noGrp="1" noChangeArrowheads="1"/>
          </p:cNvSpPr>
          <p:nvPr>
            <p:ph type="body" idx="1"/>
          </p:nvPr>
        </p:nvSpPr>
        <p:spPr/>
        <p:txBody>
          <a:bodyPr/>
          <a:lstStyle/>
          <a:p>
            <a:r>
              <a:rPr lang="en-US"/>
              <a:t>Medical diagnosis deals with disease or medical condition or pathology (treating or curing)</a:t>
            </a:r>
          </a:p>
          <a:p>
            <a:r>
              <a:rPr lang="en-US"/>
              <a:t>Nursing diagnosis deals with human response to bio-psycho-social stressors and/or health problems that a nurse is licensed and competent to treat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Advantages of Nursing Diagnosis</a:t>
            </a:r>
          </a:p>
        </p:txBody>
      </p:sp>
      <p:sp>
        <p:nvSpPr>
          <p:cNvPr id="9219" name="Rectangle 3"/>
          <p:cNvSpPr>
            <a:spLocks noGrp="1" noChangeArrowheads="1"/>
          </p:cNvSpPr>
          <p:nvPr>
            <p:ph type="body" idx="1"/>
          </p:nvPr>
        </p:nvSpPr>
        <p:spPr/>
        <p:txBody>
          <a:bodyPr/>
          <a:lstStyle/>
          <a:p>
            <a:r>
              <a:rPr lang="en-US"/>
              <a:t>For client- individualization of care, appropriate selection of interventions, establishment of goals</a:t>
            </a:r>
          </a:p>
          <a:p>
            <a:r>
              <a:rPr lang="en-US"/>
              <a:t>For nursing- facilitates communication, documentation, and continuity of care among health care providers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Sources of error</a:t>
            </a:r>
          </a:p>
        </p:txBody>
      </p:sp>
      <p:sp>
        <p:nvSpPr>
          <p:cNvPr id="1027" name="Rectangle 3"/>
          <p:cNvSpPr>
            <a:spLocks noGrp="1" noChangeArrowheads="1"/>
          </p:cNvSpPr>
          <p:nvPr>
            <p:ph type="body" idx="1"/>
          </p:nvPr>
        </p:nvSpPr>
        <p:spPr/>
        <p:txBody>
          <a:bodyPr/>
          <a:lstStyle/>
          <a:p>
            <a:r>
              <a:rPr lang="en-US"/>
              <a:t>Errors in data collection</a:t>
            </a:r>
          </a:p>
          <a:p>
            <a:r>
              <a:rPr lang="en-US"/>
              <a:t>Errors in data analysis</a:t>
            </a:r>
          </a:p>
          <a:p>
            <a:r>
              <a:rPr lang="en-US"/>
              <a:t>Clustering errors</a:t>
            </a:r>
          </a:p>
          <a:p>
            <a:r>
              <a:rPr lang="en-US"/>
              <a:t>Incorrect diagnostic statement</a:t>
            </a:r>
          </a:p>
          <a:p>
            <a:pPr lvl="1"/>
            <a:r>
              <a:rPr lang="en-US"/>
              <a:t>Common error, however, if correct steps are followed this will not occur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Nursing Diagnostic Statement Diagram</a:t>
            </a:r>
          </a:p>
        </p:txBody>
      </p:sp>
      <p:sp>
        <p:nvSpPr>
          <p:cNvPr id="10243" name="Rectangle 3"/>
          <p:cNvSpPr>
            <a:spLocks noGrp="1" noChangeArrowheads="1"/>
          </p:cNvSpPr>
          <p:nvPr>
            <p:ph type="body" idx="1"/>
          </p:nvPr>
        </p:nvSpPr>
        <p:spPr/>
        <p:txBody>
          <a:bodyPr/>
          <a:lstStyle/>
          <a:p>
            <a:pPr>
              <a:lnSpc>
                <a:spcPct val="90000"/>
              </a:lnSpc>
              <a:buFont typeface="Wingdings" pitchFamily="2" charset="2"/>
              <a:buNone/>
            </a:pPr>
            <a:endParaRPr lang="en-US" sz="2000"/>
          </a:p>
          <a:p>
            <a:pPr>
              <a:lnSpc>
                <a:spcPct val="90000"/>
              </a:lnSpc>
              <a:buFont typeface="Wingdings" pitchFamily="2" charset="2"/>
              <a:buNone/>
            </a:pPr>
            <a:endParaRPr lang="en-US" sz="2000"/>
          </a:p>
          <a:p>
            <a:pPr>
              <a:lnSpc>
                <a:spcPct val="90000"/>
              </a:lnSpc>
              <a:buFont typeface="Wingdings" pitchFamily="2" charset="2"/>
              <a:buNone/>
            </a:pPr>
            <a:r>
              <a:rPr lang="en-US" sz="2000"/>
              <a:t>#___	___________	r/t  __________	e/b  _____________</a:t>
            </a:r>
          </a:p>
          <a:p>
            <a:pPr>
              <a:lnSpc>
                <a:spcPct val="90000"/>
              </a:lnSpc>
              <a:buFont typeface="Wingdings" pitchFamily="2" charset="2"/>
              <a:buNone/>
            </a:pPr>
            <a:endParaRPr lang="en-US" sz="2000"/>
          </a:p>
          <a:p>
            <a:pPr>
              <a:lnSpc>
                <a:spcPct val="90000"/>
              </a:lnSpc>
              <a:buFont typeface="Wingdings" pitchFamily="2" charset="2"/>
              <a:buNone/>
            </a:pPr>
            <a:r>
              <a:rPr lang="en-US" sz="1600"/>
              <a:t>Priority           Patient’s	     this is the cause          these are signs/ symptoms	needs/problem                    (etiology)               that come from the assess-</a:t>
            </a:r>
          </a:p>
          <a:p>
            <a:pPr>
              <a:lnSpc>
                <a:spcPct val="90000"/>
              </a:lnSpc>
              <a:buFont typeface="Wingdings" pitchFamily="2" charset="2"/>
              <a:buNone/>
            </a:pPr>
            <a:r>
              <a:rPr lang="en-US" sz="1600"/>
              <a:t>						         ment (what you see that</a:t>
            </a:r>
          </a:p>
          <a:p>
            <a:pPr>
              <a:lnSpc>
                <a:spcPct val="90000"/>
              </a:lnSpc>
              <a:buFont typeface="Wingdings" pitchFamily="2" charset="2"/>
              <a:buNone/>
            </a:pPr>
            <a:r>
              <a:rPr lang="en-US" sz="1600"/>
              <a:t>						         supports the problem)</a:t>
            </a:r>
          </a:p>
          <a:p>
            <a:pPr>
              <a:lnSpc>
                <a:spcPct val="90000"/>
              </a:lnSpc>
              <a:buFont typeface="Wingdings" pitchFamily="2" charset="2"/>
              <a:buNone/>
            </a:pPr>
            <a:endParaRPr lang="en-US" sz="1600"/>
          </a:p>
          <a:p>
            <a:pPr>
              <a:lnSpc>
                <a:spcPct val="90000"/>
              </a:lnSpc>
              <a:buFont typeface="Wingdings" pitchFamily="2" charset="2"/>
              <a:buNone/>
            </a:pPr>
            <a:endParaRPr lang="en-US" sz="1600"/>
          </a:p>
          <a:p>
            <a:pPr>
              <a:lnSpc>
                <a:spcPct val="90000"/>
              </a:lnSpc>
              <a:buFont typeface="Wingdings" pitchFamily="2" charset="2"/>
              <a:buNone/>
            </a:pPr>
            <a:r>
              <a:rPr lang="en-US" sz="1600"/>
              <a:t>r/t=	 related to</a:t>
            </a:r>
          </a:p>
          <a:p>
            <a:pPr>
              <a:lnSpc>
                <a:spcPct val="90000"/>
              </a:lnSpc>
              <a:buFont typeface="Wingdings" pitchFamily="2" charset="2"/>
              <a:buNone/>
            </a:pPr>
            <a:r>
              <a:rPr lang="en-US" sz="1600"/>
              <a:t>e/b or m/b=  evidenced by or manifested by	</a:t>
            </a:r>
          </a:p>
          <a:p>
            <a:pPr>
              <a:lnSpc>
                <a:spcPct val="90000"/>
              </a:lnSpc>
              <a:buFont typeface="Wingdings" pitchFamily="2" charset="2"/>
              <a:buNone/>
            </a:pPr>
            <a:r>
              <a:rPr lang="en-US" sz="1600"/>
              <a:t>Patient’s needs/problem=  NANDA approved statement found in book</a:t>
            </a:r>
          </a:p>
          <a:p>
            <a:pPr>
              <a:lnSpc>
                <a:spcPct val="90000"/>
              </a:lnSpc>
              <a:buFont typeface="Wingdings" pitchFamily="2" charset="2"/>
              <a:buNone/>
            </a:pP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Example Statements</a:t>
            </a:r>
          </a:p>
        </p:txBody>
      </p:sp>
      <p:sp>
        <p:nvSpPr>
          <p:cNvPr id="11267" name="Rectangle 3"/>
          <p:cNvSpPr>
            <a:spLocks noGrp="1" noChangeArrowheads="1"/>
          </p:cNvSpPr>
          <p:nvPr>
            <p:ph type="body" idx="1"/>
          </p:nvPr>
        </p:nvSpPr>
        <p:spPr/>
        <p:txBody>
          <a:bodyPr/>
          <a:lstStyle/>
          <a:p>
            <a:pPr>
              <a:buFont typeface="Wingdings" pitchFamily="2" charset="2"/>
              <a:buNone/>
            </a:pPr>
            <a:r>
              <a:rPr lang="en-US" sz="2400"/>
              <a:t>#1		 Pain </a:t>
            </a:r>
            <a:r>
              <a:rPr lang="en-US" sz="2400" i="1"/>
              <a:t>r/t </a:t>
            </a:r>
            <a:r>
              <a:rPr lang="en-US" sz="2400"/>
              <a:t>tissue damage </a:t>
            </a:r>
            <a:r>
              <a:rPr lang="en-US" sz="2400" i="1"/>
              <a:t>e/b</a:t>
            </a:r>
            <a:r>
              <a:rPr lang="en-US" sz="2400"/>
              <a:t> patient complains of      	pain at level of 7 out of 10</a:t>
            </a:r>
          </a:p>
          <a:p>
            <a:pPr>
              <a:buFont typeface="Wingdings" pitchFamily="2" charset="2"/>
              <a:buNone/>
            </a:pPr>
            <a:endParaRPr lang="en-US" sz="2400"/>
          </a:p>
          <a:p>
            <a:pPr>
              <a:buFont typeface="Wingdings" pitchFamily="2" charset="2"/>
              <a:buNone/>
            </a:pPr>
            <a:r>
              <a:rPr lang="en-US" sz="2400"/>
              <a:t>#2		Constipation </a:t>
            </a:r>
            <a:r>
              <a:rPr lang="en-US" sz="2400" i="1"/>
              <a:t>r/t </a:t>
            </a:r>
            <a:r>
              <a:rPr lang="en-US" sz="2400"/>
              <a:t>poor fiber intake </a:t>
            </a:r>
            <a:r>
              <a:rPr lang="en-US" sz="2400" i="1"/>
              <a:t>e/b</a:t>
            </a:r>
            <a:r>
              <a:rPr lang="en-US" sz="2400"/>
              <a:t> no bowel 		movement for 3 days and abdominal distention</a:t>
            </a:r>
          </a:p>
          <a:p>
            <a:pPr>
              <a:buFont typeface="Wingdings" pitchFamily="2" charset="2"/>
              <a:buNone/>
            </a:pPr>
            <a:endParaRPr lang="en-US" sz="2400"/>
          </a:p>
          <a:p>
            <a:pPr>
              <a:buFont typeface="Wingdings" pitchFamily="2" charset="2"/>
              <a:buNone/>
            </a:pPr>
            <a:r>
              <a:rPr lang="en-US" sz="2400"/>
              <a:t>#3		Risk for injury </a:t>
            </a:r>
            <a:r>
              <a:rPr lang="en-US" sz="2400" i="1"/>
              <a:t>r/t </a:t>
            </a:r>
            <a:r>
              <a:rPr lang="en-US" sz="2400"/>
              <a:t>generalized weakness</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 HD:Applications:Microsoft Office 2004:Templates:Presentations:Designs:Blends</Template>
  <TotalTime>73</TotalTime>
  <Words>425</Words>
  <Application>Microsoft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Wingdings</vt:lpstr>
      <vt:lpstr>Blends</vt:lpstr>
      <vt:lpstr>Analysis- Nursing Diagnosis</vt:lpstr>
      <vt:lpstr>Definition of Nursing Diagnsis</vt:lpstr>
      <vt:lpstr>Components of Analysis Phase</vt:lpstr>
      <vt:lpstr>Nursing Diagnostic Statement</vt:lpstr>
      <vt:lpstr>Nursing Diagnosis vs Medical Diagnosis</vt:lpstr>
      <vt:lpstr>Advantages of Nursing Diagnosis</vt:lpstr>
      <vt:lpstr>Sources of error</vt:lpstr>
      <vt:lpstr>Nursing Diagnostic Statement Diagram</vt:lpstr>
      <vt:lpstr>Example Statements</vt:lpstr>
      <vt:lpstr>Parts of Nursing Diagnostic Statement</vt:lpstr>
      <vt:lpstr>Parts of Nursing Diagnostic Statement</vt:lpstr>
      <vt:lpstr>Parts of Nursing Diagnostic Statement</vt:lpstr>
      <vt:lpstr>Parts of Nursing Diagnostic Statement</vt:lpstr>
      <vt:lpstr>Case Study </vt:lpstr>
    </vt:vector>
  </TitlesOfParts>
  <Company>Authorized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Nursing Diagnosis</dc:title>
  <dc:creator>Authorized User</dc:creator>
  <cp:lastModifiedBy>User</cp:lastModifiedBy>
  <cp:revision>2</cp:revision>
  <dcterms:created xsi:type="dcterms:W3CDTF">2007-09-04T03:58:20Z</dcterms:created>
  <dcterms:modified xsi:type="dcterms:W3CDTF">2014-06-17T15:57:39Z</dcterms:modified>
</cp:coreProperties>
</file>