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95" r:id="rId7"/>
    <p:sldId id="262" r:id="rId8"/>
    <p:sldId id="296" r:id="rId9"/>
    <p:sldId id="263" r:id="rId10"/>
    <p:sldId id="264" r:id="rId11"/>
    <p:sldId id="297" r:id="rId12"/>
    <p:sldId id="265" r:id="rId13"/>
    <p:sldId id="266" r:id="rId14"/>
    <p:sldId id="267" r:id="rId15"/>
    <p:sldId id="268" r:id="rId16"/>
    <p:sldId id="269" r:id="rId17"/>
    <p:sldId id="29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9" autoAdjust="0"/>
  </p:normalViewPr>
  <p:slideViewPr>
    <p:cSldViewPr>
      <p:cViewPr>
        <p:scale>
          <a:sx n="46" d="100"/>
          <a:sy n="46" d="100"/>
        </p:scale>
        <p:origin x="-207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C9A6-11DC-4F85-BD16-C5885D3A5330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826B-74F9-4D2F-86E3-033D1B6E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CD515-EC3F-4C0D-A88B-17213790B57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D54E7-10EB-415F-8D7F-6234FB32A8CB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u="sng" dirty="0" smtClean="0">
                <a:latin typeface="Arial" pitchFamily="34" charset="0"/>
                <a:cs typeface="Arial" pitchFamily="34" charset="0"/>
              </a:rPr>
              <a:t>Sources of Sexual Orientation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Many people view sexual orientation as a continuum from exclusive male–female relations to exclusive same-sex relations (with </a:t>
            </a:r>
            <a:r>
              <a:rPr lang="en-US" sz="26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bisexuality</a:t>
            </a: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the middle)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people have similar physiological responses during sexual arousal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Higher prevalence of mental disorders in lesbians, gay men, and bisexuals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Due to stress associated with stigma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Homosexuality was once considered a mental disorder, but the classification was discontinued in the 1970s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13EB9-831D-4393-B822-C17B04E5263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47E55-CE7F-4469-8745-7E379AA490C1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Adults view world less in terms of polarities, right/wrong, we/they, good/bad – as they become aware of diverse opinions of others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theorists have proposed a fifth cognitive stage: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Thought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Involves understanding that the correct answer to a problem requires reflective thinking and can vary from one situation to another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search for truth is often an ongoing, never-ending process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Solutions to problems need to be realistic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Emotion and subjective factors can influence thinking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Young adults are more likely to engage in 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thinking than adolescents are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Research has yet to document that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thought is a qualitatively more advanced stage than formal operational thought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77EEE-164C-408B-837C-555FC78EAFEF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2B108-2DBC-4DAB-BE2C-91DAFFA4A09A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http://www.acenet.edu/AM/Template.cfm?template=/CM/ContentDisplay.cfm&amp;ContentFileID=1618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75E4A-F304-4D55-9775-BD6E6DAF55D0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9D7EA-D2CC-470F-B70F-63C3A40762BE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9518A-662C-4390-B2D1-21A0843874E1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Boys with difficult temperament more likely to drop out of school, girls more likely to have marital conflict.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6E4E8-DD46-47DE-BE05-149F8D96E75B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3AEB2-562B-49E8-9B6B-138B7B21026D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764E0-7DCF-4F52-8C75-DE2D2BC1F283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96C67-B203-4E2B-B648-3633FEA6953B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Consensual validation: like to be around people whose attitudes we can predict, be around people who enjoy doing the same things as you.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Attraction: women look for traits like honesty, kindness, understanding, and earning prospects &amp; men look prefer good looks, cooking skills &amp; frugality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Matching hypothesis not applicable to couples once married.  More attractive husbands were less satisfied, spouses were positive if wife was more attractive.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97A23-03FA-4071-9425-810596E45F9D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D37CA-508F-43E4-852F-6E40F8F20ECE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Friendship is important throughout the life span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Friendship provides people with: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Companionship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Intimacy/affection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of self-esteem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Adult friends usually come from the same age group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Cross-gender friendships are more common among adults than among elementary school children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provide both opportunities and problems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Learning more about common feelings and interests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Acquiring knowledge and understanding of beliefs and activities of the other gender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Different expectations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Unclear sexual boundaries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DD492-B516-41E4-A940-0AADBF92176C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Affectionate Love:  with time, sexual attraction lessens &amp; lovers find themselves bored, disappointed, lonely, hostile or distressed.  Pattern among people married for many years.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360BF-BE07-4C1A-B3D1-9DB2F1281E15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251EB-EBDB-4D15-9D22-29C374A99EEA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Cohabiting Adults (continued):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Research suggests either no difference or worse outlook for couples who cohabit before marriage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Timing seems to be key: couples who cohabited only after being engaged had better marital outcomes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May be a selection effect: people who are likely to cohabit may be less conventional and may not believe in marriage in the first place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May be that cohabiting changes people’s attitudes and habits in ways that increase their likelihood of divorce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EA407-954E-4075-9579-518361BA88E4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A9875-6787-4CE8-979E-B74193B6E304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Premarital Education: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Premarital education can improve the quality of marriage and reduce the chances of divorce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Recommended to begin 6 months to 1 year before marriage</a:t>
            </a:r>
          </a:p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Benefits of a Good Marriage: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Happily married people live longer, healthier lives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Less physical and emotional stress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434AE-05A8-4B3D-AF9A-A6B4DA47D5C5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7B79A-971E-475D-8D52-C9CCBA3CAB8B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Turning point for late bloomers: military service, marriage &amp; romance, higher education, religion, work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1FB6-1776-4E08-8938-374E24794DA7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9F0D7-0F1F-42AC-A014-D938B599A560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E5C7E-10B6-4DA0-AD06-7B22BBB8D767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7372B-AD96-4F6A-BBB2-0D9E48FBC9ED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562FA-A614-4906-9B3B-D31FCFA651ED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C47E6-E2BE-4D8F-94FC-E03CAC3CF0F3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29214-C9C2-4AEB-8F43-3A3E535C2629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E3CF1-E949-4F1C-9D82-9790A9D53B46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22EB7-D070-4824-957F-BAC5791E7276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6EAD2-C080-4B97-8B89-432A146448C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539A4-D776-4433-87F9-18964812D551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7E6D-460A-4A4C-A7C3-165239F7A38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Key Findings from 1994 Sex in America Survey:</a:t>
            </a:r>
          </a:p>
          <a:p>
            <a:pPr lvl="1"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Americans tend to fall into three categories:</a:t>
            </a:r>
          </a:p>
          <a:p>
            <a:pPr lvl="2" eaLnBrk="1" hangingPunct="1"/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1/3 have sex twice a week or more</a:t>
            </a:r>
          </a:p>
          <a:p>
            <a:pPr lvl="2" eaLnBrk="1" hangingPunct="1"/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1/3 a few times a month</a:t>
            </a:r>
          </a:p>
          <a:p>
            <a:pPr lvl="2" eaLnBrk="1" hangingPunct="1"/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1/3 a few times a year or not at all</a:t>
            </a:r>
          </a:p>
          <a:p>
            <a:pPr lvl="1"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Married (and cohabiting) couples have sex more often than non-cohabiting couples</a:t>
            </a:r>
          </a:p>
          <a:p>
            <a:pPr lvl="1"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Most Americans do not engage in kinky sexual acts</a:t>
            </a:r>
          </a:p>
          <a:p>
            <a:pPr lvl="1"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Adultery is the exception rather than the rule</a:t>
            </a:r>
          </a:p>
          <a:p>
            <a:pPr lvl="1" eaLnBrk="1" hangingPunct="1"/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Men think about sex far more often than women do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A7CC-15B0-4122-B9EA-4F5D665EDB59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B910-3293-462C-B56E-14FC806BB8CE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A5A8-2BEE-4668-B347-3668035AE26C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152-7F3D-4F0A-A767-C3A6E406BBFC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BD01-44D8-4A0E-957D-68754753CC9A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DD12-AAEB-41AE-BAC0-E9B2DC3B23EB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967E-12C2-400C-B455-336AEFA8179E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D71-B20E-4E14-8E47-40A70AD1ABC9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5994-3DDE-4F87-B63E-A2FBE41E7666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BBC2-7204-4F74-B291-20D2E58281AE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1450-F432-445C-8293-DA9E77E274D8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5AF8-A396-4428-8525-86FF0198C69A}" type="datetime1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©2009 The McGraw-Hill Companies, Inc. All rights reserved.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7D67-E431-4234-AA92-A252D14C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497638" cy="15240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buClr>
                <a:srgbClr val="A1B5CE"/>
              </a:buClr>
              <a:defRPr/>
            </a:pPr>
            <a:r>
              <a:rPr lang="en-US" dirty="0"/>
              <a:t>Physical and Cognitive Development in Early Adulthood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58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Substance Abuse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84582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u="sng" dirty="0" smtClean="0">
                <a:latin typeface="Arial" pitchFamily="34" charset="0"/>
                <a:cs typeface="Arial" pitchFamily="34" charset="0"/>
              </a:rPr>
              <a:t>Individuals in college are less likely to use drugs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Exception: alcohol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Alcohol: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Binge drinking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http://www.youtube.com/watch?v=QwkL0tyeee4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A usually brief period or bout of excessive alcohol consumption</a:t>
            </a:r>
            <a:r>
              <a:rPr lang="en-US" sz="2800" dirty="0" smtClean="0"/>
              <a:t>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Often increases in college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More common among men than women (125% increase in binge drinking)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Binge drinking peaks at about 21 to 22 years of age and then declines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Increases risk of having unprotected sex, falling behind in school, and driving drunk</a:t>
            </a:r>
          </a:p>
        </p:txBody>
      </p:sp>
      <p:pic>
        <p:nvPicPr>
          <p:cNvPr id="21508" name="Content Placeholder 7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96200" y="0"/>
            <a:ext cx="1447800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Alcoholism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disorder that involves long-term, repeated, uncontrolled, compulsive, and excessive use of alcoholic beverages 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Impairs the drinker’s health and social relationships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One in nine of those who drink becomes an alcoholic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Family studies consistently reveal a high frequency of alcoholism in the first-degree relatives of alcoholics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Environmental factors play a role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By age 65: 1/3 rule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1/3 are dead or in terrible shape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1/3 have recovered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1/3 are still trying to beat their addiction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Sexuality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49275" y="1600200"/>
            <a:ext cx="3840163" cy="4343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24350" cy="4648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During emerging adulthood, most individuals are both sexually active and unmarried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>
                <a:latin typeface="Arial" pitchFamily="34" charset="0"/>
                <a:cs typeface="Arial" pitchFamily="34" charset="0"/>
              </a:rPr>
              <a:t>Patterns of Heterosexual Behavior: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Males have more casual sex partners, while females report being more selective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60% have had sexual intercourse with only 1 individual in the last year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25% report having sexual intercourse only a couple of times a year or not at 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Casual sex is more common in emerging adulthood than in young adulthood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22533" name="Content Placeholder 5" descr="http://images.craveonline.com/article_imgs/Image/couple-fun-sex-facts-60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4191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Sexuality</a:t>
            </a:r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u="sng" dirty="0" smtClean="0">
                <a:latin typeface="Arial" pitchFamily="34" charset="0"/>
                <a:cs typeface="Arial" pitchFamily="34" charset="0"/>
              </a:rPr>
              <a:t>Sources of Sexual Orientation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Possible biological basis of same-sex relations: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Sexual orientation does not change when gay men are given male sex hormones (androgens)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Possible exposure to female hormones during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 after conception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Area of hypothalamus that governs sexual behavior is twice as large in heterosexual males as in gay males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Most likely determined by a combination of genetic, hormonal, cognitive, and environmental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Sexuality</a:t>
            </a:r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Sexually Transmitted Infections (STIs):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diseases contracted primarily through sex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Affect about 1 of every 6 U.S. adults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AIDS has had a greater impact than any other: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HIV destroys the body’s immune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Leads to AIDS (acquired immune deficiency syndrome)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Greatest concern is in Africa and Asia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Strategies to Protect Yourself: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Knowing your and your partner’s risk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Obtaining medical examinations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Having protected, not unprotected, sex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having sex with multiple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Cognitive Development</a:t>
            </a:r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Piaget’s View: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Adolescents and adults think qualitatively in the same way (formal operational stage)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Young adults are more quantitatively  advanced because they have more knowledge than adolescents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Some developmentalists theorize that individuals strengthen their formal operational thinking during adulthood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Many adults do not think in formal operational ways at all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Realistic and Pragmatic (practical) Thinking: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Some believe that as adults face the constraints of reality, their impracticality decreases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Adults progress beyond adolescence in their use of intellect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Switch from acquiring knowledge to applying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Cognitive Development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u="sng" dirty="0" smtClean="0">
                <a:latin typeface="Arial" pitchFamily="34" charset="0"/>
                <a:cs typeface="Arial" pitchFamily="34" charset="0"/>
              </a:rPr>
              <a:t>Reflective(deep) and Relativistic Thinking: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Adults move away from absolutist </a:t>
            </a:r>
            <a:r>
              <a:rPr lang="en-US" sz="2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smtClean="0">
                <a:solidFill>
                  <a:srgbClr val="0070C0"/>
                </a:solidFill>
              </a:rPr>
              <a:t>The acceptance of or belief in absolute principles in political, philosophical, ethical, or theological matters</a:t>
            </a:r>
            <a:r>
              <a:rPr lang="en-US" sz="2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dualistic thinking in favor of reflective, relativistic thinking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Key aspects of cognitive development in emerging adulthood include: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Deciding on a particular world view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Recognizing that the world view is subjective</a:t>
            </a:r>
          </a:p>
          <a:p>
            <a:pPr lvl="2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Understanding that diverse world views should be acknowledged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Some theorists have proposed a fifth cognitive stage: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Thought</a:t>
            </a:r>
          </a:p>
          <a:p>
            <a:pPr lvl="2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Postformal</a:t>
            </a:r>
            <a:r>
              <a:rPr lang="en-US" dirty="0" smtClean="0"/>
              <a:t>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Involves understanding that the correct answer to a problem requires reflective thinking and can vary from one situation to another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search for truth is often an ongoing, never-ending process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Solutions to problems need to be realistic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Emotion and subjective factors can influence thinking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Young adults are more likely to engage in 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thinking than adolescents are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Research has yet to document that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postformal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thought is a qualitatively more advanced stage than formal operational thought</a:t>
            </a:r>
          </a:p>
          <a:p>
            <a:pPr marL="742950" lvl="2" indent="-3429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Careers and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72000" cy="48768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From mid-twenties on, individuals often seek to establish their emerging career in a particular field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It is important to be knowledgeable about different fields and companies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80% of U.S. undergraduate college students worked during the 1999-2000 academic year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652" name="Content Placeholder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286000"/>
            <a:ext cx="3962400" cy="309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Content Placeholder 7" descr="http://alumni.sunway.edu.my/Members/AlumniDigest/FamilyBuilder/PublishingImages/househusban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Careers and Work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000" u="sng" dirty="0" smtClean="0">
                <a:latin typeface="Arial" pitchFamily="34" charset="0"/>
                <a:cs typeface="Arial" pitchFamily="34" charset="0"/>
              </a:rPr>
              <a:t>Dual-Earner Couples: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Sometimes difficult to find a balance between work and the rest of life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Recent research suggests that: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U.S. husbands are taking increased responsibility for maintaining the home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U.S. women are taking increased responsibility for breadwinning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U.S. men are showing greater interest in their families and parenting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Becoming an Adult</a:t>
            </a:r>
            <a:endParaRPr lang="en-US" dirty="0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500" u="sng" dirty="0" smtClean="0">
                <a:latin typeface="Arial" pitchFamily="34" charset="0"/>
                <a:cs typeface="Arial" pitchFamily="34" charset="0"/>
              </a:rPr>
              <a:t>Emerging Adulthood: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the transition from adolescence to adulthood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Occurs from approximately 18 to 25 years of age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Characterized by experimentation and exploration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500" u="sng" dirty="0" smtClean="0">
                <a:latin typeface="Arial" pitchFamily="34" charset="0"/>
                <a:cs typeface="Arial" pitchFamily="34" charset="0"/>
              </a:rPr>
              <a:t>Key Features: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Identity exploration, especially in love and work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Instability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Self-focused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Feeling isolated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age of possibilities, a time when individuals have an opportunity to transform their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Socioemotional  Development in Early Adulthood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371600"/>
            <a:ext cx="8504238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Researchers have linked several dimensions of childhood temperament with characteristics of adult personality</a:t>
            </a:r>
          </a:p>
          <a:p>
            <a:pPr lvl="1"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Easy and difficult temperaments</a:t>
            </a:r>
          </a:p>
          <a:p>
            <a:pPr lvl="1"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Inhibition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embarresment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Ability to control one’s emotions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Link between childhood &amp; adult temperament may depend on the environment</a:t>
            </a:r>
          </a:p>
        </p:txBody>
      </p:sp>
      <p:pic>
        <p:nvPicPr>
          <p:cNvPr id="30724" name="Picture 4" descr="san70215_14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84049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49275" y="1600200"/>
            <a:ext cx="470852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long-term relationships between humans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Romantic partners fulfill some of the same needs for adults as parents do for children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Adults may count on their romantic partners to be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secure base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Childhood attachment is linked with adult attachment in romantic relationships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Link can be narrowed by stressful and disruptive experiences</a:t>
            </a:r>
          </a:p>
        </p:txBody>
      </p:sp>
      <p:pic>
        <p:nvPicPr>
          <p:cNvPr id="31748" name="Content Placeholder 4" descr="http://lovespells4you.com/images/sideHappyCouples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86425" y="1981200"/>
            <a:ext cx="3228975" cy="316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552950" cy="47244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Adult Attachment Styles: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/>
              <a:t>Secure Adults: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Have a positive view of relationships and find it easy to get close to others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Are not overly concerned with or stressed out about romantic relationships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Tend to enjoy sexuality in the context of a committed relationship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/>
              <a:t>Avoidant Adults: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Are hesitant about getting involved in romantic relationships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Tend to distance themselves from their partner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/>
              <a:t>Anxious Adults: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Demand closeness; are less trusting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Are more emotional, jealous, and selfish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2772" name="Picture 5" descr="jealou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548" y="3048000"/>
            <a:ext cx="3550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Benefits of Secure Attachment: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sz="2200" dirty="0" smtClean="0"/>
              <a:t>They have a well-integrated sense of self-acceptance, self-esteem, and self-efficacy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sz="2200" dirty="0" smtClean="0"/>
              <a:t>They have the ability to control their emotions, are optimistic, and are resilient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sz="2200" dirty="0" smtClean="0"/>
              <a:t>They activate cognitive representations of security, are mindful of what is happening around them, and mobilize effective coping strategies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Attachment insecurity places couples at risk for relationship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Attraction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What Motivates Attraction?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Familiarity is necessary for a close relationship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People seek others who are similar to themselves, but opposites do attract in certain instances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Consensual Validation</a:t>
            </a:r>
            <a:r>
              <a:rPr lang="en-US" b="1" dirty="0" smtClean="0"/>
              <a:t>:</a:t>
            </a:r>
            <a:r>
              <a:rPr lang="en-US" dirty="0" smtClean="0"/>
              <a:t> our own attitudes and values are supported when someone else’s are similar to ours</a:t>
            </a:r>
            <a:endParaRPr lang="en-US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Physical attractiveness is important, but the link is not clear-cut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dirty="0" smtClean="0"/>
              <a:t>Standards of what is attractive change over time and across cultures</a:t>
            </a:r>
          </a:p>
          <a:p>
            <a:pPr marL="948690" lvl="2" indent="-274320">
              <a:buFont typeface="Wingdings"/>
              <a:buChar char="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Matching Hypothesis</a:t>
            </a:r>
            <a:r>
              <a:rPr lang="en-US" b="1" dirty="0" smtClean="0"/>
              <a:t>:</a:t>
            </a:r>
            <a:r>
              <a:rPr lang="en-US" dirty="0" smtClean="0"/>
              <a:t> we tend to choose partners who match our own level of attractiveness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Faces of Love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49275" y="1600200"/>
            <a:ext cx="5013325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Intimacy: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Self-disclosure and the sharing of private thoughts are hallmarks of intimacy</a:t>
            </a:r>
          </a:p>
          <a:p>
            <a:pPr eaLnBrk="1" hangingPunct="1"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Erikson: Intimacy vs. Isolation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Intimacy should occur after one is well into establishing a stable and successful identity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Failure to achieve intimacy results in social isolation</a:t>
            </a:r>
          </a:p>
          <a:p>
            <a:pPr eaLnBrk="1" hangingPunct="1"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Intimacy and Independence: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Balance between intimacy and commitment, and independence and freedom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Young adults who have not sufficiently moved away from parental ties may have difficulty in interpersonal relationships and a career</a:t>
            </a:r>
          </a:p>
          <a:p>
            <a:pPr lvl="1" eaLnBrk="1" hangingPunct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Content Placeholder 4" descr="http://lovespells4you.com/images/window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2819400"/>
            <a:ext cx="257175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Friendship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Gender Differences in Friendships: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Women have more friends than men; female friendships involve more self-disclosure and exchange of mutual support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Women’s relationships are characterized by depth and breadth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Men tend to engage in activities, especially outdoors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Men share useful information but keep a distance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Men are less likely to share weaknesses; they seek practical solutions to their problems rather than sympathy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Male relationships are more aggressive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3B4BD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52578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Types of Love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Romantic love: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called passionate love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Strong components of sexuality and passion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emotions: anger, fear, passion, sexual desire, joy, jealousy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Affectionate love: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also called companionate love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Based on a deep and caring affection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Passion tends to give way to affection</a:t>
            </a:r>
          </a:p>
          <a:p>
            <a:pPr lvl="1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Consummate love: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strongest form of love</a:t>
            </a:r>
          </a:p>
        </p:txBody>
      </p:sp>
      <p:pic>
        <p:nvPicPr>
          <p:cNvPr id="37892" name="Picture 3" descr="Thing Called L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Content Placeholder 5" descr="http://www.alohaislandweddings.com/images/1A%20012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43600" y="3124200"/>
            <a:ext cx="2514600" cy="157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5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1910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Sternberg’s Triangular Theory of Love: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Triangle with three main dimensions:</a:t>
            </a:r>
          </a:p>
          <a:p>
            <a:pPr lvl="2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Passion: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physical and sexual attraction to another</a:t>
            </a:r>
          </a:p>
          <a:p>
            <a:pPr lvl="2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Intimacy: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emotional feelings of warmth, closeness, and sharing</a:t>
            </a:r>
          </a:p>
          <a:p>
            <a:pPr lvl="2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Commitment: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cognitive appraisal of the relationship and the intent to maintain the relationship even in the face of problems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3" descr="Thing Called L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6" descr="http://upload.wikimedia.org/wikipedia/commons/thumb/a/a0/Love-triangle.jpg/800px-Love-triang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895600"/>
            <a:ext cx="4856303" cy="3641725"/>
          </a:xfrm>
          <a:noFill/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57200" y="2209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3 types of love combine to form these patterns 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Becoming an Adult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Three Characteristics of “Late-Bloomers”: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A person whose talents or capabilities are not visible to others until later than usual</a:t>
            </a:r>
            <a:endParaRPr lang="en-US" sz="27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Support by adults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Being playful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Showing positive aspects of autonomy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Markers of Becoming an Adult: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Holding a more or less permanent, full-time job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Economic independence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Taking responsibility for oneself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Different criteria in other countries</a:t>
            </a:r>
          </a:p>
          <a:p>
            <a:pPr lvl="2">
              <a:buClr>
                <a:schemeClr val="accent1">
                  <a:lumMod val="75000"/>
                </a:schemeClr>
              </a:buClr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Marriage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Adult Life Styles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Single Adults: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Dramatic rise in the last 30 years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Associated with many myths and stereotypes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“swinging single” to “desperately lonely, suicidal”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Common problems: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Forming close relationships with other adults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Confronting loneliness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Finding a place in a society that is marriage-oriented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Advantages: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Having time to make decisions about one’s life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Freedom to make autonomous decisions and pursue one’s own schedule and interests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Opportunities to explore new places and try out new things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Adult Life Styles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01624" y="1371600"/>
            <a:ext cx="5032375" cy="5257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Cohabiting Adults:</a:t>
            </a:r>
          </a:p>
          <a:p>
            <a:pPr marL="548640" lvl="1" indent="-274320">
              <a:buFont typeface="Wingdings"/>
              <a:buChar char="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Live together and have a sexual relationship without being married.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Percentage has increased in recent years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Some couples choose to cohabit permanently, rather than get married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Relationships between cohabiting men and women tend to be more equal than those between husbands and wives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Problems: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Disapproval by parents and other family members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Difficulty with legal and financial issues</a:t>
            </a:r>
            <a:endParaRPr lang="en-US" dirty="0"/>
          </a:p>
        </p:txBody>
      </p:sp>
      <p:pic>
        <p:nvPicPr>
          <p:cNvPr id="40964" name="Content Placeholder 4" descr="san70215_14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371600"/>
            <a:ext cx="2811463" cy="507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Adult Life Styles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724400" y="1371600"/>
            <a:ext cx="4038600" cy="46815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Marital Trends: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Marriage rates have declined in recent years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Marriage in adolescence is more likely to end in divorce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Average duration of marriage in the U.S. is just over nine years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Percentage of married persons who said they were “very happy” declined from 1970s to 1990s, but recently began to increase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Men report being happier in marriage than women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</p:txBody>
      </p:sp>
      <p:pic>
        <p:nvPicPr>
          <p:cNvPr id="41988" name="Content Placeholder 4" descr="san70215_14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362200"/>
            <a:ext cx="4343400" cy="295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Adult Life Styles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Contexts within a culture and across cultures are powerful influences on marriage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is rated as a relatively severe problem in most marriages, but it is most severe in high-income households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 and infidelity are more severe problems in low-income households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Cultural variations in ideal mates, role of religion, etc.</a:t>
            </a:r>
          </a:p>
        </p:txBody>
      </p:sp>
      <p:pic>
        <p:nvPicPr>
          <p:cNvPr id="43012" name="Content Placeholder 4" descr="san70215_14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981200"/>
            <a:ext cx="3751263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Adult Life Styles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Divorce: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Divorce rates have increased dramatically in all socioeconomic groups, from 2% in 1950 to 10% in 2002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Some groups have a higher incidence of divorce: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Youthful marriage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Low educational level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Low income level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Not having a religious affiliation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Having divorced parents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Having a baby before marriage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Divorce typically occurs within the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year of marriage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Divorced men and women complain of loneliness, lowered self-esteem, anxiety about unknowns, and difficulty forming new close relationships</a:t>
            </a:r>
          </a:p>
          <a:p>
            <a:pPr marL="548323" lv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Dealing with Divorce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371600"/>
            <a:ext cx="4572000" cy="54864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After a Divorce: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Difficulty in trusting someone else in a romantic relationship</a:t>
            </a:r>
          </a:p>
          <a:p>
            <a:pPr eaLnBrk="1" hangingPunct="1"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Remarried Adults: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Most adults remarry within four years after divorce</a:t>
            </a:r>
          </a:p>
          <a:p>
            <a:pPr lvl="1"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Stepfamilies come in many sizes and forms</a:t>
            </a:r>
          </a:p>
          <a:p>
            <a:pPr lvl="1"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Remarried adults are more likely to have higher levels of depressive symptoms than adults in intact, never-divorced families</a:t>
            </a:r>
          </a:p>
          <a:p>
            <a:pPr lvl="1"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Many remarry not for love but for financial reasons, help in rearing children, and to reduce loneliness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5059" name="Picture 4" descr="san70215_1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588782" cy="25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Becoming a Parent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Parenting Myths and Reality: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Myths: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birth of a child will save a failing marriage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child will think, feel, and behave like the parents did in their childhood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Having a child gives the parents a “second chance” at achievement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Parenting is an nature and requires no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Becoming a Parent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4572000" cy="4876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Parenting Trends in the U.S. Today: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The age at which individuals have children is increasing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As birth control is common practice, many consciously choose when they will have children, and how many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The number of one-child families is increasing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Women are having fewer children and are working outside the home more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Fathers are increasing their participation in household tasks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There is widespread institutional childcare (day care)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Women are becoming mothers later life, a large number after they are 35 years of age</a:t>
            </a:r>
            <a:endParaRPr lang="en-US" dirty="0"/>
          </a:p>
        </p:txBody>
      </p:sp>
      <p:pic>
        <p:nvPicPr>
          <p:cNvPr id="47108" name="Picture 5" descr="Older mothers: Zoe Whishaw, 44; Katy Arnander, 41; Pippa Savage,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18662"/>
            <a:ext cx="3733800" cy="23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Content Placeholder 8"/>
          <p:cNvSpPr>
            <a:spLocks noGrp="1"/>
          </p:cNvSpPr>
          <p:nvPr>
            <p:ph sz="half" idx="2"/>
          </p:nvPr>
        </p:nvSpPr>
        <p:spPr>
          <a:xfrm>
            <a:off x="4618037" y="1676400"/>
            <a:ext cx="3840163" cy="4343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Becoming a Parent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Advantages of Having Children Early: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Parents are likely to have more physical energy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Mother is likely to have fewer medical problems with pregnancy and childbirth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Parents may be less likely to build up expectations for their children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Advantages of Having Children Later: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Parents will have had more time to consider life goals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Parents will be more mature and will benefit from their life experiences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Parents will be better established in their careers and typically have more income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Gender and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91000" cy="46482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Differences in Communication: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Problems come in part from differences in preferred ways of communicating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Research by Deborah </a:t>
            </a:r>
            <a:r>
              <a:rPr lang="en-US" dirty="0" err="1" smtClean="0"/>
              <a:t>Tannen</a:t>
            </a:r>
            <a:r>
              <a:rPr lang="en-US" dirty="0" smtClean="0"/>
              <a:t>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Women prefer </a:t>
            </a:r>
            <a:r>
              <a:rPr lang="en-US" b="1" dirty="0" smtClean="0"/>
              <a:t>rapport talk:</a:t>
            </a:r>
            <a:r>
              <a:rPr lang="en-US" dirty="0" smtClean="0"/>
              <a:t> the language of conversation; a way of establishing connections and negotiating relationships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Men prefer </a:t>
            </a:r>
            <a:r>
              <a:rPr lang="en-US" b="1" dirty="0" smtClean="0"/>
              <a:t>report talk:</a:t>
            </a:r>
            <a:r>
              <a:rPr lang="en-US" dirty="0" smtClean="0"/>
              <a:t> designed to give information, which includes public speaking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9156" name="Content Placeholder 4" descr="http://realpr.files.wordpress.com/2006/11/chat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752600"/>
            <a:ext cx="1801813" cy="2479675"/>
          </a:xfrm>
        </p:spPr>
      </p:pic>
      <p:pic>
        <p:nvPicPr>
          <p:cNvPr id="49157" name="Picture 5" descr="http://images.businessweek.com/ss/07/05/0518_publicspeaking/image/dv1221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267200"/>
            <a:ext cx="26955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Becoming an Adult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Assets linked to well-being during transition to adulthood:</a:t>
            </a:r>
          </a:p>
          <a:p>
            <a:pPr lvl="1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Intellectual: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academic success, ability to plan, good decision-making skills</a:t>
            </a:r>
          </a:p>
          <a:p>
            <a:pPr lvl="1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Psychological: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mental health, motivation, confidence, identity, values, community contributions</a:t>
            </a:r>
          </a:p>
          <a:p>
            <a:pPr lvl="1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Social: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connectedness to others through friendship and positive peer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Women’s Development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 place high value on relationships and focus on nurturing connections with others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large part of women’s lives is spent actively participating in the development of others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important for women to maintain their competency in relationships but to also be self-motivated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Critics argue that this view is too stereotypical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Men’s Development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Pleck’s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role-strain view: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male roles are opposing and unpredictable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 experience stress when they violate men’s roles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they act in accord with men’s roles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 experience considerable stress in: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Male-female relationships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Male-male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Men’s Development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Involves becoming more “emotionally intelligent”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Becoming more emotionally self-aware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Managing emotions more effectively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Reading emotions better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Being motivated to improve close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17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i="1" dirty="0" smtClean="0">
                <a:solidFill>
                  <a:srgbClr val="0070C0"/>
                </a:solidFill>
                <a:latin typeface="Harrington" pitchFamily="82" charset="0"/>
              </a:rPr>
              <a:t>THANK  YOU…</a:t>
            </a:r>
            <a:endParaRPr lang="en-US" sz="7200" i="1" dirty="0">
              <a:solidFill>
                <a:srgbClr val="0070C0"/>
              </a:solidFill>
              <a:latin typeface="Harrington" pitchFamily="8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Becoming an Adult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7244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Negative aspects of high school to college transition: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Top-dog phenomenon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Movement to a larger, more unfriendly school structure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focus on achievement and assessment</a:t>
            </a:r>
          </a:p>
        </p:txBody>
      </p:sp>
      <p:pic>
        <p:nvPicPr>
          <p:cNvPr id="1843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51388" y="2112963"/>
            <a:ext cx="3840162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700" u="sng" dirty="0" smtClean="0">
                <a:latin typeface="Arial" pitchFamily="34" charset="0"/>
                <a:cs typeface="Arial" pitchFamily="34" charset="0"/>
              </a:rPr>
              <a:t>Positive aspects of transition: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likely to feel grown up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subjects from which to select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time to spend with peers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opportunities to explore different lifestyles and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Greater independence from parental monitoring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Intellectual challenges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Development</a:t>
            </a:r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u="sng" dirty="0" smtClean="0">
                <a:latin typeface="Arial" pitchFamily="34" charset="0"/>
                <a:cs typeface="Arial" pitchFamily="34" charset="0"/>
              </a:rPr>
              <a:t>Physical Performance and Development:</a:t>
            </a:r>
          </a:p>
          <a:p>
            <a:pPr eaLnBrk="1" hangingPunct="1">
              <a:lnSpc>
                <a:spcPct val="80000"/>
              </a:lnSpc>
            </a:pPr>
            <a:endParaRPr lang="en-US" sz="2700" b="1" u="sng" dirty="0" smtClean="0">
              <a:latin typeface="Arial" pitchFamily="34" charset="0"/>
              <a:cs typeface="Arial" pitchFamily="34" charset="0"/>
            </a:endParaRPr>
          </a:p>
          <a:p>
            <a:pPr marL="457200"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Peak physical performance typically occurs before the age of 30</a:t>
            </a:r>
          </a:p>
          <a:p>
            <a:pPr marL="457200" lvl="1" eaLnBrk="1" hangingPunct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Different types of athletes reach their peak performances at different ages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eaLnBrk="1" hangingPunct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Muscle tone and strength usually begin to show signs of decline around age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700" b="1" u="sng" dirty="0" smtClean="0">
                <a:latin typeface="Arial" pitchFamily="34" charset="0"/>
                <a:cs typeface="Arial" pitchFamily="34" charset="0"/>
              </a:rPr>
              <a:t>Health:</a:t>
            </a:r>
          </a:p>
          <a:p>
            <a:pPr>
              <a:lnSpc>
                <a:spcPct val="80000"/>
              </a:lnSpc>
            </a:pPr>
            <a:endParaRPr lang="en-US" sz="2700" b="1" u="sng" dirty="0" smtClean="0">
              <a:latin typeface="Arial" pitchFamily="34" charset="0"/>
              <a:cs typeface="Arial" pitchFamily="34" charset="0"/>
            </a:endParaRPr>
          </a:p>
          <a:p>
            <a:pPr marL="457200"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Young adults have more than twice the mortality rate of adolescents</a:t>
            </a:r>
          </a:p>
          <a:p>
            <a:pPr marL="457200"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Few chronic health problems (respiratory problems)</a:t>
            </a:r>
          </a:p>
          <a:p>
            <a:pPr marL="457200" lvl="1">
              <a:lnSpc>
                <a:spcPct val="8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college students know what behaviors will prevent illness and promote health, but many of them do not apply this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Eating and Weight</a:t>
            </a:r>
            <a:endParaRPr lang="en-US" dirty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49275" y="1600200"/>
            <a:ext cx="4098925" cy="4800600"/>
          </a:xfrm>
        </p:spPr>
        <p:txBody>
          <a:bodyPr rtlCol="0">
            <a:no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Obesity: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Prevalence of obesity in adults is increasing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Linked to increased risk of hypertension, diabetes, and cardiovascular disease</a:t>
            </a:r>
          </a:p>
          <a:p>
            <a:pPr>
              <a:lnSpc>
                <a:spcPct val="7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Factors Involved in Obesity: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Heredity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a protein involved in feeling full,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antiobesity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hormone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Environmental factor: great availability of fatty food, physical activity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3840162" cy="4343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Dieting: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obesity rises, dieting is an obsession for many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1/3 to 2/3 of dieters regain more weight than they lost on their diets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Most effective programs include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Diets can place the dieter at risk for other health problems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Yo-yo dieting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B0F0"/>
                </a:solidFill>
              </a:rPr>
              <a:t>a repeated cycle of weight loss followed by weight gain)</a:t>
            </a: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3258</Words>
  <Application>Microsoft Office PowerPoint</Application>
  <PresentationFormat>On-screen Show (4:3)</PresentationFormat>
  <Paragraphs>423</Paragraphs>
  <Slides>43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Physical and Cognitive Development in Early Adulthood</vt:lpstr>
      <vt:lpstr>Becoming an Adult</vt:lpstr>
      <vt:lpstr>Becoming an Adult</vt:lpstr>
      <vt:lpstr>Becoming an Adult</vt:lpstr>
      <vt:lpstr>Becoming an Adult</vt:lpstr>
      <vt:lpstr>PowerPoint Presentation</vt:lpstr>
      <vt:lpstr>Physical Development</vt:lpstr>
      <vt:lpstr>PowerPoint Presentation</vt:lpstr>
      <vt:lpstr>Eating and Weight</vt:lpstr>
      <vt:lpstr>Substance Abuse</vt:lpstr>
      <vt:lpstr>Alcoholism</vt:lpstr>
      <vt:lpstr>Sexuality</vt:lpstr>
      <vt:lpstr>Sexuality</vt:lpstr>
      <vt:lpstr>Sexuality</vt:lpstr>
      <vt:lpstr>Cognitive Development</vt:lpstr>
      <vt:lpstr>Cognitive Development</vt:lpstr>
      <vt:lpstr>Postformal Thought</vt:lpstr>
      <vt:lpstr>Careers and Work</vt:lpstr>
      <vt:lpstr>Careers and Work</vt:lpstr>
      <vt:lpstr>Socioemotional  Development in Early Adulthood</vt:lpstr>
      <vt:lpstr>Temperament</vt:lpstr>
      <vt:lpstr>Attachment</vt:lpstr>
      <vt:lpstr>Attachment</vt:lpstr>
      <vt:lpstr>Attachment</vt:lpstr>
      <vt:lpstr>Attraction</vt:lpstr>
      <vt:lpstr>The Faces of Love</vt:lpstr>
      <vt:lpstr>Friendship</vt:lpstr>
      <vt:lpstr>Love</vt:lpstr>
      <vt:lpstr>PowerPoint Presentation</vt:lpstr>
      <vt:lpstr>Adult Life Styles</vt:lpstr>
      <vt:lpstr>Adult Life Styles</vt:lpstr>
      <vt:lpstr>Adult Life Styles</vt:lpstr>
      <vt:lpstr>Adult Life Styles</vt:lpstr>
      <vt:lpstr>Adult Life Styles</vt:lpstr>
      <vt:lpstr>Dealing with Divorce</vt:lpstr>
      <vt:lpstr>Becoming a Parent</vt:lpstr>
      <vt:lpstr>Becoming a Parent</vt:lpstr>
      <vt:lpstr>Becoming a Parent</vt:lpstr>
      <vt:lpstr>Gender and Communication</vt:lpstr>
      <vt:lpstr>Women’s Development</vt:lpstr>
      <vt:lpstr>Men’s Development</vt:lpstr>
      <vt:lpstr>Men’s Development</vt:lpstr>
      <vt:lpstr>THANK 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Life-Span Development Twelfth Edition</dc:title>
  <dc:creator>DN CREAITIVE</dc:creator>
  <cp:lastModifiedBy>Premakumar</cp:lastModifiedBy>
  <cp:revision>50</cp:revision>
  <dcterms:created xsi:type="dcterms:W3CDTF">2012-06-25T03:40:55Z</dcterms:created>
  <dcterms:modified xsi:type="dcterms:W3CDTF">2013-07-21T14:57:17Z</dcterms:modified>
</cp:coreProperties>
</file>