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314" r:id="rId8"/>
    <p:sldId id="315" r:id="rId9"/>
    <p:sldId id="313" r:id="rId10"/>
    <p:sldId id="264" r:id="rId11"/>
    <p:sldId id="265" r:id="rId12"/>
    <p:sldId id="266" r:id="rId13"/>
    <p:sldId id="267" r:id="rId14"/>
    <p:sldId id="309" r:id="rId15"/>
    <p:sldId id="310" r:id="rId16"/>
    <p:sldId id="268" r:id="rId17"/>
    <p:sldId id="269" r:id="rId18"/>
    <p:sldId id="270" r:id="rId19"/>
    <p:sldId id="311" r:id="rId20"/>
    <p:sldId id="312" r:id="rId21"/>
    <p:sldId id="272" r:id="rId22"/>
    <p:sldId id="293" r:id="rId23"/>
    <p:sldId id="294" r:id="rId24"/>
    <p:sldId id="307" r:id="rId25"/>
    <p:sldId id="295" r:id="rId26"/>
    <p:sldId id="296" r:id="rId27"/>
    <p:sldId id="273" r:id="rId28"/>
    <p:sldId id="308" r:id="rId29"/>
    <p:sldId id="298" r:id="rId30"/>
    <p:sldId id="299" r:id="rId31"/>
    <p:sldId id="300" r:id="rId32"/>
    <p:sldId id="301" r:id="rId33"/>
    <p:sldId id="302" r:id="rId34"/>
    <p:sldId id="304" r:id="rId35"/>
    <p:sldId id="305" r:id="rId36"/>
    <p:sldId id="288" r:id="rId37"/>
    <p:sldId id="306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4" r:id="rId46"/>
    <p:sldId id="325" r:id="rId47"/>
    <p:sldId id="328" r:id="rId48"/>
    <p:sldId id="326" r:id="rId49"/>
    <p:sldId id="29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4584-174E-4307-BDA6-C5803BF1C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3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4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44D5-8475-496E-B021-870ACB0DBB7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7AFE-74CB-4C62-AD9A-6F92A5A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2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lk/imgres?imgurl=http://www.grinningplanet.com/2006/05-16/easy-mark-scam.gif&amp;imgrefurl=http://www.grinningplanet.com/2006/05-16/joke-offer-scam-cartoon.htm&amp;h=252&amp;w=153&amp;sz=9&amp;hl=en&amp;start=6&amp;tbnid=d41tIwYJuAynqM:&amp;tbnh=111&amp;tbnw=67&amp;prev=/images?q=suspicious+cartoon&amp;svnum=10&amp;hl=en&amp;lr=&amp;sa=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lk/imgres?imgurl=http://www.jjsierra.com/images/otherstuff/cartoon/disgusted.gif&amp;imgrefurl=http://www.jjsierra.com/main/otherstuff/os_cartoon.shtm&amp;h=109&amp;w=103&amp;sz=9&amp;hl=en&amp;start=30&amp;tbnid=tKCLEmDvGfZFiM:&amp;tbnh=85&amp;tbnw=80&amp;prev=/images?q=suspicious+cartoon&amp;start=20&amp;ndsp=20&amp;svnum=10&amp;hl=en&amp;lr=&amp;sa=N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http://www.jewishworldreview.com/images/scizophrenia.jpg&amp;imgrefurl=http://www.jewishworldreview.com/yaffa/ganz061903.asp&amp;h=249&amp;w=285&amp;sz=5&amp;tbnid=5vRLaSu3AiYJ:&amp;tbnh=96&amp;tbnw=110&amp;hl=en&amp;start=1&amp;prev=/images?q=scizophrenia&amp;svnum=10&amp;hl=en&amp;lr=&amp;sa=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5344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 b="1" dirty="0" smtClean="0"/>
          </a:p>
          <a:p>
            <a:pPr>
              <a:spcBef>
                <a:spcPct val="50000"/>
              </a:spcBef>
            </a:pPr>
            <a:endParaRPr lang="en-US" sz="2800" b="1" dirty="0"/>
          </a:p>
          <a:p>
            <a:pPr>
              <a:spcBef>
                <a:spcPct val="50000"/>
              </a:spcBef>
            </a:pPr>
            <a:endParaRPr lang="en-US" sz="2800" b="1" dirty="0" smtClean="0"/>
          </a:p>
          <a:p>
            <a:pPr>
              <a:spcBef>
                <a:spcPct val="50000"/>
              </a:spcBef>
            </a:pPr>
            <a:endParaRPr lang="en-US" sz="2800" b="1" dirty="0"/>
          </a:p>
          <a:p>
            <a:pPr>
              <a:spcBef>
                <a:spcPct val="50000"/>
              </a:spcBef>
            </a:pPr>
            <a:endParaRPr lang="en-US" sz="2800" b="1" dirty="0" smtClean="0"/>
          </a:p>
          <a:p>
            <a:pPr>
              <a:spcBef>
                <a:spcPct val="50000"/>
              </a:spcBef>
            </a:pP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dirty="0" smtClean="0"/>
              <a:t>               </a:t>
            </a:r>
            <a:r>
              <a:rPr lang="en-US" sz="3200" b="1" dirty="0" smtClean="0"/>
              <a:t>Dr</a:t>
            </a:r>
            <a:r>
              <a:rPr lang="en-US" sz="3200" b="1" dirty="0"/>
              <a:t>. </a:t>
            </a:r>
            <a:r>
              <a:rPr lang="en-US" sz="3200" b="1" dirty="0" err="1" smtClean="0"/>
              <a:t>Vidumini</a:t>
            </a:r>
            <a:r>
              <a:rPr lang="en-US" sz="3200" b="1" dirty="0" smtClean="0"/>
              <a:t> De Silva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832"/>
            <a:ext cx="8763000" cy="534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Clinical Features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59025"/>
            <a:ext cx="8540750" cy="4117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Major symptoms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</a:t>
            </a:r>
            <a:r>
              <a:rPr lang="en-US" dirty="0" smtClean="0"/>
              <a:t>1. Delusions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2. Hallucination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3. Interference with thinking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64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54075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i="1" u="sng" dirty="0" smtClean="0"/>
              <a:t>What is a delusion ?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A belief that is,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 </a:t>
            </a:r>
            <a:r>
              <a:rPr lang="en-US" dirty="0" smtClean="0">
                <a:solidFill>
                  <a:srgbClr val="FF0000"/>
                </a:solidFill>
              </a:rPr>
              <a:t>firmly held</a:t>
            </a:r>
            <a:r>
              <a:rPr lang="en-US" dirty="0" smtClean="0"/>
              <a:t> on inadequate grounds,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 is </a:t>
            </a:r>
            <a:r>
              <a:rPr lang="en-US" dirty="0" smtClean="0">
                <a:solidFill>
                  <a:srgbClr val="FF0000"/>
                </a:solidFill>
              </a:rPr>
              <a:t>not affected by rational arguments </a:t>
            </a:r>
            <a:r>
              <a:rPr lang="en-US" dirty="0" smtClean="0"/>
              <a:t>and 	evidence to the contrary,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	- and is not explained by the patient’s 	educational and cultural background.</a:t>
            </a:r>
          </a:p>
        </p:txBody>
      </p:sp>
    </p:spTree>
    <p:extLst>
      <p:ext uri="{BB962C8B-B14F-4D97-AF65-F5344CB8AC3E}">
        <p14:creationId xmlns:p14="http://schemas.microsoft.com/office/powerpoint/2010/main" val="1906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asy-mark-sc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42672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5867400" y="0"/>
            <a:ext cx="2971800" cy="205740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553200" y="838200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C0C12"/>
                </a:solidFill>
              </a:rPr>
              <a:t>Everybody  is  working</a:t>
            </a:r>
          </a:p>
          <a:p>
            <a:pPr algn="ctr"/>
            <a:r>
              <a:rPr lang="en-US" sz="2000" b="1">
                <a:solidFill>
                  <a:srgbClr val="0C0C12"/>
                </a:solidFill>
              </a:rPr>
              <a:t>  against me 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334000" y="990600"/>
            <a:ext cx="3048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4495800" y="2743200"/>
            <a:ext cx="3048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419600" y="1447800"/>
            <a:ext cx="3048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3810000" y="1524000"/>
            <a:ext cx="304800" cy="2286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81000" y="304800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C0C12"/>
                </a:solidFill>
              </a:rPr>
              <a:t>Suspicious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096000" y="2362200"/>
            <a:ext cx="3048000" cy="175260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629400" y="3124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324600" y="2819400"/>
            <a:ext cx="2514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C0C12"/>
                </a:solidFill>
              </a:rPr>
              <a:t>There  is  a  plot  to  kill  me  !</a:t>
            </a:r>
          </a:p>
          <a:p>
            <a:pPr eaLnBrk="1" hangingPunct="1"/>
            <a:r>
              <a:rPr lang="en-US" sz="2000" b="1" dirty="0"/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4572000" y="4419600"/>
            <a:ext cx="3733800" cy="205740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>
                <a:solidFill>
                  <a:srgbClr val="0C0C12"/>
                </a:solidFill>
              </a:rPr>
              <a:t>There   are  international  </a:t>
            </a:r>
          </a:p>
          <a:p>
            <a:pPr algn="ctr" eaLnBrk="1" hangingPunct="1"/>
            <a:r>
              <a:rPr lang="en-US" sz="2000" b="1" dirty="0">
                <a:solidFill>
                  <a:srgbClr val="0C0C12"/>
                </a:solidFill>
              </a:rPr>
              <a:t>spies  following me ! </a:t>
            </a:r>
          </a:p>
          <a:p>
            <a:pPr algn="ctr" eaLnBrk="1" hangingPunct="1"/>
            <a:endParaRPr lang="en-US" sz="2000" b="1" dirty="0">
              <a:solidFill>
                <a:srgbClr val="0C0C12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1000" y="5638800"/>
            <a:ext cx="36576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Persecutory  delusion</a:t>
            </a:r>
          </a:p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715000" y="2667000"/>
            <a:ext cx="381000" cy="304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4495800" y="4419600"/>
            <a:ext cx="381000" cy="30480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5029200" y="2743200"/>
            <a:ext cx="3048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3962400" y="2819400"/>
            <a:ext cx="3048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4267200" y="4114800"/>
            <a:ext cx="3048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4876800" y="1219200"/>
            <a:ext cx="3048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i="1" u="sng" dirty="0" smtClean="0">
                <a:solidFill>
                  <a:schemeClr val="tx1"/>
                </a:solidFill>
              </a:rPr>
              <a:t>Types of delusions seen in Schizophrenia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40750" cy="449897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Persecutory delusions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Delusions of reference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Delusions of control - passivity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Delusions about the possession of thought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66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Thought insertion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	Thought withdrawal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	Thought broadcasting</a:t>
            </a:r>
          </a:p>
        </p:txBody>
      </p:sp>
    </p:spTree>
    <p:extLst>
      <p:ext uri="{BB962C8B-B14F-4D97-AF65-F5344CB8AC3E}">
        <p14:creationId xmlns:p14="http://schemas.microsoft.com/office/powerpoint/2010/main" val="14533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i="1" dirty="0" smtClean="0"/>
              <a:t>Delusion of reference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i="1" dirty="0"/>
              <a:t>Delusions of control - passivity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7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063625"/>
            <a:ext cx="8540750" cy="5794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i="1" u="sng" dirty="0" smtClean="0"/>
              <a:t>What is a hallucination ?</a:t>
            </a:r>
            <a:r>
              <a:rPr lang="en-US" b="1" i="1" u="sng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A </a:t>
            </a:r>
            <a:r>
              <a:rPr lang="en-US" dirty="0" smtClean="0">
                <a:solidFill>
                  <a:srgbClr val="FF0000"/>
                </a:solidFill>
              </a:rPr>
              <a:t>percept withou</a:t>
            </a:r>
            <a:r>
              <a:rPr lang="en-US" dirty="0" smtClean="0"/>
              <a:t>t an external </a:t>
            </a:r>
            <a:r>
              <a:rPr lang="en-US" dirty="0" smtClean="0">
                <a:solidFill>
                  <a:srgbClr val="FF0000"/>
                </a:solidFill>
              </a:rPr>
              <a:t>stimulus</a:t>
            </a:r>
            <a:r>
              <a:rPr lang="en-US" dirty="0" smtClean="0"/>
              <a:t> to the sense organs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and with a similar quality to a true percept.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Hallucinations can occur in any sensory modality.</a:t>
            </a:r>
          </a:p>
        </p:txBody>
      </p:sp>
    </p:spTree>
    <p:extLst>
      <p:ext uri="{BB962C8B-B14F-4D97-AF65-F5344CB8AC3E}">
        <p14:creationId xmlns:p14="http://schemas.microsoft.com/office/powerpoint/2010/main" val="18231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67056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hallucinations</a:t>
            </a:r>
          </a:p>
        </p:txBody>
      </p:sp>
      <p:pic>
        <p:nvPicPr>
          <p:cNvPr id="14339" name="Picture 3" descr="disgusted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9813" y="4191000"/>
            <a:ext cx="1508125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 rot="542185">
            <a:off x="4337063" y="1600700"/>
            <a:ext cx="4121098" cy="2665999"/>
          </a:xfrm>
          <a:prstGeom prst="irregularSeal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638800" y="27432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I WILL KILL YOU !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52400" y="3886200"/>
            <a:ext cx="3581400" cy="1905000"/>
          </a:xfrm>
          <a:prstGeom prst="irregularSeal1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66800" y="4572000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You are a  fool !!</a:t>
            </a:r>
          </a:p>
        </p:txBody>
      </p:sp>
    </p:spTree>
    <p:extLst>
      <p:ext uri="{BB962C8B-B14F-4D97-AF65-F5344CB8AC3E}">
        <p14:creationId xmlns:p14="http://schemas.microsoft.com/office/powerpoint/2010/main" val="2748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u="sng" dirty="0" smtClean="0"/>
              <a:t>Types of hallucinations in Schizophrenia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40750" cy="518477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b="1" i="1" dirty="0" smtClean="0"/>
              <a:t>Auditory Hallucinations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010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9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821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i="1" dirty="0" smtClean="0"/>
              <a:t>2. Visual hallucinations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u="sng" dirty="0" smtClean="0"/>
              <a:t>Objectives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What is schizophrenia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Clinical features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smtClean="0"/>
              <a:t>Nursing Management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79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3. Gustatory </a:t>
            </a:r>
            <a:r>
              <a:rPr lang="en-US" dirty="0"/>
              <a:t>hallucinations</a:t>
            </a:r>
          </a:p>
          <a:p>
            <a:pPr marL="0" indent="0">
              <a:buNone/>
              <a:defRPr/>
            </a:pPr>
            <a:r>
              <a:rPr lang="en-US" dirty="0" smtClean="0"/>
              <a:t>4. Olfactory </a:t>
            </a:r>
            <a:r>
              <a:rPr lang="en-US" dirty="0"/>
              <a:t>hallucinations</a:t>
            </a:r>
          </a:p>
          <a:p>
            <a:pPr marL="0" indent="0">
              <a:buNone/>
              <a:defRPr/>
            </a:pPr>
            <a:r>
              <a:rPr lang="en-US" dirty="0" smtClean="0"/>
              <a:t>5. Tactile </a:t>
            </a:r>
            <a:r>
              <a:rPr lang="en-US" dirty="0"/>
              <a:t>and Somatic hallucinations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45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3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u="sng" dirty="0" smtClean="0">
                <a:solidFill>
                  <a:schemeClr val="tx1"/>
                </a:solidFill>
              </a:rPr>
              <a:t>Interference with thinking</a:t>
            </a:r>
            <a:r>
              <a:rPr lang="en-US" b="1" i="1" u="sng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40750" cy="4498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Loosening of association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Poverty of thought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Thought blocking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Concrete thinking</a:t>
            </a:r>
          </a:p>
        </p:txBody>
      </p:sp>
    </p:spTree>
    <p:extLst>
      <p:ext uri="{BB962C8B-B14F-4D97-AF65-F5344CB8AC3E}">
        <p14:creationId xmlns:p14="http://schemas.microsoft.com/office/powerpoint/2010/main" val="1910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Other features..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Impairment in social and occupational functioning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Poor self care</a:t>
            </a:r>
          </a:p>
          <a:p>
            <a:pPr marL="514350" indent="-514350">
              <a:buAutoNum type="arabicPeriod"/>
            </a:pPr>
            <a:r>
              <a:rPr lang="en-US" dirty="0" smtClean="0"/>
              <a:t>Harming </a:t>
            </a:r>
            <a:r>
              <a:rPr lang="en-US" dirty="0" err="1" smtClean="0"/>
              <a:t>behaviour</a:t>
            </a:r>
            <a:r>
              <a:rPr lang="en-US" dirty="0" smtClean="0"/>
              <a:t> – to themselves/others</a:t>
            </a:r>
          </a:p>
          <a:p>
            <a:pPr marL="514350" indent="-514350">
              <a:buAutoNum type="arabicPeriod"/>
            </a:pPr>
            <a:r>
              <a:rPr lang="en-US" dirty="0" smtClean="0"/>
              <a:t>Impaired communication –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loosening of associations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neologisms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tangentiality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 Disturbances in emotion – apathy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Depression too can </a:t>
            </a:r>
            <a:r>
              <a:rPr lang="en-US" dirty="0" err="1" smtClean="0"/>
              <a:t>oocur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Echolalia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Echopraxia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Flight of ideas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10. Positive symptoms – appear </a:t>
            </a:r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. Symptoms </a:t>
            </a:r>
            <a:r>
              <a:rPr lang="en-US" sz="3600" dirty="0"/>
              <a:t>are,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Anxiety</a:t>
            </a:r>
          </a:p>
          <a:p>
            <a:pPr>
              <a:buFontTx/>
              <a:buChar char="-"/>
            </a:pPr>
            <a:r>
              <a:rPr lang="en-US" dirty="0" err="1" smtClean="0"/>
              <a:t>Bizzare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Delusions and hallucinations</a:t>
            </a:r>
          </a:p>
          <a:p>
            <a:pPr>
              <a:buFontTx/>
              <a:buChar char="-"/>
            </a:pPr>
            <a:r>
              <a:rPr lang="en-US" dirty="0" smtClean="0"/>
              <a:t>Aggressiveness</a:t>
            </a:r>
          </a:p>
          <a:p>
            <a:pPr>
              <a:buFontTx/>
              <a:buChar char="-"/>
            </a:pPr>
            <a:r>
              <a:rPr lang="en-US" dirty="0" smtClean="0"/>
              <a:t>Somatic complaints</a:t>
            </a:r>
          </a:p>
          <a:p>
            <a:pPr>
              <a:buFontTx/>
              <a:buChar char="-"/>
            </a:pPr>
            <a:r>
              <a:rPr lang="en-US" dirty="0" smtClean="0"/>
              <a:t>Suspiciousness</a:t>
            </a:r>
          </a:p>
          <a:p>
            <a:pPr>
              <a:buFontTx/>
              <a:buChar char="-"/>
            </a:pPr>
            <a:r>
              <a:rPr lang="en-US" dirty="0" smtClean="0"/>
              <a:t>Incoherence, word salad, pressured and poverty of speech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11. Negative symptoms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motor retardation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anhedonia</a:t>
            </a:r>
            <a:r>
              <a:rPr lang="en-US" dirty="0" smtClean="0"/>
              <a:t> – absence of pleasure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cognitive defects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social withdrawal/</a:t>
            </a:r>
            <a:r>
              <a:rPr lang="en-US" dirty="0" err="1" smtClean="0"/>
              <a:t>isolalation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lack of  thoughts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blunted affect</a:t>
            </a:r>
          </a:p>
        </p:txBody>
      </p:sp>
    </p:spTree>
    <p:extLst>
      <p:ext uri="{BB962C8B-B14F-4D97-AF65-F5344CB8AC3E}">
        <p14:creationId xmlns:p14="http://schemas.microsoft.com/office/powerpoint/2010/main" val="2715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40750" cy="602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Abnormalities of the mood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Blunting of affect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Incongruity of affect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Insight :</a:t>
            </a:r>
            <a:r>
              <a:rPr lang="en-US" dirty="0" smtClean="0"/>
              <a:t> impaired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6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Assessment of the patient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Hx</a:t>
            </a:r>
            <a:r>
              <a:rPr lang="en-US" dirty="0" smtClean="0"/>
              <a:t>. MSE, physical Ex – Refer notes on Mental Health Assessment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Ix – Na+, K+, Mg+, TSH levels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Nutritional Assessment – sp. in (-) symptoms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Assess </a:t>
            </a:r>
            <a:r>
              <a:rPr lang="en-US" dirty="0" err="1" smtClean="0"/>
              <a:t>behaviour</a:t>
            </a:r>
            <a:r>
              <a:rPr lang="en-US" dirty="0" smtClean="0"/>
              <a:t> with regard to suicidal ideation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smtClean="0"/>
              <a:t>Psychiatric disorders</a:t>
            </a: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 flipH="1">
            <a:off x="2057400" y="1676400"/>
            <a:ext cx="25908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3400" y="37338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/>
              <a:t>Neurotic Disorders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4648200" y="1676400"/>
            <a:ext cx="24384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248400" y="37338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/>
              <a:t>Psychotic</a:t>
            </a:r>
            <a:r>
              <a:rPr lang="en-US" sz="2800" b="1"/>
              <a:t> </a:t>
            </a:r>
            <a:r>
              <a:rPr lang="en-US" sz="3200" b="1"/>
              <a:t>Disorders</a:t>
            </a:r>
          </a:p>
        </p:txBody>
      </p:sp>
    </p:spTree>
    <p:extLst>
      <p:ext uri="{BB962C8B-B14F-4D97-AF65-F5344CB8AC3E}">
        <p14:creationId xmlns:p14="http://schemas.microsoft.com/office/powerpoint/2010/main" val="8471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Assessment guidelines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Good rapport</a:t>
            </a:r>
          </a:p>
          <a:p>
            <a:r>
              <a:rPr lang="en-US" dirty="0" smtClean="0"/>
              <a:t>Do when patient is after medication, rest</a:t>
            </a:r>
          </a:p>
          <a:p>
            <a:r>
              <a:rPr lang="en-US" dirty="0" smtClean="0"/>
              <a:t>Don’t directly confront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Exercise 01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10 nursing diagnoses for schizophrenia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Therapeutic Nursing Management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itchFamily="34" charset="0"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Safe </a:t>
            </a:r>
            <a:r>
              <a:rPr lang="en-US" dirty="0">
                <a:solidFill>
                  <a:prstClr val="black"/>
                </a:solidFill>
              </a:rPr>
              <a:t>environment – specially in severe depression, suicidal </a:t>
            </a:r>
            <a:r>
              <a:rPr lang="en-US" dirty="0" smtClean="0">
                <a:solidFill>
                  <a:prstClr val="black"/>
                </a:solidFill>
              </a:rPr>
              <a:t>ideation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Limiting stimuli – calm environment</a:t>
            </a:r>
          </a:p>
          <a:p>
            <a:pPr marL="514350" lvl="0" indent="-514350">
              <a:buFont typeface="Arial" pitchFamily="34" charset="0"/>
              <a:buAutoNum type="arabicPeriod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Psychological environment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Individual  psychotherapy</a:t>
            </a:r>
          </a:p>
          <a:p>
            <a:pPr lvl="1"/>
            <a:r>
              <a:rPr lang="en-US" sz="3600" dirty="0" err="1" smtClean="0"/>
              <a:t>Behavioural</a:t>
            </a:r>
            <a:r>
              <a:rPr lang="en-US" sz="3600" dirty="0" smtClean="0"/>
              <a:t> therapy</a:t>
            </a:r>
          </a:p>
          <a:p>
            <a:pPr lvl="1"/>
            <a:r>
              <a:rPr lang="en-US" sz="3600" dirty="0" smtClean="0"/>
              <a:t>Social skills training</a:t>
            </a:r>
          </a:p>
          <a:p>
            <a:pPr lvl="1"/>
            <a:r>
              <a:rPr lang="en-US" sz="3600" dirty="0" smtClean="0"/>
              <a:t>Self monitoring</a:t>
            </a:r>
          </a:p>
          <a:p>
            <a:pPr lvl="1"/>
            <a:r>
              <a:rPr lang="en-US" sz="3600" dirty="0" err="1" smtClean="0"/>
              <a:t>Behavioural</a:t>
            </a:r>
            <a:r>
              <a:rPr lang="en-US" sz="3600" dirty="0" smtClean="0"/>
              <a:t> contracts</a:t>
            </a:r>
          </a:p>
          <a:p>
            <a:pPr lvl="1"/>
            <a:endParaRPr lang="en-US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6019800" y="1752600"/>
            <a:ext cx="457200" cy="37338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742337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Read</a:t>
            </a:r>
          </a:p>
          <a:p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up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Social treatment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Milieu therapy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 </a:t>
            </a:r>
            <a:r>
              <a:rPr lang="en-US" dirty="0"/>
              <a:t>F</a:t>
            </a:r>
            <a:r>
              <a:rPr lang="en-US" dirty="0" smtClean="0"/>
              <a:t>amily therapy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/>
              <a:t>G</a:t>
            </a:r>
            <a:r>
              <a:rPr lang="en-US" dirty="0" smtClean="0"/>
              <a:t>roup therapy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581400" y="2971800"/>
            <a:ext cx="381000" cy="14478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7871" y="2971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 do you mean by these terms?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i="1" u="sng" dirty="0" smtClean="0"/>
              <a:t>Treatment</a:t>
            </a:r>
            <a:endParaRPr lang="en-US" sz="8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Antipsychotics – S/E -&gt; parkinsonism</a:t>
            </a:r>
          </a:p>
          <a:p>
            <a:pPr marL="514350" indent="-514350">
              <a:buAutoNum type="arabicPeriod"/>
            </a:pPr>
            <a:r>
              <a:rPr lang="en-US" dirty="0" smtClean="0"/>
              <a:t>ECT</a:t>
            </a:r>
          </a:p>
          <a:p>
            <a:pPr marL="514350" indent="-514350">
              <a:buAutoNum type="arabicPeriod"/>
            </a:pPr>
            <a:r>
              <a:rPr lang="en-US" dirty="0" smtClean="0"/>
              <a:t>Psychosocial therapy ( family, marital therapies and supportive psychotherapy)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 u="sng" dirty="0" smtClean="0"/>
              <a:t>What is the prognosis of schizophrenia ?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1/5 – acute illness with complete recovery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1/5 – recurrent acute episodes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3/5 – chronic illness with acute episodes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1/10 commit suicide</a:t>
            </a:r>
          </a:p>
        </p:txBody>
      </p:sp>
    </p:spTree>
    <p:extLst>
      <p:ext uri="{BB962C8B-B14F-4D97-AF65-F5344CB8AC3E}">
        <p14:creationId xmlns:p14="http://schemas.microsoft.com/office/powerpoint/2010/main" val="1046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Exercise 02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nursing interventions with regard to a patient with </a:t>
            </a:r>
            <a:r>
              <a:rPr lang="en-US" dirty="0" smtClean="0"/>
              <a:t>Schizophrenia.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Include complications, impact on others, </a:t>
            </a:r>
            <a:r>
              <a:rPr lang="en-US" dirty="0" smtClean="0"/>
              <a:t>patient and family education, outcome assessments,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Types of schizophrenia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Delusional disorder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  single  delusion  or  an  encapsulated  delusional  system</a:t>
            </a:r>
          </a:p>
          <a:p>
            <a:pPr>
              <a:buFontTx/>
              <a:buChar char="•"/>
            </a:pPr>
            <a:r>
              <a:rPr lang="en-US" dirty="0" smtClean="0"/>
              <a:t>No  impairment  of  other  mental  functions</a:t>
            </a:r>
          </a:p>
          <a:p>
            <a:pPr>
              <a:buFontTx/>
              <a:buChar char="•"/>
            </a:pPr>
            <a:r>
              <a:rPr lang="en-US" dirty="0" smtClean="0"/>
              <a:t>Can  go  on working</a:t>
            </a:r>
          </a:p>
          <a:p>
            <a:pPr>
              <a:buFontTx/>
              <a:buChar char="•"/>
            </a:pPr>
            <a:r>
              <a:rPr lang="en-US" dirty="0" smtClean="0"/>
              <a:t>Maintain  normal social  life</a:t>
            </a:r>
          </a:p>
        </p:txBody>
      </p:sp>
    </p:spTree>
    <p:extLst>
      <p:ext uri="{BB962C8B-B14F-4D97-AF65-F5344CB8AC3E}">
        <p14:creationId xmlns:p14="http://schemas.microsoft.com/office/powerpoint/2010/main" val="34711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Delusions  can  be  persecutory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             grandiose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             </a:t>
            </a:r>
            <a:r>
              <a:rPr lang="en-US" dirty="0" err="1" smtClean="0"/>
              <a:t>hypochondriachal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             erotic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             concerned  with  jealousy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                                    appearance</a:t>
            </a:r>
          </a:p>
        </p:txBody>
      </p:sp>
    </p:spTree>
    <p:extLst>
      <p:ext uri="{BB962C8B-B14F-4D97-AF65-F5344CB8AC3E}">
        <p14:creationId xmlns:p14="http://schemas.microsoft.com/office/powerpoint/2010/main" val="8731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4400" b="1" dirty="0" smtClean="0">
              <a:solidFill>
                <a:srgbClr val="FF9900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200400" y="2590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/>
              <a:t>Psychosis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 flipH="1">
            <a:off x="1981200" y="3124200"/>
            <a:ext cx="1752600" cy="1371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62000" y="4419600"/>
            <a:ext cx="320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Manic Depressive Psychosis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4191000" y="3124200"/>
            <a:ext cx="1981200" cy="1371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334000" y="4495800"/>
            <a:ext cx="312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Dementia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i="1" u="sng" dirty="0" smtClean="0"/>
              <a:t>Pathological Jealousy </a:t>
            </a:r>
            <a:br>
              <a:rPr lang="en-US" sz="4000" b="1" i="1" u="sng" dirty="0" smtClean="0"/>
            </a:br>
            <a:r>
              <a:rPr lang="en-US" sz="4000" b="1" i="1" u="sng" dirty="0" smtClean="0"/>
              <a:t>( Morbid  jealousy )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 smtClean="0"/>
              <a:t>Delusion  regarding  infidelity  of  spouse</a:t>
            </a:r>
          </a:p>
          <a:p>
            <a:pPr>
              <a:buFont typeface="Wingdings" pitchFamily="2" charset="2"/>
              <a:buNone/>
            </a:pPr>
            <a:endParaRPr lang="en-US" sz="3600" dirty="0" smtClean="0"/>
          </a:p>
          <a:p>
            <a:pPr>
              <a:buFont typeface="Wingdings" pitchFamily="2" charset="2"/>
              <a:buNone/>
            </a:pPr>
            <a:r>
              <a:rPr lang="en-US" sz="3600" dirty="0" smtClean="0"/>
              <a:t>Commoner  in  males</a:t>
            </a:r>
          </a:p>
        </p:txBody>
      </p:sp>
    </p:spTree>
    <p:extLst>
      <p:ext uri="{BB962C8B-B14F-4D97-AF65-F5344CB8AC3E}">
        <p14:creationId xmlns:p14="http://schemas.microsoft.com/office/powerpoint/2010/main" val="6683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i="1" u="sng" dirty="0" smtClean="0"/>
              <a:t>Clinical  Features</a:t>
            </a:r>
          </a:p>
          <a:p>
            <a:pPr>
              <a:buFont typeface="Wingdings" pitchFamily="2" charset="2"/>
              <a:buNone/>
            </a:pPr>
            <a:endParaRPr lang="en-US" sz="3600" b="1" dirty="0" smtClean="0"/>
          </a:p>
          <a:p>
            <a:r>
              <a:rPr lang="en-US" dirty="0" smtClean="0"/>
              <a:t>Delusion  about  partner’s fidelity</a:t>
            </a:r>
          </a:p>
          <a:p>
            <a:r>
              <a:rPr lang="en-US" dirty="0" smtClean="0"/>
              <a:t>Maybe  accompanied  by  the  belief  that  the  wife  is  plotting  against  him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to  poison  him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to  take  away  sexual  capacities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to  infect  him  with  a  STD</a:t>
            </a:r>
          </a:p>
          <a:p>
            <a:r>
              <a:rPr lang="en-US" dirty="0" smtClean="0"/>
              <a:t>Intense  seeking  for  evidence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3694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 smtClean="0"/>
              <a:t>Repeated  cross questioning</a:t>
            </a:r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572000" y="10668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572000" y="28956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572000" y="4648200"/>
            <a:ext cx="0" cy="9906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286000" y="21336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95600" y="20574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Violent  quarrelling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124200" y="40386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False  confessions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90800" y="57912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Worsens  the  condition</a:t>
            </a:r>
          </a:p>
        </p:txBody>
      </p:sp>
    </p:spTree>
    <p:extLst>
      <p:ext uri="{BB962C8B-B14F-4D97-AF65-F5344CB8AC3E}">
        <p14:creationId xmlns:p14="http://schemas.microsoft.com/office/powerpoint/2010/main" val="7373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8" grpId="0"/>
      <p:bldP spid="25610" grpId="0"/>
      <p:bldP spid="256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800" b="1" dirty="0" smtClean="0"/>
              <a:t>Risk  of  violence !</a:t>
            </a:r>
          </a:p>
          <a:p>
            <a:pPr algn="ctr">
              <a:buFont typeface="Wingdings" pitchFamily="2" charset="2"/>
              <a:buNone/>
            </a:pPr>
            <a:endParaRPr lang="en-US" sz="4000" b="1" dirty="0" smtClean="0">
              <a:solidFill>
                <a:schemeClr val="folHlink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4000" b="1" dirty="0" smtClean="0">
              <a:solidFill>
                <a:schemeClr val="fol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Homicide</a:t>
            </a:r>
          </a:p>
          <a:p>
            <a:pPr>
              <a:buFont typeface="Wingdings" pitchFamily="2" charset="2"/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4000" b="1" dirty="0" smtClean="0"/>
              <a:t>Suicide</a:t>
            </a:r>
          </a:p>
        </p:txBody>
      </p:sp>
    </p:spTree>
    <p:extLst>
      <p:ext uri="{BB962C8B-B14F-4D97-AF65-F5344CB8AC3E}">
        <p14:creationId xmlns:p14="http://schemas.microsoft.com/office/powerpoint/2010/main" val="17429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i="1" u="sng" dirty="0" err="1" smtClean="0"/>
              <a:t>Aetiology</a:t>
            </a:r>
            <a:r>
              <a:rPr lang="en-US" sz="4000" b="1" i="1" u="sng" dirty="0" smtClean="0"/>
              <a:t/>
            </a:r>
            <a:br>
              <a:rPr lang="en-US" sz="4000" b="1" i="1" u="sng" dirty="0" smtClean="0"/>
            </a:br>
            <a:endParaRPr lang="en-US" sz="4000" b="1" i="1" u="sng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folHlink"/>
              </a:buClr>
              <a:buSzPct val="135000"/>
              <a:buNone/>
            </a:pPr>
            <a:r>
              <a:rPr lang="en-US" sz="2800" dirty="0" smtClean="0"/>
              <a:t> - </a:t>
            </a:r>
            <a:r>
              <a:rPr lang="en-US" dirty="0" smtClean="0"/>
              <a:t>Can  be  associated  with  a  primary  disorder                     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135000"/>
              <a:buFontTx/>
              <a:buNone/>
            </a:pPr>
            <a:r>
              <a:rPr lang="en-US" dirty="0" smtClean="0"/>
              <a:t>                   schizophrenia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135000"/>
              <a:buFontTx/>
              <a:buNone/>
            </a:pPr>
            <a:r>
              <a:rPr lang="en-US" dirty="0" smtClean="0"/>
              <a:t>                   depressive  disorder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135000"/>
              <a:buFontTx/>
              <a:buNone/>
            </a:pPr>
            <a:r>
              <a:rPr lang="en-US" dirty="0" smtClean="0"/>
              <a:t>                   personality  disorder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135000"/>
              <a:buFontTx/>
              <a:buNone/>
            </a:pPr>
            <a:r>
              <a:rPr lang="en-US" dirty="0" smtClean="0"/>
              <a:t>                   alcoholism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135000"/>
              <a:buFontTx/>
              <a:buNone/>
            </a:pPr>
            <a:r>
              <a:rPr lang="en-US" dirty="0" smtClean="0"/>
              <a:t>                   organic  disorders – infection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135000"/>
              <a:buFontTx/>
              <a:buNone/>
            </a:pPr>
            <a:r>
              <a:rPr lang="en-US" dirty="0" smtClean="0"/>
              <a:t>                                                 neoplasm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135000"/>
              <a:buFontTx/>
              <a:buNone/>
            </a:pPr>
            <a:r>
              <a:rPr lang="en-US" dirty="0" smtClean="0"/>
              <a:t>                                                metabolic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135000"/>
              <a:buFontTx/>
              <a:buNone/>
            </a:pPr>
            <a:r>
              <a:rPr lang="en-US" dirty="0" smtClean="0"/>
              <a:t>                                                endocrine</a:t>
            </a:r>
          </a:p>
          <a:p>
            <a:pPr marL="0" indent="0">
              <a:lnSpc>
                <a:spcPct val="80000"/>
              </a:lnSpc>
              <a:buClr>
                <a:schemeClr val="folHlink"/>
              </a:buClr>
              <a:buSzPct val="135000"/>
              <a:buNone/>
            </a:pPr>
            <a:r>
              <a:rPr lang="en-US" dirty="0" smtClean="0"/>
              <a:t>- Low  self  esteem</a:t>
            </a:r>
          </a:p>
          <a:p>
            <a:pPr marL="0" indent="0">
              <a:lnSpc>
                <a:spcPct val="80000"/>
              </a:lnSpc>
              <a:buClr>
                <a:schemeClr val="folHlink"/>
              </a:buClr>
              <a:buSzPct val="135000"/>
              <a:buNone/>
            </a:pPr>
            <a:r>
              <a:rPr lang="en-US" dirty="0" smtClean="0"/>
              <a:t>- Sexual disorders / erectile  dysfunction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46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l"/>
            <a:r>
              <a:rPr lang="en-US" sz="4000" b="1" i="1" u="sng" dirty="0" smtClean="0"/>
              <a:t>Management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  <a:buSzPct val="80000"/>
            </a:pPr>
            <a:r>
              <a:rPr lang="en-US" sz="3600" dirty="0" smtClean="0"/>
              <a:t>Treat  underlying  psychiatric  illness</a:t>
            </a:r>
          </a:p>
          <a:p>
            <a:pPr>
              <a:lnSpc>
                <a:spcPct val="80000"/>
              </a:lnSpc>
              <a:buSzPct val="80000"/>
            </a:pPr>
            <a:endParaRPr lang="en-US" sz="3600" dirty="0" smtClean="0"/>
          </a:p>
          <a:p>
            <a:pPr>
              <a:lnSpc>
                <a:spcPct val="80000"/>
              </a:lnSpc>
              <a:buSzPct val="80000"/>
            </a:pPr>
            <a:r>
              <a:rPr lang="en-US" sz="3600" dirty="0" smtClean="0"/>
              <a:t>Psychotherapy  -  allow  ventilation</a:t>
            </a:r>
          </a:p>
          <a:p>
            <a:pPr>
              <a:lnSpc>
                <a:spcPct val="80000"/>
              </a:lnSpc>
              <a:buSzPct val="80000"/>
            </a:pPr>
            <a:endParaRPr lang="en-US" sz="3600" dirty="0" smtClean="0"/>
          </a:p>
          <a:p>
            <a:pPr>
              <a:lnSpc>
                <a:spcPct val="80000"/>
              </a:lnSpc>
              <a:buSzPct val="80000"/>
            </a:pPr>
            <a:r>
              <a:rPr lang="en-US" sz="3600" dirty="0" err="1" smtClean="0"/>
              <a:t>Behaviour</a:t>
            </a:r>
            <a:r>
              <a:rPr lang="en-US" sz="3600" dirty="0" smtClean="0"/>
              <a:t>  modification </a:t>
            </a:r>
          </a:p>
          <a:p>
            <a:pPr>
              <a:lnSpc>
                <a:spcPct val="80000"/>
              </a:lnSpc>
              <a:buSzPct val="80000"/>
            </a:pPr>
            <a:endParaRPr lang="en-US" sz="3600" dirty="0" smtClean="0"/>
          </a:p>
          <a:p>
            <a:pPr>
              <a:lnSpc>
                <a:spcPct val="80000"/>
              </a:lnSpc>
              <a:buSzPct val="80000"/>
            </a:pPr>
            <a:r>
              <a:rPr lang="en-US" sz="3600" dirty="0" smtClean="0"/>
              <a:t>Admit  if  risk  of  violence</a:t>
            </a:r>
          </a:p>
          <a:p>
            <a:pPr>
              <a:lnSpc>
                <a:spcPct val="80000"/>
              </a:lnSpc>
              <a:buSzPct val="80000"/>
            </a:pPr>
            <a:endParaRPr lang="en-US" sz="3600" dirty="0" smtClean="0"/>
          </a:p>
          <a:p>
            <a:pPr>
              <a:lnSpc>
                <a:spcPct val="80000"/>
              </a:lnSpc>
              <a:buSzPct val="80000"/>
            </a:pPr>
            <a:r>
              <a:rPr lang="en-US" sz="3600" dirty="0" smtClean="0"/>
              <a:t>Geographical separation</a:t>
            </a:r>
            <a:r>
              <a:rPr lang="en-US" sz="2800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71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i="1" u="sng" dirty="0" smtClean="0"/>
              <a:t>Erotic  delusions </a:t>
            </a:r>
            <a:br>
              <a:rPr lang="en-US" sz="4000" b="1" i="1" u="sng" dirty="0" smtClean="0"/>
            </a:br>
            <a:r>
              <a:rPr lang="en-US" sz="4000" b="1" i="1" u="sng" dirty="0" smtClean="0"/>
              <a:t>( De </a:t>
            </a:r>
            <a:r>
              <a:rPr lang="en-US" sz="4000" b="1" i="1" u="sng" dirty="0" err="1" smtClean="0"/>
              <a:t>Clerambault’s</a:t>
            </a:r>
            <a:r>
              <a:rPr lang="en-US" sz="4000" b="1" i="1" u="sng" dirty="0" smtClean="0"/>
              <a:t>  syndrome 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9269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9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Usually  seen  in  females -  usually  single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Firmly  believes  that  a  famous  person  is  in  love  with  her 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Can  be  associated  with  schizophrenia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48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u="sng" dirty="0" smtClean="0"/>
              <a:t>Treatment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Antipsychotic  medication</a:t>
            </a:r>
          </a:p>
        </p:txBody>
      </p:sp>
    </p:spTree>
    <p:extLst>
      <p:ext uri="{BB962C8B-B14F-4D97-AF65-F5344CB8AC3E}">
        <p14:creationId xmlns:p14="http://schemas.microsoft.com/office/powerpoint/2010/main" val="2768174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59025"/>
            <a:ext cx="8540750" cy="44989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9600" b="1" i="1" dirty="0" smtClean="0"/>
              <a:t>Thank you  !</a:t>
            </a:r>
          </a:p>
        </p:txBody>
      </p:sp>
    </p:spTree>
    <p:extLst>
      <p:ext uri="{BB962C8B-B14F-4D97-AF65-F5344CB8AC3E}">
        <p14:creationId xmlns:p14="http://schemas.microsoft.com/office/powerpoint/2010/main" val="172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i="1" u="sng" dirty="0" smtClean="0"/>
              <a:t>Schizophrenia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             splitting of the mind</a:t>
            </a:r>
          </a:p>
        </p:txBody>
      </p:sp>
      <p:pic>
        <p:nvPicPr>
          <p:cNvPr id="7171" name="Picture 5" descr="scizophren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Epidemiology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1000" y="2209800"/>
            <a:ext cx="838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/>
              <a:t>1.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Incidence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0.1 – 0.5 per 1000</a:t>
            </a:r>
          </a:p>
          <a:p>
            <a:pPr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Life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time risk : 7 – 9 per 1000</a:t>
            </a:r>
          </a:p>
          <a:p>
            <a:pPr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Male = females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Aetiology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Congenital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Gestational damage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Hypoxia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Exposure to viruses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Prenatal malnutrition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Problems during birth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Genetic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10 </a:t>
            </a:r>
            <a:r>
              <a:rPr lang="en-US" dirty="0"/>
              <a:t>percent of people have a first-degree relative with the </a:t>
            </a:r>
            <a:r>
              <a:rPr lang="en-US" dirty="0" smtClean="0"/>
              <a:t>disorder</a:t>
            </a:r>
            <a:r>
              <a:rPr lang="en-US" dirty="0"/>
              <a:t>, such as a parent, brother, or sister.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smtClean="0"/>
              <a:t>Dopamine </a:t>
            </a:r>
            <a:r>
              <a:rPr lang="en-US" dirty="0"/>
              <a:t>activity peaks in teen to 20’s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smtClean="0"/>
              <a:t>Increased </a:t>
            </a:r>
            <a:r>
              <a:rPr lang="en-US" dirty="0"/>
              <a:t>stress levels stimulate cortisol secretion </a:t>
            </a:r>
            <a:r>
              <a:rPr lang="en-US" dirty="0" smtClean="0"/>
              <a:t> which </a:t>
            </a:r>
            <a:r>
              <a:rPr lang="en-US" dirty="0"/>
              <a:t>increase excessive dopamine </a:t>
            </a:r>
            <a:r>
              <a:rPr lang="en-US" dirty="0" smtClean="0"/>
              <a:t>release </a:t>
            </a:r>
            <a:r>
              <a:rPr lang="en-US" dirty="0" smtClean="0">
                <a:sym typeface="Wingdings" pitchFamily="2" charset="2"/>
              </a:rPr>
              <a:t> schizophrenia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Problems during brain development before birth may </a:t>
            </a:r>
            <a:r>
              <a:rPr lang="en-US" dirty="0" smtClean="0"/>
              <a:t>lead </a:t>
            </a:r>
            <a:r>
              <a:rPr lang="en-US" dirty="0"/>
              <a:t>to faulty connections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 </a:t>
            </a:r>
            <a:r>
              <a:rPr lang="en-US" dirty="0"/>
              <a:t>may not show up in a person until </a:t>
            </a:r>
            <a:r>
              <a:rPr lang="en-US" dirty="0" smtClean="0"/>
              <a:t>puberty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brain undergoes major changes during puberty, </a:t>
            </a:r>
            <a:r>
              <a:rPr lang="en-US" dirty="0" smtClean="0"/>
              <a:t>and </a:t>
            </a:r>
            <a:r>
              <a:rPr lang="en-US" dirty="0"/>
              <a:t>these changes could trigger psychotic symptoms.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7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782</Words>
  <Application>Microsoft Office PowerPoint</Application>
  <PresentationFormat>On-screen Show (4:3)</PresentationFormat>
  <Paragraphs>268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Epidemiology</vt:lpstr>
      <vt:lpstr>Aetiology </vt:lpstr>
      <vt:lpstr>PowerPoint Presentation</vt:lpstr>
      <vt:lpstr>PowerPoint Presentation</vt:lpstr>
      <vt:lpstr>Clinical Features</vt:lpstr>
      <vt:lpstr>PowerPoint Presentation</vt:lpstr>
      <vt:lpstr>PowerPoint Presentation</vt:lpstr>
      <vt:lpstr>Types of delusions seen in Schizophrenia</vt:lpstr>
      <vt:lpstr>PowerPoint Presentation</vt:lpstr>
      <vt:lpstr>PowerPoint Presentation</vt:lpstr>
      <vt:lpstr>PowerPoint Presentation</vt:lpstr>
      <vt:lpstr>PowerPoint Presentation</vt:lpstr>
      <vt:lpstr>Types of hallucinations in Schizophrenia</vt:lpstr>
      <vt:lpstr>PowerPoint Presentation</vt:lpstr>
      <vt:lpstr>PowerPoint Presentation</vt:lpstr>
      <vt:lpstr>Interference with thinking </vt:lpstr>
      <vt:lpstr>Other features..</vt:lpstr>
      <vt:lpstr>PowerPoint Presentation</vt:lpstr>
      <vt:lpstr>PowerPoint Presentation</vt:lpstr>
      <vt:lpstr>10. Positive symptoms – appear 1st. Symptoms are, </vt:lpstr>
      <vt:lpstr>PowerPoint Presentation</vt:lpstr>
      <vt:lpstr>PowerPoint Presentation</vt:lpstr>
      <vt:lpstr>PowerPoint Presentation</vt:lpstr>
      <vt:lpstr>Assessment of the patient</vt:lpstr>
      <vt:lpstr>Assessment guidelines</vt:lpstr>
      <vt:lpstr>Exercise 01</vt:lpstr>
      <vt:lpstr>Therapeutic Nursing Management</vt:lpstr>
      <vt:lpstr>PowerPoint Presentation</vt:lpstr>
      <vt:lpstr>PowerPoint Presentation</vt:lpstr>
      <vt:lpstr>Treatment</vt:lpstr>
      <vt:lpstr>What is the prognosis of schizophrenia ? </vt:lpstr>
      <vt:lpstr>Exercise 02</vt:lpstr>
      <vt:lpstr>Delusional disorder</vt:lpstr>
      <vt:lpstr>PowerPoint Presentation</vt:lpstr>
      <vt:lpstr>Pathological Jealousy  ( Morbid  jealousy ) </vt:lpstr>
      <vt:lpstr>PowerPoint Presentation</vt:lpstr>
      <vt:lpstr>PowerPoint Presentation</vt:lpstr>
      <vt:lpstr>PowerPoint Presentation</vt:lpstr>
      <vt:lpstr>Aetiology </vt:lpstr>
      <vt:lpstr>Management</vt:lpstr>
      <vt:lpstr>Erotic  delusions  ( De Clerambault’s  syndrome 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Schizophrenia</dc:title>
  <dc:creator>Compaq</dc:creator>
  <cp:lastModifiedBy>Siger</cp:lastModifiedBy>
  <cp:revision>66</cp:revision>
  <dcterms:created xsi:type="dcterms:W3CDTF">2014-03-04T08:46:45Z</dcterms:created>
  <dcterms:modified xsi:type="dcterms:W3CDTF">2014-05-08T11:50:40Z</dcterms:modified>
</cp:coreProperties>
</file>