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66" r:id="rId10"/>
    <p:sldId id="264" r:id="rId11"/>
    <p:sldId id="265" r:id="rId12"/>
    <p:sldId id="267" r:id="rId13"/>
    <p:sldId id="270" r:id="rId14"/>
    <p:sldId id="271" r:id="rId15"/>
    <p:sldId id="272" r:id="rId16"/>
    <p:sldId id="273" r:id="rId17"/>
    <p:sldId id="274" r:id="rId18"/>
    <p:sldId id="275" r:id="rId19"/>
    <p:sldId id="277" r:id="rId20"/>
    <p:sldId id="278" r:id="rId21"/>
    <p:sldId id="280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EFDFE04-5ABC-4067-AE2A-1E67B185F638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B6B7D0DB-EBAE-43BB-A774-C877E2658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169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DFE04-5ABC-4067-AE2A-1E67B185F638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7D0DB-EBAE-43BB-A774-C877E2658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932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DFE04-5ABC-4067-AE2A-1E67B185F638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7D0DB-EBAE-43BB-A774-C877E2658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44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DFE04-5ABC-4067-AE2A-1E67B185F638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7D0DB-EBAE-43BB-A774-C877E2658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566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DFE04-5ABC-4067-AE2A-1E67B185F638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7D0DB-EBAE-43BB-A774-C877E2658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7019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DFE04-5ABC-4067-AE2A-1E67B185F638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7D0DB-EBAE-43BB-A774-C877E2658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248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DFE04-5ABC-4067-AE2A-1E67B185F638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7D0DB-EBAE-43BB-A774-C877E2658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73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8EFDFE04-5ABC-4067-AE2A-1E67B185F638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7D0DB-EBAE-43BB-A774-C877E2658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125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8EFDFE04-5ABC-4067-AE2A-1E67B185F638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7D0DB-EBAE-43BB-A774-C877E2658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63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DFE04-5ABC-4067-AE2A-1E67B185F638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7D0DB-EBAE-43BB-A774-C877E2658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927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DFE04-5ABC-4067-AE2A-1E67B185F638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7D0DB-EBAE-43BB-A774-C877E2658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21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DFE04-5ABC-4067-AE2A-1E67B185F638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7D0DB-EBAE-43BB-A774-C877E2658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966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DFE04-5ABC-4067-AE2A-1E67B185F638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7D0DB-EBAE-43BB-A774-C877E2658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675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DFE04-5ABC-4067-AE2A-1E67B185F638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7D0DB-EBAE-43BB-A774-C877E2658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DFE04-5ABC-4067-AE2A-1E67B185F638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7D0DB-EBAE-43BB-A774-C877E2658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26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DFE04-5ABC-4067-AE2A-1E67B185F638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7D0DB-EBAE-43BB-A774-C877E2658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156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DFE04-5ABC-4067-AE2A-1E67B185F638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7D0DB-EBAE-43BB-A774-C877E2658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90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EFDFE04-5ABC-4067-AE2A-1E67B185F638}" type="datetimeFigureOut">
              <a:rPr lang="en-US" smtClean="0"/>
              <a:t>1/12/2015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6B7D0DB-EBAE-43BB-A774-C877E2658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2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TSHmcme7yM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hyperlink" Target="mailto:najaysinghe311@gmail.com" TargetMode="Externa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astbleep.com/biology-notes/8/8/37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Perioperative Nursing</a:t>
            </a:r>
            <a:br>
              <a:rPr lang="en-US" sz="4400" dirty="0" smtClean="0"/>
            </a:b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NADEEKA JAYASINGHE (</a:t>
            </a:r>
            <a:r>
              <a:rPr lang="en-US" b="1" dirty="0" err="1" smtClean="0"/>
              <a:t>ccrn</a:t>
            </a:r>
            <a:r>
              <a:rPr lang="en-US" b="1" dirty="0" smtClean="0"/>
              <a:t>, </a:t>
            </a:r>
            <a:r>
              <a:rPr lang="en-US" b="1" dirty="0" err="1" smtClean="0"/>
              <a:t>Aust</a:t>
            </a:r>
            <a:r>
              <a:rPr lang="en-US" b="1" dirty="0" smtClean="0"/>
              <a:t>).</a:t>
            </a:r>
          </a:p>
          <a:p>
            <a:r>
              <a:rPr lang="en-US" dirty="0" smtClean="0"/>
              <a:t>MEDICAL AND NURSING iv, </a:t>
            </a:r>
            <a:r>
              <a:rPr lang="en-US" dirty="0" err="1" smtClean="0"/>
              <a:t>nur</a:t>
            </a:r>
            <a:r>
              <a:rPr lang="en-US" dirty="0" smtClean="0"/>
              <a:t> 124.</a:t>
            </a:r>
          </a:p>
          <a:p>
            <a:r>
              <a:rPr lang="en-US" dirty="0" smtClean="0"/>
              <a:t>Session 1.</a:t>
            </a:r>
            <a:endParaRPr lang="en-US" dirty="0"/>
          </a:p>
        </p:txBody>
      </p:sp>
      <p:pic>
        <p:nvPicPr>
          <p:cNvPr id="1026" name="Picture 2" descr="http://nursingdegreeguide.com/lib/img/Articles/PerioperativeNurs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698" y="1008229"/>
            <a:ext cx="26289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37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Informed Consent</a:t>
            </a:r>
            <a:endParaRPr lang="en-US" sz="18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Legal document – signifies that the client is giving consent for the procedure</a:t>
            </a:r>
          </a:p>
          <a:p>
            <a:r>
              <a:rPr lang="en-US" dirty="0" smtClean="0"/>
              <a:t>Guards the client against unwanted invasive procedures</a:t>
            </a:r>
          </a:p>
          <a:p>
            <a:r>
              <a:rPr lang="en-US" dirty="0" smtClean="0"/>
              <a:t>Protects the health care facility and health care professionals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38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Informed Consent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client requires a full explanation of the operation and must understand the procedure before signing the document.</a:t>
            </a:r>
          </a:p>
          <a:p>
            <a:r>
              <a:rPr lang="en-US" dirty="0" smtClean="0"/>
              <a:t>Potential risks, complications and disfigurements, anesthesia should be discussed.</a:t>
            </a:r>
          </a:p>
          <a:p>
            <a:r>
              <a:rPr lang="en-US" dirty="0" smtClean="0"/>
              <a:t>Ensure the patient receives an honest, accurate, fair statement of what to expect during and after surgery.</a:t>
            </a:r>
          </a:p>
          <a:p>
            <a:r>
              <a:rPr lang="en-US" dirty="0" smtClean="0"/>
              <a:t>Adults can sign their permit unless they are unconscious or mentally incompetent. In such cases, a relative or guardian can sign it.</a:t>
            </a:r>
          </a:p>
          <a:p>
            <a:r>
              <a:rPr lang="en-US" dirty="0" smtClean="0"/>
              <a:t>A child’s parent or legal guardian must sign for children under the age.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37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Informed Consent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5660" y="3402414"/>
            <a:ext cx="5892921" cy="1529686"/>
          </a:xfrm>
        </p:spPr>
        <p:txBody>
          <a:bodyPr/>
          <a:lstStyle/>
          <a:p>
            <a:r>
              <a:rPr lang="en-US" dirty="0" smtClean="0"/>
              <a:t>Once the record is signed it becomes a permanent part of the client’s record. Make sure it accompanies the patient to the operating room.</a:t>
            </a:r>
          </a:p>
          <a:p>
            <a:endParaRPr lang="en-US" dirty="0"/>
          </a:p>
        </p:txBody>
      </p:sp>
      <p:pic>
        <p:nvPicPr>
          <p:cNvPr id="7170" name="Picture 2" descr="http://www.techhealthperspectives.com/files/2013/06/p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77" y="2895283"/>
            <a:ext cx="3815924" cy="254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63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SURGICAL RISK FACTORS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SYSTEMIC FACTORS</a:t>
            </a:r>
          </a:p>
          <a:p>
            <a:pPr marL="0" indent="0">
              <a:buNone/>
            </a:pPr>
            <a:r>
              <a:rPr lang="en-US" dirty="0" smtClean="0"/>
              <a:t>Hypovolemia, Dehydration, electrolyte imbalances, Nutritional deficits, Extremes of age and weight, Infection and sepsis, Toxic Condition, Immunological abnormalities, Pulmonary disease, Renal disease, Pregnancy, </a:t>
            </a:r>
            <a:r>
              <a:rPr lang="en-US" dirty="0" err="1" smtClean="0"/>
              <a:t>Diminshed</a:t>
            </a:r>
            <a:r>
              <a:rPr lang="en-US" dirty="0" smtClean="0"/>
              <a:t> maternal physiological reserve,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SYSTEMIC FACTORS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0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SURGICAL RISK FACTORS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9672" y="655093"/>
            <a:ext cx="5240740" cy="4449170"/>
          </a:xfrm>
        </p:spPr>
        <p:txBody>
          <a:bodyPr/>
          <a:lstStyle/>
          <a:p>
            <a:r>
              <a:rPr lang="en-US" dirty="0" smtClean="0"/>
              <a:t>Coronary artery disease, heart failure failure, </a:t>
            </a:r>
            <a:r>
              <a:rPr lang="en-US" dirty="0" err="1" smtClean="0"/>
              <a:t>dysarrhythmias</a:t>
            </a:r>
            <a:r>
              <a:rPr lang="en-US" dirty="0" smtClean="0"/>
              <a:t>, hypertension, prosthetic heart valve, thromboembolism, hemorrhagic disorders, cerebrovascular disease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CARDIOVASCULAR DISEASE</a:t>
            </a:r>
            <a:endParaRPr lang="en-US" dirty="0"/>
          </a:p>
        </p:txBody>
      </p:sp>
      <p:pic>
        <p:nvPicPr>
          <p:cNvPr id="8194" name="Picture 2" descr="http://tr.toonpool.com/user/562/files/heart_1905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995" y="3433538"/>
            <a:ext cx="3010706" cy="309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52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SURGICAL RISK FACTORS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8346" y="4626590"/>
            <a:ext cx="3643953" cy="1393209"/>
          </a:xfrm>
        </p:spPr>
        <p:txBody>
          <a:bodyPr/>
          <a:lstStyle/>
          <a:p>
            <a:r>
              <a:rPr lang="en-US" dirty="0" smtClean="0"/>
              <a:t>Diabetes Mellitus, Adrenal Conditions, Thyroid Malfunction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ENDOCRINE DYSFUNCTION</a:t>
            </a:r>
            <a:endParaRPr lang="en-US" dirty="0"/>
          </a:p>
        </p:txBody>
      </p:sp>
      <p:pic>
        <p:nvPicPr>
          <p:cNvPr id="10244" name="Picture 4" descr="http://photos-ak.sparkpeople.com/nw/1/0/l1002018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13" y="1575155"/>
            <a:ext cx="272415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28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SURGICAL RISK FACTORS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4794" y="1447800"/>
            <a:ext cx="5190066" cy="4572000"/>
          </a:xfrm>
        </p:spPr>
        <p:txBody>
          <a:bodyPr/>
          <a:lstStyle/>
          <a:p>
            <a:r>
              <a:rPr lang="en-US" dirty="0" smtClean="0"/>
              <a:t>Hepatic Disease, Cirrhosis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Hepatic Disease</a:t>
            </a:r>
            <a:endParaRPr lang="en-US" dirty="0"/>
          </a:p>
        </p:txBody>
      </p:sp>
      <p:pic>
        <p:nvPicPr>
          <p:cNvPr id="9218" name="Picture 2" descr="http://www.bullshido.net/forums/geek/gars/images/1/2/3/4/6/cartoon_liver_alf_b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273" y="537925"/>
            <a:ext cx="1800225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71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List diagnostics and preventative strategies that can be used to mitigate the risk factors for surgery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00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Instruments Used In 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Watch video: NURSES ROCK: OPERATING ROOM BASIC INSTRUMENTS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www.youtube.com/watch?v=jTSHmcme7yM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31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SESSION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You are now able to:</a:t>
            </a:r>
          </a:p>
          <a:p>
            <a:r>
              <a:rPr lang="en-US" dirty="0" smtClean="0"/>
              <a:t>List types of surgeries</a:t>
            </a:r>
          </a:p>
          <a:p>
            <a:r>
              <a:rPr lang="en-US" dirty="0" smtClean="0"/>
              <a:t>Identify and differentiate different incision sites</a:t>
            </a:r>
          </a:p>
          <a:p>
            <a:r>
              <a:rPr lang="en-US" dirty="0" smtClean="0"/>
              <a:t>Discuss what points must be highlighted when a patient consents to a procedure</a:t>
            </a:r>
          </a:p>
          <a:p>
            <a:r>
              <a:rPr lang="en-US" dirty="0" smtClean="0"/>
              <a:t>Discuss the risk factors and relating preventative strategies that is common to all surgical procedures</a:t>
            </a:r>
          </a:p>
          <a:p>
            <a:r>
              <a:rPr lang="en-US" dirty="0" smtClean="0"/>
              <a:t>Identify the basic instruments found in an operating room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8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Housekeeping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Breaks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5"/>
          </p:nvPr>
        </p:nvSpPr>
        <p:spPr>
          <a:xfrm>
            <a:off x="2279324" y="7383275"/>
            <a:ext cx="3141879" cy="284729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Mobile phones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6"/>
          </p:nvPr>
        </p:nvSpPr>
        <p:spPr>
          <a:xfrm>
            <a:off x="9466858" y="8259561"/>
            <a:ext cx="1945337" cy="149696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Contact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en-US" dirty="0" smtClean="0"/>
              <a:t>Email: </a:t>
            </a:r>
            <a:r>
              <a:rPr lang="en-US" dirty="0" smtClean="0">
                <a:hlinkClick r:id="rId2"/>
              </a:rPr>
              <a:t>najaysinghe311@gmail.com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Please provide your email address on the paper provided. All communication will be done via email and VLE.</a:t>
            </a:r>
            <a:endParaRPr lang="en-US" dirty="0"/>
          </a:p>
        </p:txBody>
      </p:sp>
      <p:pic>
        <p:nvPicPr>
          <p:cNvPr id="12290" name="Picture 2" descr="http://mytunstall.co.uk/files/forumimages/coffee-cup-cartoon-copyright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946" y="3471673"/>
            <a:ext cx="116205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www.sciencephoto.com/image/345706/350wm/T3000710-Mobile_phone_cartoon_character-SP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712" y="3179761"/>
            <a:ext cx="1628498" cy="218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05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FOR HOME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 the types of nurses that are found in an operating room and list their responsibilities. </a:t>
            </a:r>
          </a:p>
          <a:p>
            <a:r>
              <a:rPr lang="en-US" dirty="0" smtClean="0"/>
              <a:t>Please bring your completed activity to class on the 14</a:t>
            </a:r>
            <a:r>
              <a:rPr lang="en-US" baseline="30000" dirty="0" smtClean="0"/>
              <a:t>th</a:t>
            </a:r>
            <a:r>
              <a:rPr lang="en-US" dirty="0" smtClean="0"/>
              <a:t> of January 2015.</a:t>
            </a:r>
          </a:p>
          <a:p>
            <a:r>
              <a:rPr lang="en-US" dirty="0" smtClean="0"/>
              <a:t>Need help? Email me or see me in office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98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Gowda, </a:t>
            </a:r>
            <a:r>
              <a:rPr lang="en-US" dirty="0" err="1" smtClean="0"/>
              <a:t>Nanjunde</a:t>
            </a:r>
            <a:r>
              <a:rPr lang="en-US" dirty="0" smtClean="0"/>
              <a:t>. “Foundations of Nursing”. 1</a:t>
            </a:r>
            <a:r>
              <a:rPr lang="en-US" baseline="30000" dirty="0" smtClean="0"/>
              <a:t>st</a:t>
            </a:r>
            <a:r>
              <a:rPr lang="en-US" dirty="0" smtClean="0"/>
              <a:t> ed. New Delhi: </a:t>
            </a:r>
            <a:r>
              <a:rPr lang="en-US" dirty="0" err="1" smtClean="0"/>
              <a:t>Jaypee</a:t>
            </a:r>
            <a:r>
              <a:rPr lang="en-US" dirty="0" smtClean="0"/>
              <a:t> Brothers Medical Publishers. , 2010.</a:t>
            </a:r>
          </a:p>
          <a:p>
            <a:r>
              <a:rPr lang="en-US" dirty="0" smtClean="0"/>
              <a:t>Hanna, Lydia. </a:t>
            </a:r>
            <a:r>
              <a:rPr lang="en-US" i="1" dirty="0" smtClean="0"/>
              <a:t>“Common Incisions”. </a:t>
            </a:r>
            <a:r>
              <a:rPr lang="en-US" dirty="0"/>
              <a:t>Available </a:t>
            </a:r>
            <a:r>
              <a:rPr lang="en-US" dirty="0" smtClean="0"/>
              <a:t>from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www.fastbleep.com/biology-notes/8/8/37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810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					THANK YOU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						Nadeeka </a:t>
            </a:r>
            <a:r>
              <a:rPr lang="en-US" dirty="0" err="1" smtClean="0"/>
              <a:t>jayasinghe</a:t>
            </a:r>
            <a:r>
              <a:rPr lang="en-US" dirty="0"/>
              <a:t>.</a:t>
            </a:r>
            <a:endParaRPr lang="en-US" dirty="0" smtClean="0"/>
          </a:p>
        </p:txBody>
      </p:sp>
      <p:pic>
        <p:nvPicPr>
          <p:cNvPr id="13314" name="Picture 2" descr="http://thefourthplane.files.wordpress.com/2013/05/scrub-nur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329" y="681442"/>
            <a:ext cx="3234519" cy="3234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60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Content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 of surgery</a:t>
            </a:r>
          </a:p>
          <a:p>
            <a:r>
              <a:rPr lang="en-US" dirty="0" smtClean="0"/>
              <a:t>Types of incisions</a:t>
            </a:r>
          </a:p>
          <a:p>
            <a:r>
              <a:rPr lang="en-US" dirty="0" smtClean="0"/>
              <a:t>Informed consent</a:t>
            </a:r>
          </a:p>
          <a:p>
            <a:r>
              <a:rPr lang="en-US" dirty="0" smtClean="0"/>
              <a:t>Surgical risk factors and preventative strategies</a:t>
            </a:r>
          </a:p>
          <a:p>
            <a:r>
              <a:rPr lang="en-US" dirty="0" smtClean="0"/>
              <a:t>Instruments in an operating room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21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Surgery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Diagnostic: To determine cause of symptoms</a:t>
            </a:r>
          </a:p>
          <a:p>
            <a:pPr marL="0" indent="0">
              <a:buNone/>
            </a:pPr>
            <a:r>
              <a:rPr lang="en-US" dirty="0" smtClean="0"/>
              <a:t>(Biopsy, exploratory laparotomy)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 smtClean="0"/>
              <a:t>Curative / Ablative : To remove diseased tissue</a:t>
            </a:r>
          </a:p>
          <a:p>
            <a:pPr marL="0" indent="0">
              <a:buNone/>
            </a:pPr>
            <a:r>
              <a:rPr lang="en-US" dirty="0" smtClean="0"/>
              <a:t>(Appendectomy)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 smtClean="0"/>
              <a:t>Restorative: To restore function of organ</a:t>
            </a:r>
          </a:p>
          <a:p>
            <a:pPr marL="0" indent="0">
              <a:buNone/>
            </a:pPr>
            <a:r>
              <a:rPr lang="en-US" dirty="0" smtClean="0"/>
              <a:t>To strengthen weakened areas (</a:t>
            </a:r>
            <a:r>
              <a:rPr lang="en-US" dirty="0" err="1" smtClean="0"/>
              <a:t>Hernioraphy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49266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</a:t>
            </a:r>
            <a:r>
              <a:rPr lang="en-US" dirty="0"/>
              <a:t>S</a:t>
            </a:r>
            <a:r>
              <a:rPr lang="en-US" dirty="0" smtClean="0"/>
              <a:t>urgery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To correct deformities (repair of cleft lips and palate</a:t>
            </a:r>
          </a:p>
          <a:p>
            <a:pPr marL="0" indent="0">
              <a:buNone/>
            </a:pPr>
            <a:r>
              <a:rPr lang="en-US" dirty="0" smtClean="0"/>
              <a:t>To rejoin a separate part (bone pinning)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 smtClean="0"/>
              <a:t>Palliative : To relieve symptoms without curing the disease</a:t>
            </a:r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 err="1" smtClean="0"/>
              <a:t>Sympathectomy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b="1" dirty="0" smtClean="0"/>
              <a:t>Cosmetic: To improve appearance </a:t>
            </a:r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 err="1" smtClean="0"/>
              <a:t>Rhinplasty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50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Incisions (refer to handout)</a:t>
            </a:r>
            <a:endParaRPr lang="en-US" dirty="0"/>
          </a:p>
        </p:txBody>
      </p:sp>
      <p:pic>
        <p:nvPicPr>
          <p:cNvPr id="2056" name="Picture 8" descr="Midline abdominal sca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7812" y="424180"/>
            <a:ext cx="2762250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US" b="1" dirty="0" smtClean="0"/>
              <a:t>VERTICAL INCISION 1: Midline Incision</a:t>
            </a:r>
          </a:p>
          <a:p>
            <a:pPr marL="342900" indent="-342900">
              <a:buAutoNum type="arabicPeriod"/>
            </a:pPr>
            <a:r>
              <a:rPr lang="en-US" b="1" dirty="0" smtClean="0"/>
              <a:t>VERTICAL INCISION 2: </a:t>
            </a:r>
            <a:r>
              <a:rPr lang="en-US" b="1" dirty="0" err="1" smtClean="0"/>
              <a:t>Paramedian</a:t>
            </a:r>
            <a:r>
              <a:rPr lang="en-US" b="1" dirty="0" smtClean="0"/>
              <a:t> Incision</a:t>
            </a:r>
          </a:p>
          <a:p>
            <a:pPr marL="342900" indent="-342900">
              <a:buAutoNum type="arabicPeriod"/>
            </a:pPr>
            <a:r>
              <a:rPr lang="en-US" b="1" dirty="0" smtClean="0"/>
              <a:t>VERTICAL INCISION 3: Mayo </a:t>
            </a:r>
            <a:r>
              <a:rPr lang="en-US" b="1" dirty="0"/>
              <a:t>R</a:t>
            </a:r>
            <a:r>
              <a:rPr lang="en-US" b="1" dirty="0" smtClean="0"/>
              <a:t>obson Incision</a:t>
            </a:r>
            <a:endParaRPr lang="en-US" b="1" dirty="0"/>
          </a:p>
        </p:txBody>
      </p:sp>
      <p:pic>
        <p:nvPicPr>
          <p:cNvPr id="2058" name="Picture 10" descr="Paramedian inci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8591" y="744300"/>
            <a:ext cx="2410584" cy="321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fastbleep.com/assets/notes/thumb/2219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937" y="3448050"/>
            <a:ext cx="2288335" cy="305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98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Incisions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dirty="0" smtClean="0"/>
              <a:t>4. TRANSVERSE INCISION 1: Transverse Incision</a:t>
            </a:r>
          </a:p>
          <a:p>
            <a:r>
              <a:rPr lang="en-US" b="1" dirty="0" smtClean="0"/>
              <a:t>5. TRANSEVERSE INCISION 2: Subcostal incision</a:t>
            </a:r>
          </a:p>
          <a:p>
            <a:r>
              <a:rPr lang="en-US" b="1" dirty="0" smtClean="0"/>
              <a:t>6. TRANSVERSE INCISION 3: </a:t>
            </a:r>
            <a:r>
              <a:rPr lang="en-US" b="1" dirty="0" err="1" smtClean="0"/>
              <a:t>McBurney’s</a:t>
            </a:r>
            <a:r>
              <a:rPr lang="en-US" b="1" dirty="0" smtClean="0"/>
              <a:t> incision and the </a:t>
            </a:r>
            <a:r>
              <a:rPr lang="en-US" b="1" dirty="0" err="1" smtClean="0"/>
              <a:t>Lanz</a:t>
            </a:r>
            <a:r>
              <a:rPr lang="en-US" b="1" dirty="0" smtClean="0"/>
              <a:t> Incision</a:t>
            </a:r>
          </a:p>
          <a:p>
            <a:r>
              <a:rPr lang="en-US" b="1" dirty="0" smtClean="0"/>
              <a:t>7. TRANSVERSE INCISION 4: </a:t>
            </a:r>
            <a:r>
              <a:rPr lang="en-US" b="1" dirty="0" err="1" smtClean="0"/>
              <a:t>Pfannensteil</a:t>
            </a:r>
            <a:r>
              <a:rPr lang="en-US" b="1" dirty="0" smtClean="0"/>
              <a:t> Incision</a:t>
            </a:r>
          </a:p>
        </p:txBody>
      </p:sp>
      <p:pic>
        <p:nvPicPr>
          <p:cNvPr id="3074" name="Picture 2" descr="http://www.fastbleep.com/assets/notes/thumb/2225_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7609" y="424466"/>
            <a:ext cx="2504391" cy="334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fastbleep.com/assets/notes/thumb/2220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928" y="-503603"/>
            <a:ext cx="2547206" cy="339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fastbleep.com/assets/notes/thumb/3288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585" y="2647106"/>
            <a:ext cx="2195683" cy="293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www.fastbleep.com/assets/notes/thumb/2229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7978" y="3452885"/>
            <a:ext cx="2288095" cy="305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92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Incisions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b="1" dirty="0" smtClean="0"/>
              <a:t>8. Oblique Incision</a:t>
            </a:r>
          </a:p>
          <a:p>
            <a:r>
              <a:rPr lang="en-US" b="1" dirty="0" smtClean="0"/>
              <a:t>9. Laparoscopic Incision</a:t>
            </a:r>
            <a:endParaRPr lang="en-US" b="1" dirty="0"/>
          </a:p>
        </p:txBody>
      </p:sp>
      <p:pic>
        <p:nvPicPr>
          <p:cNvPr id="4098" name="Picture 2" descr="http://www.fastbleep.com/assets/notes/thumb/2232_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3051" y="2528778"/>
            <a:ext cx="2762250" cy="36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fastbleep.com/assets/notes/thumb/2231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952" y="251248"/>
            <a:ext cx="2573976" cy="343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288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education-portal.com/cimages/multimages/16/informed_cons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937" y="2661859"/>
            <a:ext cx="6987701" cy="4701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Informed Consent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46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299</TotalTime>
  <Words>652</Words>
  <Application>Microsoft Office PowerPoint</Application>
  <PresentationFormat>Widescreen</PresentationFormat>
  <Paragraphs>95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Century Gothic</vt:lpstr>
      <vt:lpstr>Wingdings</vt:lpstr>
      <vt:lpstr>Wingdings 3</vt:lpstr>
      <vt:lpstr>Ion Boardroom</vt:lpstr>
      <vt:lpstr>Perioperative Nursing </vt:lpstr>
      <vt:lpstr>Housekeeping</vt:lpstr>
      <vt:lpstr>Session Content</vt:lpstr>
      <vt:lpstr>Types Of Surgery</vt:lpstr>
      <vt:lpstr>Types Of Surgery</vt:lpstr>
      <vt:lpstr>Types Of Incisions (refer to handout)</vt:lpstr>
      <vt:lpstr>Types Of Incisions</vt:lpstr>
      <vt:lpstr>Types of Incisions</vt:lpstr>
      <vt:lpstr>Informed Consent</vt:lpstr>
      <vt:lpstr>Informed Consent</vt:lpstr>
      <vt:lpstr>Informed Consent</vt:lpstr>
      <vt:lpstr>Informed Consent</vt:lpstr>
      <vt:lpstr>SURGICAL RISK FACTORS</vt:lpstr>
      <vt:lpstr>SURGICAL RISK FACTORS</vt:lpstr>
      <vt:lpstr>SURGICAL RISK FACTORS</vt:lpstr>
      <vt:lpstr>SURGICAL RISK FACTORS</vt:lpstr>
      <vt:lpstr>Group Task</vt:lpstr>
      <vt:lpstr>Instruments Used In OT</vt:lpstr>
      <vt:lpstr>SESSION SUMMARY</vt:lpstr>
      <vt:lpstr>ACTIVITY FOR HOME</vt:lpstr>
      <vt:lpstr>REFERENCES</vt:lpstr>
      <vt:lpstr>     THANK YOU 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Perioperative Nursing</dc:title>
  <dc:creator>Nadeeka</dc:creator>
  <cp:lastModifiedBy>Nadeeka</cp:lastModifiedBy>
  <cp:revision>26</cp:revision>
  <dcterms:created xsi:type="dcterms:W3CDTF">2015-01-07T05:08:45Z</dcterms:created>
  <dcterms:modified xsi:type="dcterms:W3CDTF">2015-01-12T08:23:31Z</dcterms:modified>
</cp:coreProperties>
</file>