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2C6D-53D8-47AF-8668-6AE6B9209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D08B-E11D-4FFD-9CFA-9B42B213F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615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2C6D-53D8-47AF-8668-6AE6B9209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D08B-E11D-4FFD-9CFA-9B42B213F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19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2C6D-53D8-47AF-8668-6AE6B9209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D08B-E11D-4FFD-9CFA-9B42B213F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172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2C6D-53D8-47AF-8668-6AE6B9209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D08B-E11D-4FFD-9CFA-9B42B213F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21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2C6D-53D8-47AF-8668-6AE6B9209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D08B-E11D-4FFD-9CFA-9B42B213F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768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2C6D-53D8-47AF-8668-6AE6B9209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D08B-E11D-4FFD-9CFA-9B42B213F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18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2C6D-53D8-47AF-8668-6AE6B9209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D08B-E11D-4FFD-9CFA-9B42B213F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730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2C6D-53D8-47AF-8668-6AE6B9209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D08B-E11D-4FFD-9CFA-9B42B213F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739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2C6D-53D8-47AF-8668-6AE6B9209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D08B-E11D-4FFD-9CFA-9B42B213F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180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2C6D-53D8-47AF-8668-6AE6B9209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D08B-E11D-4FFD-9CFA-9B42B213F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801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2C6D-53D8-47AF-8668-6AE6B9209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D08B-E11D-4FFD-9CFA-9B42B213F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36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52C6D-53D8-47AF-8668-6AE6B9209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D08B-E11D-4FFD-9CFA-9B42B213F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38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i="1" u="sng" dirty="0" smtClean="0"/>
              <a:t>Sexual Disorders</a:t>
            </a:r>
            <a:endParaRPr lang="en-US" sz="7200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4639" y="5638800"/>
            <a:ext cx="5459361" cy="6858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Dr. </a:t>
            </a:r>
            <a:r>
              <a:rPr lang="en-US" sz="4800" b="1" dirty="0" err="1" smtClean="0">
                <a:solidFill>
                  <a:schemeClr val="tx1"/>
                </a:solidFill>
              </a:rPr>
              <a:t>Vidumini</a:t>
            </a:r>
            <a:r>
              <a:rPr lang="en-US" sz="4800" b="1" dirty="0" smtClean="0">
                <a:solidFill>
                  <a:schemeClr val="tx1"/>
                </a:solidFill>
              </a:rPr>
              <a:t> De Silva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600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i="1" u="sng" dirty="0" smtClean="0"/>
              <a:t>2. Sexual dysfunction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pPr marL="0" indent="0">
              <a:buNone/>
            </a:pPr>
            <a:endParaRPr lang="en-US" i="1" u="sng" dirty="0" smtClean="0"/>
          </a:p>
          <a:p>
            <a:pPr marL="0" indent="0">
              <a:buNone/>
            </a:pPr>
            <a:r>
              <a:rPr lang="en-US" i="1" u="sng" dirty="0" smtClean="0"/>
              <a:t>Phases of sexual response cycle</a:t>
            </a:r>
          </a:p>
          <a:p>
            <a:pPr marL="514350" indent="-514350">
              <a:buAutoNum type="arabicPeriod"/>
            </a:pPr>
            <a:r>
              <a:rPr lang="en-US" dirty="0" smtClean="0"/>
              <a:t>Desire </a:t>
            </a:r>
          </a:p>
          <a:p>
            <a:pPr marL="514350" indent="-514350">
              <a:buAutoNum type="arabicPeriod"/>
            </a:pPr>
            <a:r>
              <a:rPr lang="en-US" dirty="0" smtClean="0"/>
              <a:t>Excitement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Orgasm</a:t>
            </a:r>
          </a:p>
          <a:p>
            <a:pPr marL="514350" indent="-514350">
              <a:buAutoNum type="arabicPeriod"/>
            </a:pPr>
            <a:r>
              <a:rPr lang="en-US" dirty="0" smtClean="0"/>
              <a:t>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0047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Desire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Hypoactive Sexual Desire Disorder</a:t>
            </a:r>
          </a:p>
          <a:p>
            <a:pPr lvl="1"/>
            <a:r>
              <a:rPr lang="en-US" dirty="0" smtClean="0"/>
              <a:t>Testosterone  </a:t>
            </a:r>
          </a:p>
          <a:p>
            <a:pPr lvl="1"/>
            <a:r>
              <a:rPr lang="en-US" dirty="0" smtClean="0"/>
              <a:t>Cognitive therapy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behavioural</a:t>
            </a:r>
            <a:r>
              <a:rPr lang="en-US" dirty="0" smtClean="0"/>
              <a:t> therapy</a:t>
            </a:r>
          </a:p>
          <a:p>
            <a:pPr lvl="1"/>
            <a:r>
              <a:rPr lang="en-US" dirty="0" smtClean="0"/>
              <a:t>Marital therapy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Sexual Aversion Disorder – aversion/avoidance of genital sexual contact with the partner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systematic desensitization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antidepressants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0625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Arousal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Female Sexual Arousal Disorder – failure to attain/maintain until completion of sexual activity, an adequate lubrication response of sexual excitement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Male erectile disorder</a:t>
            </a:r>
          </a:p>
          <a:p>
            <a:pPr>
              <a:buFontTx/>
              <a:buChar char="-"/>
            </a:pPr>
            <a:r>
              <a:rPr lang="en-US" dirty="0" smtClean="0"/>
              <a:t>Group therapy</a:t>
            </a:r>
          </a:p>
          <a:p>
            <a:pPr>
              <a:buFontTx/>
              <a:buChar char="-"/>
            </a:pPr>
            <a:r>
              <a:rPr lang="en-US" dirty="0" smtClean="0"/>
              <a:t>Hypnotherapy</a:t>
            </a:r>
          </a:p>
          <a:p>
            <a:pPr>
              <a:buFontTx/>
              <a:buChar char="-"/>
            </a:pPr>
            <a:r>
              <a:rPr lang="en-US" dirty="0" smtClean="0"/>
              <a:t>Systematic desensitization</a:t>
            </a:r>
          </a:p>
          <a:p>
            <a:pPr>
              <a:buFontTx/>
              <a:buChar char="-"/>
            </a:pPr>
            <a:r>
              <a:rPr lang="en-US" dirty="0" smtClean="0"/>
              <a:t>Testosterone</a:t>
            </a:r>
          </a:p>
          <a:p>
            <a:pPr>
              <a:buFontTx/>
              <a:buChar char="-"/>
            </a:pPr>
            <a:r>
              <a:rPr lang="en-US" dirty="0" err="1" smtClean="0"/>
              <a:t>Siladenfil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Penile implantation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341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Orgasmic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Anorgasmia</a:t>
            </a:r>
            <a:r>
              <a:rPr lang="en-US" dirty="0" smtClean="0"/>
              <a:t> (Female orgasmic disorder) – recurrent/persistent delay/absence of orgasm following normal sexual excitement phase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Retarded ejaculation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Premature ejaculation – persistent/recurrent ejaculation with minimal sexual excitement or before upon or shortly after penetration and before the person wishes it</a:t>
            </a:r>
          </a:p>
        </p:txBody>
      </p:sp>
    </p:spTree>
    <p:extLst>
      <p:ext uri="{BB962C8B-B14F-4D97-AF65-F5344CB8AC3E}">
        <p14:creationId xmlns:p14="http://schemas.microsoft.com/office/powerpoint/2010/main" xmlns="" val="96090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Sexual </a:t>
            </a:r>
            <a:r>
              <a:rPr lang="en-US" dirty="0"/>
              <a:t>P</a:t>
            </a:r>
            <a:r>
              <a:rPr lang="en-US" dirty="0" smtClean="0"/>
              <a:t>ain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Dyspareunia – genital pain before/during/after sexual intercourse not associated with </a:t>
            </a:r>
            <a:r>
              <a:rPr lang="en-US" dirty="0" err="1" smtClean="0"/>
              <a:t>vaginsmus</a:t>
            </a:r>
            <a:r>
              <a:rPr lang="en-US" dirty="0" smtClean="0"/>
              <a:t> or lack of lubrication</a:t>
            </a:r>
          </a:p>
          <a:p>
            <a:pPr marL="0" indent="0">
              <a:buNone/>
            </a:pPr>
            <a:r>
              <a:rPr lang="en-US" dirty="0" smtClean="0"/>
              <a:t> Rx : systematic desensitization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Vaginismus</a:t>
            </a:r>
            <a:r>
              <a:rPr lang="en-US" dirty="0" smtClean="0"/>
              <a:t> – involuntary constriction of outer 1/3 of vagina that prevents penile insertion and IC</a:t>
            </a:r>
          </a:p>
          <a:p>
            <a:pPr marL="0" indent="0">
              <a:buNone/>
            </a:pPr>
            <a:r>
              <a:rPr lang="en-US" dirty="0" smtClean="0"/>
              <a:t>Rx : 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1767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Aetiological</a:t>
            </a:r>
            <a:r>
              <a:rPr lang="en-US" dirty="0" smtClean="0"/>
              <a:t>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Biological – drugs (</a:t>
            </a:r>
            <a:r>
              <a:rPr lang="en-US" dirty="0" err="1" smtClean="0"/>
              <a:t>antihypertensives</a:t>
            </a:r>
            <a:r>
              <a:rPr lang="en-US" dirty="0" smtClean="0"/>
              <a:t>,  antipsychotics, antidepressants, anxiolytics, anticonvulsants) , Co-morbidities ( DM) , substance abuse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Psychosocial factors -  childhood sexual abuse, rape, fear of getting pregnant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9499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Exercise 02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your role?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7491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Sexual Orientation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these terms mean &amp; what can be done for them?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Homosexuality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Transsexualism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Bisexuality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1529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Sexually transmitted diseases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the risk groups?</a:t>
            </a:r>
          </a:p>
          <a:p>
            <a:r>
              <a:rPr lang="en-US" dirty="0" smtClean="0"/>
              <a:t>What are the STDs you know of?</a:t>
            </a:r>
          </a:p>
          <a:p>
            <a:r>
              <a:rPr lang="en-US" dirty="0" smtClean="0"/>
              <a:t>How they can be prevented?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4195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Thank You!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49879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need</a:t>
            </a:r>
          </a:p>
          <a:p>
            <a:r>
              <a:rPr lang="en-US" dirty="0" smtClean="0"/>
              <a:t>10 – 12 </a:t>
            </a:r>
            <a:r>
              <a:rPr lang="en-US" dirty="0" err="1" smtClean="0"/>
              <a:t>yrs</a:t>
            </a:r>
            <a:r>
              <a:rPr lang="en-US" dirty="0" smtClean="0"/>
              <a:t> – preoccupied with sexual changes &amp; beginning of interest towards the opposite gender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774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Disorders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Paraphilia</a:t>
            </a:r>
          </a:p>
          <a:p>
            <a:pPr marL="514350" indent="-514350">
              <a:buAutoNum type="arabicPeriod"/>
            </a:pPr>
            <a:r>
              <a:rPr lang="en-US" dirty="0" smtClean="0"/>
              <a:t>Sexual dysfunctions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Other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499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1. Paraphilia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Repetitive sexual fantasies involving non human objects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repetitive sexual activity with humans involving humiliation, suffering with non consenting partners. </a:t>
            </a:r>
          </a:p>
        </p:txBody>
      </p:sp>
    </p:spTree>
    <p:extLst>
      <p:ext uri="{BB962C8B-B14F-4D97-AF65-F5344CB8AC3E}">
        <p14:creationId xmlns:p14="http://schemas.microsoft.com/office/powerpoint/2010/main" xmlns="" val="290590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Males – commoner</a:t>
            </a:r>
          </a:p>
          <a:p>
            <a:r>
              <a:rPr lang="en-US" dirty="0" smtClean="0"/>
              <a:t>Sub types –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i="1" u="sng" dirty="0" smtClean="0"/>
              <a:t>Exhibitionism</a:t>
            </a:r>
            <a:r>
              <a:rPr lang="en-US" dirty="0" smtClean="0"/>
              <a:t> : recurrent intense sexual urges, </a:t>
            </a:r>
            <a:r>
              <a:rPr lang="en-US" dirty="0" err="1" smtClean="0"/>
              <a:t>behaviours</a:t>
            </a:r>
            <a:r>
              <a:rPr lang="en-US" dirty="0" smtClean="0"/>
              <a:t>, or sexually arousing fantasies involving the exposure of genitals to a stranger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   Fetishism</a:t>
            </a:r>
            <a:r>
              <a:rPr lang="en-US" dirty="0" smtClean="0"/>
              <a:t> : involves using nonliving objects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i="1" dirty="0" err="1" smtClean="0"/>
              <a:t>frotteurism</a:t>
            </a:r>
            <a:r>
              <a:rPr lang="en-US" b="1" i="1" dirty="0" smtClean="0"/>
              <a:t> : </a:t>
            </a:r>
            <a:r>
              <a:rPr lang="en-US" dirty="0" smtClean="0"/>
              <a:t>touching or rubbing against a non consenting person</a:t>
            </a:r>
            <a:endParaRPr lang="en-US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589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err="1" smtClean="0"/>
              <a:t>Paedophilia</a:t>
            </a:r>
            <a:r>
              <a:rPr lang="en-US" b="1" i="1" dirty="0" smtClean="0"/>
              <a:t> : </a:t>
            </a:r>
            <a:r>
              <a:rPr lang="en-US" dirty="0" smtClean="0"/>
              <a:t>sexual activity with a prepubescent child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Masochism</a:t>
            </a:r>
            <a:r>
              <a:rPr lang="en-US" dirty="0" smtClean="0"/>
              <a:t> : made to suffer, humiliation, beaten, and bound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Voyeurism </a:t>
            </a:r>
            <a:r>
              <a:rPr lang="en-US" dirty="0" smtClean="0"/>
              <a:t>: observing people who are either naked, disrobing or engage in sexual activity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Sadism</a:t>
            </a:r>
            <a:r>
              <a:rPr lang="en-US" dirty="0" smtClean="0"/>
              <a:t> : psychological / physical suffering is sexually exciting for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9442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err="1" smtClean="0"/>
              <a:t>Aetiology</a:t>
            </a:r>
            <a:r>
              <a:rPr lang="en-US" b="1" i="1" u="sng" dirty="0" smtClean="0"/>
              <a:t> of  Paraphilia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– abnormalities in limbic and temporal lobe</a:t>
            </a:r>
          </a:p>
          <a:p>
            <a:endParaRPr lang="en-US" dirty="0" smtClean="0"/>
          </a:p>
          <a:p>
            <a:r>
              <a:rPr lang="en-US" dirty="0" err="1" smtClean="0"/>
              <a:t>Behavioural</a:t>
            </a:r>
            <a:r>
              <a:rPr lang="en-US" dirty="0" smtClean="0"/>
              <a:t> theory : environmental influence</a:t>
            </a:r>
          </a:p>
          <a:p>
            <a:endParaRPr lang="en-US" dirty="0" smtClean="0"/>
          </a:p>
          <a:p>
            <a:r>
              <a:rPr lang="en-US" dirty="0" smtClean="0"/>
              <a:t>Other – due to multiple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473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28600"/>
            <a:ext cx="2971800" cy="762000"/>
          </a:xfrm>
        </p:spPr>
        <p:txBody>
          <a:bodyPr/>
          <a:lstStyle/>
          <a:p>
            <a:r>
              <a:rPr lang="en-US" b="1" i="1" u="sng" dirty="0" smtClean="0"/>
              <a:t>Rx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Biological : block/decrease level of androgens</a:t>
            </a:r>
          </a:p>
          <a:p>
            <a:endParaRPr lang="en-US" dirty="0" smtClean="0"/>
          </a:p>
          <a:p>
            <a:r>
              <a:rPr lang="en-US" dirty="0" smtClean="0"/>
              <a:t>Psychoanalytical therapy : assisting to identify childhood trauma/conflict that prevents the patient having normal sexual relationship</a:t>
            </a:r>
          </a:p>
          <a:p>
            <a:endParaRPr lang="en-US" dirty="0" smtClean="0"/>
          </a:p>
          <a:p>
            <a:r>
              <a:rPr lang="en-US" dirty="0" err="1" smtClean="0"/>
              <a:t>Behavioural</a:t>
            </a:r>
            <a:r>
              <a:rPr lang="en-US" dirty="0" smtClean="0"/>
              <a:t> therapy : </a:t>
            </a:r>
            <a:r>
              <a:rPr lang="en-US" dirty="0" err="1" smtClean="0"/>
              <a:t>aversioning</a:t>
            </a:r>
            <a:r>
              <a:rPr lang="en-US" dirty="0" smtClean="0"/>
              <a:t> ( </a:t>
            </a:r>
            <a:r>
              <a:rPr lang="en-US" dirty="0" err="1" smtClean="0"/>
              <a:t>eg</a:t>
            </a:r>
            <a:r>
              <a:rPr lang="en-US" dirty="0" smtClean="0"/>
              <a:t>: use of electrical shock  when exposure to undesired </a:t>
            </a:r>
            <a:r>
              <a:rPr lang="en-US" dirty="0" err="1" smtClean="0"/>
              <a:t>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9585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Exercise 01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your role?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960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478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Sexual Disorders</vt:lpstr>
      <vt:lpstr>Slide 2</vt:lpstr>
      <vt:lpstr>Disorders </vt:lpstr>
      <vt:lpstr>1. Paraphilia </vt:lpstr>
      <vt:lpstr>Slide 5</vt:lpstr>
      <vt:lpstr>Slide 6</vt:lpstr>
      <vt:lpstr>Aetiology of  Paraphilia</vt:lpstr>
      <vt:lpstr>Rx</vt:lpstr>
      <vt:lpstr>Exercise 01</vt:lpstr>
      <vt:lpstr>2. Sexual dysfunction</vt:lpstr>
      <vt:lpstr>Sexual Desire Disorders</vt:lpstr>
      <vt:lpstr>Sexual Arousal Disorder</vt:lpstr>
      <vt:lpstr>Orgasmic Disorder</vt:lpstr>
      <vt:lpstr>Sexual Pain Disorders</vt:lpstr>
      <vt:lpstr>Aetiological factors</vt:lpstr>
      <vt:lpstr>Exercise 02</vt:lpstr>
      <vt:lpstr>Sexual Orientation</vt:lpstr>
      <vt:lpstr>Sexually transmitted diseases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Disorders</dc:title>
  <dc:creator>Compaq</dc:creator>
  <cp:lastModifiedBy>User</cp:lastModifiedBy>
  <cp:revision>40</cp:revision>
  <dcterms:created xsi:type="dcterms:W3CDTF">2014-03-23T06:20:09Z</dcterms:created>
  <dcterms:modified xsi:type="dcterms:W3CDTF">2014-05-09T03:16:08Z</dcterms:modified>
</cp:coreProperties>
</file>