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D4A3-5831-4BAC-B710-010E9C441C7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4A4-64B0-416F-A538-70CBE994B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8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D4A3-5831-4BAC-B710-010E9C441C7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4A4-64B0-416F-A538-70CBE994B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D4A3-5831-4BAC-B710-010E9C441C7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4A4-64B0-416F-A538-70CBE994B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1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D4A3-5831-4BAC-B710-010E9C441C7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4A4-64B0-416F-A538-70CBE994B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8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D4A3-5831-4BAC-B710-010E9C441C7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4A4-64B0-416F-A538-70CBE994B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6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D4A3-5831-4BAC-B710-010E9C441C7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4A4-64B0-416F-A538-70CBE994B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D4A3-5831-4BAC-B710-010E9C441C7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4A4-64B0-416F-A538-70CBE994B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9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D4A3-5831-4BAC-B710-010E9C441C7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4A4-64B0-416F-A538-70CBE994B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0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D4A3-5831-4BAC-B710-010E9C441C7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4A4-64B0-416F-A538-70CBE994B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5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D4A3-5831-4BAC-B710-010E9C441C7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4A4-64B0-416F-A538-70CBE994B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2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D4A3-5831-4BAC-B710-010E9C441C7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F4A4-64B0-416F-A538-70CBE994B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1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DD4A3-5831-4BAC-B710-010E9C441C7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F4A4-64B0-416F-A538-70CBE994B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31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lk/imgres?imgurl=http://rileychildrenshospital.com/images/pic_sleeping_moon_091901.jpg&amp;imgrefurl=http://rileychildrenshospital.com/print.jsp%3Flocid%3D183&amp;h=210&amp;w=210&amp;sz=25&amp;hl=en&amp;start=23&amp;tbnid=rUtl-iPwjztneM:&amp;tbnh=106&amp;tbnw=106&amp;prev=/images%3Fq%3Dsleep%2Bdisorders%26start%3D20%26gbv%3D2%26ndsp%3D20%26svnum%3D10%26hl%3Den%26sa%3D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lk/imgres?imgurl=http://www.hindu.com/2006/04/12/images/2006041225810301.jpg&amp;imgrefurl=http://www.hindu.com/2006/04/12/stories/2006041225810300.htm&amp;h=326&amp;w=350&amp;sz=23&amp;hl=en&amp;start=12&amp;tbnid=gSmCUx90867soM:&amp;tbnh=112&amp;tbnw=120&amp;prev=/images%3Fq%3Dsleep%2Bdisorders%26gbv%3D2%26svnum%3D10%26hl%3Den%26sa%3D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lk/imgres?imgurl=http://www.parenting-ed.org/handout3/Specific%2520Concerns%2520and%2520Problems/nightterrors.GIF&amp;imgrefurl=http://www.parenting-ed.org/handout3/Specific%2520Concerns%2520and%2520Problems/night%2520terrors.htm&amp;h=153&amp;w=175&amp;sz=11&amp;hl=en&amp;start=6&amp;tbnid=8wm3ke7UkNs5lM:&amp;tbnh=87&amp;tbnw=100&amp;prev=/images%3Fq%3Dnight%2Bterrors%26gbv%3D2%26svnum%3D10%26hl%3Den%26sa%3D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lk/imgres?imgurl=http://www.alexian.org/progserv/sleep/images/sleepgirl.jpg&amp;imgrefurl=http://www.alexian.org/progserv/sleep/&amp;h=243&amp;w=203&amp;sz=5&amp;hl=en&amp;start=28&amp;tbnid=P6JJqBRdnev8vM:&amp;tbnh=110&amp;tbnw=92&amp;prev=/images%3Fq%3Dsleep%2Bdisorders%26start%3D20%26gbv%3D2%26ndsp%3D20%26svnum%3D10%26hl%3Den%26sa%3DN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lk/imgres?imgurl=http://home.att.net/~mcp3_2000/_backgrds/human/man_sleep_walking.gif&amp;imgrefurl=http://www.tqnyc.org/NYC063367/Content%25201.htm&amp;h=222&amp;w=173&amp;sz=7&amp;hl=en&amp;start=4&amp;tbnid=T9b5K1DJTXuoTM:&amp;tbnh=107&amp;tbnw=83&amp;prev=/images%3Fq%3Dsleep%2Bwalking%26gbv%3D2%26svnum%3D10%26hl%3Den%26sa%3D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lk/imgres?imgurl=http://www.kaax.org/images/archives/2002/05_0201-011-19_Sleep_S1.jpg&amp;imgrefurl=http://www.kaax.org/images/archives/2002/image005.html&amp;h=480&amp;w=600&amp;sz=100&amp;hl=en&amp;start=16&amp;tbnid=d_HzBRK1ohM3UM:&amp;tbnh=108&amp;tbnw=135&amp;prev=/images%3Fq%3Dsleep%26gbv%3D2%26svnum%3D10%26hl%3Den%26sa%3D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lk/imgres?imgurl=http://www.geocities.com/happyfreakshow/insomnia.jpg&amp;imgrefurl=http://www.geocities.com/happyfreakshow/ills.html&amp;h=1005&amp;w=766&amp;sz=227&amp;hl=en&amp;start=6&amp;tbnid=4c3niwcc137VJM:&amp;tbnh=149&amp;tbnw=114&amp;prev=/images%3Fq%3Dinsomnia%26gbv%3D2%26svnum%3D10%26hl%3Den%26sa%3D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lk/imgres?imgurl=http://www.healthynj.org/dis-con/sleep/sleep1.jpg&amp;imgrefurl=http://www.healthynj.org/dis-con/sleep/nj.htm&amp;h=263&amp;w=192&amp;sz=14&amp;hl=en&amp;start=15&amp;tbnid=SoPki_UzuU_hdM:&amp;tbnh=112&amp;tbnw=82&amp;prev=/images%3Fq%3Dsleep%2Bdisorders%26gbv%3D2%26svnum%3D10%26hl%3Den%26sa%3D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mages.google.lk/imgres?imgurl=http://www.premiersleepcenter.net/images/pic5.jpg&amp;imgrefurl=http://www.premiersleepcenter.net/solutions.html&amp;h=320&amp;w=300&amp;sz=24&amp;hl=en&amp;start=38&amp;tbnid=vU_0zVzLT15ZFM:&amp;tbnh=118&amp;tbnw=111&amp;prev=/images%3Fq%3Dsleep%2Bdisorders%26start%3D20%26gbv%3D2%26ndsp%3D20%26svnum%3D10%26hl%3Den%26sa%3DN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pic_sleeping_moon_09190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154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0" y="152400"/>
            <a:ext cx="5715000" cy="1066800"/>
          </a:xfrm>
        </p:spPr>
        <p:txBody>
          <a:bodyPr>
            <a:normAutofit/>
          </a:bodyPr>
          <a:lstStyle/>
          <a:p>
            <a:r>
              <a:rPr lang="en-US" sz="5400" b="1" i="1" u="sng" dirty="0">
                <a:solidFill>
                  <a:srgbClr val="FF0000"/>
                </a:solidFill>
              </a:rPr>
              <a:t>Sleep  Disorders</a:t>
            </a:r>
          </a:p>
        </p:txBody>
      </p:sp>
    </p:spTree>
    <p:extLst>
      <p:ext uri="{BB962C8B-B14F-4D97-AF65-F5344CB8AC3E}">
        <p14:creationId xmlns:p14="http://schemas.microsoft.com/office/powerpoint/2010/main" val="27329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Narcolepsy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Irresistible attacks of refreshing daytime sleep</a:t>
            </a:r>
          </a:p>
          <a:p>
            <a:r>
              <a:rPr lang="en-US"/>
              <a:t>Along with brief episodes of </a:t>
            </a:r>
          </a:p>
          <a:p>
            <a:pPr lvl="1"/>
            <a:r>
              <a:rPr lang="en-US"/>
              <a:t>bilateral loss of muscle tone – catalepsy </a:t>
            </a:r>
          </a:p>
          <a:p>
            <a:pPr lvl="1"/>
            <a:r>
              <a:rPr lang="en-US"/>
              <a:t>Hypnogogic / hypnopompic hallucinations (auditory or visual ) </a:t>
            </a:r>
          </a:p>
          <a:p>
            <a:pPr lvl="1"/>
            <a:r>
              <a:rPr lang="en-US"/>
              <a:t>Sleep paralysis</a:t>
            </a:r>
          </a:p>
          <a:p>
            <a:pPr>
              <a:buFontTx/>
              <a:buNone/>
            </a:pPr>
            <a:r>
              <a:rPr lang="en-US" sz="2800"/>
              <a:t>Lasting 10 to 20 minutes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9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bab0076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4487863" cy="544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25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/>
              <a:t>Begins between 10 and 20 years of age</a:t>
            </a:r>
          </a:p>
          <a:p>
            <a:r>
              <a:rPr lang="en-US"/>
              <a:t>More frequently seen in males</a:t>
            </a:r>
          </a:p>
          <a:p>
            <a:r>
              <a:rPr lang="en-US"/>
              <a:t>Could be familial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Management</a:t>
            </a:r>
          </a:p>
          <a:p>
            <a:r>
              <a:rPr lang="en-US"/>
              <a:t>Regular routine of well planned short naps during the day</a:t>
            </a:r>
          </a:p>
          <a:p>
            <a:r>
              <a:rPr lang="en-US"/>
              <a:t>Avoiding precipitants</a:t>
            </a:r>
          </a:p>
          <a:p>
            <a:r>
              <a:rPr lang="en-US"/>
              <a:t>Medication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Circadian rhythm sleep disorders (sleep wake cycle disorders 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276600"/>
            <a:ext cx="8229600" cy="4525963"/>
          </a:xfrm>
        </p:spPr>
        <p:txBody>
          <a:bodyPr/>
          <a:lstStyle/>
          <a:p>
            <a:r>
              <a:rPr lang="en-US"/>
              <a:t>Jet lag</a:t>
            </a:r>
          </a:p>
          <a:p>
            <a:r>
              <a:rPr lang="en-US"/>
              <a:t>Shift work</a:t>
            </a:r>
          </a:p>
        </p:txBody>
      </p:sp>
      <p:pic>
        <p:nvPicPr>
          <p:cNvPr id="28676" name="Picture 4" descr="200604122581030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387725"/>
            <a:ext cx="2819400" cy="286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29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Parasomnias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819400"/>
            <a:ext cx="8229600" cy="4525963"/>
          </a:xfrm>
        </p:spPr>
        <p:txBody>
          <a:bodyPr/>
          <a:lstStyle/>
          <a:p>
            <a:r>
              <a:rPr lang="en-US"/>
              <a:t>Nightmares</a:t>
            </a:r>
          </a:p>
          <a:p>
            <a:r>
              <a:rPr lang="en-US"/>
              <a:t>Night terrors</a:t>
            </a:r>
          </a:p>
          <a:p>
            <a:r>
              <a:rPr lang="en-US"/>
              <a:t>Sleep walking</a:t>
            </a:r>
          </a:p>
        </p:txBody>
      </p:sp>
    </p:spTree>
    <p:extLst>
      <p:ext uri="{BB962C8B-B14F-4D97-AF65-F5344CB8AC3E}">
        <p14:creationId xmlns:p14="http://schemas.microsoft.com/office/powerpoint/2010/main" val="301519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Nightmares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/>
              <a:t>Long frightening dreams from which people are awaken suddenly</a:t>
            </a:r>
          </a:p>
          <a:p>
            <a:r>
              <a:rPr lang="en-US"/>
              <a:t>Detailed dream recall present</a:t>
            </a:r>
          </a:p>
          <a:p>
            <a:r>
              <a:rPr lang="en-US"/>
              <a:t>Occurs in REM sleep</a:t>
            </a:r>
          </a:p>
          <a:p>
            <a:r>
              <a:rPr lang="en-US"/>
              <a:t>May be lifelong for some</a:t>
            </a:r>
          </a:p>
          <a:p>
            <a:r>
              <a:rPr lang="en-US"/>
              <a:t>During periods of stress / anxiety for some</a:t>
            </a:r>
          </a:p>
          <a:p>
            <a:r>
              <a:rPr lang="en-US"/>
              <a:t>Precipitated by frightening experiences during the day</a:t>
            </a:r>
          </a:p>
        </p:txBody>
      </p:sp>
    </p:spTree>
    <p:extLst>
      <p:ext uri="{BB962C8B-B14F-4D97-AF65-F5344CB8AC3E}">
        <p14:creationId xmlns:p14="http://schemas.microsoft.com/office/powerpoint/2010/main" val="405453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causes – PTSD</a:t>
            </a:r>
          </a:p>
          <a:p>
            <a:pPr>
              <a:buFontTx/>
              <a:buNone/>
            </a:pPr>
            <a:r>
              <a:rPr lang="en-US"/>
              <a:t>                              fever</a:t>
            </a:r>
          </a:p>
          <a:p>
            <a:pPr>
              <a:buFontTx/>
              <a:buNone/>
            </a:pPr>
            <a:r>
              <a:rPr lang="en-US"/>
              <a:t>                              psychotropic drugs</a:t>
            </a:r>
          </a:p>
          <a:p>
            <a:pPr>
              <a:buFontTx/>
              <a:buNone/>
            </a:pPr>
            <a:r>
              <a:rPr lang="en-US"/>
              <a:t>                              alcohol detoxification</a:t>
            </a:r>
          </a:p>
          <a:p>
            <a:pPr>
              <a:buFontTx/>
              <a:buNone/>
            </a:pPr>
            <a:r>
              <a:rPr lang="en-US"/>
              <a:t>No specific treatment needed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Night terror disorder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/>
              <a:t>Less common than nightmares</a:t>
            </a:r>
          </a:p>
          <a:p>
            <a:r>
              <a:rPr lang="en-US"/>
              <a:t>Sometimes familial</a:t>
            </a:r>
          </a:p>
          <a:p>
            <a:r>
              <a:rPr lang="en-US"/>
              <a:t>Begins in childhood</a:t>
            </a:r>
          </a:p>
          <a:p>
            <a:r>
              <a:rPr lang="en-US"/>
              <a:t>May persist into adult life</a:t>
            </a:r>
          </a:p>
          <a:p>
            <a:r>
              <a:rPr lang="en-US"/>
              <a:t>In NREM sleep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7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r>
              <a:rPr lang="en-US"/>
              <a:t>Suddenly gets up and appears terrified, confused, may scream</a:t>
            </a:r>
          </a:p>
          <a:p>
            <a:r>
              <a:rPr lang="en-US"/>
              <a:t>Slowly settles after a few minutes and then goes back to sleep</a:t>
            </a:r>
          </a:p>
          <a:p>
            <a:r>
              <a:rPr lang="en-US"/>
              <a:t>Little or no dream recall</a:t>
            </a:r>
          </a:p>
          <a:p>
            <a:r>
              <a:rPr lang="en-US"/>
              <a:t>Can be managed with regular bedtime routine and good sleep hygiene</a:t>
            </a:r>
          </a:p>
        </p:txBody>
      </p:sp>
      <p:pic>
        <p:nvPicPr>
          <p:cNvPr id="32774" name="Picture 6" descr="nightterror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24325"/>
            <a:ext cx="278130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08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Sleep walking (somnambulism)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Happens during NREM sleep</a:t>
            </a:r>
          </a:p>
          <a:p>
            <a:r>
              <a:rPr lang="en-US"/>
              <a:t>Usually in the early parts of the night</a:t>
            </a:r>
          </a:p>
          <a:p>
            <a:r>
              <a:rPr lang="en-US"/>
              <a:t>Common during 5 to 12 years of age</a:t>
            </a:r>
          </a:p>
          <a:p>
            <a:r>
              <a:rPr lang="en-US"/>
              <a:t>Some persist into adult life</a:t>
            </a:r>
          </a:p>
          <a:p>
            <a:r>
              <a:rPr lang="en-US"/>
              <a:t>Commoner in boys</a:t>
            </a:r>
          </a:p>
          <a:p>
            <a:r>
              <a:rPr lang="en-US"/>
              <a:t>May be familial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1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Sleep</a:t>
            </a:r>
          </a:p>
        </p:txBody>
      </p:sp>
      <p:pic>
        <p:nvPicPr>
          <p:cNvPr id="4100" name="Picture 4" descr="sleepgirl">
            <a:hlinkClick r:id="rId2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64413" y="4800600"/>
            <a:ext cx="1512887" cy="1809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077200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A regular , recurrent, easily reversible state , characterized by increase in threshold of response to external stimuli relative to waking state</a:t>
            </a:r>
          </a:p>
          <a:p>
            <a:pPr>
              <a:spcBef>
                <a:spcPct val="50000"/>
              </a:spcBef>
            </a:pPr>
            <a:r>
              <a:rPr lang="en-US" sz="3200"/>
              <a:t>Made up of two physiological states </a:t>
            </a:r>
          </a:p>
          <a:p>
            <a:pPr>
              <a:spcBef>
                <a:spcPct val="50000"/>
              </a:spcBef>
            </a:pPr>
            <a:r>
              <a:rPr lang="en-US" sz="3200"/>
              <a:t>	NREM sleep- </a:t>
            </a:r>
            <a:r>
              <a:rPr lang="en-US" sz="2400"/>
              <a:t>Non Rapid Eye Movement sleep</a:t>
            </a:r>
            <a:r>
              <a:rPr lang="en-US"/>
              <a:t> </a:t>
            </a:r>
            <a:endParaRPr lang="en-US" sz="3200"/>
          </a:p>
          <a:p>
            <a:pPr>
              <a:spcBef>
                <a:spcPct val="50000"/>
              </a:spcBef>
            </a:pPr>
            <a:r>
              <a:rPr lang="en-US" sz="3200"/>
              <a:t>	REM sleep - </a:t>
            </a:r>
            <a:r>
              <a:rPr lang="en-US" sz="2400"/>
              <a:t>Rapid Eye Movement sleep</a:t>
            </a:r>
            <a:endParaRPr lang="en-US" sz="3200"/>
          </a:p>
          <a:p>
            <a:pPr>
              <a:spcBef>
                <a:spcPct val="5000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6928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400800"/>
          </a:xfrm>
        </p:spPr>
        <p:txBody>
          <a:bodyPr/>
          <a:lstStyle/>
          <a:p>
            <a:r>
              <a:rPr lang="en-US"/>
              <a:t>Most children do not walk but sit up and make repetitive movements</a:t>
            </a:r>
          </a:p>
          <a:p>
            <a:r>
              <a:rPr lang="en-US"/>
              <a:t>Some walk around usually with their eyes open, in a mechanical manner, but avoiding familiar objects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Most episodes last for a few seconds or minutes</a:t>
            </a:r>
          </a:p>
          <a:p>
            <a:r>
              <a:rPr lang="en-US"/>
              <a:t>Usually no recollection of what happened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17413" name="Picture 5" descr="man_sleep_walk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667000"/>
            <a:ext cx="1795463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59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Management</a:t>
            </a:r>
          </a:p>
          <a:p>
            <a:endParaRPr lang="en-US"/>
          </a:p>
          <a:p>
            <a:r>
              <a:rPr lang="en-US"/>
              <a:t>Can occasionally harm themselves</a:t>
            </a:r>
          </a:p>
          <a:p>
            <a:r>
              <a:rPr lang="en-US"/>
              <a:t>Management involves preventing injury</a:t>
            </a:r>
          </a:p>
          <a:p>
            <a:r>
              <a:rPr lang="en-US"/>
              <a:t>Should be given advice about safety, avoidance of precipitants </a:t>
            </a:r>
          </a:p>
          <a:p>
            <a:pPr lvl="1"/>
            <a:r>
              <a:rPr lang="en-US"/>
              <a:t>sleep deprivation</a:t>
            </a:r>
          </a:p>
          <a:p>
            <a:pPr lvl="1"/>
            <a:r>
              <a:rPr lang="en-US"/>
              <a:t>extreme tiredness</a:t>
            </a:r>
          </a:p>
          <a:p>
            <a:pPr lvl="1"/>
            <a:r>
              <a:rPr lang="en-US"/>
              <a:t>stress</a:t>
            </a:r>
          </a:p>
          <a:p>
            <a:pPr lvl="1"/>
            <a:r>
              <a:rPr lang="en-US"/>
              <a:t>alcohol before sleep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6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5" name="Picture 5" descr="05_0201-011-19_Sleep_S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665"/>
            <a:ext cx="8229600" cy="150433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9600" b="1" i="1" dirty="0" smtClean="0">
                <a:solidFill>
                  <a:schemeClr val="bg1"/>
                </a:solidFill>
              </a:rPr>
              <a:t>Thank you </a:t>
            </a:r>
          </a:p>
          <a:p>
            <a:pPr algn="ctr">
              <a:buFontTx/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0411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Sleep disorders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Common in the general population</a:t>
            </a:r>
          </a:p>
          <a:p>
            <a:r>
              <a:rPr lang="en-US" sz="2800"/>
              <a:t>Upto 30% of adults complain of insomnia</a:t>
            </a:r>
          </a:p>
          <a:p>
            <a:r>
              <a:rPr lang="en-US" sz="2800"/>
              <a:t>5% have excessive sleepiness</a:t>
            </a:r>
          </a:p>
          <a:p>
            <a:endParaRPr lang="en-US" sz="2800"/>
          </a:p>
          <a:p>
            <a:r>
              <a:rPr lang="en-US" sz="2800"/>
              <a:t>Problems with sleep </a:t>
            </a:r>
          </a:p>
          <a:p>
            <a:pPr lvl="1"/>
            <a:r>
              <a:rPr lang="en-US" sz="2400"/>
              <a:t>may be due to a primary sleep disorder</a:t>
            </a:r>
          </a:p>
          <a:p>
            <a:pPr lvl="1"/>
            <a:r>
              <a:rPr lang="en-US" sz="2400"/>
              <a:t>May be a cause of psychological symptoms</a:t>
            </a:r>
          </a:p>
          <a:p>
            <a:pPr lvl="1"/>
            <a:r>
              <a:rPr lang="en-US" sz="2400"/>
              <a:t>Maybe a feature of mental illness</a:t>
            </a:r>
          </a:p>
          <a:p>
            <a:pPr lvl="1"/>
            <a:r>
              <a:rPr lang="en-US" sz="2400"/>
              <a:t>Maybe mistaken for a psychological disorder</a:t>
            </a:r>
          </a:p>
        </p:txBody>
      </p:sp>
    </p:spTree>
    <p:extLst>
      <p:ext uri="{BB962C8B-B14F-4D97-AF65-F5344CB8AC3E}">
        <p14:creationId xmlns:p14="http://schemas.microsoft.com/office/powerpoint/2010/main" val="118535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Insomnia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Difficulty initiating and maintaining sleep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Common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Transient </a:t>
            </a:r>
            <a:r>
              <a:rPr lang="en-US" sz="2800" dirty="0"/>
              <a:t>or persistent 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Transient episodes of insomnia may be associated with anxiety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                            grief / loss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                             any kind of life change or stress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No specific treatment needed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If hypnotics are given should be short term</a:t>
            </a:r>
          </a:p>
        </p:txBody>
      </p:sp>
      <p:pic>
        <p:nvPicPr>
          <p:cNvPr id="15366" name="Picture 6" descr="insomni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23963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9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secondary </a:t>
            </a:r>
            <a:r>
              <a:rPr lang="en-US" dirty="0"/>
              <a:t>to </a:t>
            </a:r>
            <a:r>
              <a:rPr lang="en-US" dirty="0" smtClean="0"/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</a:t>
            </a:r>
            <a:r>
              <a:rPr lang="en-US" dirty="0" smtClean="0"/>
              <a:t>        painful </a:t>
            </a:r>
            <a:r>
              <a:rPr lang="en-US" dirty="0"/>
              <a:t>physical conditions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      depressive disorders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      anxiety disorders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May be associated with the use of alcohol, caffeine or prescribed medication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No cause may be found in 15% - primary insomnia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82648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Management </a:t>
            </a:r>
          </a:p>
          <a:p>
            <a:pPr>
              <a:buFontTx/>
              <a:buNone/>
            </a:pPr>
            <a:r>
              <a:rPr lang="en-US"/>
              <a:t> </a:t>
            </a:r>
          </a:p>
          <a:p>
            <a:pPr>
              <a:buFontTx/>
              <a:buNone/>
            </a:pPr>
            <a:r>
              <a:rPr lang="en-US"/>
              <a:t>	Treating the primary cause</a:t>
            </a:r>
          </a:p>
          <a:p>
            <a:pPr>
              <a:buFontTx/>
              <a:buNone/>
            </a:pPr>
            <a:r>
              <a:rPr lang="en-US"/>
              <a:t>	General measure to promote good sleep</a:t>
            </a:r>
          </a:p>
          <a:p>
            <a:pPr>
              <a:buFontTx/>
              <a:buNone/>
            </a:pPr>
            <a:r>
              <a:rPr lang="en-US"/>
              <a:t>	Avoiding disruption to sleep</a:t>
            </a:r>
          </a:p>
          <a:p>
            <a:pPr>
              <a:buFontTx/>
              <a:buNone/>
            </a:pPr>
            <a:r>
              <a:rPr lang="en-US"/>
              <a:t>	Short term hypnotics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2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23" name="Picture 7" descr="sleep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6038"/>
            <a:ext cx="3502025" cy="643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9" name="Picture 13" descr="pic5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962" y="1600200"/>
            <a:ext cx="53340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44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Hypersomnias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/>
              <a:t>Excessive daytime sleepiness</a:t>
            </a:r>
          </a:p>
          <a:p>
            <a:endParaRPr lang="en-US"/>
          </a:p>
          <a:p>
            <a:r>
              <a:rPr lang="en-US"/>
              <a:t>Causes – </a:t>
            </a:r>
          </a:p>
          <a:p>
            <a:pPr lvl="1"/>
            <a:r>
              <a:rPr lang="en-US"/>
              <a:t>Insufficient night time sleep</a:t>
            </a:r>
          </a:p>
          <a:p>
            <a:pPr lvl="1"/>
            <a:r>
              <a:rPr lang="en-US"/>
              <a:t>Pathological sleep</a:t>
            </a:r>
          </a:p>
        </p:txBody>
      </p:sp>
      <p:pic>
        <p:nvPicPr>
          <p:cNvPr id="22532" name="Picture 4" descr="shift%20work%20sleep%20dis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09800"/>
            <a:ext cx="33909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88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Obstructive sleep apnoea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Excessive daytime drowsiness with excessive snoring at night</a:t>
            </a:r>
          </a:p>
          <a:p>
            <a:r>
              <a:rPr lang="en-US"/>
              <a:t>Associated with upper airway obstruction</a:t>
            </a:r>
          </a:p>
          <a:p>
            <a:endParaRPr lang="en-US"/>
          </a:p>
          <a:p>
            <a:r>
              <a:rPr lang="en-US"/>
              <a:t>Management</a:t>
            </a:r>
          </a:p>
          <a:p>
            <a:pPr>
              <a:buFontTx/>
              <a:buNone/>
            </a:pPr>
            <a:r>
              <a:rPr lang="en-US"/>
              <a:t>    relieve cause of obstruction</a:t>
            </a:r>
          </a:p>
          <a:p>
            <a:pPr>
              <a:buFontTx/>
              <a:buNone/>
            </a:pPr>
            <a:r>
              <a:rPr lang="en-US"/>
              <a:t>    encourage weight loss</a:t>
            </a:r>
          </a:p>
        </p:txBody>
      </p:sp>
    </p:spTree>
    <p:extLst>
      <p:ext uri="{BB962C8B-B14F-4D97-AF65-F5344CB8AC3E}">
        <p14:creationId xmlns:p14="http://schemas.microsoft.com/office/powerpoint/2010/main" val="87153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511</Words>
  <Application>Microsoft Office PowerPoint</Application>
  <PresentationFormat>On-screen Show (4:3)</PresentationFormat>
  <Paragraphs>123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Sleep  Disorders</vt:lpstr>
      <vt:lpstr>Sleep</vt:lpstr>
      <vt:lpstr>Sleep disorders</vt:lpstr>
      <vt:lpstr>Insomnia</vt:lpstr>
      <vt:lpstr>PowerPoint Presentation</vt:lpstr>
      <vt:lpstr>PowerPoint Presentation</vt:lpstr>
      <vt:lpstr>PowerPoint Presentation</vt:lpstr>
      <vt:lpstr>Hypersomnias</vt:lpstr>
      <vt:lpstr>Obstructive sleep apnoea</vt:lpstr>
      <vt:lpstr>Narcolepsy</vt:lpstr>
      <vt:lpstr>PowerPoint Presentation</vt:lpstr>
      <vt:lpstr>PowerPoint Presentation</vt:lpstr>
      <vt:lpstr>Circadian rhythm sleep disorders (sleep wake cycle disorders )</vt:lpstr>
      <vt:lpstr>Parasomnias</vt:lpstr>
      <vt:lpstr>Nightmares</vt:lpstr>
      <vt:lpstr>PowerPoint Presentation</vt:lpstr>
      <vt:lpstr>Night terror disorder</vt:lpstr>
      <vt:lpstr>PowerPoint Presentation</vt:lpstr>
      <vt:lpstr>Sleep walking (somnambulism)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  Disorders</dc:title>
  <dc:creator>Compaq</dc:creator>
  <cp:lastModifiedBy>Compaq</cp:lastModifiedBy>
  <cp:revision>5</cp:revision>
  <dcterms:created xsi:type="dcterms:W3CDTF">2014-03-24T06:00:34Z</dcterms:created>
  <dcterms:modified xsi:type="dcterms:W3CDTF">2014-03-24T06:22:18Z</dcterms:modified>
</cp:coreProperties>
</file>