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F907-4630-4F24-9AD1-7DC52B83DC6E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E17E-0C9A-477A-ACF4-7CDBDD59F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16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F907-4630-4F24-9AD1-7DC52B83DC6E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E17E-0C9A-477A-ACF4-7CDBDD59F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F907-4630-4F24-9AD1-7DC52B83DC6E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E17E-0C9A-477A-ACF4-7CDBDD59F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8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F907-4630-4F24-9AD1-7DC52B83DC6E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E17E-0C9A-477A-ACF4-7CDBDD59F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F907-4630-4F24-9AD1-7DC52B83DC6E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E17E-0C9A-477A-ACF4-7CDBDD59F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9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F907-4630-4F24-9AD1-7DC52B83DC6E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E17E-0C9A-477A-ACF4-7CDBDD59F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6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F907-4630-4F24-9AD1-7DC52B83DC6E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E17E-0C9A-477A-ACF4-7CDBDD59F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8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F907-4630-4F24-9AD1-7DC52B83DC6E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E17E-0C9A-477A-ACF4-7CDBDD59F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F907-4630-4F24-9AD1-7DC52B83DC6E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E17E-0C9A-477A-ACF4-7CDBDD59F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6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F907-4630-4F24-9AD1-7DC52B83DC6E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E17E-0C9A-477A-ACF4-7CDBDD59F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64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0F907-4630-4F24-9AD1-7DC52B83DC6E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FE17E-0C9A-477A-ACF4-7CDBDD59F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1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0F907-4630-4F24-9AD1-7DC52B83DC6E}" type="datetimeFigureOut">
              <a:rPr lang="en-US" smtClean="0"/>
              <a:pPr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FE17E-0C9A-477A-ACF4-7CDBDD59F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1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70025"/>
          </a:xfrm>
        </p:spPr>
        <p:txBody>
          <a:bodyPr>
            <a:normAutofit fontScale="90000"/>
          </a:bodyPr>
          <a:lstStyle/>
          <a:p>
            <a:pPr lvl="0"/>
            <a:r>
              <a:rPr lang="en-AU" sz="7300" b="1" i="1" u="sng" dirty="0"/>
              <a:t>Somatic </a:t>
            </a:r>
            <a:r>
              <a:rPr lang="en-AU" sz="7300" b="1" i="1" u="sng" dirty="0" smtClean="0"/>
              <a:t>Symptoms </a:t>
            </a:r>
            <a:r>
              <a:rPr lang="en-AU" sz="7300" b="1" i="1" u="sng" dirty="0"/>
              <a:t>and </a:t>
            </a:r>
            <a:r>
              <a:rPr lang="en-AU" sz="7300" b="1" i="1" u="sng" dirty="0" smtClean="0"/>
              <a:t>Syndromes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14800"/>
            <a:ext cx="6400800" cy="53340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Dr. </a:t>
            </a:r>
            <a:r>
              <a:rPr lang="en-US" sz="4800" b="1" dirty="0" err="1" smtClean="0">
                <a:solidFill>
                  <a:schemeClr val="tx1"/>
                </a:solidFill>
              </a:rPr>
              <a:t>Vidumini</a:t>
            </a:r>
            <a:r>
              <a:rPr lang="en-US" sz="4800" b="1" dirty="0" smtClean="0">
                <a:solidFill>
                  <a:schemeClr val="tx1"/>
                </a:solidFill>
              </a:rPr>
              <a:t> De Silva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829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Therapeutic management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individual psychotherapy</a:t>
            </a:r>
          </a:p>
          <a:p>
            <a:pPr marL="0" indent="0">
              <a:buNone/>
            </a:pPr>
            <a:r>
              <a:rPr lang="en-US" dirty="0" smtClean="0"/>
              <a:t>  - group therapy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</a:t>
            </a:r>
            <a:r>
              <a:rPr lang="en-US" dirty="0" err="1" smtClean="0"/>
              <a:t>behaviour</a:t>
            </a:r>
            <a:r>
              <a:rPr lang="en-US" dirty="0" smtClean="0"/>
              <a:t> therapy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bio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09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Complications 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Risk to self and others</a:t>
            </a:r>
          </a:p>
          <a:p>
            <a:pPr marL="514350" indent="-514350">
              <a:buAutoNum type="arabicPeriod"/>
            </a:pPr>
            <a:r>
              <a:rPr lang="en-US" dirty="0" smtClean="0"/>
              <a:t>Substance misuse</a:t>
            </a:r>
          </a:p>
          <a:p>
            <a:pPr marL="514350" indent="-514350">
              <a:buAutoNum type="arabicPeriod"/>
            </a:pPr>
            <a:r>
              <a:rPr lang="en-US" dirty="0" smtClean="0"/>
              <a:t>Financial problems – intense seeking medical advices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07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b="1" dirty="0" smtClean="0"/>
              <a:t>Thank You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544835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Somatization disorder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Chronic</a:t>
            </a:r>
          </a:p>
          <a:p>
            <a:r>
              <a:rPr lang="en-US" dirty="0" smtClean="0"/>
              <a:t>Multiple somatic symptoms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neurological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GI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reproductive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CVS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85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Conversion Disorder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Resolve the conflict through loss/change of a physical function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Involuntary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No organic cause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82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Hypochondriasis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 What is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43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Body </a:t>
            </a:r>
            <a:r>
              <a:rPr lang="en-US" b="1" i="1" u="sng" dirty="0" err="1" smtClean="0"/>
              <a:t>dysmorphic</a:t>
            </a:r>
            <a:r>
              <a:rPr lang="en-US" b="1" i="1" u="sng" dirty="0" smtClean="0"/>
              <a:t> disorder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Preoccupied with an imagined defect in appearance when there’s no abnormality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6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Pain disorder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Unrelated to a medical disease</a:t>
            </a:r>
          </a:p>
          <a:p>
            <a:r>
              <a:rPr lang="en-US" dirty="0" smtClean="0"/>
              <a:t>Severe pain disproportionate to the originating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610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Risk factors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Gender – females</a:t>
            </a:r>
          </a:p>
          <a:p>
            <a:r>
              <a:rPr lang="en-US" dirty="0" smtClean="0"/>
              <a:t>Sociocultural</a:t>
            </a:r>
          </a:p>
          <a:p>
            <a:r>
              <a:rPr lang="en-US" dirty="0" smtClean="0"/>
              <a:t>Age – extremes of age</a:t>
            </a:r>
          </a:p>
          <a:p>
            <a:r>
              <a:rPr lang="en-US" dirty="0" smtClean="0"/>
              <a:t>Psychological influences – secondary gain of attention, affection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073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Signs and symptoms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810000"/>
          </a:xfrm>
        </p:spPr>
        <p:txBody>
          <a:bodyPr/>
          <a:lstStyle/>
          <a:p>
            <a:r>
              <a:rPr lang="en-US" dirty="0" smtClean="0"/>
              <a:t>Pain in the absence of an organic pathology</a:t>
            </a:r>
          </a:p>
          <a:p>
            <a:r>
              <a:rPr lang="en-US" dirty="0" smtClean="0"/>
              <a:t>Physical symptoms</a:t>
            </a:r>
          </a:p>
          <a:p>
            <a:r>
              <a:rPr lang="en-US" dirty="0" smtClean="0"/>
              <a:t>Dependence of additive substances</a:t>
            </a:r>
          </a:p>
          <a:p>
            <a:r>
              <a:rPr lang="en-US" dirty="0" smtClean="0"/>
              <a:t>Frequent visits to health care providers</a:t>
            </a:r>
          </a:p>
          <a:p>
            <a:r>
              <a:rPr lang="en-US" dirty="0" smtClean="0"/>
              <a:t>Anxiety/ depression</a:t>
            </a:r>
          </a:p>
        </p:txBody>
      </p:sp>
    </p:spTree>
    <p:extLst>
      <p:ext uri="{BB962C8B-B14F-4D97-AF65-F5344CB8AC3E}">
        <p14:creationId xmlns:p14="http://schemas.microsoft.com/office/powerpoint/2010/main" val="289767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Management 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 - </a:t>
            </a:r>
            <a:r>
              <a:rPr lang="en-US" dirty="0" smtClean="0">
                <a:solidFill>
                  <a:srgbClr val="FF0000"/>
                </a:solidFill>
              </a:rPr>
              <a:t>what should be included here?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59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165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Somatic Symptoms and Syndromes </vt:lpstr>
      <vt:lpstr>Somatization disorder</vt:lpstr>
      <vt:lpstr>Conversion Disorder</vt:lpstr>
      <vt:lpstr>Hypochondriasis</vt:lpstr>
      <vt:lpstr>Body dysmorphic disorder</vt:lpstr>
      <vt:lpstr>Pain disorder</vt:lpstr>
      <vt:lpstr>Risk factors</vt:lpstr>
      <vt:lpstr>Signs and symptoms</vt:lpstr>
      <vt:lpstr>Management </vt:lpstr>
      <vt:lpstr>PowerPoint Presentation</vt:lpstr>
      <vt:lpstr>Complications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Somatic Symptoms and Syndromes</dc:title>
  <dc:creator>Compaq</dc:creator>
  <cp:lastModifiedBy>Siger</cp:lastModifiedBy>
  <cp:revision>14</cp:revision>
  <dcterms:created xsi:type="dcterms:W3CDTF">2014-03-28T09:54:32Z</dcterms:created>
  <dcterms:modified xsi:type="dcterms:W3CDTF">2014-05-08T11:57:33Z</dcterms:modified>
</cp:coreProperties>
</file>