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4"/>
  </p:notesMasterIdLst>
  <p:sldIdLst>
    <p:sldId id="256" r:id="rId2"/>
    <p:sldId id="287" r:id="rId3"/>
    <p:sldId id="257" r:id="rId4"/>
    <p:sldId id="258" r:id="rId5"/>
    <p:sldId id="259" r:id="rId6"/>
    <p:sldId id="260" r:id="rId7"/>
    <p:sldId id="261" r:id="rId8"/>
    <p:sldId id="285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86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  <p:sldId id="280" r:id="rId29"/>
    <p:sldId id="281" r:id="rId30"/>
    <p:sldId id="282" r:id="rId31"/>
    <p:sldId id="283" r:id="rId32"/>
    <p:sldId id="284" r:id="rId3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2" d="100"/>
          <a:sy n="82" d="100"/>
        </p:scale>
        <p:origin x="-852" y="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9B2676-0A6D-4722-897D-339EA278F2E1}" type="datetimeFigureOut">
              <a:rPr lang="en-GB" smtClean="0"/>
              <a:pPr/>
              <a:t>24/10/2013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6AAB91-A469-4D06-8F0C-0EB682394E4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06549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6AAB91-A469-4D06-8F0C-0EB682394E40}" type="slidenum">
              <a:rPr lang="en-GB" smtClean="0"/>
              <a:pPr/>
              <a:t>1</a:t>
            </a:fld>
            <a:endParaRPr lang="en-GB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6AAB91-A469-4D06-8F0C-0EB682394E40}" type="slidenum">
              <a:rPr lang="en-GB" smtClean="0"/>
              <a:pPr/>
              <a:t>10</a:t>
            </a:fld>
            <a:endParaRPr lang="en-GB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6AAB91-A469-4D06-8F0C-0EB682394E40}" type="slidenum">
              <a:rPr lang="en-GB" smtClean="0"/>
              <a:pPr/>
              <a:t>11</a:t>
            </a:fld>
            <a:endParaRPr lang="en-GB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6AAB91-A469-4D06-8F0C-0EB682394E40}" type="slidenum">
              <a:rPr lang="en-GB" smtClean="0"/>
              <a:pPr/>
              <a:t>12</a:t>
            </a:fld>
            <a:endParaRPr lang="en-GB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6AAB91-A469-4D06-8F0C-0EB682394E40}" type="slidenum">
              <a:rPr lang="en-GB" smtClean="0"/>
              <a:pPr/>
              <a:t>13</a:t>
            </a:fld>
            <a:endParaRPr lang="en-GB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6AAB91-A469-4D06-8F0C-0EB682394E40}" type="slidenum">
              <a:rPr lang="en-GB" smtClean="0"/>
              <a:pPr/>
              <a:t>14</a:t>
            </a:fld>
            <a:endParaRPr lang="en-GB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6AAB91-A469-4D06-8F0C-0EB682394E40}" type="slidenum">
              <a:rPr lang="en-GB" smtClean="0"/>
              <a:pPr/>
              <a:t>15</a:t>
            </a:fld>
            <a:endParaRPr lang="en-GB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6AAB91-A469-4D06-8F0C-0EB682394E40}" type="slidenum">
              <a:rPr lang="en-GB" smtClean="0"/>
              <a:pPr/>
              <a:t>16</a:t>
            </a:fld>
            <a:endParaRPr lang="en-GB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6AAB91-A469-4D06-8F0C-0EB682394E40}" type="slidenum">
              <a:rPr lang="en-GB" smtClean="0"/>
              <a:pPr/>
              <a:t>17</a:t>
            </a:fld>
            <a:endParaRPr lang="en-GB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6AAB91-A469-4D06-8F0C-0EB682394E40}" type="slidenum">
              <a:rPr lang="en-GB" smtClean="0"/>
              <a:pPr/>
              <a:t>18</a:t>
            </a:fld>
            <a:endParaRPr lang="en-GB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6AAB91-A469-4D06-8F0C-0EB682394E40}" type="slidenum">
              <a:rPr lang="en-GB" smtClean="0"/>
              <a:pPr/>
              <a:t>19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6AAB91-A469-4D06-8F0C-0EB682394E40}" type="slidenum">
              <a:rPr lang="en-GB" smtClean="0"/>
              <a:pPr/>
              <a:t>2</a:t>
            </a:fld>
            <a:endParaRPr lang="en-GB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6AAB91-A469-4D06-8F0C-0EB682394E40}" type="slidenum">
              <a:rPr lang="en-GB" smtClean="0"/>
              <a:pPr/>
              <a:t>20</a:t>
            </a:fld>
            <a:endParaRPr lang="en-GB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6AAB91-A469-4D06-8F0C-0EB682394E40}" type="slidenum">
              <a:rPr lang="en-GB" smtClean="0"/>
              <a:pPr/>
              <a:t>21</a:t>
            </a:fld>
            <a:endParaRPr lang="en-GB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6AAB91-A469-4D06-8F0C-0EB682394E40}" type="slidenum">
              <a:rPr lang="en-GB" smtClean="0"/>
              <a:pPr/>
              <a:t>22</a:t>
            </a:fld>
            <a:endParaRPr lang="en-GB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6AAB91-A469-4D06-8F0C-0EB682394E40}" type="slidenum">
              <a:rPr lang="en-GB" smtClean="0"/>
              <a:pPr/>
              <a:t>23</a:t>
            </a:fld>
            <a:endParaRPr lang="en-GB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6AAB91-A469-4D06-8F0C-0EB682394E40}" type="slidenum">
              <a:rPr lang="en-GB" smtClean="0"/>
              <a:pPr/>
              <a:t>24</a:t>
            </a:fld>
            <a:endParaRPr lang="en-GB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6AAB91-A469-4D06-8F0C-0EB682394E40}" type="slidenum">
              <a:rPr lang="en-GB" smtClean="0"/>
              <a:pPr/>
              <a:t>25</a:t>
            </a:fld>
            <a:endParaRPr lang="en-GB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6AAB91-A469-4D06-8F0C-0EB682394E40}" type="slidenum">
              <a:rPr lang="en-GB" smtClean="0"/>
              <a:pPr/>
              <a:t>26</a:t>
            </a:fld>
            <a:endParaRPr lang="en-GB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6AAB91-A469-4D06-8F0C-0EB682394E40}" type="slidenum">
              <a:rPr lang="en-GB" smtClean="0"/>
              <a:pPr/>
              <a:t>27</a:t>
            </a:fld>
            <a:endParaRPr lang="en-GB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6AAB91-A469-4D06-8F0C-0EB682394E40}" type="slidenum">
              <a:rPr lang="en-GB" smtClean="0"/>
              <a:pPr/>
              <a:t>28</a:t>
            </a:fld>
            <a:endParaRPr lang="en-GB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6AAB91-A469-4D06-8F0C-0EB682394E40}" type="slidenum">
              <a:rPr lang="en-GB" smtClean="0"/>
              <a:pPr/>
              <a:t>29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6AAB91-A469-4D06-8F0C-0EB682394E40}" type="slidenum">
              <a:rPr lang="en-GB" smtClean="0"/>
              <a:pPr/>
              <a:t>3</a:t>
            </a:fld>
            <a:endParaRPr lang="en-GB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6AAB91-A469-4D06-8F0C-0EB682394E40}" type="slidenum">
              <a:rPr lang="en-GB" smtClean="0"/>
              <a:pPr/>
              <a:t>30</a:t>
            </a:fld>
            <a:endParaRPr lang="en-GB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6AAB91-A469-4D06-8F0C-0EB682394E40}" type="slidenum">
              <a:rPr lang="en-GB" smtClean="0"/>
              <a:pPr/>
              <a:t>31</a:t>
            </a:fld>
            <a:endParaRPr lang="en-GB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6AAB91-A469-4D06-8F0C-0EB682394E40}" type="slidenum">
              <a:rPr lang="en-GB" smtClean="0"/>
              <a:pPr/>
              <a:t>32</a:t>
            </a:fld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6AAB91-A469-4D06-8F0C-0EB682394E40}" type="slidenum">
              <a:rPr lang="en-GB" smtClean="0"/>
              <a:pPr/>
              <a:t>4</a:t>
            </a:fld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6AAB91-A469-4D06-8F0C-0EB682394E40}" type="slidenum">
              <a:rPr lang="en-GB" smtClean="0"/>
              <a:pPr/>
              <a:t>5</a:t>
            </a:fld>
            <a:endParaRPr lang="en-GB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6AAB91-A469-4D06-8F0C-0EB682394E40}" type="slidenum">
              <a:rPr lang="en-GB" smtClean="0"/>
              <a:pPr/>
              <a:t>6</a:t>
            </a:fld>
            <a:endParaRPr lang="en-GB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6AAB91-A469-4D06-8F0C-0EB682394E40}" type="slidenum">
              <a:rPr lang="en-GB" smtClean="0"/>
              <a:pPr/>
              <a:t>7</a:t>
            </a:fld>
            <a:endParaRPr lang="en-GB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6AAB91-A469-4D06-8F0C-0EB682394E40}" type="slidenum">
              <a:rPr lang="en-GB" smtClean="0"/>
              <a:pPr/>
              <a:t>8</a:t>
            </a:fld>
            <a:endParaRPr lang="en-GB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6AAB91-A469-4D06-8F0C-0EB682394E40}" type="slidenum">
              <a:rPr lang="en-GB" smtClean="0"/>
              <a:pPr/>
              <a:t>9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fad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http://3.bp.blogspot.com/-pNrWWmQbXMI/Te7mz31U84I/AAAAAAAAAOo/IbQe-f2Vr2k/s1600/prednisone-0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6680" y="762001"/>
            <a:ext cx="9180720" cy="6096000"/>
          </a:xfrm>
          <a:prstGeom prst="rect">
            <a:avLst/>
          </a:prstGeom>
          <a:noFill/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52400" y="228600"/>
            <a:ext cx="373380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5400" i="0" u="none" strike="noStrike" normalizeH="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mbria" pitchFamily="18" charset="0"/>
                <a:ea typeface="Times New Roman" pitchFamily="18" charset="0"/>
                <a:cs typeface="Arial" pitchFamily="34" charset="0"/>
              </a:rPr>
              <a:t>Steroid </a:t>
            </a:r>
            <a:r>
              <a:rPr lang="en-GB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mbria" pitchFamily="18" charset="0"/>
                <a:ea typeface="Times New Roman" pitchFamily="18" charset="0"/>
                <a:cs typeface="Arial" pitchFamily="34" charset="0"/>
              </a:rPr>
              <a:t>T</a:t>
            </a:r>
            <a:r>
              <a:rPr kumimoji="0" lang="en-GB" sz="5400" i="0" u="none" strike="noStrike" normalizeH="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mbria" pitchFamily="18" charset="0"/>
                <a:ea typeface="Times New Roman" pitchFamily="18" charset="0"/>
                <a:cs typeface="Arial" pitchFamily="34" charset="0"/>
              </a:rPr>
              <a:t>herapy  </a:t>
            </a:r>
            <a:endParaRPr kumimoji="0" lang="en-GB" sz="4800" i="0" u="none" strike="noStrike" normalizeH="0" baseline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ambria" pitchFamily="18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33385" y="5791200"/>
            <a:ext cx="222881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400" dirty="0" smtClean="0">
                <a:solidFill>
                  <a:srgbClr val="EC8802"/>
                </a:solidFill>
                <a:latin typeface="Cambria" pitchFamily="18" charset="0"/>
              </a:rPr>
              <a:t>Dilum Weliwita</a:t>
            </a:r>
          </a:p>
          <a:p>
            <a:r>
              <a:rPr lang="en-US" sz="1600" dirty="0" smtClean="0">
                <a:solidFill>
                  <a:schemeClr val="bg1"/>
                </a:solidFill>
                <a:latin typeface="Cambria" pitchFamily="18" charset="0"/>
              </a:rPr>
              <a:t> B. Sc Nursing ( UK )</a:t>
            </a:r>
            <a:endParaRPr lang="en-US" sz="1600" dirty="0">
              <a:solidFill>
                <a:schemeClr val="bg1"/>
              </a:solidFill>
              <a:latin typeface="Cambria" pitchFamily="18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0" y="101025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3200" b="1" i="0" u="none" strike="noStrike" cap="none" normalizeH="0" baseline="0" dirty="0" smtClean="0">
                <a:ln>
                  <a:noFill/>
                </a:ln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What side effects can corticosteroids cause?</a:t>
            </a:r>
            <a:endParaRPr kumimoji="0" lang="en-GB" sz="4400" b="0" i="0" u="none" strike="noStrike" cap="none" normalizeH="0" baseline="0" dirty="0" smtClean="0">
              <a:ln>
                <a:noFill/>
              </a:ln>
              <a:effectLst/>
              <a:latin typeface="Cambria" pitchFamily="18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781800" y="609600"/>
            <a:ext cx="187525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i="1" dirty="0" smtClean="0">
                <a:latin typeface="Cambria" pitchFamily="18" charset="0"/>
              </a:rPr>
              <a:t>may include ;</a:t>
            </a:r>
            <a:endParaRPr lang="en-US" sz="2400" i="1" dirty="0">
              <a:latin typeface="Cambria" pitchFamily="18" charset="0"/>
            </a:endParaRPr>
          </a:p>
        </p:txBody>
      </p:sp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381000" y="1121688"/>
            <a:ext cx="8534400" cy="5355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en-GB" sz="1900" b="0" i="0" u="none" strike="noStrike" cap="none" normalizeH="0" baseline="0" dirty="0" smtClean="0">
                <a:ln>
                  <a:noFill/>
                </a:ln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 Elevated pressure in the eyes (glaucoma)</a:t>
            </a:r>
            <a:endParaRPr kumimoji="0" lang="en-US" sz="1900" b="0" i="0" u="none" strike="noStrike" cap="none" normalizeH="0" baseline="0" dirty="0" smtClean="0">
              <a:ln>
                <a:noFill/>
              </a:ln>
              <a:effectLst/>
              <a:latin typeface="Cambria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en-GB" sz="1900" b="0" i="0" u="none" strike="noStrike" cap="none" normalizeH="0" baseline="0" dirty="0" smtClean="0">
                <a:ln>
                  <a:noFill/>
                </a:ln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 Fluid retention, causing swelling in your lower legs</a:t>
            </a:r>
            <a:endParaRPr kumimoji="0" lang="en-US" sz="1900" b="0" i="0" u="none" strike="noStrike" cap="none" normalizeH="0" baseline="0" dirty="0" smtClean="0">
              <a:ln>
                <a:noFill/>
              </a:ln>
              <a:effectLst/>
              <a:latin typeface="Cambria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en-GB" sz="1900" b="0" i="0" u="none" strike="noStrike" cap="none" normalizeH="0" baseline="0" dirty="0" smtClean="0">
                <a:ln>
                  <a:noFill/>
                </a:ln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 Increased blood pressure</a:t>
            </a:r>
            <a:endParaRPr kumimoji="0" lang="en-US" sz="1900" b="0" i="0" u="none" strike="noStrike" cap="none" normalizeH="0" baseline="0" dirty="0" smtClean="0">
              <a:ln>
                <a:noFill/>
              </a:ln>
              <a:effectLst/>
              <a:latin typeface="Cambria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en-GB" sz="1900" b="0" i="0" u="none" strike="noStrike" cap="none" normalizeH="0" baseline="0" dirty="0" smtClean="0">
                <a:ln>
                  <a:noFill/>
                </a:ln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 Mood swings</a:t>
            </a:r>
            <a:endParaRPr kumimoji="0" lang="en-US" sz="1900" b="0" i="0" u="none" strike="noStrike" cap="none" normalizeH="0" baseline="0" dirty="0" smtClean="0">
              <a:ln>
                <a:noFill/>
              </a:ln>
              <a:effectLst/>
              <a:latin typeface="Cambria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en-GB" sz="1900" b="0" i="0" u="none" strike="noStrike" cap="none" normalizeH="0" baseline="0" dirty="0" smtClean="0">
                <a:ln>
                  <a:noFill/>
                </a:ln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 Weight gain, with fat deposits in your abdomen, face and the back of your neck</a:t>
            </a:r>
            <a:endParaRPr kumimoji="0" lang="en-US" sz="1900" b="0" i="0" u="none" strike="noStrike" cap="none" normalizeH="0" baseline="0" dirty="0" smtClean="0">
              <a:ln>
                <a:noFill/>
              </a:ln>
              <a:effectLst/>
              <a:latin typeface="Cambria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en-GB" sz="1900" b="0" i="0" u="none" strike="noStrike" cap="none" normalizeH="0" baseline="0" dirty="0" smtClean="0">
                <a:ln>
                  <a:noFill/>
                </a:ln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{   longer term  } </a:t>
            </a:r>
            <a:endParaRPr kumimoji="0" lang="en-US" sz="1900" b="0" i="0" u="none" strike="noStrike" cap="none" normalizeH="0" baseline="0" dirty="0" smtClean="0">
              <a:ln>
                <a:noFill/>
              </a:ln>
              <a:effectLst/>
              <a:latin typeface="Cambria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>
                <a:tab pos="457200" algn="l"/>
              </a:tabLst>
            </a:pPr>
            <a:r>
              <a:rPr kumimoji="0" lang="en-GB" sz="1900" b="0" i="0" u="none" strike="noStrike" cap="none" normalizeH="0" baseline="0" dirty="0" smtClean="0">
                <a:ln>
                  <a:noFill/>
                </a:ln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 Clouding of the lens in one or both eyes (cataracts)</a:t>
            </a:r>
            <a:endParaRPr kumimoji="0" lang="en-US" sz="1900" b="0" i="0" u="none" strike="noStrike" cap="none" normalizeH="0" baseline="0" dirty="0" smtClean="0">
              <a:ln>
                <a:noFill/>
              </a:ln>
              <a:effectLst/>
              <a:latin typeface="Cambria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en-GB" sz="1900" b="0" i="0" u="none" strike="noStrike" cap="none" normalizeH="0" baseline="0" dirty="0" smtClean="0">
                <a:ln>
                  <a:noFill/>
                </a:ln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 High blood sugar, which can trigger or worsen diabetes</a:t>
            </a:r>
            <a:endParaRPr kumimoji="0" lang="en-US" sz="1900" b="0" i="0" u="none" strike="noStrike" cap="none" normalizeH="0" baseline="0" dirty="0" smtClean="0">
              <a:ln>
                <a:noFill/>
              </a:ln>
              <a:effectLst/>
              <a:latin typeface="Cambria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en-GB" sz="1900" b="0" i="0" u="none" strike="noStrike" cap="none" normalizeH="0" baseline="0" dirty="0" smtClean="0">
                <a:ln>
                  <a:noFill/>
                </a:ln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 Increased risk of infections</a:t>
            </a:r>
            <a:endParaRPr kumimoji="0" lang="en-US" sz="1900" b="0" i="0" u="none" strike="noStrike" cap="none" normalizeH="0" baseline="0" dirty="0" smtClean="0">
              <a:ln>
                <a:noFill/>
              </a:ln>
              <a:effectLst/>
              <a:latin typeface="Cambria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en-GB" sz="1900" b="0" i="0" u="none" strike="noStrike" cap="none" normalizeH="0" baseline="0" dirty="0" smtClean="0">
                <a:ln>
                  <a:noFill/>
                </a:ln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 Thinning bones (osteoporosis) and fractures</a:t>
            </a:r>
            <a:endParaRPr kumimoji="0" lang="en-US" sz="1900" b="0" i="0" u="none" strike="noStrike" cap="none" normalizeH="0" baseline="0" dirty="0" smtClean="0">
              <a:ln>
                <a:noFill/>
              </a:ln>
              <a:effectLst/>
              <a:latin typeface="Cambria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en-GB" sz="1900" b="0" i="0" u="none" strike="noStrike" cap="none" normalizeH="0" baseline="0" dirty="0" smtClean="0">
                <a:ln>
                  <a:noFill/>
                </a:ln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 Suppressed adrenal gland hormone production</a:t>
            </a:r>
            <a:endParaRPr kumimoji="0" lang="en-US" sz="1900" b="0" i="0" u="none" strike="noStrike" cap="none" normalizeH="0" baseline="0" dirty="0" smtClean="0">
              <a:ln>
                <a:noFill/>
              </a:ln>
              <a:effectLst/>
              <a:latin typeface="Cambria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en-GB" sz="1900" b="0" i="0" u="none" strike="noStrike" cap="none" normalizeH="0" baseline="0" dirty="0" smtClean="0">
                <a:ln>
                  <a:noFill/>
                </a:ln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 Thin skin, easy bruising and slower wound healing</a:t>
            </a:r>
            <a:endParaRPr kumimoji="0" lang="en-GB" sz="1900" b="0" i="0" u="none" strike="noStrike" cap="none" normalizeH="0" baseline="0" dirty="0" smtClean="0">
              <a:ln>
                <a:noFill/>
              </a:ln>
              <a:effectLst/>
              <a:latin typeface="Cambria" pitchFamily="18" charset="0"/>
              <a:cs typeface="Arial" pitchFamily="34" charset="0"/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0" y="6334780"/>
            <a:ext cx="2590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mbria" pitchFamily="18" charset="0"/>
                <a:ea typeface="Times New Roman" pitchFamily="18" charset="0"/>
                <a:cs typeface="Arial" pitchFamily="34" charset="0"/>
              </a:rPr>
              <a:t>s</a:t>
            </a:r>
            <a:r>
              <a:rPr kumimoji="0" lang="en-GB" sz="2800" i="0" u="none" strike="noStrike" normalizeH="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mbria" pitchFamily="18" charset="0"/>
                <a:ea typeface="Times New Roman" pitchFamily="18" charset="0"/>
                <a:cs typeface="Arial" pitchFamily="34" charset="0"/>
              </a:rPr>
              <a:t>teroid therapy  </a:t>
            </a:r>
            <a:endParaRPr kumimoji="0" lang="en-GB" sz="2400" i="0" u="none" strike="noStrike" normalizeH="0" baseline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ambria" pitchFamily="18" charset="0"/>
              <a:cs typeface="Arial" pitchFamily="34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57200" y="76200"/>
            <a:ext cx="8382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b="1" dirty="0" smtClean="0">
                <a:latin typeface="Cambria" pitchFamily="18" charset="0"/>
              </a:rPr>
              <a:t>2. 	</a:t>
            </a:r>
            <a:r>
              <a:rPr lang="en-GB" sz="3600" b="1" dirty="0" smtClean="0">
                <a:latin typeface="Cambria" pitchFamily="18" charset="0"/>
              </a:rPr>
              <a:t>Side effects of inhaled corticosteroids</a:t>
            </a:r>
            <a:r>
              <a:rPr lang="en-GB" sz="3600" dirty="0" smtClean="0">
                <a:latin typeface="Cambria" pitchFamily="18" charset="0"/>
              </a:rPr>
              <a:t> </a:t>
            </a:r>
            <a:endParaRPr lang="en-US" sz="3600" dirty="0">
              <a:latin typeface="Cambria" pitchFamily="18" charset="0"/>
            </a:endParaRPr>
          </a:p>
        </p:txBody>
      </p:sp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76200" y="1371600"/>
            <a:ext cx="89154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2400" i="1" dirty="0" smtClean="0">
                <a:latin typeface="Cambria" pitchFamily="18" charset="0"/>
                <a:ea typeface="Times New Roman" pitchFamily="18" charset="0"/>
                <a:cs typeface="Times New Roman" pitchFamily="18" charset="0"/>
              </a:rPr>
              <a:t>S</a:t>
            </a:r>
            <a:r>
              <a:rPr kumimoji="0" lang="en-GB" sz="2400" b="0" i="1" u="none" strike="noStrike" cap="none" normalizeH="0" baseline="0" dirty="0" smtClean="0">
                <a:ln>
                  <a:noFill/>
                </a:ln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ome of the drug deposit in your mouth and throat instead of making it to your lungs.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effectLst/>
              <a:latin typeface="Cambria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400" b="0" i="1" u="none" strike="noStrike" cap="none" normalizeH="0" baseline="0" dirty="0" smtClean="0">
                <a:ln>
                  <a:noFill/>
                </a:ln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This can cause</a:t>
            </a:r>
            <a:r>
              <a:rPr kumimoji="0" lang="en-GB" sz="2400" b="0" i="1" u="none" strike="noStrike" cap="none" normalizeH="0" dirty="0" smtClean="0">
                <a:ln>
                  <a:noFill/>
                </a:ln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 ;</a:t>
            </a:r>
            <a:endParaRPr kumimoji="0" lang="en-GB" sz="2400" b="0" i="1" u="none" strike="noStrike" cap="none" normalizeH="0" baseline="0" dirty="0" smtClean="0">
              <a:ln>
                <a:noFill/>
              </a:ln>
              <a:effectLst/>
              <a:latin typeface="Cambria" pitchFamily="18" charset="0"/>
              <a:cs typeface="Arial" pitchFamily="34" charset="0"/>
            </a:endParaRPr>
          </a:p>
        </p:txBody>
      </p:sp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152400" y="2895600"/>
            <a:ext cx="8610600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en-GB" sz="2400" b="0" i="0" u="none" strike="noStrike" cap="none" normalizeH="0" baseline="0" dirty="0" smtClean="0">
                <a:ln>
                  <a:noFill/>
                </a:ln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 Fungal infection in the mouth (oral thrush)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endParaRPr kumimoji="0" lang="en-US" sz="2400" b="0" i="0" u="none" strike="noStrike" cap="none" normalizeH="0" baseline="0" dirty="0" smtClean="0">
              <a:ln>
                <a:noFill/>
              </a:ln>
              <a:effectLst/>
              <a:latin typeface="Cambria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en-GB" sz="2400" b="0" i="0" u="none" strike="noStrike" cap="none" normalizeH="0" baseline="0" dirty="0" smtClean="0">
                <a:ln>
                  <a:noFill/>
                </a:ln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 Hoarseness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endParaRPr kumimoji="0" lang="en-US" sz="2400" b="0" i="0" u="none" strike="noStrike" cap="none" normalizeH="0" baseline="0" dirty="0" smtClean="0">
              <a:ln>
                <a:noFill/>
              </a:ln>
              <a:effectLst/>
              <a:latin typeface="Cambria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en-GB" sz="2400" b="0" i="0" u="none" strike="noStrike" cap="none" normalizeH="0" baseline="0" dirty="0" smtClean="0">
                <a:ln>
                  <a:noFill/>
                </a:ln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Prevention for that:</a:t>
            </a:r>
            <a:endParaRPr kumimoji="0" lang="en-US" sz="2400" b="0" i="0" u="none" strike="noStrike" cap="none" normalizeH="0" baseline="0" dirty="0" smtClean="0">
              <a:ln>
                <a:noFill/>
              </a:ln>
              <a:effectLst/>
              <a:latin typeface="Cambria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en-GB" sz="2400" b="0" i="0" u="none" strike="noStrike" cap="none" normalizeH="0" baseline="0" dirty="0" smtClean="0">
                <a:ln>
                  <a:noFill/>
                </a:ln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- 	gargle and rinse your mouth with water</a:t>
            </a:r>
            <a:endParaRPr kumimoji="0" lang="en-US" sz="2400" b="0" i="0" u="none" strike="noStrike" cap="none" normalizeH="0" baseline="0" dirty="0" smtClean="0">
              <a:ln>
                <a:noFill/>
              </a:ln>
              <a:effectLst/>
              <a:latin typeface="Cambria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en-GB" sz="2400" b="0" i="0" u="none" strike="noStrike" cap="none" normalizeH="0" baseline="0" dirty="0" smtClean="0">
                <a:ln>
                  <a:noFill/>
                </a:ln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 -</a:t>
            </a:r>
            <a:r>
              <a:rPr kumimoji="0" lang="en-GB" sz="2400" b="0" i="0" u="none" strike="noStrike" cap="none" normalizeH="0" dirty="0" smtClean="0">
                <a:ln>
                  <a:noFill/>
                </a:ln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 	</a:t>
            </a:r>
            <a:r>
              <a:rPr kumimoji="0" lang="en-GB" sz="2400" b="0" i="0" u="none" strike="noStrike" cap="none" normalizeH="0" baseline="0" dirty="0" smtClean="0">
                <a:ln>
                  <a:noFill/>
                </a:ln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don't swallow</a:t>
            </a:r>
            <a:endParaRPr kumimoji="0" lang="en-US" sz="2400" b="0" i="0" u="none" strike="noStrike" cap="none" normalizeH="0" baseline="0" dirty="0" smtClean="0">
              <a:ln>
                <a:noFill/>
              </a:ln>
              <a:effectLst/>
              <a:latin typeface="Cambria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lang="en-GB" sz="2400" dirty="0" smtClean="0">
                <a:latin typeface="Cambria" pitchFamily="18" charset="0"/>
                <a:ea typeface="Times New Roman" pitchFamily="18" charset="0"/>
                <a:cs typeface="Times New Roman" pitchFamily="18" charset="0"/>
              </a:rPr>
              <a:t>- 	</a:t>
            </a:r>
            <a:r>
              <a:rPr kumimoji="0" lang="en-GB" sz="2400" b="0" i="0" u="none" strike="noStrike" cap="none" normalizeH="0" baseline="0" dirty="0" smtClean="0">
                <a:ln>
                  <a:noFill/>
                </a:ln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after each puff on your corticosteroid inhaler</a:t>
            </a:r>
            <a:endParaRPr kumimoji="0" lang="en-US" sz="2400" b="0" i="0" u="none" strike="noStrike" cap="none" normalizeH="0" baseline="0" dirty="0" smtClean="0">
              <a:ln>
                <a:noFill/>
              </a:ln>
              <a:effectLst/>
              <a:latin typeface="Cambria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en-GB" sz="2400" b="0" i="0" u="none" strike="noStrike" cap="none" normalizeH="0" baseline="0" dirty="0" smtClean="0">
                <a:ln>
                  <a:noFill/>
                </a:ln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( able to avoid mouth and throat irritation.)</a:t>
            </a:r>
            <a:endParaRPr kumimoji="0" lang="en-GB" sz="2400" b="0" i="0" u="none" strike="noStrike" cap="none" normalizeH="0" baseline="0" dirty="0" smtClean="0">
              <a:ln>
                <a:noFill/>
              </a:ln>
              <a:effectLst/>
              <a:latin typeface="Cambria" pitchFamily="18" charset="0"/>
              <a:cs typeface="Arial" pitchFamily="34" charset="0"/>
            </a:endParaRPr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0" y="6334780"/>
            <a:ext cx="2590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mbria" pitchFamily="18" charset="0"/>
                <a:ea typeface="Times New Roman" pitchFamily="18" charset="0"/>
                <a:cs typeface="Arial" pitchFamily="34" charset="0"/>
              </a:rPr>
              <a:t>s</a:t>
            </a:r>
            <a:r>
              <a:rPr kumimoji="0" lang="en-GB" sz="2800" i="0" u="none" strike="noStrike" normalizeH="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mbria" pitchFamily="18" charset="0"/>
                <a:ea typeface="Times New Roman" pitchFamily="18" charset="0"/>
                <a:cs typeface="Arial" pitchFamily="34" charset="0"/>
              </a:rPr>
              <a:t>teroid therapy  </a:t>
            </a:r>
            <a:endParaRPr kumimoji="0" lang="en-GB" sz="2400" i="0" u="none" strike="noStrike" normalizeH="0" baseline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ambria" pitchFamily="18" charset="0"/>
              <a:cs typeface="Arial" pitchFamily="34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228600" y="1958876"/>
            <a:ext cx="868680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400" b="1" i="0" u="none" strike="noStrike" cap="none" normalizeH="0" baseline="0" dirty="0" smtClean="0">
                <a:ln>
                  <a:noFill/>
                </a:ln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GB" sz="2400" b="1" i="1" u="none" strike="noStrike" cap="none" normalizeH="0" baseline="0" dirty="0" smtClean="0">
                <a:ln>
                  <a:noFill/>
                </a:ln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Although ;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400" b="0" i="0" u="none" strike="noStrike" cap="none" normalizeH="0" baseline="0" dirty="0" smtClean="0">
                <a:ln>
                  <a:noFill/>
                </a:ln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en-US" sz="2400" b="0" i="0" u="none" strike="noStrike" cap="none" normalizeH="0" baseline="0" dirty="0" smtClean="0">
              <a:ln>
                <a:noFill/>
              </a:ln>
              <a:effectLst/>
              <a:latin typeface="Cambria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400" b="0" i="0" u="none" strike="noStrike" cap="none" normalizeH="0" baseline="0" dirty="0" smtClean="0">
                <a:ln>
                  <a:noFill/>
                </a:ln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Researchers said t inhaled corticosteroid drugs slow growth rates in children who use them for asthma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effectLst/>
              <a:latin typeface="Cambria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400" b="0" i="0" u="none" strike="noStrike" cap="none" normalizeH="0" baseline="0" dirty="0" smtClean="0">
                <a:ln>
                  <a:noFill/>
                </a:ln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 Studies show that they don't affect children's final adult height </a:t>
            </a:r>
            <a:endParaRPr kumimoji="0" lang="en-GB" sz="2400" b="0" i="0" u="none" strike="noStrike" cap="none" normalizeH="0" baseline="0" dirty="0" smtClean="0">
              <a:ln>
                <a:noFill/>
              </a:ln>
              <a:effectLst/>
              <a:latin typeface="Cambria" pitchFamily="18" charset="0"/>
              <a:cs typeface="Arial" pitchFamily="34" charset="0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0" y="101025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3200" b="1" i="0" u="none" strike="noStrike" cap="none" normalizeH="0" baseline="0" dirty="0" smtClean="0">
                <a:ln>
                  <a:noFill/>
                </a:ln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What side effects can corticosteroids cause?</a:t>
            </a:r>
            <a:endParaRPr kumimoji="0" lang="en-GB" sz="4400" b="0" i="0" u="none" strike="noStrike" cap="none" normalizeH="0" baseline="0" dirty="0" smtClean="0">
              <a:ln>
                <a:noFill/>
              </a:ln>
              <a:effectLst/>
              <a:latin typeface="Cambria" pitchFamily="18" charset="0"/>
              <a:cs typeface="Arial" pitchFamily="34" charset="0"/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0" y="6334780"/>
            <a:ext cx="2590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mbria" pitchFamily="18" charset="0"/>
                <a:ea typeface="Times New Roman" pitchFamily="18" charset="0"/>
                <a:cs typeface="Arial" pitchFamily="34" charset="0"/>
              </a:rPr>
              <a:t>s</a:t>
            </a:r>
            <a:r>
              <a:rPr kumimoji="0" lang="en-GB" sz="2800" i="0" u="none" strike="noStrike" normalizeH="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mbria" pitchFamily="18" charset="0"/>
                <a:ea typeface="Times New Roman" pitchFamily="18" charset="0"/>
                <a:cs typeface="Arial" pitchFamily="34" charset="0"/>
              </a:rPr>
              <a:t>teroid therapy  </a:t>
            </a:r>
            <a:endParaRPr kumimoji="0" lang="en-GB" sz="2400" i="0" u="none" strike="noStrike" normalizeH="0" baseline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ambria" pitchFamily="18" charset="0"/>
              <a:cs typeface="Arial" pitchFamily="34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424280" y="635077"/>
            <a:ext cx="574792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800" b="1" i="0" u="none" strike="noStrike" cap="none" normalizeH="0" baseline="0" dirty="0" smtClean="0">
                <a:ln>
                  <a:noFill/>
                </a:ln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3. Side effects of topical corticosteroids</a:t>
            </a:r>
            <a:r>
              <a:rPr kumimoji="0" lang="en-GB" sz="2800" b="0" i="0" u="none" strike="noStrike" cap="none" normalizeH="0" baseline="0" dirty="0" smtClean="0">
                <a:ln>
                  <a:noFill/>
                </a:ln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en-GB" sz="2800" b="0" i="0" u="none" strike="noStrike" cap="none" normalizeH="0" baseline="0" dirty="0" smtClean="0">
              <a:ln>
                <a:noFill/>
              </a:ln>
              <a:effectLst/>
              <a:latin typeface="Cambria" pitchFamily="18" charset="0"/>
              <a:cs typeface="Arial" pitchFamily="34" charset="0"/>
            </a:endParaRPr>
          </a:p>
        </p:txBody>
      </p:sp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381000" y="1750745"/>
            <a:ext cx="7848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en-GB" sz="2800" b="0" i="0" u="none" strike="noStrike" cap="none" normalizeH="0" baseline="0" dirty="0" smtClean="0">
                <a:ln>
                  <a:noFill/>
                </a:ln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  Lead to thin skin, red skin lesions and acne </a:t>
            </a:r>
          </a:p>
        </p:txBody>
      </p:sp>
      <p:sp>
        <p:nvSpPr>
          <p:cNvPr id="7" name="Rectangle 6"/>
          <p:cNvSpPr/>
          <p:nvPr/>
        </p:nvSpPr>
        <p:spPr>
          <a:xfrm>
            <a:off x="457200" y="2362201"/>
            <a:ext cx="83058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GB" sz="3200" b="1" dirty="0" smtClean="0">
                <a:solidFill>
                  <a:prstClr val="black"/>
                </a:solidFill>
                <a:latin typeface="Cambria" pitchFamily="18" charset="0"/>
                <a:ea typeface="Times New Roman" pitchFamily="18" charset="0"/>
                <a:cs typeface="Times New Roman" pitchFamily="18" charset="0"/>
              </a:rPr>
              <a:t>4. Side effects of injected corticosteroids</a:t>
            </a:r>
            <a:r>
              <a:rPr lang="en-GB" sz="3200" dirty="0" smtClean="0">
                <a:solidFill>
                  <a:prstClr val="black"/>
                </a:solidFill>
                <a:latin typeface="Cambria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lang="en-US" sz="3200" dirty="0" smtClean="0">
              <a:solidFill>
                <a:prstClr val="black"/>
              </a:solidFill>
              <a:latin typeface="Cambria" pitchFamily="18" charset="0"/>
              <a:cs typeface="Arial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33400" y="3406676"/>
            <a:ext cx="84582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800" i="1" dirty="0" smtClean="0">
                <a:solidFill>
                  <a:prstClr val="black"/>
                </a:solidFill>
                <a:latin typeface="Cambria" pitchFamily="18" charset="0"/>
                <a:ea typeface="Times New Roman" pitchFamily="18" charset="0"/>
                <a:cs typeface="Times New Roman" pitchFamily="18" charset="0"/>
              </a:rPr>
              <a:t>Near the site of the injection ;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800" dirty="0" smtClean="0">
                <a:solidFill>
                  <a:prstClr val="black"/>
                </a:solidFill>
                <a:latin typeface="Cambria" pitchFamily="18" charset="0"/>
                <a:ea typeface="Times New Roman" pitchFamily="18" charset="0"/>
                <a:cs typeface="Times New Roman" pitchFamily="18" charset="0"/>
              </a:rPr>
              <a:t>-  Pain, infection, shrinking of soft tissue and loss of colour in  the skin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800" dirty="0" smtClean="0">
              <a:solidFill>
                <a:prstClr val="black"/>
              </a:solidFill>
              <a:latin typeface="Cambria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800" dirty="0" smtClean="0">
                <a:solidFill>
                  <a:prstClr val="black"/>
                </a:solidFill>
                <a:latin typeface="Cambria" pitchFamily="18" charset="0"/>
                <a:ea typeface="Times New Roman" pitchFamily="18" charset="0"/>
                <a:cs typeface="Times New Roman" pitchFamily="18" charset="0"/>
              </a:rPr>
              <a:t>-  Usually limit injections- no more than three or four a year, depending on situation </a:t>
            </a:r>
            <a:endParaRPr lang="en-GB" sz="2800" dirty="0" smtClean="0">
              <a:solidFill>
                <a:prstClr val="black"/>
              </a:solidFill>
              <a:latin typeface="Cambria" pitchFamily="18" charset="0"/>
              <a:cs typeface="Arial" pitchFamily="34" charset="0"/>
            </a:endParaRPr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0" y="6334780"/>
            <a:ext cx="2590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mbria" pitchFamily="18" charset="0"/>
                <a:ea typeface="Times New Roman" pitchFamily="18" charset="0"/>
                <a:cs typeface="Arial" pitchFamily="34" charset="0"/>
              </a:rPr>
              <a:t>s</a:t>
            </a:r>
            <a:r>
              <a:rPr kumimoji="0" lang="en-GB" sz="2800" i="0" u="none" strike="noStrike" normalizeH="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mbria" pitchFamily="18" charset="0"/>
                <a:ea typeface="Times New Roman" pitchFamily="18" charset="0"/>
                <a:cs typeface="Arial" pitchFamily="34" charset="0"/>
              </a:rPr>
              <a:t>teroid therapy  </a:t>
            </a:r>
            <a:endParaRPr kumimoji="0" lang="en-GB" sz="2400" i="0" u="none" strike="noStrike" normalizeH="0" baseline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ambria" pitchFamily="18" charset="0"/>
              <a:cs typeface="Arial" pitchFamily="34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11761" y="101025"/>
            <a:ext cx="877983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b="1" dirty="0" smtClean="0">
                <a:latin typeface="Cambria" pitchFamily="18" charset="0"/>
              </a:rPr>
              <a:t>Reduce your risk of corticosteroid side effects</a:t>
            </a:r>
            <a:endParaRPr lang="en-US" sz="3200" dirty="0">
              <a:latin typeface="Cambria" pitchFamily="18" charset="0"/>
            </a:endParaRPr>
          </a:p>
        </p:txBody>
      </p:sp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304801" y="1116215"/>
            <a:ext cx="8610600" cy="45366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800" b="0" i="0" u="none" strike="noStrike" cap="none" normalizeH="0" baseline="0" dirty="0" smtClean="0">
                <a:ln>
                  <a:noFill/>
                </a:ln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To get most benefit from corticosteroids with the least amount of risk you should know what side effects are possible,</a:t>
            </a:r>
            <a:endParaRPr kumimoji="0" lang="en-US" sz="2800" b="0" i="0" u="none" strike="noStrike" cap="none" normalizeH="0" baseline="0" dirty="0" smtClean="0">
              <a:ln>
                <a:noFill/>
              </a:ln>
              <a:effectLst/>
              <a:latin typeface="Cambria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800" b="0" i="0" u="none" strike="noStrike" cap="none" normalizeH="0" baseline="0" dirty="0" smtClean="0">
                <a:ln>
                  <a:noFill/>
                </a:ln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                 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800" b="0" i="1" u="none" strike="noStrike" cap="none" normalizeH="0" baseline="0" dirty="0" smtClean="0">
                <a:ln>
                  <a:noFill/>
                </a:ln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 Then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1" u="none" strike="noStrike" cap="none" normalizeH="0" baseline="0" dirty="0" smtClean="0">
              <a:ln>
                <a:noFill/>
              </a:ln>
              <a:effectLst/>
              <a:latin typeface="Cambria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800" b="0" i="0" u="none" strike="noStrike" cap="none" normalizeH="0" baseline="0" dirty="0" smtClean="0">
                <a:ln>
                  <a:noFill/>
                </a:ln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 Can take steps to control their impact on your health. </a:t>
            </a:r>
            <a:endParaRPr kumimoji="0" lang="en-GB" sz="2800" b="0" i="0" u="none" strike="noStrike" cap="none" normalizeH="0" baseline="0" dirty="0" smtClean="0">
              <a:ln>
                <a:noFill/>
              </a:ln>
              <a:effectLst/>
              <a:latin typeface="Cambria" pitchFamily="18" charset="0"/>
              <a:cs typeface="Arial" pitchFamily="34" charset="0"/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0" y="6334780"/>
            <a:ext cx="2590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mbria" pitchFamily="18" charset="0"/>
                <a:ea typeface="Times New Roman" pitchFamily="18" charset="0"/>
                <a:cs typeface="Arial" pitchFamily="34" charset="0"/>
              </a:rPr>
              <a:t>s</a:t>
            </a:r>
            <a:r>
              <a:rPr kumimoji="0" lang="en-GB" sz="2800" i="0" u="none" strike="noStrike" normalizeH="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mbria" pitchFamily="18" charset="0"/>
                <a:ea typeface="Times New Roman" pitchFamily="18" charset="0"/>
                <a:cs typeface="Arial" pitchFamily="34" charset="0"/>
              </a:rPr>
              <a:t>teroid therapy  </a:t>
            </a:r>
            <a:endParaRPr kumimoji="0" lang="en-GB" sz="2400" i="0" u="none" strike="noStrike" normalizeH="0" baseline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ambria" pitchFamily="18" charset="0"/>
              <a:cs typeface="Arial" pitchFamily="34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11761" y="101025"/>
            <a:ext cx="877983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b="1" dirty="0" smtClean="0">
                <a:latin typeface="Cambria" pitchFamily="18" charset="0"/>
              </a:rPr>
              <a:t>Reduce your risk of corticosteroid side effects</a:t>
            </a:r>
            <a:endParaRPr lang="en-US" sz="3200" dirty="0">
              <a:latin typeface="Cambria" pitchFamily="18" charset="0"/>
            </a:endParaRPr>
          </a:p>
        </p:txBody>
      </p:sp>
      <p:sp>
        <p:nvSpPr>
          <p:cNvPr id="33793" name="Rectangle 1"/>
          <p:cNvSpPr>
            <a:spLocks noChangeArrowheads="1"/>
          </p:cNvSpPr>
          <p:nvPr/>
        </p:nvSpPr>
        <p:spPr bwMode="auto">
          <a:xfrm>
            <a:off x="228600" y="990600"/>
            <a:ext cx="8915400" cy="58169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en-GB" sz="2400" b="1" i="0" u="none" strike="noStrike" cap="none" normalizeH="0" baseline="0" dirty="0" smtClean="0">
                <a:ln>
                  <a:noFill/>
                </a:ln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 Try lower doses or intermittent dosing.</a:t>
            </a:r>
            <a:r>
              <a:rPr kumimoji="0" lang="en-GB" sz="2400" b="0" i="0" u="none" strike="noStrike" cap="none" normalizeH="0" baseline="0" dirty="0" smtClean="0">
                <a:ln>
                  <a:noFill/>
                </a:ln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en-US" sz="2400" b="0" i="0" u="none" strike="noStrike" cap="none" normalizeH="0" baseline="0" dirty="0" smtClean="0">
              <a:ln>
                <a:noFill/>
              </a:ln>
              <a:effectLst/>
              <a:latin typeface="Cambria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>
                <a:tab pos="457200" algn="l"/>
              </a:tabLst>
            </a:pPr>
            <a:r>
              <a:rPr kumimoji="0" lang="en-GB" sz="2400" b="0" i="0" u="none" strike="noStrike" cap="none" normalizeH="0" baseline="0" dirty="0" smtClean="0">
                <a:ln>
                  <a:noFill/>
                </a:ln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  Low-dose, short-term or taking oral every other day instead of  daily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endParaRPr kumimoji="0" lang="en-US" sz="2400" b="0" i="0" u="none" strike="noStrike" cap="none" normalizeH="0" baseline="0" dirty="0" smtClean="0">
              <a:ln>
                <a:noFill/>
              </a:ln>
              <a:effectLst/>
              <a:latin typeface="Cambria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en-GB" sz="2400" b="1" i="0" u="none" strike="noStrike" cap="none" normalizeH="0" baseline="0" dirty="0" smtClean="0">
                <a:ln>
                  <a:noFill/>
                </a:ln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 Switch to non-oral forms of corticosteroids.</a:t>
            </a:r>
            <a:endParaRPr kumimoji="0" lang="en-US" sz="2400" b="0" i="0" u="none" strike="noStrike" cap="none" normalizeH="0" baseline="0" dirty="0" smtClean="0">
              <a:ln>
                <a:noFill/>
              </a:ln>
              <a:effectLst/>
              <a:latin typeface="Cambria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en-GB" sz="2400" b="0" i="0" u="none" strike="noStrike" cap="none" normalizeH="0" baseline="0" dirty="0" smtClean="0">
                <a:ln>
                  <a:noFill/>
                </a:ln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-  </a:t>
            </a:r>
            <a:r>
              <a:rPr kumimoji="0" lang="en-GB" sz="2400" b="0" i="0" u="none" strike="noStrike" cap="none" normalizeH="0" baseline="0" dirty="0" err="1" smtClean="0">
                <a:ln>
                  <a:noFill/>
                </a:ln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eg</a:t>
            </a:r>
            <a:r>
              <a:rPr kumimoji="0" lang="en-GB" sz="2400" b="0" i="0" u="none" strike="noStrike" cap="none" normalizeH="0" baseline="0" dirty="0" smtClean="0">
                <a:ln>
                  <a:noFill/>
                </a:ln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 : Inhaled steroids for asthma, reach lung surfaces directly,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endParaRPr kumimoji="0" lang="en-US" sz="2400" b="0" i="0" u="none" strike="noStrike" cap="none" normalizeH="0" baseline="0" dirty="0" smtClean="0">
              <a:ln>
                <a:noFill/>
              </a:ln>
              <a:effectLst/>
              <a:latin typeface="Cambria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en-GB" sz="2400" b="1" i="0" u="none" strike="noStrike" cap="none" normalizeH="0" baseline="0" dirty="0" smtClean="0">
                <a:ln>
                  <a:noFill/>
                </a:ln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 Make healthy choices during therapy.</a:t>
            </a:r>
            <a:r>
              <a:rPr kumimoji="0" lang="en-GB" sz="2400" b="0" i="0" u="none" strike="noStrike" cap="none" normalizeH="0" baseline="0" dirty="0" smtClean="0">
                <a:ln>
                  <a:noFill/>
                </a:ln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. </a:t>
            </a:r>
            <a:endParaRPr kumimoji="0" lang="en-US" sz="2400" b="0" i="0" u="none" strike="noStrike" cap="none" normalizeH="0" baseline="0" dirty="0" smtClean="0">
              <a:ln>
                <a:noFill/>
              </a:ln>
              <a:effectLst/>
              <a:latin typeface="Cambria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en-GB" sz="2400" b="1" i="0" u="none" strike="noStrike" cap="none" normalizeH="0" baseline="0" dirty="0" smtClean="0">
                <a:ln>
                  <a:noFill/>
                </a:ln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-</a:t>
            </a:r>
            <a:r>
              <a:rPr kumimoji="0" lang="en-GB" sz="2400" b="0" i="0" u="none" strike="noStrike" cap="none" normalizeH="0" baseline="0" dirty="0" smtClean="0">
                <a:ln>
                  <a:noFill/>
                </a:ln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  Reduce the calories you eat ,increase physical activity to prevent  weight gain</a:t>
            </a:r>
            <a:endParaRPr kumimoji="0" lang="en-US" sz="2400" b="0" i="0" u="none" strike="noStrike" cap="none" normalizeH="0" baseline="0" dirty="0" smtClean="0">
              <a:ln>
                <a:noFill/>
              </a:ln>
              <a:effectLst/>
              <a:latin typeface="Cambria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en-GB" sz="2400" b="0" i="0" u="none" strike="noStrike" cap="none" normalizeH="0" baseline="0" dirty="0" smtClean="0">
                <a:ln>
                  <a:noFill/>
                </a:ln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- Exercise help reduce muscle weakness and osteoporosis risks</a:t>
            </a:r>
            <a:endParaRPr kumimoji="0" lang="en-US" sz="2400" b="0" i="0" u="none" strike="noStrike" cap="none" normalizeH="0" baseline="0" dirty="0" smtClean="0">
              <a:ln>
                <a:noFill/>
              </a:ln>
              <a:effectLst/>
              <a:latin typeface="Cambria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en-GB" sz="2400" b="0" i="0" u="none" strike="noStrike" cap="none" normalizeH="0" baseline="0" dirty="0" smtClean="0">
                <a:ln>
                  <a:noFill/>
                </a:ln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- Taking calcium and vitamin D supplements :minimize bone thinning </a:t>
            </a:r>
            <a:endParaRPr kumimoji="0" lang="en-GB" sz="2400" b="0" i="0" u="none" strike="noStrike" cap="none" normalizeH="0" baseline="0" dirty="0" smtClean="0">
              <a:ln>
                <a:noFill/>
              </a:ln>
              <a:effectLst/>
              <a:latin typeface="Cambria" pitchFamily="18" charset="0"/>
              <a:cs typeface="Arial" pitchFamily="34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11761" y="101025"/>
            <a:ext cx="877983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b="1" dirty="0" smtClean="0">
                <a:latin typeface="Cambria" pitchFamily="18" charset="0"/>
              </a:rPr>
              <a:t>Reduce your risk of corticosteroid side effects</a:t>
            </a:r>
            <a:endParaRPr lang="en-US" sz="3200" dirty="0">
              <a:latin typeface="Cambria" pitchFamily="18" charset="0"/>
            </a:endParaRPr>
          </a:p>
        </p:txBody>
      </p:sp>
      <p:sp>
        <p:nvSpPr>
          <p:cNvPr id="32769" name="Rectangle 1"/>
          <p:cNvSpPr>
            <a:spLocks noChangeArrowheads="1"/>
          </p:cNvSpPr>
          <p:nvPr/>
        </p:nvSpPr>
        <p:spPr bwMode="auto">
          <a:xfrm>
            <a:off x="228600" y="1216224"/>
            <a:ext cx="8915400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en-GB" sz="2800" b="1" i="0" u="none" strike="noStrike" cap="none" normalizeH="0" baseline="0" dirty="0" smtClean="0">
                <a:ln>
                  <a:noFill/>
                </a:ln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  Take care when discontinuing therapy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endParaRPr kumimoji="0" lang="en-US" sz="2800" b="0" i="0" u="none" strike="noStrike" cap="none" normalizeH="0" baseline="0" dirty="0" smtClean="0">
              <a:ln>
                <a:noFill/>
              </a:ln>
              <a:effectLst/>
              <a:latin typeface="Cambria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>
                <a:tab pos="457200" algn="l"/>
              </a:tabLst>
            </a:pPr>
            <a:r>
              <a:rPr kumimoji="0" lang="en-GB" sz="2800" i="0" u="none" strike="noStrike" cap="none" normalizeH="0" baseline="0" dirty="0" smtClean="0">
                <a:ln>
                  <a:noFill/>
                </a:ln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  On  </a:t>
            </a:r>
            <a:r>
              <a:rPr kumimoji="0" lang="en-GB" sz="2800" b="0" i="0" u="none" strike="noStrike" cap="none" normalizeH="0" baseline="0" dirty="0" smtClean="0">
                <a:ln>
                  <a:noFill/>
                </a:ln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prolonged periods, adrenal glands produce less natural steroid hormones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endParaRPr kumimoji="0" lang="en-US" sz="2800" b="0" i="0" u="none" strike="noStrike" cap="none" normalizeH="0" baseline="0" dirty="0" smtClean="0">
              <a:ln>
                <a:noFill/>
              </a:ln>
              <a:effectLst/>
              <a:latin typeface="Cambria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en-GB" sz="2800" b="1" i="0" u="none" strike="noStrike" cap="none" normalizeH="0" baseline="0" dirty="0" smtClean="0">
                <a:ln>
                  <a:noFill/>
                </a:ln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-</a:t>
            </a:r>
            <a:r>
              <a:rPr kumimoji="0" lang="en-GB" sz="2800" b="0" i="0" u="none" strike="noStrike" cap="none" normalizeH="0" baseline="0" dirty="0" smtClean="0">
                <a:ln>
                  <a:noFill/>
                </a:ln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. To give your adrenal glands time to recover-reduce dosage gradually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endParaRPr kumimoji="0" lang="en-US" sz="2800" b="0" i="0" u="none" strike="noStrike" cap="none" normalizeH="0" baseline="0" dirty="0" smtClean="0">
              <a:ln>
                <a:noFill/>
              </a:ln>
              <a:effectLst/>
              <a:latin typeface="Cambria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en-GB" sz="2800" b="0" i="0" u="none" strike="noStrike" cap="none" normalizeH="0" baseline="0" dirty="0" smtClean="0">
                <a:ln>
                  <a:noFill/>
                </a:ln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-   Dosage reduced too quickly: experience fatigue, body aches and light headedness.</a:t>
            </a:r>
            <a:endParaRPr kumimoji="0" lang="en-GB" sz="2800" b="0" i="0" u="none" strike="noStrike" cap="none" normalizeH="0" baseline="0" dirty="0" smtClean="0">
              <a:ln>
                <a:noFill/>
              </a:ln>
              <a:effectLst/>
              <a:latin typeface="Cambria" pitchFamily="18" charset="0"/>
              <a:cs typeface="Arial" pitchFamily="34" charset="0"/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0" y="6334780"/>
            <a:ext cx="2590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mbria" pitchFamily="18" charset="0"/>
                <a:ea typeface="Times New Roman" pitchFamily="18" charset="0"/>
                <a:cs typeface="Arial" pitchFamily="34" charset="0"/>
              </a:rPr>
              <a:t>s</a:t>
            </a:r>
            <a:r>
              <a:rPr kumimoji="0" lang="en-GB" sz="2800" i="0" u="none" strike="noStrike" normalizeH="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mbria" pitchFamily="18" charset="0"/>
                <a:ea typeface="Times New Roman" pitchFamily="18" charset="0"/>
                <a:cs typeface="Arial" pitchFamily="34" charset="0"/>
              </a:rPr>
              <a:t>teroid therapy  </a:t>
            </a:r>
            <a:endParaRPr kumimoji="0" lang="en-GB" sz="2400" i="0" u="none" strike="noStrike" normalizeH="0" baseline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ambria" pitchFamily="18" charset="0"/>
              <a:cs typeface="Arial" pitchFamily="34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Important to remember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4000" dirty="0" smtClean="0"/>
              <a:t>Meal  should be given before the steroids</a:t>
            </a:r>
          </a:p>
          <a:p>
            <a:endParaRPr lang="en-GB" sz="4000" dirty="0" smtClean="0"/>
          </a:p>
          <a:p>
            <a:r>
              <a:rPr lang="en-GB" sz="4000" dirty="0" smtClean="0"/>
              <a:t>Antacids (PPI)  should be given alone with  steroids  if necessary</a:t>
            </a:r>
            <a:endParaRPr lang="en-GB" sz="4000" dirty="0"/>
          </a:p>
        </p:txBody>
      </p:sp>
    </p:spTree>
  </p:cSld>
  <p:clrMapOvr>
    <a:masterClrMapping/>
  </p:clrMapOvr>
  <p:transition spd="med"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600" y="164068"/>
            <a:ext cx="879952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200" b="1" dirty="0" smtClean="0">
                <a:latin typeface="Cambria" pitchFamily="18" charset="0"/>
              </a:rPr>
              <a:t>Drug initiation and choice of steroid</a:t>
            </a:r>
            <a:endParaRPr lang="en-US" sz="3200" b="1" dirty="0">
              <a:latin typeface="Cambria" pitchFamily="18" charset="0"/>
            </a:endParaRPr>
          </a:p>
        </p:txBody>
      </p:sp>
      <p:sp>
        <p:nvSpPr>
          <p:cNvPr id="31745" name="Rectangle 1"/>
          <p:cNvSpPr>
            <a:spLocks noChangeArrowheads="1"/>
          </p:cNvSpPr>
          <p:nvPr/>
        </p:nvSpPr>
        <p:spPr bwMode="auto">
          <a:xfrm>
            <a:off x="152400" y="457200"/>
            <a:ext cx="8991600" cy="58169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GB" sz="20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Every patient should be given a steroid card -recommended by the Committee  for Safety of Medicines (CSM)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GB" sz="20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GB" sz="20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High initial dose and then reduced to maintain remission.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GB" sz="20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GB" sz="20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Choice of steroid is made according to properties required.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i="1" dirty="0" err="1" smtClean="0">
                <a:latin typeface="Cambria" pitchFamily="18" charset="0"/>
                <a:ea typeface="Calibri" pitchFamily="34" charset="0"/>
                <a:cs typeface="Times New Roman" pitchFamily="18" charset="0"/>
              </a:rPr>
              <a:t>e.g</a:t>
            </a:r>
            <a:r>
              <a:rPr lang="en-GB" i="1" dirty="0" smtClean="0">
                <a:latin typeface="Cambria" pitchFamily="18" charset="0"/>
                <a:ea typeface="Calibri" pitchFamily="34" charset="0"/>
                <a:cs typeface="Times New Roman" pitchFamily="18" charset="0"/>
              </a:rPr>
              <a:t>:    Hydrocortisone and cortisone have </a:t>
            </a:r>
            <a:r>
              <a:rPr lang="en-GB" i="1" dirty="0" err="1" smtClean="0">
                <a:latin typeface="Cambria" pitchFamily="18" charset="0"/>
                <a:ea typeface="Calibri" pitchFamily="34" charset="0"/>
                <a:cs typeface="Times New Roman" pitchFamily="18" charset="0"/>
              </a:rPr>
              <a:t>glucocorticoid</a:t>
            </a:r>
            <a:r>
              <a:rPr lang="en-GB" i="1" dirty="0" smtClean="0">
                <a:latin typeface="Cambria" pitchFamily="18" charset="0"/>
                <a:ea typeface="Calibri" pitchFamily="34" charset="0"/>
                <a:cs typeface="Times New Roman" pitchFamily="18" charset="0"/>
              </a:rPr>
              <a:t> effects but  high </a:t>
            </a:r>
            <a:r>
              <a:rPr lang="en-GB" i="1" dirty="0" err="1" smtClean="0">
                <a:latin typeface="Cambria" pitchFamily="18" charset="0"/>
                <a:ea typeface="Calibri" pitchFamily="34" charset="0"/>
                <a:cs typeface="Times New Roman" pitchFamily="18" charset="0"/>
              </a:rPr>
              <a:t>mineralocorticoid</a:t>
            </a:r>
            <a:r>
              <a:rPr lang="en-GB" i="1" dirty="0" smtClean="0">
                <a:latin typeface="Cambria" pitchFamily="18" charset="0"/>
                <a:ea typeface="Calibri" pitchFamily="34" charset="0"/>
                <a:cs typeface="Times New Roman" pitchFamily="18" charset="0"/>
              </a:rPr>
              <a:t> activity. - Unsuitable for long-term use, but  use IV as emergency situations. </a:t>
            </a:r>
            <a:endParaRPr lang="en-US" i="1" dirty="0" smtClean="0">
              <a:latin typeface="Cambria" pitchFamily="18" charset="0"/>
              <a:ea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GB" sz="20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GB" sz="20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Hydrocortisone used topically with less risk of side-effects </a:t>
            </a:r>
            <a:endParaRPr kumimoji="0" lang="en-US" sz="20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itchFamily="18" charset="0"/>
              <a:ea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lang="en-US" sz="2000" dirty="0" smtClean="0">
              <a:latin typeface="Cambria" pitchFamily="18" charset="0"/>
              <a:ea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GB" sz="20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Prednisolone has high </a:t>
            </a:r>
            <a:r>
              <a:rPr kumimoji="0" lang="en-GB" sz="2000" b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glucocorticoid</a:t>
            </a:r>
            <a:r>
              <a:rPr kumimoji="0" lang="en-GB" sz="20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activity &amp; less </a:t>
            </a:r>
            <a:r>
              <a:rPr kumimoji="0" lang="en-GB" sz="2000" b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mineralocorticoid</a:t>
            </a:r>
            <a:r>
              <a:rPr kumimoji="0" lang="en-GB" sz="20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effect -used  for longer-term treatment.</a:t>
            </a:r>
            <a:endParaRPr lang="en-US" sz="2000" dirty="0" smtClean="0">
              <a:latin typeface="Cambria" pitchFamily="18" charset="0"/>
              <a:ea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20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itchFamily="18" charset="0"/>
              <a:ea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GB" sz="20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GB" sz="2000" b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Betamethasone</a:t>
            </a:r>
            <a:r>
              <a:rPr kumimoji="0" lang="en-GB" sz="20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and </a:t>
            </a:r>
            <a:r>
              <a:rPr kumimoji="0" lang="en-GB" sz="2000" b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dexamethasone</a:t>
            </a:r>
            <a:r>
              <a:rPr kumimoji="0" lang="en-GB" sz="20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have even higher </a:t>
            </a:r>
            <a:r>
              <a:rPr kumimoji="0" lang="en-GB" sz="2000" b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glucocorticoid</a:t>
            </a:r>
            <a:r>
              <a:rPr kumimoji="0" lang="en-GB" sz="20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activity and insignificant </a:t>
            </a:r>
            <a:r>
              <a:rPr kumimoji="0" lang="en-GB" sz="2000" b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mineralocorticoid</a:t>
            </a:r>
            <a:r>
              <a:rPr kumimoji="0" lang="en-GB" sz="20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effect. </a:t>
            </a:r>
            <a:r>
              <a:rPr lang="en-GB" sz="2000" dirty="0" smtClean="0">
                <a:latin typeface="Cambria" pitchFamily="18" charset="0"/>
                <a:ea typeface="Calibri" pitchFamily="34" charset="0"/>
                <a:cs typeface="Times New Roman" pitchFamily="18" charset="0"/>
              </a:rPr>
              <a:t> - U</a:t>
            </a:r>
            <a:r>
              <a:rPr kumimoji="0" lang="en-GB" sz="20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sed when high dosages required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GB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e.g</a:t>
            </a:r>
            <a:r>
              <a:rPr lang="en-GB" i="1" dirty="0" smtClean="0">
                <a:latin typeface="Cambria" pitchFamily="18" charset="0"/>
                <a:ea typeface="Calibri" pitchFamily="34" charset="0"/>
                <a:cs typeface="Times New Roman" pitchFamily="18" charset="0"/>
              </a:rPr>
              <a:t>. :</a:t>
            </a:r>
            <a:r>
              <a:rPr kumimoji="0" lang="en-GB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  Cerebral oedema from malignancy.  But across the placenta readily avoided in pregnancy</a:t>
            </a:r>
            <a:r>
              <a:rPr kumimoji="0" lang="en-US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cs typeface="Arial" pitchFamily="34" charset="0"/>
              </a:rPr>
              <a:t> </a:t>
            </a: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0" y="6334780"/>
            <a:ext cx="2590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mbria" pitchFamily="18" charset="0"/>
                <a:ea typeface="Times New Roman" pitchFamily="18" charset="0"/>
                <a:cs typeface="Arial" pitchFamily="34" charset="0"/>
              </a:rPr>
              <a:t>s</a:t>
            </a:r>
            <a:r>
              <a:rPr kumimoji="0" lang="en-GB" sz="2800" i="0" u="none" strike="noStrike" normalizeH="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mbria" pitchFamily="18" charset="0"/>
                <a:ea typeface="Times New Roman" pitchFamily="18" charset="0"/>
                <a:cs typeface="Arial" pitchFamily="34" charset="0"/>
              </a:rPr>
              <a:t>teroid therapy  </a:t>
            </a:r>
            <a:endParaRPr kumimoji="0" lang="en-GB" sz="2400" i="0" u="none" strike="noStrike" normalizeH="0" baseline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ambria" pitchFamily="18" charset="0"/>
              <a:cs typeface="Arial" pitchFamily="34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600" y="164068"/>
            <a:ext cx="879952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200" b="1" dirty="0" smtClean="0">
                <a:latin typeface="Cambria" pitchFamily="18" charset="0"/>
              </a:rPr>
              <a:t>Drug initiation and choice of steroid</a:t>
            </a:r>
            <a:endParaRPr lang="en-US" sz="3200" b="1" dirty="0">
              <a:latin typeface="Cambria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81000" y="1548348"/>
            <a:ext cx="85344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sz="2400" b="1" i="1" dirty="0" smtClean="0">
                <a:latin typeface="Cambria" pitchFamily="18" charset="0"/>
              </a:rPr>
              <a:t>Adrenal suppression can be reduced by ;</a:t>
            </a:r>
          </a:p>
          <a:p>
            <a:pPr lvl="0"/>
            <a:r>
              <a:rPr lang="en-GB" sz="2400" dirty="0" smtClean="0">
                <a:latin typeface="Cambria" pitchFamily="18" charset="0"/>
              </a:rPr>
              <a:t> </a:t>
            </a:r>
            <a:endParaRPr lang="en-US" sz="2400" dirty="0" smtClean="0">
              <a:latin typeface="Cambria" pitchFamily="18" charset="0"/>
            </a:endParaRPr>
          </a:p>
          <a:p>
            <a:pPr lvl="1">
              <a:lnSpc>
                <a:spcPct val="200000"/>
              </a:lnSpc>
            </a:pPr>
            <a:r>
              <a:rPr lang="en-GB" sz="2400" dirty="0" smtClean="0">
                <a:latin typeface="Cambria" pitchFamily="18" charset="0"/>
              </a:rPr>
              <a:t>Morning dosage</a:t>
            </a:r>
            <a:endParaRPr lang="en-US" sz="2400" dirty="0" smtClean="0">
              <a:latin typeface="Cambria" pitchFamily="18" charset="0"/>
            </a:endParaRPr>
          </a:p>
          <a:p>
            <a:pPr lvl="1">
              <a:lnSpc>
                <a:spcPct val="200000"/>
              </a:lnSpc>
            </a:pPr>
            <a:r>
              <a:rPr lang="en-GB" sz="2400" dirty="0" smtClean="0">
                <a:latin typeface="Cambria" pitchFamily="18" charset="0"/>
              </a:rPr>
              <a:t>Alternate day dosing</a:t>
            </a:r>
            <a:endParaRPr lang="en-US" sz="2400" dirty="0" smtClean="0">
              <a:latin typeface="Cambria" pitchFamily="18" charset="0"/>
            </a:endParaRPr>
          </a:p>
          <a:p>
            <a:pPr lvl="1">
              <a:lnSpc>
                <a:spcPct val="200000"/>
              </a:lnSpc>
            </a:pPr>
            <a:r>
              <a:rPr lang="en-GB" sz="2400" dirty="0" smtClean="0">
                <a:latin typeface="Cambria" pitchFamily="18" charset="0"/>
              </a:rPr>
              <a:t>Intermittent courses of treatment</a:t>
            </a:r>
            <a:endParaRPr lang="en-US" sz="2400" dirty="0" smtClean="0">
              <a:latin typeface="Cambria" pitchFamily="18" charset="0"/>
            </a:endParaRPr>
          </a:p>
          <a:p>
            <a:pPr lvl="1">
              <a:lnSpc>
                <a:spcPct val="200000"/>
              </a:lnSpc>
            </a:pPr>
            <a:r>
              <a:rPr lang="en-GB" sz="2400" dirty="0" smtClean="0">
                <a:latin typeface="Cambria" pitchFamily="18" charset="0"/>
              </a:rPr>
              <a:t>Addition of small doses of immunosuppressive drug</a:t>
            </a:r>
            <a:endParaRPr lang="en-US" sz="2400" dirty="0">
              <a:latin typeface="Cambria" pitchFamily="18" charset="0"/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0" y="6334780"/>
            <a:ext cx="2590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mbria" pitchFamily="18" charset="0"/>
                <a:ea typeface="Times New Roman" pitchFamily="18" charset="0"/>
                <a:cs typeface="Arial" pitchFamily="34" charset="0"/>
              </a:rPr>
              <a:t>s</a:t>
            </a:r>
            <a:r>
              <a:rPr kumimoji="0" lang="en-GB" sz="2800" i="0" u="none" strike="noStrike" normalizeH="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mbria" pitchFamily="18" charset="0"/>
                <a:ea typeface="Times New Roman" pitchFamily="18" charset="0"/>
                <a:cs typeface="Arial" pitchFamily="34" charset="0"/>
              </a:rPr>
              <a:t>teroid therapy  </a:t>
            </a:r>
            <a:endParaRPr kumimoji="0" lang="en-GB" sz="2400" i="0" u="none" strike="noStrike" normalizeH="0" baseline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ambria" pitchFamily="18" charset="0"/>
              <a:cs typeface="Arial" pitchFamily="34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800" b="1" dirty="0" smtClean="0"/>
              <a:t>Objectives</a:t>
            </a:r>
            <a:endParaRPr lang="en-GB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GB" dirty="0" smtClean="0"/>
              <a:t>-</a:t>
            </a:r>
            <a:r>
              <a:rPr lang="en-GB" sz="3900" dirty="0" smtClean="0"/>
              <a:t>Indications and benefits</a:t>
            </a:r>
          </a:p>
          <a:p>
            <a:pPr>
              <a:buNone/>
            </a:pPr>
            <a:r>
              <a:rPr lang="en-GB" sz="3900" dirty="0" smtClean="0"/>
              <a:t>-How do Corticosteroids work</a:t>
            </a:r>
          </a:p>
          <a:p>
            <a:pPr>
              <a:buNone/>
            </a:pPr>
            <a:r>
              <a:rPr lang="en-GB" sz="3900" dirty="0" smtClean="0"/>
              <a:t>-When and How it use</a:t>
            </a:r>
          </a:p>
          <a:p>
            <a:pPr>
              <a:buNone/>
            </a:pPr>
            <a:r>
              <a:rPr lang="en-GB" sz="3900" dirty="0" smtClean="0"/>
              <a:t>-Side effects</a:t>
            </a:r>
          </a:p>
          <a:p>
            <a:pPr>
              <a:buNone/>
            </a:pPr>
            <a:r>
              <a:rPr lang="en-GB" sz="3900" dirty="0" smtClean="0"/>
              <a:t>-How to  reduce the risk of steroids therapy</a:t>
            </a:r>
          </a:p>
          <a:p>
            <a:pPr>
              <a:buNone/>
            </a:pPr>
            <a:r>
              <a:rPr lang="en-GB" sz="3900" dirty="0" smtClean="0"/>
              <a:t>-Steroid treatment card</a:t>
            </a:r>
          </a:p>
          <a:p>
            <a:pPr>
              <a:buNone/>
            </a:pPr>
            <a:r>
              <a:rPr lang="en-GB" sz="3900" dirty="0" smtClean="0"/>
              <a:t>-Scenario</a:t>
            </a:r>
          </a:p>
          <a:p>
            <a:pPr>
              <a:buNone/>
            </a:pPr>
            <a:r>
              <a:rPr lang="en-GB" sz="3900" dirty="0" smtClean="0"/>
              <a:t>-Advice and Monitoring</a:t>
            </a:r>
          </a:p>
          <a:p>
            <a:pPr>
              <a:buNone/>
            </a:pPr>
            <a:r>
              <a:rPr lang="en-GB" sz="3900" dirty="0" smtClean="0"/>
              <a:t> </a:t>
            </a:r>
            <a:endParaRPr lang="en-GB" sz="3900" dirty="0"/>
          </a:p>
        </p:txBody>
      </p:sp>
    </p:spTree>
  </p:cSld>
  <p:clrMapOvr>
    <a:masterClrMapping/>
  </p:clrMapOvr>
  <p:transition spd="med">
    <p:fad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64068"/>
            <a:ext cx="9144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200" b="1" dirty="0" smtClean="0">
                <a:latin typeface="Cambria" pitchFamily="18" charset="0"/>
              </a:rPr>
              <a:t>STEROID TREATMENT CARD</a:t>
            </a:r>
            <a:endParaRPr lang="en-US" sz="3200" dirty="0">
              <a:latin typeface="Cambria" pitchFamily="18" charset="0"/>
            </a:endParaRPr>
          </a:p>
        </p:txBody>
      </p:sp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228600" y="838200"/>
            <a:ext cx="8915400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I am a patient on Steroid treatment which must not be stopped suddenly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=  On steroids more than 3 weeks, dose should be reduced gradually  with </a:t>
            </a:r>
            <a:r>
              <a:rPr kumimoji="0" lang="en-GB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dr’s</a:t>
            </a:r>
            <a:r>
              <a:rPr kumimoji="0" lang="en-GB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advice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=  Read the patient information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=  Always carry this card with you and show it to anyone who treats you.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=  If you become ill, contact with infectious disease person or  never had chickenpox, see your doctor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=</a:t>
            </a:r>
            <a:r>
              <a:rPr kumimoji="0" lang="en-GB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 </a:t>
            </a:r>
            <a:r>
              <a:rPr kumimoji="0" lang="en-GB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Make sure the information on the card is kept up to date</a:t>
            </a:r>
            <a:endParaRPr kumimoji="0" lang="en-GB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itchFamily="18" charset="0"/>
              <a:cs typeface="Arial" pitchFamily="34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01025"/>
            <a:ext cx="9144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200" b="1" dirty="0" smtClean="0">
                <a:latin typeface="Cambria" pitchFamily="18" charset="0"/>
              </a:rPr>
              <a:t>Scenarios</a:t>
            </a:r>
            <a:endParaRPr lang="en-US" sz="3200" b="1" dirty="0">
              <a:latin typeface="Cambria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8600" y="1472148"/>
            <a:ext cx="86106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dirty="0" smtClean="0">
                <a:latin typeface="Cambria" pitchFamily="18" charset="0"/>
              </a:rPr>
              <a:t>Corticosteroids and surgery</a:t>
            </a:r>
          </a:p>
          <a:p>
            <a:endParaRPr lang="en-US" sz="2400" b="1" dirty="0" smtClean="0">
              <a:latin typeface="Cambria" pitchFamily="18" charset="0"/>
            </a:endParaRPr>
          </a:p>
          <a:p>
            <a:r>
              <a:rPr lang="en-GB" sz="2400" dirty="0" smtClean="0">
                <a:latin typeface="Cambria" pitchFamily="18" charset="0"/>
              </a:rPr>
              <a:t>Adrenal suppression caused by steroid – result in an inadequate adrenocortical response to surgery ( acute adrenocortical insufficiency can precipitate hypotension and death )</a:t>
            </a:r>
          </a:p>
          <a:p>
            <a:endParaRPr lang="en-GB" sz="2400" dirty="0" smtClean="0">
              <a:latin typeface="Cambria" pitchFamily="18" charset="0"/>
            </a:endParaRPr>
          </a:p>
          <a:p>
            <a:endParaRPr lang="en-US" sz="2400" dirty="0" smtClean="0">
              <a:latin typeface="Cambria" pitchFamily="18" charset="0"/>
            </a:endParaRPr>
          </a:p>
          <a:p>
            <a:r>
              <a:rPr lang="en-GB" sz="2400" b="1" dirty="0" smtClean="0">
                <a:latin typeface="Cambria" pitchFamily="18" charset="0"/>
              </a:rPr>
              <a:t>Corticosteroids and live vaccines</a:t>
            </a:r>
          </a:p>
          <a:p>
            <a:endParaRPr lang="en-US" sz="2400" b="1" dirty="0" smtClean="0">
              <a:latin typeface="Cambria" pitchFamily="18" charset="0"/>
            </a:endParaRPr>
          </a:p>
          <a:p>
            <a:r>
              <a:rPr lang="en-GB" sz="2400" dirty="0" smtClean="0">
                <a:latin typeface="Cambria" pitchFamily="18" charset="0"/>
              </a:rPr>
              <a:t>Live vaccines should not be given within 3 months</a:t>
            </a:r>
            <a:endParaRPr lang="en-US" sz="2400" dirty="0">
              <a:latin typeface="Cambria" pitchFamily="18" charset="0"/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0" y="6334780"/>
            <a:ext cx="2590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mbria" pitchFamily="18" charset="0"/>
                <a:ea typeface="Times New Roman" pitchFamily="18" charset="0"/>
                <a:cs typeface="Arial" pitchFamily="34" charset="0"/>
              </a:rPr>
              <a:t>s</a:t>
            </a:r>
            <a:r>
              <a:rPr kumimoji="0" lang="en-GB" sz="2800" i="0" u="none" strike="noStrike" normalizeH="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mbria" pitchFamily="18" charset="0"/>
                <a:ea typeface="Times New Roman" pitchFamily="18" charset="0"/>
                <a:cs typeface="Arial" pitchFamily="34" charset="0"/>
              </a:rPr>
              <a:t>teroid therapy  </a:t>
            </a:r>
            <a:endParaRPr kumimoji="0" lang="en-GB" sz="2400" i="0" u="none" strike="noStrike" normalizeH="0" baseline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ambria" pitchFamily="18" charset="0"/>
              <a:cs typeface="Arial" pitchFamily="34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228600" y="685800"/>
            <a:ext cx="8686800" cy="59451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12696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400" b="1" i="0" u="none" strike="noStrike" cap="none" normalizeH="0" baseline="0" dirty="0" smtClean="0">
                <a:ln>
                  <a:noFill/>
                </a:ln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Corticosteroids in pregnancy and breast-feeding</a:t>
            </a:r>
          </a:p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1" i="1" u="none" strike="noStrike" cap="none" normalizeH="0" baseline="0" dirty="0" smtClean="0">
              <a:ln>
                <a:noFill/>
              </a:ln>
              <a:effectLst/>
              <a:latin typeface="Cambria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GB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 Corticosteroids vary in their ability to cross the placenta. 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GB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 Prednisolone is 88% inactivated as it crosses the placenta, whereas </a:t>
            </a:r>
            <a:r>
              <a:rPr kumimoji="0" lang="en-GB" sz="2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betamethasone</a:t>
            </a:r>
            <a:r>
              <a:rPr kumimoji="0" lang="en-GB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and </a:t>
            </a:r>
            <a:r>
              <a:rPr kumimoji="0" lang="en-GB" sz="2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dexamethasone</a:t>
            </a:r>
            <a:r>
              <a:rPr kumimoji="0" lang="en-GB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cross readily.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GB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 Corticosteroids cause abnormalities in </a:t>
            </a:r>
            <a:r>
              <a:rPr kumimoji="0" lang="en-GB" sz="2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fetal</a:t>
            </a:r>
            <a:r>
              <a:rPr kumimoji="0" lang="en-GB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development in animals, but not been shown in humans 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GB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 Prolonged or repeated corticosteroid administration in pregnancy increases the risk of intrauterine growth restriction (IUGR). Short-term treatment carries no such risk.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GB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 Prednisolone excreted in small amounts in breast milk and unlikely to cause systemic effects in the infant unless doses exceed 40 mg daily then need monitoring </a:t>
            </a:r>
            <a:endParaRPr kumimoji="0" lang="en-US" sz="20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itchFamily="18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101025"/>
            <a:ext cx="9144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200" b="1" dirty="0" smtClean="0">
                <a:latin typeface="Cambria" pitchFamily="18" charset="0"/>
              </a:rPr>
              <a:t>Scenarios</a:t>
            </a:r>
            <a:endParaRPr lang="en-US" sz="3200" b="1" dirty="0">
              <a:latin typeface="Cambria" pitchFamily="18" charset="0"/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0" y="6334780"/>
            <a:ext cx="2590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mbria" pitchFamily="18" charset="0"/>
                <a:ea typeface="Times New Roman" pitchFamily="18" charset="0"/>
                <a:cs typeface="Arial" pitchFamily="34" charset="0"/>
              </a:rPr>
              <a:t>s</a:t>
            </a:r>
            <a:r>
              <a:rPr kumimoji="0" lang="en-GB" sz="2800" i="0" u="none" strike="noStrike" normalizeH="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mbria" pitchFamily="18" charset="0"/>
                <a:ea typeface="Times New Roman" pitchFamily="18" charset="0"/>
                <a:cs typeface="Arial" pitchFamily="34" charset="0"/>
              </a:rPr>
              <a:t>teroid therapy  </a:t>
            </a:r>
            <a:endParaRPr kumimoji="0" lang="en-GB" sz="2400" i="0" u="none" strike="noStrike" normalizeH="0" baseline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ambria" pitchFamily="18" charset="0"/>
              <a:cs typeface="Arial" pitchFamily="34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01025"/>
            <a:ext cx="9144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200" b="1" dirty="0" smtClean="0">
                <a:latin typeface="Cambria" pitchFamily="18" charset="0"/>
              </a:rPr>
              <a:t>Scenarios</a:t>
            </a:r>
            <a:endParaRPr lang="en-US" sz="3200" b="1" dirty="0">
              <a:latin typeface="Cambria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8600" y="825579"/>
            <a:ext cx="8610600" cy="60324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dirty="0" smtClean="0">
                <a:latin typeface="Cambria" pitchFamily="18" charset="0"/>
              </a:rPr>
              <a:t>Corticosteroids and infection</a:t>
            </a:r>
          </a:p>
          <a:p>
            <a:endParaRPr lang="en-US" sz="2400" b="1" dirty="0" smtClean="0">
              <a:latin typeface="Cambria" pitchFamily="18" charset="0"/>
            </a:endParaRPr>
          </a:p>
          <a:p>
            <a:r>
              <a:rPr lang="en-GB" sz="2400" dirty="0" smtClean="0">
                <a:latin typeface="Cambria" pitchFamily="18" charset="0"/>
              </a:rPr>
              <a:t>Corticosteroids affect severity and clinical presentation of infections as well as susceptibility to infections.</a:t>
            </a:r>
          </a:p>
          <a:p>
            <a:r>
              <a:rPr lang="en-GB" sz="2000" dirty="0" err="1" smtClean="0">
                <a:latin typeface="Cambria" pitchFamily="18" charset="0"/>
              </a:rPr>
              <a:t>e.g</a:t>
            </a:r>
            <a:r>
              <a:rPr lang="en-GB" sz="2000" dirty="0" smtClean="0">
                <a:latin typeface="Cambria" pitchFamily="18" charset="0"/>
              </a:rPr>
              <a:t>:</a:t>
            </a:r>
            <a:endParaRPr lang="en-US" sz="2000" dirty="0" smtClean="0">
              <a:latin typeface="Cambria" pitchFamily="18" charset="0"/>
            </a:endParaRPr>
          </a:p>
          <a:p>
            <a:pPr>
              <a:lnSpc>
                <a:spcPct val="150000"/>
              </a:lnSpc>
            </a:pPr>
            <a:r>
              <a:rPr lang="en-GB" sz="2000" dirty="0" smtClean="0">
                <a:latin typeface="Cambria" pitchFamily="18" charset="0"/>
              </a:rPr>
              <a:t> Ocular infections may be exacerbated (fungal and viral).</a:t>
            </a:r>
            <a:endParaRPr lang="en-US" sz="2000" dirty="0" smtClean="0">
              <a:latin typeface="Cambria" pitchFamily="18" charset="0"/>
            </a:endParaRPr>
          </a:p>
          <a:p>
            <a:pPr lvl="0">
              <a:lnSpc>
                <a:spcPct val="150000"/>
              </a:lnSpc>
            </a:pPr>
            <a:r>
              <a:rPr lang="en-GB" sz="2000" dirty="0" smtClean="0">
                <a:latin typeface="Cambria" pitchFamily="18" charset="0"/>
              </a:rPr>
              <a:t>Diagnosis of serious infection may be delayed (septicaemia, tuberculosis)</a:t>
            </a:r>
            <a:endParaRPr lang="en-US" sz="2000" dirty="0" smtClean="0">
              <a:latin typeface="Cambria" pitchFamily="18" charset="0"/>
            </a:endParaRPr>
          </a:p>
          <a:p>
            <a:pPr lvl="0"/>
            <a:endParaRPr lang="en-US" sz="2400" dirty="0" smtClean="0">
              <a:latin typeface="Cambria" pitchFamily="18" charset="0"/>
            </a:endParaRPr>
          </a:p>
          <a:p>
            <a:r>
              <a:rPr lang="en-GB" sz="2400" b="1" dirty="0" smtClean="0">
                <a:latin typeface="Cambria" pitchFamily="18" charset="0"/>
              </a:rPr>
              <a:t>Corticosteroids and chickenpox</a:t>
            </a:r>
          </a:p>
          <a:p>
            <a:endParaRPr lang="en-US" sz="2400" b="1" dirty="0" smtClean="0">
              <a:latin typeface="Cambria" pitchFamily="18" charset="0"/>
            </a:endParaRPr>
          </a:p>
          <a:p>
            <a:pPr>
              <a:buFontTx/>
              <a:buChar char="-"/>
            </a:pPr>
            <a:r>
              <a:rPr lang="en-GB" sz="2400" dirty="0" smtClean="0">
                <a:latin typeface="Cambria" pitchFamily="18" charset="0"/>
              </a:rPr>
              <a:t>At risk of severe chickenpox</a:t>
            </a:r>
          </a:p>
          <a:p>
            <a:pPr>
              <a:buFontTx/>
              <a:buChar char="-"/>
            </a:pPr>
            <a:endParaRPr lang="en-US" sz="2400" dirty="0" smtClean="0">
              <a:latin typeface="Cambria" pitchFamily="18" charset="0"/>
            </a:endParaRPr>
          </a:p>
          <a:p>
            <a:pPr>
              <a:lnSpc>
                <a:spcPct val="150000"/>
              </a:lnSpc>
            </a:pPr>
            <a:r>
              <a:rPr lang="en-GB" sz="2000" dirty="0" smtClean="0">
                <a:latin typeface="Cambria" pitchFamily="18" charset="0"/>
              </a:rPr>
              <a:t>Exposed non-immune patients on or within 3 months of taking corticosteroids should be given passive immunisation with varicella-zoster immunoglobulin (within 3 days, and no later than 10 days, after exposure)</a:t>
            </a:r>
            <a:endParaRPr lang="en-US" sz="2000" dirty="0">
              <a:latin typeface="Cambria" pitchFamily="18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01025"/>
            <a:ext cx="9144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200" b="1" dirty="0" smtClean="0">
                <a:latin typeface="Cambria" pitchFamily="18" charset="0"/>
              </a:rPr>
              <a:t>Scenarios</a:t>
            </a:r>
            <a:endParaRPr lang="en-US" sz="3200" b="1" dirty="0">
              <a:latin typeface="Cambria" pitchFamily="18" charset="0"/>
            </a:endParaRPr>
          </a:p>
        </p:txBody>
      </p:sp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152400" y="914400"/>
            <a:ext cx="8610600" cy="55450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12696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400" b="1" i="0" u="none" strike="noStrike" cap="none" normalizeH="0" baseline="0" dirty="0" smtClean="0">
                <a:ln>
                  <a:noFill/>
                </a:ln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Corticosteroids and osteoporosis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 smtClean="0">
              <a:ln>
                <a:noFill/>
              </a:ln>
              <a:effectLst/>
              <a:latin typeface="Cambria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400" b="0" i="0" u="none" strike="noStrike" cap="none" normalizeH="0" baseline="0" dirty="0" smtClean="0">
                <a:ln>
                  <a:noFill/>
                </a:ln>
                <a:effectLst/>
                <a:latin typeface="Cambria" pitchFamily="18" charset="0"/>
                <a:ea typeface="Times New Roman" pitchFamily="18" charset="0"/>
                <a:cs typeface="Arial" pitchFamily="34" charset="0"/>
              </a:rPr>
              <a:t>Corticosteroid therapy is a major risk factor for osteoporosis.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dirty="0" smtClean="0">
              <a:ln>
                <a:noFill/>
              </a:ln>
              <a:effectLst/>
              <a:latin typeface="Cambria" pitchFamily="18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400" b="0" i="0" u="none" strike="noStrike" cap="none" normalizeH="0" baseline="0" dirty="0" smtClean="0">
                <a:ln>
                  <a:noFill/>
                </a:ln>
                <a:effectLst/>
                <a:latin typeface="Cambria" pitchFamily="18" charset="0"/>
                <a:ea typeface="Times New Roman" pitchFamily="18" charset="0"/>
                <a:cs typeface="Arial" pitchFamily="34" charset="0"/>
              </a:rPr>
              <a:t>Prophylactic advice and drug treatment to prevent osteoporosis should be offered to;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effectLst/>
              <a:latin typeface="Cambria" pitchFamily="18" charset="0"/>
              <a:cs typeface="Arial" pitchFamily="34" charset="0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GB" sz="2000" dirty="0" err="1" smtClean="0">
                <a:latin typeface="Cambria" pitchFamily="18" charset="0"/>
                <a:ea typeface="Calibri" pitchFamily="34" charset="0"/>
                <a:cs typeface="Times New Roman" pitchFamily="18" charset="0"/>
              </a:rPr>
              <a:t>e.</a:t>
            </a:r>
            <a:r>
              <a:rPr kumimoji="0" lang="en-GB" sz="2000" b="0" i="0" u="none" strike="noStrike" cap="none" normalizeH="0" baseline="0" dirty="0" err="1" smtClean="0">
                <a:ln>
                  <a:noFill/>
                </a:ln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g</a:t>
            </a:r>
            <a:r>
              <a:rPr kumimoji="0" lang="en-GB" sz="2000" b="0" i="0" u="none" strike="noStrike" cap="none" normalizeH="0" baseline="0" dirty="0" smtClean="0">
                <a:ln>
                  <a:noFill/>
                </a:ln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:  patient aged over 65 or with relevant fracture and taking intermittent corticosteroids should have bone mineral density measured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GB" sz="2000" b="0" i="0" u="none" strike="noStrike" cap="none" normalizeH="0" baseline="0" dirty="0" smtClean="0">
              <a:ln>
                <a:noFill/>
              </a:ln>
              <a:effectLst/>
              <a:latin typeface="Cambria" pitchFamily="18" charset="0"/>
              <a:ea typeface="Calibri" pitchFamily="34" charset="0"/>
              <a:cs typeface="Times New Roman" pitchFamily="18" charset="0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GB" sz="2000" b="0" i="0" u="none" strike="noStrike" cap="none" normalizeH="0" baseline="0" dirty="0" smtClean="0">
                <a:ln>
                  <a:noFill/>
                </a:ln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If the T score is -1.5 or less consider treatment if ,long wait for dual energy X-ray </a:t>
            </a:r>
            <a:r>
              <a:rPr kumimoji="0" lang="en-GB" sz="2000" b="0" i="0" u="none" strike="noStrike" cap="none" normalizeH="0" baseline="0" dirty="0" err="1" smtClean="0">
                <a:ln>
                  <a:noFill/>
                </a:ln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absorptiometry</a:t>
            </a:r>
            <a:r>
              <a:rPr kumimoji="0" lang="en-GB" sz="2000" b="0" i="0" u="none" strike="noStrike" cap="none" normalizeH="0" baseline="0" dirty="0" smtClean="0">
                <a:ln>
                  <a:noFill/>
                </a:ln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(DEXA) scanning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effectLst/>
              <a:latin typeface="Cambria" pitchFamily="18" charset="0"/>
              <a:cs typeface="Arial" pitchFamily="34" charset="0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GB" sz="2000" b="0" i="0" u="none" strike="noStrike" cap="none" normalizeH="0" baseline="0" dirty="0" smtClean="0">
                <a:ln>
                  <a:noFill/>
                </a:ln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If the T score is between 0 and 1.5 -no drug treatment is required but repeat DEXA scanning 1 to 3 years whilst on steroids.</a:t>
            </a:r>
            <a:endParaRPr kumimoji="0" lang="en-US" sz="2000" b="0" i="0" u="none" strike="noStrike" cap="none" normalizeH="0" baseline="0" dirty="0" smtClean="0">
              <a:ln>
                <a:noFill/>
              </a:ln>
              <a:effectLst/>
              <a:latin typeface="Cambria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effectLst/>
              <a:latin typeface="Cambria" pitchFamily="18" charset="0"/>
              <a:cs typeface="Arial" pitchFamily="34" charset="0"/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0" y="6334780"/>
            <a:ext cx="2590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mbria" pitchFamily="18" charset="0"/>
                <a:ea typeface="Times New Roman" pitchFamily="18" charset="0"/>
                <a:cs typeface="Arial" pitchFamily="34" charset="0"/>
              </a:rPr>
              <a:t>s</a:t>
            </a:r>
            <a:r>
              <a:rPr kumimoji="0" lang="en-GB" sz="2800" i="0" u="none" strike="noStrike" normalizeH="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mbria" pitchFamily="18" charset="0"/>
                <a:ea typeface="Times New Roman" pitchFamily="18" charset="0"/>
                <a:cs typeface="Arial" pitchFamily="34" charset="0"/>
              </a:rPr>
              <a:t>teroid therapy  </a:t>
            </a:r>
            <a:endParaRPr kumimoji="0" lang="en-GB" sz="2400" i="0" u="none" strike="noStrike" normalizeH="0" baseline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ambria" pitchFamily="18" charset="0"/>
              <a:cs typeface="Arial" pitchFamily="34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01025"/>
            <a:ext cx="9144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200" b="1" dirty="0" smtClean="0">
                <a:latin typeface="Cambria" pitchFamily="18" charset="0"/>
              </a:rPr>
              <a:t>Scenarios</a:t>
            </a:r>
            <a:endParaRPr lang="en-US" sz="3200" b="1" dirty="0">
              <a:latin typeface="Cambria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04800" y="985421"/>
            <a:ext cx="84582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dirty="0" smtClean="0">
                <a:latin typeface="Cambria" pitchFamily="18" charset="0"/>
              </a:rPr>
              <a:t>Steroids and the skin</a:t>
            </a:r>
          </a:p>
          <a:p>
            <a:endParaRPr lang="en-US" sz="2400" b="1" i="1" dirty="0" smtClean="0">
              <a:latin typeface="Cambria" pitchFamily="18" charset="0"/>
            </a:endParaRPr>
          </a:p>
          <a:p>
            <a:r>
              <a:rPr lang="en-GB" sz="2400" i="1" dirty="0" smtClean="0">
                <a:latin typeface="Cambria" pitchFamily="18" charset="0"/>
              </a:rPr>
              <a:t>Systemic and local side-effects can occur,</a:t>
            </a:r>
          </a:p>
          <a:p>
            <a:endParaRPr lang="en-US" sz="2400" dirty="0" smtClean="0">
              <a:latin typeface="Cambria" pitchFamily="18" charset="0"/>
            </a:endParaRPr>
          </a:p>
          <a:p>
            <a:r>
              <a:rPr lang="en-GB" sz="2400" dirty="0" smtClean="0">
                <a:latin typeface="Cambria" pitchFamily="18" charset="0"/>
              </a:rPr>
              <a:t> - Appropriate strength of steroids</a:t>
            </a:r>
          </a:p>
          <a:p>
            <a:endParaRPr lang="en-US" sz="2400" dirty="0" smtClean="0">
              <a:latin typeface="Cambria" pitchFamily="18" charset="0"/>
            </a:endParaRPr>
          </a:p>
          <a:p>
            <a:pPr lvl="0"/>
            <a:r>
              <a:rPr lang="en-GB" sz="2400" dirty="0" smtClean="0">
                <a:latin typeface="Cambria" pitchFamily="18" charset="0"/>
              </a:rPr>
              <a:t>	Use of emollients with steroids</a:t>
            </a:r>
          </a:p>
          <a:p>
            <a:pPr lvl="0"/>
            <a:r>
              <a:rPr lang="en-GB" sz="2400" dirty="0" smtClean="0">
                <a:latin typeface="Cambria" pitchFamily="18" charset="0"/>
              </a:rPr>
              <a:t>	Clear instructions for patients</a:t>
            </a:r>
            <a:endParaRPr lang="en-US" sz="2400" dirty="0" smtClean="0">
              <a:latin typeface="Cambria" pitchFamily="18" charset="0"/>
            </a:endParaRPr>
          </a:p>
          <a:p>
            <a:pPr lvl="0"/>
            <a:r>
              <a:rPr lang="en-GB" sz="2400" dirty="0" smtClean="0">
                <a:latin typeface="Cambria" pitchFamily="18" charset="0"/>
              </a:rPr>
              <a:t>	Regular follow-up</a:t>
            </a:r>
          </a:p>
          <a:p>
            <a:pPr lvl="0"/>
            <a:endParaRPr lang="en-US" sz="2400" dirty="0" smtClean="0">
              <a:latin typeface="Cambria" pitchFamily="18" charset="0"/>
            </a:endParaRPr>
          </a:p>
          <a:p>
            <a:r>
              <a:rPr lang="en-GB" sz="2400" b="1" dirty="0" smtClean="0">
                <a:latin typeface="Cambria" pitchFamily="18" charset="0"/>
              </a:rPr>
              <a:t>Inhaled and nasal corticosteroids</a:t>
            </a:r>
          </a:p>
          <a:p>
            <a:endParaRPr lang="en-US" sz="2400" b="1" dirty="0" smtClean="0">
              <a:latin typeface="Cambria" pitchFamily="18" charset="0"/>
            </a:endParaRPr>
          </a:p>
          <a:p>
            <a:pPr lvl="0"/>
            <a:r>
              <a:rPr lang="en-GB" sz="2400" dirty="0" smtClean="0">
                <a:latin typeface="Cambria" pitchFamily="18" charset="0"/>
              </a:rPr>
              <a:t>Intranasal steroids are less likely than inhaled steroids to cause systemic side-effects</a:t>
            </a:r>
            <a:endParaRPr lang="en-US" sz="2400" dirty="0">
              <a:latin typeface="Cambria" pitchFamily="18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1"/>
          <p:cNvSpPr>
            <a:spLocks noChangeArrowheads="1"/>
          </p:cNvSpPr>
          <p:nvPr/>
        </p:nvSpPr>
        <p:spPr bwMode="auto">
          <a:xfrm>
            <a:off x="0" y="70247"/>
            <a:ext cx="9144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Arial" pitchFamily="34" charset="0"/>
              </a:rPr>
              <a:t>5 main areas of concern are identified </a:t>
            </a:r>
            <a:endParaRPr kumimoji="0" lang="en-GB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itchFamily="18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81000" y="1828800"/>
            <a:ext cx="85344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sz="2800" dirty="0" smtClean="0">
                <a:latin typeface="Cambria" pitchFamily="18" charset="0"/>
              </a:rPr>
              <a:t>Adrenal suppression</a:t>
            </a:r>
          </a:p>
          <a:p>
            <a:pPr lvl="0"/>
            <a:endParaRPr lang="en-US" sz="2800" dirty="0" smtClean="0">
              <a:latin typeface="Cambria" pitchFamily="18" charset="0"/>
            </a:endParaRPr>
          </a:p>
          <a:p>
            <a:pPr lvl="0"/>
            <a:r>
              <a:rPr lang="en-GB" sz="2800" dirty="0" smtClean="0">
                <a:latin typeface="Cambria" pitchFamily="18" charset="0"/>
              </a:rPr>
              <a:t>Osteoporosis and reduced bone mineral density</a:t>
            </a:r>
          </a:p>
          <a:p>
            <a:pPr lvl="0"/>
            <a:endParaRPr lang="en-US" sz="2800" dirty="0" smtClean="0">
              <a:latin typeface="Cambria" pitchFamily="18" charset="0"/>
            </a:endParaRPr>
          </a:p>
          <a:p>
            <a:pPr lvl="0"/>
            <a:r>
              <a:rPr lang="en-GB" sz="2800" dirty="0" smtClean="0">
                <a:latin typeface="Cambria" pitchFamily="18" charset="0"/>
              </a:rPr>
              <a:t>Growth restriction in children</a:t>
            </a:r>
          </a:p>
          <a:p>
            <a:pPr lvl="0"/>
            <a:endParaRPr lang="en-US" sz="2800" dirty="0" smtClean="0">
              <a:latin typeface="Cambria" pitchFamily="18" charset="0"/>
            </a:endParaRPr>
          </a:p>
          <a:p>
            <a:pPr lvl="0"/>
            <a:r>
              <a:rPr lang="en-GB" sz="2800" dirty="0" smtClean="0">
                <a:latin typeface="Cambria" pitchFamily="18" charset="0"/>
              </a:rPr>
              <a:t>Cataracts</a:t>
            </a:r>
          </a:p>
          <a:p>
            <a:pPr lvl="0"/>
            <a:endParaRPr lang="en-US" sz="2800" dirty="0" smtClean="0">
              <a:latin typeface="Cambria" pitchFamily="18" charset="0"/>
            </a:endParaRPr>
          </a:p>
          <a:p>
            <a:pPr lvl="0"/>
            <a:r>
              <a:rPr lang="en-GB" sz="2800" dirty="0" smtClean="0">
                <a:latin typeface="Cambria" pitchFamily="18" charset="0"/>
              </a:rPr>
              <a:t>Glaucoma</a:t>
            </a:r>
            <a:endParaRPr lang="en-US" sz="2800" dirty="0">
              <a:latin typeface="Cambria" pitchFamily="18" charset="0"/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0" y="6334780"/>
            <a:ext cx="2590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mbria" pitchFamily="18" charset="0"/>
                <a:ea typeface="Times New Roman" pitchFamily="18" charset="0"/>
                <a:cs typeface="Arial" pitchFamily="34" charset="0"/>
              </a:rPr>
              <a:t>s</a:t>
            </a:r>
            <a:r>
              <a:rPr kumimoji="0" lang="en-GB" sz="2800" i="0" u="none" strike="noStrike" normalizeH="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mbria" pitchFamily="18" charset="0"/>
                <a:ea typeface="Times New Roman" pitchFamily="18" charset="0"/>
                <a:cs typeface="Arial" pitchFamily="34" charset="0"/>
              </a:rPr>
              <a:t>teroid therapy  </a:t>
            </a:r>
            <a:endParaRPr kumimoji="0" lang="en-GB" sz="2400" i="0" u="none" strike="noStrike" normalizeH="0" baseline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ambria" pitchFamily="18" charset="0"/>
              <a:cs typeface="Arial" pitchFamily="34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1"/>
          <p:cNvSpPr>
            <a:spLocks noChangeArrowheads="1"/>
          </p:cNvSpPr>
          <p:nvPr/>
        </p:nvSpPr>
        <p:spPr bwMode="auto">
          <a:xfrm>
            <a:off x="304800" y="858084"/>
            <a:ext cx="8610600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Arial" pitchFamily="34" charset="0"/>
              </a:rPr>
              <a:t>Advice to reduce risk includes ;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GB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Give the lowest dose to control asthma and rhinitis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GB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GB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Dose and duration of treatment, strength of the steroid, should be monitored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GB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lang="en-GB" sz="3200" dirty="0" smtClean="0">
                <a:latin typeface="Cambri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GB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The height of children on moderate-strength steroids should be monitored </a:t>
            </a:r>
            <a:endParaRPr kumimoji="0" lang="en-GB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itchFamily="18" charset="0"/>
              <a:cs typeface="Arial" pitchFamily="34" charset="0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0" y="6334780"/>
            <a:ext cx="2590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mbria" pitchFamily="18" charset="0"/>
                <a:ea typeface="Times New Roman" pitchFamily="18" charset="0"/>
                <a:cs typeface="Arial" pitchFamily="34" charset="0"/>
              </a:rPr>
              <a:t>s</a:t>
            </a:r>
            <a:r>
              <a:rPr kumimoji="0" lang="en-GB" sz="2800" i="0" u="none" strike="noStrike" normalizeH="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mbria" pitchFamily="18" charset="0"/>
                <a:ea typeface="Times New Roman" pitchFamily="18" charset="0"/>
                <a:cs typeface="Arial" pitchFamily="34" charset="0"/>
              </a:rPr>
              <a:t>teroid therapy  </a:t>
            </a:r>
            <a:endParaRPr kumimoji="0" lang="en-GB" sz="2400" i="0" u="none" strike="noStrike" normalizeH="0" baseline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ambria" pitchFamily="18" charset="0"/>
              <a:cs typeface="Arial" pitchFamily="34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4800" y="838200"/>
            <a:ext cx="85344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dirty="0" smtClean="0">
                <a:latin typeface="Cambria" pitchFamily="18" charset="0"/>
              </a:rPr>
              <a:t>Key points from clinical scenarios ;</a:t>
            </a:r>
            <a:endParaRPr lang="en-GB" sz="2400" dirty="0" smtClean="0">
              <a:latin typeface="Cambria" pitchFamily="18" charset="0"/>
            </a:endParaRPr>
          </a:p>
          <a:p>
            <a:r>
              <a:rPr lang="en-GB" sz="2400" dirty="0" smtClean="0">
                <a:latin typeface="Cambria" pitchFamily="18" charset="0"/>
              </a:rPr>
              <a:t> </a:t>
            </a:r>
            <a:endParaRPr lang="en-US" sz="2400" dirty="0" smtClean="0">
              <a:latin typeface="Cambria" pitchFamily="18" charset="0"/>
            </a:endParaRPr>
          </a:p>
          <a:p>
            <a:pPr lvl="0"/>
            <a:r>
              <a:rPr lang="en-GB" sz="2400" dirty="0" smtClean="0">
                <a:latin typeface="Cambria" pitchFamily="18" charset="0"/>
              </a:rPr>
              <a:t>Ensure steroid cards are available and given out appropriately</a:t>
            </a:r>
          </a:p>
          <a:p>
            <a:pPr lvl="0"/>
            <a:endParaRPr lang="en-US" sz="2400" dirty="0" smtClean="0">
              <a:latin typeface="Cambria" pitchFamily="18" charset="0"/>
            </a:endParaRPr>
          </a:p>
          <a:p>
            <a:pPr lvl="0"/>
            <a:r>
              <a:rPr lang="en-GB" sz="2400" dirty="0" smtClean="0">
                <a:latin typeface="Cambria" pitchFamily="18" charset="0"/>
              </a:rPr>
              <a:t>Ensure patients at risk of osteoporosis are identified and treated</a:t>
            </a:r>
          </a:p>
          <a:p>
            <a:pPr lvl="0"/>
            <a:endParaRPr lang="en-US" sz="2400" dirty="0" smtClean="0">
              <a:latin typeface="Cambria" pitchFamily="18" charset="0"/>
            </a:endParaRPr>
          </a:p>
          <a:p>
            <a:pPr lvl="0"/>
            <a:r>
              <a:rPr lang="en-GB" sz="2400" dirty="0" smtClean="0">
                <a:latin typeface="Cambria" pitchFamily="18" charset="0"/>
              </a:rPr>
              <a:t>Ensure good instructions are given for topical steroid use</a:t>
            </a:r>
          </a:p>
          <a:p>
            <a:pPr lvl="0"/>
            <a:endParaRPr lang="en-US" sz="2400" dirty="0" smtClean="0">
              <a:latin typeface="Cambria" pitchFamily="18" charset="0"/>
            </a:endParaRPr>
          </a:p>
          <a:p>
            <a:pPr lvl="0"/>
            <a:r>
              <a:rPr lang="en-GB" sz="2400" dirty="0" smtClean="0">
                <a:latin typeface="Cambria" pitchFamily="18" charset="0"/>
              </a:rPr>
              <a:t>Identify patients on regular high-dose inhaled steroids at risk of systemic side-effects and in need of steroids before surgery</a:t>
            </a:r>
          </a:p>
          <a:p>
            <a:pPr lvl="0"/>
            <a:endParaRPr lang="en-US" sz="2400" dirty="0" smtClean="0">
              <a:latin typeface="Cambria" pitchFamily="18" charset="0"/>
            </a:endParaRPr>
          </a:p>
          <a:p>
            <a:pPr lvl="0"/>
            <a:r>
              <a:rPr lang="en-GB" sz="2400" dirty="0" smtClean="0">
                <a:latin typeface="Cambria" pitchFamily="18" charset="0"/>
              </a:rPr>
              <a:t>Ensure patients receiving live vaccines should be asked about corticosteroid usage</a:t>
            </a:r>
            <a:endParaRPr lang="en-US" sz="2400" dirty="0">
              <a:latin typeface="Cambria" pitchFamily="18" charset="0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0" y="6334780"/>
            <a:ext cx="2590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mbria" pitchFamily="18" charset="0"/>
                <a:ea typeface="Times New Roman" pitchFamily="18" charset="0"/>
                <a:cs typeface="Arial" pitchFamily="34" charset="0"/>
              </a:rPr>
              <a:t>s</a:t>
            </a:r>
            <a:r>
              <a:rPr kumimoji="0" lang="en-GB" sz="2800" i="0" u="none" strike="noStrike" normalizeH="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mbria" pitchFamily="18" charset="0"/>
                <a:ea typeface="Times New Roman" pitchFamily="18" charset="0"/>
                <a:cs typeface="Arial" pitchFamily="34" charset="0"/>
              </a:rPr>
              <a:t>teroid therapy  </a:t>
            </a:r>
            <a:endParaRPr kumimoji="0" lang="en-GB" sz="2400" i="0" u="none" strike="noStrike" normalizeH="0" baseline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ambria" pitchFamily="18" charset="0"/>
              <a:cs typeface="Arial" pitchFamily="34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01025"/>
            <a:ext cx="9144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200" b="1" dirty="0" smtClean="0">
                <a:latin typeface="Cambria" pitchFamily="18" charset="0"/>
              </a:rPr>
              <a:t>Drug interactions</a:t>
            </a:r>
            <a:endParaRPr lang="en-US" sz="3200" b="1" dirty="0">
              <a:latin typeface="Cambria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81000" y="990600"/>
            <a:ext cx="8763000" cy="55707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i="1" dirty="0" smtClean="0">
                <a:latin typeface="Cambria" pitchFamily="18" charset="0"/>
              </a:rPr>
              <a:t>Important interactions include ; </a:t>
            </a:r>
          </a:p>
          <a:p>
            <a:endParaRPr lang="en-US" sz="2000" i="1" dirty="0" smtClean="0">
              <a:latin typeface="Cambria" pitchFamily="18" charset="0"/>
            </a:endParaRPr>
          </a:p>
          <a:p>
            <a:pPr lvl="0"/>
            <a:r>
              <a:rPr lang="en-GB" sz="2400" dirty="0" smtClean="0">
                <a:latin typeface="Cambria" pitchFamily="18" charset="0"/>
              </a:rPr>
              <a:t>Antagonism of </a:t>
            </a:r>
            <a:r>
              <a:rPr lang="en-GB" sz="2400" dirty="0" err="1" smtClean="0">
                <a:latin typeface="Cambria" pitchFamily="18" charset="0"/>
              </a:rPr>
              <a:t>antihypertensives</a:t>
            </a:r>
            <a:endParaRPr lang="en-GB" sz="2400" dirty="0" smtClean="0">
              <a:latin typeface="Cambria" pitchFamily="18" charset="0"/>
            </a:endParaRPr>
          </a:p>
          <a:p>
            <a:pPr lvl="0"/>
            <a:endParaRPr lang="en-US" sz="2400" dirty="0" smtClean="0">
              <a:latin typeface="Cambria" pitchFamily="18" charset="0"/>
            </a:endParaRPr>
          </a:p>
          <a:p>
            <a:pPr lvl="0"/>
            <a:r>
              <a:rPr lang="en-GB" sz="2400" dirty="0" smtClean="0">
                <a:latin typeface="Cambria" pitchFamily="18" charset="0"/>
              </a:rPr>
              <a:t>Exacerbation of gastrointestinal side-effects (</a:t>
            </a:r>
            <a:r>
              <a:rPr lang="en-GB" sz="2400" dirty="0" err="1" smtClean="0">
                <a:latin typeface="Cambria" pitchFamily="18" charset="0"/>
              </a:rPr>
              <a:t>eg</a:t>
            </a:r>
            <a:r>
              <a:rPr lang="en-GB" sz="2400" dirty="0" smtClean="0">
                <a:latin typeface="Cambria" pitchFamily="18" charset="0"/>
              </a:rPr>
              <a:t> non-steroidal anti-inflammatory drugs (NSAIDS) and peptic ulcer)</a:t>
            </a:r>
          </a:p>
          <a:p>
            <a:pPr lvl="0"/>
            <a:endParaRPr lang="en-US" sz="2400" dirty="0" smtClean="0">
              <a:latin typeface="Cambria" pitchFamily="18" charset="0"/>
            </a:endParaRPr>
          </a:p>
          <a:p>
            <a:pPr lvl="0"/>
            <a:r>
              <a:rPr lang="en-GB" sz="2400" dirty="0" smtClean="0">
                <a:latin typeface="Cambria" pitchFamily="18" charset="0"/>
              </a:rPr>
              <a:t>Enhanced anticoagulant effects</a:t>
            </a:r>
          </a:p>
          <a:p>
            <a:pPr lvl="0"/>
            <a:endParaRPr lang="en-US" sz="2400" dirty="0" smtClean="0">
              <a:latin typeface="Cambria" pitchFamily="18" charset="0"/>
            </a:endParaRPr>
          </a:p>
          <a:p>
            <a:pPr lvl="0"/>
            <a:r>
              <a:rPr lang="en-GB" sz="2400" dirty="0" smtClean="0">
                <a:latin typeface="Cambria" pitchFamily="18" charset="0"/>
              </a:rPr>
              <a:t>Antagonism of diabetic drugs</a:t>
            </a:r>
          </a:p>
          <a:p>
            <a:pPr lvl="0"/>
            <a:endParaRPr lang="en-US" sz="2400" dirty="0" smtClean="0">
              <a:latin typeface="Cambria" pitchFamily="18" charset="0"/>
            </a:endParaRPr>
          </a:p>
          <a:p>
            <a:pPr lvl="0"/>
            <a:r>
              <a:rPr lang="en-GB" sz="2400" dirty="0" smtClean="0">
                <a:latin typeface="Cambria" pitchFamily="18" charset="0"/>
              </a:rPr>
              <a:t>Exacerbation of </a:t>
            </a:r>
            <a:r>
              <a:rPr lang="en-GB" sz="2400" dirty="0" err="1" smtClean="0">
                <a:latin typeface="Cambria" pitchFamily="18" charset="0"/>
              </a:rPr>
              <a:t>hypokalaemia</a:t>
            </a:r>
            <a:r>
              <a:rPr lang="en-GB" sz="2400" dirty="0" smtClean="0">
                <a:latin typeface="Cambria" pitchFamily="18" charset="0"/>
              </a:rPr>
              <a:t> with digoxin, diuretics, </a:t>
            </a:r>
            <a:r>
              <a:rPr lang="en-GB" sz="2400" dirty="0" err="1" smtClean="0">
                <a:latin typeface="Cambria" pitchFamily="18" charset="0"/>
              </a:rPr>
              <a:t>theophyllines</a:t>
            </a:r>
            <a:r>
              <a:rPr lang="en-GB" sz="2400" dirty="0" smtClean="0">
                <a:latin typeface="Cambria" pitchFamily="18" charset="0"/>
              </a:rPr>
              <a:t> and beta</a:t>
            </a:r>
            <a:r>
              <a:rPr lang="en-GB" sz="2400" baseline="-25000" dirty="0" smtClean="0">
                <a:latin typeface="Cambria" pitchFamily="18" charset="0"/>
              </a:rPr>
              <a:t>2</a:t>
            </a:r>
            <a:r>
              <a:rPr lang="en-GB" sz="2400" dirty="0" smtClean="0">
                <a:latin typeface="Cambria" pitchFamily="18" charset="0"/>
              </a:rPr>
              <a:t> agonists</a:t>
            </a:r>
          </a:p>
          <a:p>
            <a:pPr lvl="0"/>
            <a:endParaRPr lang="en-US" sz="2400" dirty="0" smtClean="0">
              <a:latin typeface="Cambria" pitchFamily="18" charset="0"/>
            </a:endParaRPr>
          </a:p>
          <a:p>
            <a:pPr lvl="0"/>
            <a:r>
              <a:rPr lang="en-GB" sz="2400" dirty="0" smtClean="0">
                <a:latin typeface="Cambria" pitchFamily="18" charset="0"/>
              </a:rPr>
              <a:t>Impaired immune response of vaccines.</a:t>
            </a:r>
            <a:endParaRPr lang="en-US" sz="2400" dirty="0">
              <a:latin typeface="Cambria" pitchFamily="18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14400" y="1384280"/>
            <a:ext cx="82296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sz="2400" dirty="0" smtClean="0">
              <a:latin typeface="Cambria" pitchFamily="18" charset="0"/>
            </a:endParaRPr>
          </a:p>
          <a:p>
            <a:endParaRPr lang="en-US" sz="2400" dirty="0" smtClean="0">
              <a:latin typeface="Cambria" pitchFamily="18" charset="0"/>
            </a:endParaRPr>
          </a:p>
          <a:p>
            <a:r>
              <a:rPr lang="en-GB" sz="2400" dirty="0" smtClean="0">
                <a:latin typeface="Cambria" pitchFamily="18" charset="0"/>
              </a:rPr>
              <a:t>The term '</a:t>
            </a:r>
            <a:r>
              <a:rPr lang="en-GB" sz="2400" dirty="0" err="1" smtClean="0">
                <a:latin typeface="Cambria" pitchFamily="18" charset="0"/>
              </a:rPr>
              <a:t>glucocorticoid</a:t>
            </a:r>
            <a:r>
              <a:rPr lang="en-GB" sz="2400" dirty="0" smtClean="0">
                <a:latin typeface="Cambria" pitchFamily="18" charset="0"/>
              </a:rPr>
              <a:t>' derives from the early discovery             –this hormones were important in glucose metabolism</a:t>
            </a:r>
          </a:p>
          <a:p>
            <a:endParaRPr lang="en-GB" sz="2400" dirty="0" smtClean="0">
              <a:latin typeface="Cambria" pitchFamily="18" charset="0"/>
            </a:endParaRPr>
          </a:p>
          <a:p>
            <a:endParaRPr lang="en-US" sz="2400" dirty="0" smtClean="0">
              <a:latin typeface="Cambria" pitchFamily="18" charset="0"/>
            </a:endParaRPr>
          </a:p>
          <a:p>
            <a:r>
              <a:rPr lang="en-GB" sz="2400" dirty="0" smtClean="0">
                <a:latin typeface="Cambria" pitchFamily="18" charset="0"/>
              </a:rPr>
              <a:t>1940s synthetic </a:t>
            </a:r>
            <a:r>
              <a:rPr lang="en-GB" sz="2400" dirty="0" err="1" smtClean="0">
                <a:latin typeface="Cambria" pitchFamily="18" charset="0"/>
              </a:rPr>
              <a:t>glucocorticoids</a:t>
            </a:r>
            <a:r>
              <a:rPr lang="en-GB" sz="2400" dirty="0" smtClean="0">
                <a:latin typeface="Cambria" pitchFamily="18" charset="0"/>
              </a:rPr>
              <a:t> developed for their anti-inflammatory and </a:t>
            </a:r>
            <a:r>
              <a:rPr lang="en-GB" sz="2400" dirty="0" err="1" smtClean="0">
                <a:latin typeface="Cambria" pitchFamily="18" charset="0"/>
              </a:rPr>
              <a:t>immunomodulatory</a:t>
            </a:r>
            <a:r>
              <a:rPr lang="en-GB" sz="2400" dirty="0" smtClean="0">
                <a:latin typeface="Cambria" pitchFamily="18" charset="0"/>
              </a:rPr>
              <a:t> effects. </a:t>
            </a:r>
            <a:endParaRPr lang="en-US" sz="2400" dirty="0">
              <a:latin typeface="Cambria" pitchFamily="18" charset="0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0" y="6334780"/>
            <a:ext cx="2590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mbria" pitchFamily="18" charset="0"/>
                <a:ea typeface="Times New Roman" pitchFamily="18" charset="0"/>
                <a:cs typeface="Arial" pitchFamily="34" charset="0"/>
              </a:rPr>
              <a:t>s</a:t>
            </a:r>
            <a:r>
              <a:rPr kumimoji="0" lang="en-GB" sz="2800" i="0" u="none" strike="noStrike" normalizeH="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mbria" pitchFamily="18" charset="0"/>
                <a:ea typeface="Times New Roman" pitchFamily="18" charset="0"/>
                <a:cs typeface="Arial" pitchFamily="34" charset="0"/>
              </a:rPr>
              <a:t>teroid therapy  </a:t>
            </a:r>
            <a:endParaRPr kumimoji="0" lang="en-GB" sz="2400" i="0" u="none" strike="noStrike" normalizeH="0" baseline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ambria" pitchFamily="18" charset="0"/>
              <a:cs typeface="Arial" pitchFamily="34" charset="0"/>
            </a:endParaRPr>
          </a:p>
        </p:txBody>
      </p:sp>
      <p:sp>
        <p:nvSpPr>
          <p:cNvPr id="7" name="Right Arrow 6"/>
          <p:cNvSpPr/>
          <p:nvPr/>
        </p:nvSpPr>
        <p:spPr>
          <a:xfrm>
            <a:off x="457200" y="2451080"/>
            <a:ext cx="457200" cy="609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Arrow 7"/>
          <p:cNvSpPr/>
          <p:nvPr/>
        </p:nvSpPr>
        <p:spPr>
          <a:xfrm>
            <a:off x="457200" y="3898880"/>
            <a:ext cx="457200" cy="609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01025"/>
            <a:ext cx="9144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200" b="1" dirty="0" smtClean="0">
                <a:latin typeface="Cambria" pitchFamily="18" charset="0"/>
              </a:rPr>
              <a:t>Monitoring and stopping steroids</a:t>
            </a:r>
            <a:endParaRPr lang="en-US" sz="3200" b="1" dirty="0">
              <a:latin typeface="Cambria" pitchFamily="18" charset="0"/>
            </a:endParaRPr>
          </a:p>
        </p:txBody>
      </p:sp>
      <p:sp>
        <p:nvSpPr>
          <p:cNvPr id="34817" name="Rectangle 1"/>
          <p:cNvSpPr>
            <a:spLocks noChangeArrowheads="1"/>
          </p:cNvSpPr>
          <p:nvPr/>
        </p:nvSpPr>
        <p:spPr bwMode="auto">
          <a:xfrm>
            <a:off x="228600" y="792331"/>
            <a:ext cx="8915400" cy="61247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5720" rIns="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2400" dirty="0" smtClean="0">
                <a:latin typeface="Cambria" pitchFamily="18" charset="0"/>
                <a:ea typeface="Times New Roman" pitchFamily="18" charset="0"/>
                <a:cs typeface="Arial" pitchFamily="34" charset="0"/>
              </a:rPr>
              <a:t>P</a:t>
            </a:r>
            <a:r>
              <a:rPr kumimoji="0" lang="en-GB" sz="24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Arial" pitchFamily="34" charset="0"/>
              </a:rPr>
              <a:t>atients whose disease is unlikely to relapse, steroids should be reduced gradually when they have;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itchFamily="18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GB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Received repeated courses  ( especially courses lasting &gt;3 weeks)</a:t>
            </a:r>
          </a:p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GB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Taken a short course within 1 year of long-term corticosteroid therapy</a:t>
            </a:r>
          </a:p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GB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Other possible causes of adrenal suppression.</a:t>
            </a:r>
          </a:p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GB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Received more than 40 mg daily of </a:t>
            </a:r>
            <a:r>
              <a:rPr kumimoji="0" lang="en-GB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prednisolone</a:t>
            </a:r>
            <a:r>
              <a:rPr kumimoji="0" lang="en-GB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or equivalent.</a:t>
            </a:r>
          </a:p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GB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Received more than 3 weeks of corticosteroid treatment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lang="en-GB" sz="2200" dirty="0" smtClean="0">
              <a:latin typeface="Cambria" pitchFamily="18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400" dirty="0" smtClean="0">
                <a:latin typeface="Cambria" pitchFamily="18" charset="0"/>
              </a:rPr>
              <a:t>Reduced rapidly to physiological doses of about 7.5 mg of </a:t>
            </a:r>
            <a:r>
              <a:rPr lang="en-GB" sz="2400" dirty="0" err="1" smtClean="0">
                <a:latin typeface="Cambria" pitchFamily="18" charset="0"/>
              </a:rPr>
              <a:t>prednisolone</a:t>
            </a:r>
            <a:r>
              <a:rPr lang="en-GB" sz="2400" dirty="0" smtClean="0">
                <a:latin typeface="Cambria" pitchFamily="18" charset="0"/>
              </a:rPr>
              <a:t> and then more slowly,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400" dirty="0" smtClean="0">
                <a:latin typeface="Cambria" pitchFamily="18" charset="0"/>
              </a:rPr>
              <a:t/>
            </a:r>
            <a:br>
              <a:rPr lang="en-GB" sz="2400" dirty="0" smtClean="0">
                <a:latin typeface="Cambria" pitchFamily="18" charset="0"/>
              </a:rPr>
            </a:br>
            <a:r>
              <a:rPr lang="en-GB" sz="2400" dirty="0" smtClean="0">
                <a:latin typeface="Cambria" pitchFamily="18" charset="0"/>
              </a:rPr>
              <a:t>Who have received fewer than 3 weeks of corticosteroids may have corticosteroids stopped abruptly</a:t>
            </a:r>
            <a:endParaRPr lang="en-US" sz="2400" dirty="0" smtClean="0">
              <a:latin typeface="Cambria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itchFamily="18" charset="0"/>
              <a:cs typeface="Arial" pitchFamily="34" charset="0"/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0" y="6334780"/>
            <a:ext cx="2590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mbria" pitchFamily="18" charset="0"/>
                <a:ea typeface="Times New Roman" pitchFamily="18" charset="0"/>
                <a:cs typeface="Arial" pitchFamily="34" charset="0"/>
              </a:rPr>
              <a:t>s</a:t>
            </a:r>
            <a:r>
              <a:rPr kumimoji="0" lang="en-GB" sz="2800" i="0" u="none" strike="noStrike" normalizeH="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mbria" pitchFamily="18" charset="0"/>
                <a:ea typeface="Times New Roman" pitchFamily="18" charset="0"/>
                <a:cs typeface="Arial" pitchFamily="34" charset="0"/>
              </a:rPr>
              <a:t>teroid therapy  </a:t>
            </a:r>
            <a:endParaRPr kumimoji="0" lang="en-GB" sz="2400" i="0" u="none" strike="noStrike" normalizeH="0" baseline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ambria" pitchFamily="18" charset="0"/>
              <a:cs typeface="Arial" pitchFamily="34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1"/>
          <p:cNvSpPr>
            <a:spLocks noChangeArrowheads="1"/>
          </p:cNvSpPr>
          <p:nvPr/>
        </p:nvSpPr>
        <p:spPr bwMode="auto">
          <a:xfrm>
            <a:off x="0" y="101025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3200" b="1" i="0" u="none" strike="noStrike" cap="none" normalizeH="0" baseline="0" dirty="0" smtClean="0">
                <a:ln>
                  <a:noFill/>
                </a:ln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Weigh the risks and benefits of corticosteroids</a:t>
            </a:r>
            <a:endParaRPr kumimoji="0" lang="en-GB" sz="3200" b="0" i="0" u="none" strike="noStrike" cap="none" normalizeH="0" baseline="0" dirty="0" smtClean="0">
              <a:ln>
                <a:noFill/>
              </a:ln>
              <a:effectLst/>
              <a:latin typeface="Cambria" pitchFamily="18" charset="0"/>
              <a:cs typeface="Arial" pitchFamily="34" charset="0"/>
            </a:endParaRPr>
          </a:p>
        </p:txBody>
      </p:sp>
      <p:sp>
        <p:nvSpPr>
          <p:cNvPr id="45058" name="Rectangle 2"/>
          <p:cNvSpPr>
            <a:spLocks noChangeArrowheads="1"/>
          </p:cNvSpPr>
          <p:nvPr/>
        </p:nvSpPr>
        <p:spPr bwMode="auto">
          <a:xfrm>
            <a:off x="228600" y="1244256"/>
            <a:ext cx="8686800" cy="4433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3200" b="0" i="1" u="none" strike="noStrike" cap="none" normalizeH="0" baseline="0" dirty="0" smtClean="0">
                <a:ln>
                  <a:noFill/>
                </a:ln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Although Corticosteroids  cause side effects, relieve the inflammation, pain and discomfort in different diseases and conditions</a:t>
            </a:r>
          </a:p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effectLst/>
              <a:latin typeface="Cambria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3200" b="0" i="1" u="none" strike="noStrike" cap="none" normalizeH="0" baseline="0" dirty="0" smtClean="0">
                <a:ln>
                  <a:noFill/>
                </a:ln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Make choices that minimize side effects, achieve significant benefits with a reduced risk </a:t>
            </a:r>
            <a:endParaRPr kumimoji="0" lang="en-GB" sz="3200" b="0" i="1" u="none" strike="noStrike" cap="none" normalizeH="0" baseline="0" dirty="0" smtClean="0">
              <a:ln>
                <a:noFill/>
              </a:ln>
              <a:effectLst/>
              <a:latin typeface="Cambria" pitchFamily="18" charset="0"/>
              <a:cs typeface="Arial" pitchFamily="34" charset="0"/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0" y="6334780"/>
            <a:ext cx="2590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mbria" pitchFamily="18" charset="0"/>
                <a:ea typeface="Times New Roman" pitchFamily="18" charset="0"/>
                <a:cs typeface="Arial" pitchFamily="34" charset="0"/>
              </a:rPr>
              <a:t>s</a:t>
            </a:r>
            <a:r>
              <a:rPr kumimoji="0" lang="en-GB" sz="2800" i="0" u="none" strike="noStrike" normalizeH="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mbria" pitchFamily="18" charset="0"/>
                <a:ea typeface="Times New Roman" pitchFamily="18" charset="0"/>
                <a:cs typeface="Arial" pitchFamily="34" charset="0"/>
              </a:rPr>
              <a:t>teroid therapy  </a:t>
            </a:r>
            <a:endParaRPr kumimoji="0" lang="en-GB" sz="2400" i="0" u="none" strike="noStrike" normalizeH="0" baseline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ambria" pitchFamily="18" charset="0"/>
              <a:cs typeface="Arial" pitchFamily="34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034" name="Picture 2" descr="http://upload.wikimedia.org/wikipedia/commons/a/ae/Question_mark_3d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95600" y="375469"/>
            <a:ext cx="3352800" cy="6482531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r>
              <a:rPr lang="en-GB" sz="3200" b="1" dirty="0" smtClean="0">
                <a:latin typeface="Cambria" pitchFamily="18" charset="0"/>
              </a:rPr>
              <a:t>Indications and benefits of corticosteroids</a:t>
            </a:r>
            <a:r>
              <a:rPr lang="en-US" sz="3200" b="1" dirty="0" smtClean="0">
                <a:latin typeface="Cambria" pitchFamily="18" charset="0"/>
              </a:rPr>
              <a:t/>
            </a:r>
            <a:br>
              <a:rPr lang="en-US" sz="3200" b="1" dirty="0" smtClean="0">
                <a:latin typeface="Cambria" pitchFamily="18" charset="0"/>
              </a:rPr>
            </a:br>
            <a:endParaRPr lang="en-US" sz="3200" dirty="0">
              <a:latin typeface="Cambria" pitchFamily="18" charset="0"/>
            </a:endParaRPr>
          </a:p>
        </p:txBody>
      </p:sp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228600" y="516553"/>
            <a:ext cx="8915400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en-US" sz="2400" b="0" i="0" u="none" strike="noStrike" cap="none" normalizeH="0" baseline="0" dirty="0" smtClean="0">
              <a:ln>
                <a:noFill/>
              </a:ln>
              <a:effectLst/>
              <a:latin typeface="Cambria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lang="en-GB" sz="2400" dirty="0" smtClean="0">
                <a:latin typeface="Cambria" pitchFamily="18" charset="0"/>
                <a:ea typeface="Calibri" pitchFamily="34" charset="0"/>
                <a:cs typeface="Times New Roman" pitchFamily="18" charset="0"/>
              </a:rPr>
              <a:t> L</a:t>
            </a:r>
            <a:r>
              <a:rPr kumimoji="0" lang="en-GB" sz="2400" b="0" i="0" u="none" strike="noStrike" cap="none" normalizeH="0" baseline="0" dirty="0" smtClean="0">
                <a:ln>
                  <a:noFill/>
                </a:ln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ife-saving and have dramatic benefits. </a:t>
            </a:r>
          </a:p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en-GB" sz="2400" b="0" i="0" u="none" strike="noStrike" cap="none" normalizeH="0" baseline="0" dirty="0" smtClean="0">
                <a:ln>
                  <a:noFill/>
                </a:ln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However, therapeutic use has to be balanced against the risks  of serious adverse effects.</a:t>
            </a:r>
          </a:p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endParaRPr kumimoji="0" lang="en-GB" sz="2400" b="0" i="0" u="none" strike="noStrike" cap="none" normalizeH="0" baseline="0" dirty="0" smtClean="0">
              <a:ln>
                <a:noFill/>
              </a:ln>
              <a:effectLst/>
              <a:latin typeface="Cambria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en-GB" sz="2400" b="0" i="0" u="none" strike="noStrike" cap="none" normalizeH="0" baseline="0" dirty="0" smtClean="0">
                <a:ln>
                  <a:noFill/>
                </a:ln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Dose, route of administration, duration of treatment and choice of corticosteroid must be considered</a:t>
            </a:r>
            <a:endParaRPr kumimoji="0" lang="en-US" sz="2400" b="0" i="0" u="none" strike="noStrike" cap="none" normalizeH="0" baseline="0" dirty="0" smtClean="0">
              <a:ln>
                <a:noFill/>
              </a:ln>
              <a:effectLst/>
              <a:latin typeface="Cambria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lang="en-GB" sz="2400" dirty="0" smtClean="0">
                <a:latin typeface="Cambria" pitchFamily="18" charset="0"/>
                <a:ea typeface="Times New Roman" pitchFamily="18" charset="0"/>
                <a:cs typeface="Times New Roman" pitchFamily="18" charset="0"/>
              </a:rPr>
              <a:t> H</a:t>
            </a:r>
            <a:r>
              <a:rPr kumimoji="0" lang="en-GB" sz="2400" b="0" i="0" u="none" strike="noStrike" cap="none" normalizeH="0" baseline="0" dirty="0" smtClean="0">
                <a:ln>
                  <a:noFill/>
                </a:ln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ave great potential in the treatment of a variety of conditions</a:t>
            </a:r>
            <a:endParaRPr kumimoji="0" lang="en-US" sz="2400" b="0" i="0" u="none" strike="noStrike" cap="none" normalizeH="0" baseline="0" dirty="0" smtClean="0">
              <a:ln>
                <a:noFill/>
              </a:ln>
              <a:effectLst/>
              <a:latin typeface="Cambria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lang="en-GB" sz="2400" dirty="0" smtClean="0">
                <a:latin typeface="Cambria" pitchFamily="18" charset="0"/>
                <a:ea typeface="Times New Roman" pitchFamily="18" charset="0"/>
                <a:cs typeface="Times New Roman" pitchFamily="18" charset="0"/>
              </a:rPr>
              <a:t> F</a:t>
            </a:r>
            <a:r>
              <a:rPr kumimoji="0" lang="en-GB" sz="2400" b="0" i="0" u="none" strike="noStrike" cap="none" normalizeH="0" baseline="0" dirty="0" smtClean="0">
                <a:ln>
                  <a:noFill/>
                </a:ln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rom rashes to lupus to asthma. </a:t>
            </a:r>
            <a:endParaRPr kumimoji="0" lang="en-GB" sz="2400" b="0" i="0" u="none" strike="noStrike" cap="none" normalizeH="0" baseline="0" dirty="0" smtClean="0">
              <a:ln>
                <a:noFill/>
              </a:ln>
              <a:effectLst/>
              <a:latin typeface="Cambria" pitchFamily="18" charset="0"/>
              <a:cs typeface="Arial" pitchFamily="34" charset="0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0" y="6334780"/>
            <a:ext cx="2590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mbria" pitchFamily="18" charset="0"/>
                <a:ea typeface="Times New Roman" pitchFamily="18" charset="0"/>
                <a:cs typeface="Arial" pitchFamily="34" charset="0"/>
              </a:rPr>
              <a:t>s</a:t>
            </a:r>
            <a:r>
              <a:rPr kumimoji="0" lang="en-GB" sz="2800" i="0" u="none" strike="noStrike" normalizeH="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mbria" pitchFamily="18" charset="0"/>
                <a:ea typeface="Times New Roman" pitchFamily="18" charset="0"/>
                <a:cs typeface="Arial" pitchFamily="34" charset="0"/>
              </a:rPr>
              <a:t>teroid therapy  </a:t>
            </a:r>
            <a:endParaRPr kumimoji="0" lang="en-GB" sz="2400" i="0" u="none" strike="noStrike" normalizeH="0" baseline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ambria" pitchFamily="18" charset="0"/>
              <a:cs typeface="Arial" pitchFamily="34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0" y="101025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3200" b="1" i="0" u="none" strike="noStrike" cap="none" normalizeH="0" baseline="0" dirty="0" smtClean="0">
                <a:ln>
                  <a:noFill/>
                </a:ln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How do corticosteroids work?</a:t>
            </a:r>
            <a:endParaRPr kumimoji="0" lang="en-GB" sz="3200" b="0" i="0" u="none" strike="noStrike" cap="none" normalizeH="0" baseline="0" dirty="0" smtClean="0">
              <a:ln>
                <a:noFill/>
              </a:ln>
              <a:effectLst/>
              <a:latin typeface="Cambria" pitchFamily="18" charset="0"/>
              <a:cs typeface="Arial" pitchFamily="34" charset="0"/>
            </a:endParaRPr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304800" y="775930"/>
            <a:ext cx="8458200" cy="5201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800" b="0" i="0" u="none" strike="noStrike" cap="none" normalizeH="0" baseline="0" dirty="0" smtClean="0">
                <a:ln>
                  <a:noFill/>
                </a:ln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Corticosteroids mimic the effects of hormones body, produces naturally in your adrenal glands,(adrenal cortex)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effectLst/>
              <a:latin typeface="Cambria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800" b="0" i="0" u="none" strike="noStrike" cap="none" normalizeH="0" baseline="0" dirty="0" smtClean="0">
                <a:ln>
                  <a:noFill/>
                </a:ln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Prescribed in doses that exceed your body's usual levels, corticosteroids suppress inflammation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effectLst/>
              <a:latin typeface="Cambria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2800" dirty="0" smtClean="0">
                <a:latin typeface="Cambria" pitchFamily="18" charset="0"/>
                <a:ea typeface="Calibri" pitchFamily="34" charset="0"/>
                <a:cs typeface="Times New Roman" pitchFamily="18" charset="0"/>
              </a:rPr>
              <a:t>R</a:t>
            </a:r>
            <a:r>
              <a:rPr kumimoji="0" lang="en-GB" sz="2800" b="0" i="0" u="none" strike="noStrike" cap="none" normalizeH="0" baseline="0" dirty="0" smtClean="0">
                <a:ln>
                  <a:noFill/>
                </a:ln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educe the signs and symptoms of inflammatory condition</a:t>
            </a:r>
            <a:endParaRPr kumimoji="0" lang="en-US" sz="2800" b="0" i="0" u="none" strike="noStrike" cap="none" normalizeH="0" baseline="0" dirty="0" smtClean="0">
              <a:ln>
                <a:noFill/>
              </a:ln>
              <a:effectLst/>
              <a:latin typeface="Cambria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800" b="0" i="0" u="none" strike="noStrike" cap="none" normalizeH="0" baseline="0" dirty="0" smtClean="0">
              <a:ln>
                <a:noFill/>
              </a:ln>
              <a:effectLst/>
              <a:latin typeface="Cambria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2800" dirty="0" smtClean="0">
                <a:latin typeface="Cambri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Cambria" pitchFamily="18" charset="0"/>
                <a:ea typeface="Calibri" pitchFamily="34" charset="0"/>
                <a:cs typeface="Times New Roman" pitchFamily="18" charset="0"/>
              </a:rPr>
              <a:t>Eg:A</a:t>
            </a:r>
            <a:r>
              <a:rPr kumimoji="0" lang="en-GB" sz="2800" b="0" i="0" u="none" strike="noStrike" cap="none" normalizeH="0" baseline="0" dirty="0" err="1" smtClean="0">
                <a:ln>
                  <a:noFill/>
                </a:ln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rthritis</a:t>
            </a:r>
            <a:r>
              <a:rPr kumimoji="0" lang="en-GB" sz="2800" b="0" i="0" u="none" strike="noStrike" cap="none" normalizeH="0" baseline="0" dirty="0" smtClean="0">
                <a:ln>
                  <a:noFill/>
                </a:ln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and asthma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effectLst/>
              <a:latin typeface="Cambria" pitchFamily="18" charset="0"/>
              <a:cs typeface="Arial" pitchFamily="34" charset="0"/>
            </a:endParaRPr>
          </a:p>
        </p:txBody>
      </p:sp>
      <p:sp>
        <p:nvSpPr>
          <p:cNvPr id="14343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Rectangle 1"/>
          <p:cNvSpPr>
            <a:spLocks noChangeArrowheads="1"/>
          </p:cNvSpPr>
          <p:nvPr/>
        </p:nvSpPr>
        <p:spPr bwMode="auto">
          <a:xfrm>
            <a:off x="0" y="6334780"/>
            <a:ext cx="2590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mbria" pitchFamily="18" charset="0"/>
                <a:ea typeface="Times New Roman" pitchFamily="18" charset="0"/>
                <a:cs typeface="Arial" pitchFamily="34" charset="0"/>
              </a:rPr>
              <a:t>s</a:t>
            </a:r>
            <a:r>
              <a:rPr kumimoji="0" lang="en-GB" sz="2800" i="0" u="none" strike="noStrike" normalizeH="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mbria" pitchFamily="18" charset="0"/>
                <a:ea typeface="Times New Roman" pitchFamily="18" charset="0"/>
                <a:cs typeface="Arial" pitchFamily="34" charset="0"/>
              </a:rPr>
              <a:t>teroid therapy  </a:t>
            </a:r>
            <a:endParaRPr kumimoji="0" lang="en-GB" sz="2400" i="0" u="none" strike="noStrike" normalizeH="0" baseline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ambria" pitchFamily="18" charset="0"/>
              <a:cs typeface="Arial" pitchFamily="34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57200" y="1335532"/>
          <a:ext cx="8458200" cy="4458716"/>
        </p:xfrm>
        <a:graphic>
          <a:graphicData uri="http://schemas.openxmlformats.org/drawingml/2006/table">
            <a:tbl>
              <a:tblPr/>
              <a:tblGrid>
                <a:gridCol w="4229100"/>
                <a:gridCol w="4229100"/>
              </a:tblGrid>
              <a:tr h="0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2400" u="none" dirty="0">
                        <a:solidFill>
                          <a:schemeClr val="tx1"/>
                        </a:solidFill>
                        <a:latin typeface="Cambria" pitchFamily="18" charset="0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503045"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en-GB" sz="3200" u="none" dirty="0" err="1">
                          <a:solidFill>
                            <a:schemeClr val="tx1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Crohn's</a:t>
                      </a:r>
                      <a:r>
                        <a:rPr lang="en-GB" sz="3200" u="none" dirty="0">
                          <a:solidFill>
                            <a:schemeClr val="tx1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 disease</a:t>
                      </a:r>
                      <a:endParaRPr lang="en-US" sz="3200" u="none" dirty="0">
                        <a:solidFill>
                          <a:schemeClr val="tx1"/>
                        </a:solidFill>
                        <a:latin typeface="Cambria" pitchFamily="18" charset="0"/>
                        <a:ea typeface="Calibri"/>
                        <a:cs typeface="Times New Roman"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en-GB" sz="3200" u="none" strike="noStrike" dirty="0">
                          <a:solidFill>
                            <a:schemeClr val="tx1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Ulcerative colitis</a:t>
                      </a:r>
                      <a:endParaRPr lang="en-US" sz="3200" u="none" dirty="0">
                        <a:solidFill>
                          <a:schemeClr val="tx1"/>
                        </a:solidFill>
                        <a:latin typeface="Cambria" pitchFamily="18" charset="0"/>
                        <a:ea typeface="Calibri"/>
                        <a:cs typeface="Times New Roman"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en-GB" sz="3200" u="none" strike="noStrike" dirty="0">
                          <a:solidFill>
                            <a:schemeClr val="tx1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arteritis</a:t>
                      </a:r>
                      <a:endParaRPr lang="en-US" sz="3200" u="none" dirty="0">
                        <a:solidFill>
                          <a:schemeClr val="tx1"/>
                        </a:solidFill>
                        <a:latin typeface="Cambria" pitchFamily="18" charset="0"/>
                        <a:ea typeface="Calibri"/>
                        <a:cs typeface="Times New Roman"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en-GB" sz="3200" u="none" strike="noStrike" dirty="0">
                          <a:solidFill>
                            <a:schemeClr val="tx1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Rheumatoid arthritis</a:t>
                      </a:r>
                      <a:endParaRPr lang="en-US" sz="3200" u="none" dirty="0">
                        <a:solidFill>
                          <a:schemeClr val="tx1"/>
                        </a:solidFill>
                        <a:latin typeface="Cambria" pitchFamily="18" charset="0"/>
                        <a:ea typeface="Calibri"/>
                        <a:cs typeface="Times New Roman"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en-GB" sz="3200" u="none" strike="noStrike" dirty="0">
                          <a:solidFill>
                            <a:schemeClr val="tx1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lupus </a:t>
                      </a:r>
                      <a:endParaRPr lang="en-US" sz="3200" u="none" dirty="0">
                        <a:solidFill>
                          <a:schemeClr val="tx1"/>
                        </a:solidFill>
                        <a:latin typeface="Cambria" pitchFamily="18" charset="0"/>
                        <a:ea typeface="Calibri"/>
                        <a:cs typeface="Times New Roman"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en-GB" sz="3200" u="none" strike="noStrike" dirty="0">
                          <a:solidFill>
                            <a:schemeClr val="tx1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Sarcoidosis</a:t>
                      </a:r>
                      <a:endParaRPr lang="en-US" sz="3200" u="none" dirty="0">
                        <a:solidFill>
                          <a:schemeClr val="tx1"/>
                        </a:solidFill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en-GB" sz="3200" u="none" strike="noStrike" dirty="0">
                          <a:solidFill>
                            <a:schemeClr val="tx1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Eczema</a:t>
                      </a:r>
                      <a:endParaRPr lang="en-US" sz="3200" u="none" dirty="0">
                        <a:solidFill>
                          <a:schemeClr val="tx1"/>
                        </a:solidFill>
                        <a:latin typeface="Cambria" pitchFamily="18" charset="0"/>
                        <a:ea typeface="Calibri"/>
                        <a:cs typeface="Times New Roman"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en-GB" sz="3200" u="none" strike="noStrike" dirty="0">
                          <a:solidFill>
                            <a:schemeClr val="tx1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Asthma</a:t>
                      </a:r>
                      <a:endParaRPr lang="en-US" sz="3200" u="none" dirty="0">
                        <a:solidFill>
                          <a:schemeClr val="tx1"/>
                        </a:solidFill>
                        <a:latin typeface="Cambria" pitchFamily="18" charset="0"/>
                        <a:ea typeface="Calibri"/>
                        <a:cs typeface="Times New Roman"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en-GB" sz="3200" u="none" strike="noStrike" dirty="0">
                          <a:solidFill>
                            <a:schemeClr val="tx1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Dermatomyositis</a:t>
                      </a:r>
                      <a:endParaRPr lang="en-US" sz="3200" u="none" dirty="0">
                        <a:solidFill>
                          <a:schemeClr val="tx1"/>
                        </a:solidFill>
                        <a:latin typeface="Cambria" pitchFamily="18" charset="0"/>
                        <a:ea typeface="Calibri"/>
                        <a:cs typeface="Times New Roman"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en-GB" sz="3200" u="none" strike="noStrike" dirty="0">
                          <a:solidFill>
                            <a:schemeClr val="tx1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Cerebral oedema</a:t>
                      </a:r>
                      <a:endParaRPr lang="en-US" sz="3200" u="none" dirty="0">
                        <a:solidFill>
                          <a:schemeClr val="tx1"/>
                        </a:solidFill>
                        <a:latin typeface="Cambria" pitchFamily="18" charset="0"/>
                        <a:ea typeface="Calibri"/>
                        <a:cs typeface="Times New Roman"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en-GB" sz="3200" u="none" strike="noStrike" dirty="0">
                          <a:solidFill>
                            <a:schemeClr val="tx1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Anaphylaxis</a:t>
                      </a:r>
                      <a:r>
                        <a:rPr lang="en-GB" sz="3200" u="none" dirty="0">
                          <a:solidFill>
                            <a:schemeClr val="tx1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 and allergic reactions</a:t>
                      </a:r>
                      <a:endParaRPr lang="en-US" sz="3200" u="none" dirty="0">
                        <a:solidFill>
                          <a:schemeClr val="tx1"/>
                        </a:solidFill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0" y="115670"/>
            <a:ext cx="9144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4000" b="1" i="0" u="none" strike="noStrike" cap="none" normalizeH="0" baseline="0" dirty="0" smtClean="0">
                <a:ln>
                  <a:noFill/>
                </a:ln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How are corticosteroids used?</a:t>
            </a:r>
            <a:endParaRPr kumimoji="0" lang="en-US" sz="4000" b="0" i="0" u="none" strike="noStrike" cap="none" normalizeH="0" baseline="0" dirty="0" smtClean="0">
              <a:ln>
                <a:noFill/>
              </a:ln>
              <a:effectLst/>
              <a:latin typeface="Cambria" pitchFamily="18" charset="0"/>
              <a:cs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81000" y="1183132"/>
            <a:ext cx="198400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b="1" i="1" dirty="0" smtClean="0">
                <a:solidFill>
                  <a:prstClr val="black"/>
                </a:solidFill>
                <a:latin typeface="Cambria" pitchFamily="18" charset="0"/>
                <a:ea typeface="Times New Roman" pitchFamily="18" charset="0"/>
                <a:cs typeface="Times New Roman" pitchFamily="18" charset="0"/>
              </a:rPr>
              <a:t>Treat for </a:t>
            </a:r>
            <a:r>
              <a:rPr lang="en-GB" sz="2000" b="1" i="1" dirty="0" smtClean="0">
                <a:solidFill>
                  <a:prstClr val="black"/>
                </a:solidFill>
                <a:latin typeface="Cambria" pitchFamily="18" charset="0"/>
                <a:ea typeface="Times New Roman" pitchFamily="18" charset="0"/>
                <a:cs typeface="Times New Roman" pitchFamily="18" charset="0"/>
              </a:rPr>
              <a:t>;</a:t>
            </a:r>
            <a:endParaRPr lang="en-US" sz="1200" i="1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147935"/>
            <a:ext cx="9144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en-GB" sz="4000" b="1" dirty="0" smtClean="0">
                <a:latin typeface="Cambria" pitchFamily="18" charset="0"/>
                <a:ea typeface="Times New Roman" pitchFamily="18" charset="0"/>
                <a:cs typeface="Times New Roman" pitchFamily="18" charset="0"/>
              </a:rPr>
              <a:t>You can take corticosteroids </a:t>
            </a:r>
            <a:r>
              <a:rPr lang="en-GB" sz="3200" b="1" dirty="0" smtClean="0">
                <a:latin typeface="Cambria" pitchFamily="18" charset="0"/>
                <a:ea typeface="Times New Roman" pitchFamily="18" charset="0"/>
                <a:cs typeface="Times New Roman" pitchFamily="18" charset="0"/>
              </a:rPr>
              <a:t>; </a:t>
            </a:r>
            <a:endParaRPr lang="en-US" sz="3200" b="1" dirty="0" smtClean="0">
              <a:latin typeface="Cambria" pitchFamily="18" charset="0"/>
              <a:cs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28600" y="1066800"/>
            <a:ext cx="87630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57200" algn="l"/>
              </a:tabLst>
            </a:pPr>
            <a:r>
              <a:rPr lang="en-GB" sz="2400" b="1" dirty="0" smtClean="0">
                <a:latin typeface="Cambria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GB" sz="3200" b="1" dirty="0" smtClean="0">
                <a:latin typeface="Cambria" pitchFamily="18" charset="0"/>
                <a:ea typeface="Times New Roman" pitchFamily="18" charset="0"/>
                <a:cs typeface="Times New Roman" pitchFamily="18" charset="0"/>
              </a:rPr>
              <a:t>By mouth.-</a:t>
            </a:r>
            <a:r>
              <a:rPr lang="en-GB" sz="3200" dirty="0" smtClean="0">
                <a:latin typeface="Cambria" pitchFamily="18" charset="0"/>
                <a:ea typeface="Times New Roman" pitchFamily="18" charset="0"/>
                <a:cs typeface="Times New Roman" pitchFamily="18" charset="0"/>
              </a:rPr>
              <a:t> Tablets, capsules or syrups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en-GB" sz="3200" dirty="0" smtClean="0">
                <a:latin typeface="Cambria" pitchFamily="18" charset="0"/>
                <a:ea typeface="Times New Roman" pitchFamily="18" charset="0"/>
                <a:cs typeface="Times New Roman" pitchFamily="18" charset="0"/>
              </a:rPr>
              <a:t>   </a:t>
            </a:r>
            <a:r>
              <a:rPr lang="en-GB" sz="3200" dirty="0" err="1" smtClean="0">
                <a:latin typeface="Cambria" pitchFamily="18" charset="0"/>
                <a:ea typeface="Times New Roman" pitchFamily="18" charset="0"/>
                <a:cs typeface="Times New Roman" pitchFamily="18" charset="0"/>
              </a:rPr>
              <a:t>e.g</a:t>
            </a:r>
            <a:r>
              <a:rPr lang="en-GB" sz="3200" dirty="0" smtClean="0">
                <a:latin typeface="Cambria" pitchFamily="18" charset="0"/>
                <a:ea typeface="Times New Roman" pitchFamily="18" charset="0"/>
                <a:cs typeface="Times New Roman" pitchFamily="18" charset="0"/>
              </a:rPr>
              <a:t>: rheumatoid arthritis , lupus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57200" algn="l"/>
              </a:tabLst>
            </a:pPr>
            <a:endParaRPr lang="en-US" sz="3200" dirty="0" smtClean="0">
              <a:latin typeface="Cambria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57200" algn="l"/>
              </a:tabLst>
            </a:pPr>
            <a:r>
              <a:rPr lang="en-GB" sz="3200" b="1" dirty="0" smtClean="0">
                <a:latin typeface="Cambria" pitchFamily="18" charset="0"/>
                <a:ea typeface="Times New Roman" pitchFamily="18" charset="0"/>
                <a:cs typeface="Times New Roman" pitchFamily="18" charset="0"/>
              </a:rPr>
              <a:t> By inhaler and intranasal spray.</a:t>
            </a:r>
            <a:r>
              <a:rPr lang="en-GB" sz="3200" dirty="0" smtClean="0">
                <a:latin typeface="Cambria" pitchFamily="18" charset="0"/>
                <a:ea typeface="Times New Roman" pitchFamily="18" charset="0"/>
                <a:cs typeface="Times New Roman" pitchFamily="18" charset="0"/>
              </a:rPr>
              <a:t> - asthma and nasal allergies.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endParaRPr lang="en-US" sz="3200" dirty="0" smtClean="0">
              <a:latin typeface="Cambria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57200" algn="l"/>
              </a:tabLst>
            </a:pPr>
            <a:r>
              <a:rPr lang="en-GB" sz="3200" b="1" dirty="0" smtClean="0">
                <a:latin typeface="Cambria" pitchFamily="18" charset="0"/>
                <a:ea typeface="Times New Roman" pitchFamily="18" charset="0"/>
                <a:cs typeface="Times New Roman" pitchFamily="18" charset="0"/>
              </a:rPr>
              <a:t> Topically.</a:t>
            </a:r>
            <a:r>
              <a:rPr lang="en-GB" sz="3200" dirty="0" smtClean="0">
                <a:latin typeface="Cambria" pitchFamily="18" charset="0"/>
                <a:ea typeface="Times New Roman" pitchFamily="18" charset="0"/>
                <a:cs typeface="Times New Roman" pitchFamily="18" charset="0"/>
              </a:rPr>
              <a:t> Creams and ointments - skin conditions.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57200" algn="l"/>
              </a:tabLst>
            </a:pPr>
            <a:endParaRPr lang="en-US" sz="3200" dirty="0" smtClean="0">
              <a:latin typeface="Cambria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57200" algn="l"/>
              </a:tabLst>
            </a:pPr>
            <a:r>
              <a:rPr lang="en-GB" sz="3200" b="1" dirty="0" smtClean="0">
                <a:latin typeface="Cambria" pitchFamily="18" charset="0"/>
                <a:ea typeface="Times New Roman" pitchFamily="18" charset="0"/>
                <a:cs typeface="Times New Roman" pitchFamily="18" charset="0"/>
              </a:rPr>
              <a:t> By injection.</a:t>
            </a:r>
            <a:r>
              <a:rPr lang="en-GB" sz="3200" dirty="0" smtClean="0">
                <a:latin typeface="Cambria" pitchFamily="18" charset="0"/>
                <a:ea typeface="Times New Roman" pitchFamily="18" charset="0"/>
                <a:cs typeface="Times New Roman" pitchFamily="18" charset="0"/>
              </a:rPr>
              <a:t> - pain and inflammation of tendinitis</a:t>
            </a:r>
            <a:endParaRPr lang="en-GB" sz="3200" dirty="0" smtClean="0">
              <a:latin typeface="Cambria" pitchFamily="18" charset="0"/>
              <a:cs typeface="Arial" pitchFamily="34" charset="0"/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0" y="6334780"/>
            <a:ext cx="2590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mbria" pitchFamily="18" charset="0"/>
                <a:ea typeface="Times New Roman" pitchFamily="18" charset="0"/>
                <a:cs typeface="Arial" pitchFamily="34" charset="0"/>
              </a:rPr>
              <a:t>s</a:t>
            </a:r>
            <a:r>
              <a:rPr kumimoji="0" lang="en-GB" sz="2800" i="0" u="none" strike="noStrike" normalizeH="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mbria" pitchFamily="18" charset="0"/>
                <a:ea typeface="Times New Roman" pitchFamily="18" charset="0"/>
                <a:cs typeface="Arial" pitchFamily="34" charset="0"/>
              </a:rPr>
              <a:t>teroid therapy  </a:t>
            </a:r>
            <a:endParaRPr kumimoji="0" lang="en-GB" sz="2400" i="0" u="none" strike="noStrike" normalizeH="0" baseline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ambria" pitchFamily="18" charset="0"/>
              <a:cs typeface="Arial" pitchFamily="34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287962"/>
          </a:xfrm>
        </p:spPr>
        <p:txBody>
          <a:bodyPr>
            <a:normAutofit/>
          </a:bodyPr>
          <a:lstStyle/>
          <a:p>
            <a:pPr lvl="0"/>
            <a:r>
              <a:rPr lang="en-GB" sz="5400" b="1" dirty="0" smtClean="0">
                <a:latin typeface="Cambria" pitchFamily="18" charset="0"/>
                <a:ea typeface="Times New Roman" pitchFamily="18" charset="0"/>
                <a:cs typeface="Times New Roman" pitchFamily="18" charset="0"/>
              </a:rPr>
              <a:t>What side effects can corticosteroids cause?</a:t>
            </a:r>
            <a:r>
              <a:rPr lang="en-GB" sz="5400" dirty="0" smtClean="0">
                <a:latin typeface="Cambria" pitchFamily="18" charset="0"/>
                <a:cs typeface="Arial" pitchFamily="34" charset="0"/>
              </a:rPr>
              <a:t/>
            </a:r>
            <a:br>
              <a:rPr lang="en-GB" sz="5400" dirty="0" smtClean="0">
                <a:latin typeface="Cambria" pitchFamily="18" charset="0"/>
                <a:cs typeface="Arial" pitchFamily="34" charset="0"/>
              </a:rPr>
            </a:br>
            <a:endParaRPr lang="en-GB" sz="5400" dirty="0"/>
          </a:p>
        </p:txBody>
      </p:sp>
    </p:spTree>
  </p:cSld>
  <p:clrMapOvr>
    <a:masterClrMapping/>
  </p:clrMapOvr>
  <p:transition spd="med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609600" y="1248837"/>
            <a:ext cx="8001000" cy="4031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400" b="0" i="0" u="none" strike="noStrike" cap="none" normalizeH="0" baseline="0" dirty="0" smtClean="0">
                <a:ln>
                  <a:noFill/>
                </a:ln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-  </a:t>
            </a:r>
            <a:r>
              <a:rPr kumimoji="0" lang="en-GB" sz="3200" b="0" i="0" u="none" strike="noStrike" cap="none" normalizeH="0" baseline="0" dirty="0" smtClean="0">
                <a:ln>
                  <a:noFill/>
                </a:ln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Affect entire body instead of just a particular area</a:t>
            </a:r>
            <a:endParaRPr kumimoji="0" lang="en-US" sz="3200" b="0" i="0" u="none" strike="noStrike" cap="none" normalizeH="0" baseline="0" dirty="0" smtClean="0">
              <a:ln>
                <a:noFill/>
              </a:ln>
              <a:effectLst/>
              <a:latin typeface="Cambria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3200" b="0" i="0" u="none" strike="noStrike" cap="none" normalizeH="0" baseline="0" dirty="0" smtClean="0">
                <a:ln>
                  <a:noFill/>
                </a:ln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-  Most likely to cause significant side effects</a:t>
            </a:r>
            <a:endParaRPr kumimoji="0" lang="en-GB" sz="3200" b="0" i="0" u="none" strike="noStrike" cap="none" normalizeH="0" baseline="0" dirty="0" smtClean="0">
              <a:ln>
                <a:noFill/>
              </a:ln>
              <a:effectLst/>
              <a:latin typeface="Cambria" pitchFamily="18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3200" b="0" i="0" u="none" strike="noStrike" cap="none" normalizeH="0" baseline="0" dirty="0" smtClean="0">
                <a:ln>
                  <a:noFill/>
                </a:ln>
                <a:effectLst/>
                <a:latin typeface="Cambria" pitchFamily="18" charset="0"/>
                <a:ea typeface="Times New Roman" pitchFamily="18" charset="0"/>
                <a:cs typeface="Arial" pitchFamily="34" charset="0"/>
              </a:rPr>
              <a:t>.-  Depend on the dose of medication receive </a:t>
            </a:r>
            <a:endParaRPr kumimoji="0" lang="en-GB" sz="3200" b="0" i="0" u="none" strike="noStrike" cap="none" normalizeH="0" baseline="0" dirty="0" smtClean="0">
              <a:ln>
                <a:noFill/>
              </a:ln>
              <a:effectLst/>
              <a:latin typeface="Cambria" pitchFamily="18" charset="0"/>
              <a:cs typeface="Arial" pitchFamily="34" charset="0"/>
            </a:endParaRPr>
          </a:p>
        </p:txBody>
      </p:sp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381000" y="1050667"/>
            <a:ext cx="8763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742950" marR="0" lvl="0" indent="-7429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en-GB" sz="3600" b="1" i="0" u="none" strike="noStrike" cap="none" normalizeH="0" baseline="0" dirty="0" smtClean="0">
                <a:ln>
                  <a:noFill/>
                </a:ln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Side effects of oral corticosteroids</a:t>
            </a:r>
            <a:r>
              <a:rPr kumimoji="0" lang="en-GB" sz="3600" b="0" i="0" u="none" strike="noStrike" cap="none" normalizeH="0" baseline="0" dirty="0" smtClean="0">
                <a:ln>
                  <a:noFill/>
                </a:ln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en-GB" sz="3600" b="0" i="0" u="none" strike="noStrike" cap="none" normalizeH="0" baseline="0" dirty="0" smtClean="0">
              <a:ln>
                <a:noFill/>
              </a:ln>
              <a:effectLst/>
              <a:latin typeface="Cambria" pitchFamily="18" charset="0"/>
              <a:cs typeface="Arial" pitchFamily="34" charset="0"/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0" y="6334780"/>
            <a:ext cx="2590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mbria" pitchFamily="18" charset="0"/>
                <a:ea typeface="Times New Roman" pitchFamily="18" charset="0"/>
                <a:cs typeface="Arial" pitchFamily="34" charset="0"/>
              </a:rPr>
              <a:t>s</a:t>
            </a:r>
            <a:r>
              <a:rPr kumimoji="0" lang="en-GB" sz="2800" i="0" u="none" strike="noStrike" normalizeH="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mbria" pitchFamily="18" charset="0"/>
                <a:ea typeface="Times New Roman" pitchFamily="18" charset="0"/>
                <a:cs typeface="Arial" pitchFamily="34" charset="0"/>
              </a:rPr>
              <a:t>teroid therapy  </a:t>
            </a:r>
            <a:endParaRPr kumimoji="0" lang="en-GB" sz="2400" i="0" u="none" strike="noStrike" normalizeH="0" baseline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ambria" pitchFamily="18" charset="0"/>
              <a:cs typeface="Arial" pitchFamily="34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</TotalTime>
  <Words>1749</Words>
  <Application>Microsoft Office PowerPoint</Application>
  <PresentationFormat>On-screen Show (4:3)</PresentationFormat>
  <Paragraphs>331</Paragraphs>
  <Slides>32</Slides>
  <Notes>32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Office Theme</vt:lpstr>
      <vt:lpstr>PowerPoint Presentation</vt:lpstr>
      <vt:lpstr>Objectives</vt:lpstr>
      <vt:lpstr>PowerPoint Presentation</vt:lpstr>
      <vt:lpstr>Indications and benefits of corticosteroids </vt:lpstr>
      <vt:lpstr>PowerPoint Presentation</vt:lpstr>
      <vt:lpstr>PowerPoint Presentation</vt:lpstr>
      <vt:lpstr>PowerPoint Presentation</vt:lpstr>
      <vt:lpstr>What side effects can corticosteroids cause?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Important to remember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Saranga</dc:creator>
  <cp:lastModifiedBy>Toshiba</cp:lastModifiedBy>
  <cp:revision>34</cp:revision>
  <dcterms:created xsi:type="dcterms:W3CDTF">2006-08-16T00:00:00Z</dcterms:created>
  <dcterms:modified xsi:type="dcterms:W3CDTF">2013-10-24T14:44:33Z</dcterms:modified>
</cp:coreProperties>
</file>