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Default Extension="wav" ContentType="audio/wav"/>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96" r:id="rId1"/>
  </p:sldMasterIdLst>
  <p:notesMasterIdLst>
    <p:notesMasterId r:id="rId78"/>
  </p:notesMasterIdLst>
  <p:handoutMasterIdLst>
    <p:handoutMasterId r:id="rId79"/>
  </p:handoutMasterIdLst>
  <p:sldIdLst>
    <p:sldId id="420" r:id="rId2"/>
    <p:sldId id="446" r:id="rId3"/>
    <p:sldId id="449" r:id="rId4"/>
    <p:sldId id="450" r:id="rId5"/>
    <p:sldId id="451" r:id="rId6"/>
    <p:sldId id="452" r:id="rId7"/>
    <p:sldId id="453" r:id="rId8"/>
    <p:sldId id="454" r:id="rId9"/>
    <p:sldId id="456" r:id="rId10"/>
    <p:sldId id="458" r:id="rId11"/>
    <p:sldId id="460" r:id="rId12"/>
    <p:sldId id="461" r:id="rId13"/>
    <p:sldId id="462" r:id="rId14"/>
    <p:sldId id="527" r:id="rId15"/>
    <p:sldId id="528" r:id="rId16"/>
    <p:sldId id="529" r:id="rId17"/>
    <p:sldId id="463" r:id="rId18"/>
    <p:sldId id="464" r:id="rId19"/>
    <p:sldId id="530" r:id="rId20"/>
    <p:sldId id="465" r:id="rId21"/>
    <p:sldId id="466" r:id="rId22"/>
    <p:sldId id="467" r:id="rId23"/>
    <p:sldId id="531" r:id="rId24"/>
    <p:sldId id="532" r:id="rId25"/>
    <p:sldId id="533" r:id="rId26"/>
    <p:sldId id="534" r:id="rId27"/>
    <p:sldId id="468" r:id="rId28"/>
    <p:sldId id="469" r:id="rId29"/>
    <p:sldId id="470" r:id="rId30"/>
    <p:sldId id="471" r:id="rId31"/>
    <p:sldId id="472" r:id="rId32"/>
    <p:sldId id="473" r:id="rId33"/>
    <p:sldId id="474" r:id="rId34"/>
    <p:sldId id="475" r:id="rId35"/>
    <p:sldId id="538" r:id="rId36"/>
    <p:sldId id="539" r:id="rId37"/>
    <p:sldId id="540" r:id="rId38"/>
    <p:sldId id="476" r:id="rId39"/>
    <p:sldId id="477" r:id="rId40"/>
    <p:sldId id="559" r:id="rId41"/>
    <p:sldId id="560" r:id="rId42"/>
    <p:sldId id="561" r:id="rId43"/>
    <p:sldId id="562" r:id="rId44"/>
    <p:sldId id="563" r:id="rId45"/>
    <p:sldId id="564" r:id="rId46"/>
    <p:sldId id="565" r:id="rId47"/>
    <p:sldId id="566" r:id="rId48"/>
    <p:sldId id="567" r:id="rId49"/>
    <p:sldId id="568" r:id="rId50"/>
    <p:sldId id="569" r:id="rId51"/>
    <p:sldId id="570" r:id="rId52"/>
    <p:sldId id="571" r:id="rId53"/>
    <p:sldId id="572" r:id="rId54"/>
    <p:sldId id="573" r:id="rId55"/>
    <p:sldId id="574" r:id="rId56"/>
    <p:sldId id="575" r:id="rId57"/>
    <p:sldId id="576" r:id="rId58"/>
    <p:sldId id="577" r:id="rId59"/>
    <p:sldId id="541" r:id="rId60"/>
    <p:sldId id="542" r:id="rId61"/>
    <p:sldId id="543" r:id="rId62"/>
    <p:sldId id="558" r:id="rId63"/>
    <p:sldId id="544" r:id="rId64"/>
    <p:sldId id="545" r:id="rId65"/>
    <p:sldId id="546" r:id="rId66"/>
    <p:sldId id="547" r:id="rId67"/>
    <p:sldId id="548" r:id="rId68"/>
    <p:sldId id="549" r:id="rId69"/>
    <p:sldId id="550" r:id="rId70"/>
    <p:sldId id="554" r:id="rId71"/>
    <p:sldId id="555" r:id="rId72"/>
    <p:sldId id="556" r:id="rId73"/>
    <p:sldId id="557" r:id="rId74"/>
    <p:sldId id="535" r:id="rId75"/>
    <p:sldId id="536" r:id="rId76"/>
    <p:sldId id="537" r:id="rId77"/>
  </p:sldIdLst>
  <p:sldSz cx="9144000" cy="6858000" type="screen4x3"/>
  <p:notesSz cx="6797675" cy="9926638"/>
  <p:custDataLst>
    <p:tags r:id="rId80"/>
  </p:custDataLst>
  <p:defaultTextStyle>
    <a:defPPr>
      <a:defRPr lang="en-US"/>
    </a:defPPr>
    <a:lvl1pPr algn="l" rtl="0" fontAlgn="base">
      <a:spcBef>
        <a:spcPct val="0"/>
      </a:spcBef>
      <a:spcAft>
        <a:spcPct val="0"/>
      </a:spcAft>
      <a:defRPr sz="3200" kern="1200">
        <a:solidFill>
          <a:srgbClr val="0000FF"/>
        </a:solidFill>
        <a:latin typeface="Arial" charset="0"/>
        <a:ea typeface="+mn-ea"/>
        <a:cs typeface="+mn-cs"/>
      </a:defRPr>
    </a:lvl1pPr>
    <a:lvl2pPr marL="457200" algn="l" rtl="0" fontAlgn="base">
      <a:spcBef>
        <a:spcPct val="0"/>
      </a:spcBef>
      <a:spcAft>
        <a:spcPct val="0"/>
      </a:spcAft>
      <a:defRPr sz="3200" kern="1200">
        <a:solidFill>
          <a:srgbClr val="0000FF"/>
        </a:solidFill>
        <a:latin typeface="Arial" charset="0"/>
        <a:ea typeface="+mn-ea"/>
        <a:cs typeface="+mn-cs"/>
      </a:defRPr>
    </a:lvl2pPr>
    <a:lvl3pPr marL="914400" algn="l" rtl="0" fontAlgn="base">
      <a:spcBef>
        <a:spcPct val="0"/>
      </a:spcBef>
      <a:spcAft>
        <a:spcPct val="0"/>
      </a:spcAft>
      <a:defRPr sz="3200" kern="1200">
        <a:solidFill>
          <a:srgbClr val="0000FF"/>
        </a:solidFill>
        <a:latin typeface="Arial" charset="0"/>
        <a:ea typeface="+mn-ea"/>
        <a:cs typeface="+mn-cs"/>
      </a:defRPr>
    </a:lvl3pPr>
    <a:lvl4pPr marL="1371600" algn="l" rtl="0" fontAlgn="base">
      <a:spcBef>
        <a:spcPct val="0"/>
      </a:spcBef>
      <a:spcAft>
        <a:spcPct val="0"/>
      </a:spcAft>
      <a:defRPr sz="3200" kern="1200">
        <a:solidFill>
          <a:srgbClr val="0000FF"/>
        </a:solidFill>
        <a:latin typeface="Arial" charset="0"/>
        <a:ea typeface="+mn-ea"/>
        <a:cs typeface="+mn-cs"/>
      </a:defRPr>
    </a:lvl4pPr>
    <a:lvl5pPr marL="1828800" algn="l" rtl="0" fontAlgn="base">
      <a:spcBef>
        <a:spcPct val="0"/>
      </a:spcBef>
      <a:spcAft>
        <a:spcPct val="0"/>
      </a:spcAft>
      <a:defRPr sz="3200" kern="1200">
        <a:solidFill>
          <a:srgbClr val="0000FF"/>
        </a:solidFill>
        <a:latin typeface="Arial" charset="0"/>
        <a:ea typeface="+mn-ea"/>
        <a:cs typeface="+mn-cs"/>
      </a:defRPr>
    </a:lvl5pPr>
    <a:lvl6pPr marL="2286000" algn="l" defTabSz="914400" rtl="0" eaLnBrk="1" latinLnBrk="0" hangingPunct="1">
      <a:defRPr sz="3200" kern="1200">
        <a:solidFill>
          <a:srgbClr val="0000FF"/>
        </a:solidFill>
        <a:latin typeface="Arial" charset="0"/>
        <a:ea typeface="+mn-ea"/>
        <a:cs typeface="+mn-cs"/>
      </a:defRPr>
    </a:lvl6pPr>
    <a:lvl7pPr marL="2743200" algn="l" defTabSz="914400" rtl="0" eaLnBrk="1" latinLnBrk="0" hangingPunct="1">
      <a:defRPr sz="3200" kern="1200">
        <a:solidFill>
          <a:srgbClr val="0000FF"/>
        </a:solidFill>
        <a:latin typeface="Arial" charset="0"/>
        <a:ea typeface="+mn-ea"/>
        <a:cs typeface="+mn-cs"/>
      </a:defRPr>
    </a:lvl7pPr>
    <a:lvl8pPr marL="3200400" algn="l" defTabSz="914400" rtl="0" eaLnBrk="1" latinLnBrk="0" hangingPunct="1">
      <a:defRPr sz="3200" kern="1200">
        <a:solidFill>
          <a:srgbClr val="0000FF"/>
        </a:solidFill>
        <a:latin typeface="Arial" charset="0"/>
        <a:ea typeface="+mn-ea"/>
        <a:cs typeface="+mn-cs"/>
      </a:defRPr>
    </a:lvl8pPr>
    <a:lvl9pPr marL="3657600" algn="l" defTabSz="914400" rtl="0" eaLnBrk="1" latinLnBrk="0" hangingPunct="1">
      <a:defRPr sz="3200" kern="1200">
        <a:solidFill>
          <a:srgbClr val="0000FF"/>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00264C"/>
    <a:srgbClr val="0000FF"/>
    <a:srgbClr val="EDECD2"/>
    <a:srgbClr val="F5F5E7"/>
    <a:srgbClr val="CADDE4"/>
    <a:srgbClr val="6600CC"/>
    <a:srgbClr val="660066"/>
    <a:srgbClr val="00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autoAdjust="0"/>
  </p:normalViewPr>
  <p:slideViewPr>
    <p:cSldViewPr>
      <p:cViewPr>
        <p:scale>
          <a:sx n="100" d="100"/>
          <a:sy n="100" d="100"/>
        </p:scale>
        <p:origin x="-300" y="-31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1524" y="-84"/>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gs" Target="tags/tag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_rels/viewProps.xml.rels><?xml version="1.0" encoding="UTF-8" standalone="yes"?>
<Relationships xmlns="http://schemas.openxmlformats.org/package/2006/relationships"><Relationship Id="rId1" Type="http://schemas.openxmlformats.org/officeDocument/2006/relationships/slide" Target="slides/slide3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solidFill>
                  <a:schemeClr val="tx1"/>
                </a:solidFill>
                <a:latin typeface="Times New Roman" pitchFamily="18" charset="0"/>
              </a:defRPr>
            </a:lvl1pPr>
          </a:lstStyle>
          <a:p>
            <a:endParaRPr lang="en-US"/>
          </a:p>
        </p:txBody>
      </p:sp>
      <p:sp>
        <p:nvSpPr>
          <p:cNvPr id="12291"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solidFill>
                  <a:schemeClr val="tx1"/>
                </a:solidFill>
                <a:latin typeface="Times New Roman" pitchFamily="18" charset="0"/>
              </a:defRPr>
            </a:lvl1pPr>
          </a:lstStyle>
          <a:p>
            <a:endParaRPr lang="en-US"/>
          </a:p>
        </p:txBody>
      </p:sp>
      <p:sp>
        <p:nvSpPr>
          <p:cNvPr id="1229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solidFill>
                  <a:schemeClr val="tx1"/>
                </a:solidFill>
                <a:latin typeface="Times New Roman" pitchFamily="18" charset="0"/>
              </a:defRPr>
            </a:lvl1pPr>
          </a:lstStyle>
          <a:p>
            <a:endParaRPr lang="en-US"/>
          </a:p>
        </p:txBody>
      </p:sp>
      <p:sp>
        <p:nvSpPr>
          <p:cNvPr id="12293" name="Rectangle 5"/>
          <p:cNvSpPr>
            <a:spLocks noGrp="1" noChangeArrowheads="1"/>
          </p:cNvSpPr>
          <p:nvPr>
            <p:ph type="sldNum" sz="quarter" idx="3"/>
          </p:nvPr>
        </p:nvSpPr>
        <p:spPr bwMode="auto">
          <a:xfrm>
            <a:off x="3851275" y="9429750"/>
            <a:ext cx="2946400" cy="4968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solidFill>
                  <a:schemeClr val="tx1"/>
                </a:solidFill>
                <a:latin typeface="Times New Roman" pitchFamily="18" charset="0"/>
              </a:defRPr>
            </a:lvl1pPr>
          </a:lstStyle>
          <a:p>
            <a:fld id="{9674755A-DA2F-4CBF-B560-F1B40F4AE631}"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eaLnBrk="0" hangingPunct="0">
              <a:defRPr kumimoji="1" sz="1000" i="1">
                <a:solidFill>
                  <a:schemeClr val="tx1"/>
                </a:solidFill>
              </a:defRPr>
            </a:lvl1pPr>
          </a:lstStyle>
          <a:p>
            <a:r>
              <a:rPr lang="en-US"/>
              <a:t>*</a:t>
            </a:r>
            <a:endParaRPr lang="en-US" sz="1200"/>
          </a:p>
        </p:txBody>
      </p:sp>
      <p:sp>
        <p:nvSpPr>
          <p:cNvPr id="2051"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eaLnBrk="0" hangingPunct="0">
              <a:defRPr kumimoji="1" sz="1000" i="1">
                <a:solidFill>
                  <a:schemeClr val="tx1"/>
                </a:solidFill>
              </a:defRPr>
            </a:lvl1pPr>
          </a:lstStyle>
          <a:p>
            <a:r>
              <a:rPr lang="en-US"/>
              <a:t>07/16/96</a:t>
            </a:r>
            <a:endParaRPr lang="en-US" sz="1200"/>
          </a:p>
        </p:txBody>
      </p:sp>
      <p:sp>
        <p:nvSpPr>
          <p:cNvPr id="2052" name="Rectangle 4"/>
          <p:cNvSpPr>
            <a:spLocks noGrp="1" noRot="1" noChangeAspect="1" noChangeArrowheads="1"/>
          </p:cNvSpPr>
          <p:nvPr>
            <p:ph type="sldImg" idx="2"/>
          </p:nvPr>
        </p:nvSpPr>
        <p:spPr bwMode="auto">
          <a:xfrm>
            <a:off x="917575" y="744538"/>
            <a:ext cx="4964113" cy="3722687"/>
          </a:xfrm>
          <a:prstGeom prst="rect">
            <a:avLst/>
          </a:prstGeom>
          <a:noFill/>
          <a:ln w="12700" cap="sq">
            <a:solidFill>
              <a:schemeClr val="tx1"/>
            </a:solidFill>
            <a:miter lim="800000"/>
            <a:headEnd/>
            <a:tailEnd/>
          </a:ln>
          <a:effectLst/>
        </p:spPr>
      </p:sp>
      <p:sp>
        <p:nvSpPr>
          <p:cNvPr id="2053" name="Rectangle 5"/>
          <p:cNvSpPr>
            <a:spLocks noGrp="1" noChangeArrowheads="1"/>
          </p:cNvSpPr>
          <p:nvPr>
            <p:ph type="body" sz="quarter" idx="3"/>
          </p:nvPr>
        </p:nvSpPr>
        <p:spPr bwMode="auto">
          <a:xfrm>
            <a:off x="906463" y="4716463"/>
            <a:ext cx="4984750" cy="4465637"/>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eaLnBrk="0" hangingPunct="0">
              <a:defRPr kumimoji="1" sz="1000" i="1">
                <a:solidFill>
                  <a:schemeClr val="tx1"/>
                </a:solidFill>
              </a:defRPr>
            </a:lvl1pPr>
          </a:lstStyle>
          <a:p>
            <a:r>
              <a:rPr lang="en-US"/>
              <a:t>*</a:t>
            </a:r>
            <a:endParaRPr lang="en-US" sz="1200"/>
          </a:p>
        </p:txBody>
      </p:sp>
      <p:sp>
        <p:nvSpPr>
          <p:cNvPr id="2055"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eaLnBrk="0" hangingPunct="0">
              <a:defRPr kumimoji="1" sz="1000" i="1">
                <a:solidFill>
                  <a:schemeClr val="tx1"/>
                </a:solidFill>
              </a:defRPr>
            </a:lvl1pPr>
          </a:lstStyle>
          <a:p>
            <a:fld id="{13A93963-9926-4135-89BE-4E647A17F024}" type="slidenum">
              <a:rPr lang="en-US"/>
              <a:pPr/>
              <a:t>‹#›</a:t>
            </a:fld>
            <a:r>
              <a:rPr lang="en-US"/>
              <a:t>##</a:t>
            </a:r>
            <a:endParaRPr lang="en-US" sz="120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pPr eaLnBrk="1" hangingPunct="1">
              <a:spcBef>
                <a:spcPct val="0"/>
              </a:spcBef>
            </a:pPr>
            <a:r>
              <a:rPr lang="en-US" smtClean="0"/>
              <a:t>Care planning is an integral part of the nursing process.</a:t>
            </a:r>
          </a:p>
          <a:p>
            <a:pPr eaLnBrk="1" hangingPunct="1">
              <a:spcBef>
                <a:spcPct val="0"/>
              </a:spcBef>
            </a:pPr>
            <a:endParaRPr lang="en-US" smtClean="0"/>
          </a:p>
        </p:txBody>
      </p:sp>
      <p:sp>
        <p:nvSpPr>
          <p:cNvPr id="87044" name="Slide Number Placeholder 3"/>
          <p:cNvSpPr>
            <a:spLocks noGrp="1"/>
          </p:cNvSpPr>
          <p:nvPr>
            <p:ph type="sldNum" sz="quarter" idx="5"/>
          </p:nvPr>
        </p:nvSpPr>
        <p:spPr>
          <a:noFill/>
        </p:spPr>
        <p:txBody>
          <a:bodyPr/>
          <a:lstStyle/>
          <a:p>
            <a:pPr defTabSz="930275"/>
            <a:fld id="{FE19B810-A83F-449C-9FB1-A3FA76A310A5}" type="slidenum">
              <a:rPr lang="en-US" smtClean="0">
                <a:latin typeface="Calibri" pitchFamily="34" charset="0"/>
              </a:rPr>
              <a:pPr defTabSz="930275"/>
              <a:t>2</a:t>
            </a:fld>
            <a:endParaRPr lang="en-US" smtClean="0">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Notes Placeholder 2"/>
          <p:cNvSpPr>
            <a:spLocks noGrp="1"/>
          </p:cNvSpPr>
          <p:nvPr>
            <p:ph type="body" idx="1"/>
          </p:nvPr>
        </p:nvSpPr>
        <p:spPr>
          <a:noFill/>
          <a:ln/>
        </p:spPr>
        <p:txBody>
          <a:bodyPr/>
          <a:lstStyle/>
          <a:p>
            <a:pPr eaLnBrk="1" hangingPunct="1">
              <a:spcBef>
                <a:spcPct val="0"/>
              </a:spcBef>
            </a:pPr>
            <a:r>
              <a:rPr lang="en-US" smtClean="0"/>
              <a:t>Most countries in the world follow the ADPIE model, or a very similar model when it comes to nursing.</a:t>
            </a:r>
          </a:p>
        </p:txBody>
      </p:sp>
      <p:sp>
        <p:nvSpPr>
          <p:cNvPr id="101380" name="Slide Number Placeholder 3"/>
          <p:cNvSpPr>
            <a:spLocks noGrp="1"/>
          </p:cNvSpPr>
          <p:nvPr>
            <p:ph type="sldNum" sz="quarter" idx="5"/>
          </p:nvPr>
        </p:nvSpPr>
        <p:spPr>
          <a:noFill/>
        </p:spPr>
        <p:txBody>
          <a:bodyPr/>
          <a:lstStyle/>
          <a:p>
            <a:pPr defTabSz="930275"/>
            <a:fld id="{B43126EF-9116-4C65-9097-BB5D996E79C8}" type="slidenum">
              <a:rPr lang="en-US" smtClean="0">
                <a:latin typeface="Calibri" pitchFamily="34" charset="0"/>
              </a:rPr>
              <a:pPr defTabSz="930275"/>
              <a:t>12</a:t>
            </a:fld>
            <a:endParaRPr lang="en-US" smtClean="0">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a:ln/>
        </p:spPr>
      </p:sp>
      <p:sp>
        <p:nvSpPr>
          <p:cNvPr id="102403" name="Notes Placeholder 2"/>
          <p:cNvSpPr>
            <a:spLocks noGrp="1"/>
          </p:cNvSpPr>
          <p:nvPr>
            <p:ph type="body" idx="1"/>
          </p:nvPr>
        </p:nvSpPr>
        <p:spPr>
          <a:noFill/>
          <a:ln/>
        </p:spPr>
        <p:txBody>
          <a:bodyPr/>
          <a:lstStyle/>
          <a:p>
            <a:pPr eaLnBrk="1" hangingPunct="1"/>
            <a:r>
              <a:rPr lang="en-US" smtClean="0"/>
              <a:t>These nursing process steps are listed in the order you will perform them. In a moment, we will discuss each of the steps in detail. For now, remember that “diagnosis” refers to a nursing diagnosis, not a medical diagnosis. In a care plan, the result of the Planning step may be denoted as Goals or Outcomes. Also, in a care plan, Implementation is sometimes referred to as Interventions.</a:t>
            </a:r>
          </a:p>
        </p:txBody>
      </p:sp>
      <p:sp>
        <p:nvSpPr>
          <p:cNvPr id="102404" name="Slide Number Placeholder 3"/>
          <p:cNvSpPr>
            <a:spLocks noGrp="1"/>
          </p:cNvSpPr>
          <p:nvPr>
            <p:ph type="sldNum" sz="quarter" idx="5"/>
          </p:nvPr>
        </p:nvSpPr>
        <p:spPr>
          <a:noFill/>
        </p:spPr>
        <p:txBody>
          <a:bodyPr/>
          <a:lstStyle/>
          <a:p>
            <a:pPr defTabSz="930275"/>
            <a:fld id="{645D1224-690C-4EF5-AD0C-4277BDB3D121}" type="slidenum">
              <a:rPr lang="en-US" smtClean="0">
                <a:latin typeface="Calibri" pitchFamily="34" charset="0"/>
              </a:rPr>
              <a:pPr defTabSz="930275"/>
              <a:t>13</a:t>
            </a:fld>
            <a:endParaRPr lang="en-US" smtClean="0">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B9E398FA-264A-42EF-9E7F-7A1133982D06}" type="slidenum">
              <a:rPr lang="en-US"/>
              <a:pPr/>
              <a:t>14</a:t>
            </a:fld>
            <a:r>
              <a:rPr lang="en-US"/>
              <a:t>##</a:t>
            </a:r>
            <a:endParaRPr lang="en-US" sz="1200" i="0"/>
          </a:p>
        </p:txBody>
      </p:sp>
      <p:sp>
        <p:nvSpPr>
          <p:cNvPr id="342018" name="Rectangle 2"/>
          <p:cNvSpPr>
            <a:spLocks noGrp="1" noRot="1" noChangeAspect="1" noChangeArrowheads="1" noTextEdit="1"/>
          </p:cNvSpPr>
          <p:nvPr>
            <p:ph type="sldImg"/>
          </p:nvPr>
        </p:nvSpPr>
        <p:spPr>
          <a:ln/>
        </p:spPr>
      </p:sp>
      <p:sp>
        <p:nvSpPr>
          <p:cNvPr id="342019" name="Rectangle 3"/>
          <p:cNvSpPr>
            <a:spLocks noGrp="1" noChangeArrowheads="1"/>
          </p:cNvSpPr>
          <p:nvPr>
            <p:ph type="body" idx="1"/>
          </p:nvPr>
        </p:nvSpPr>
        <p:spPr/>
        <p:txBody>
          <a:bodyPr/>
          <a:lstStyle/>
          <a:p>
            <a:endParaRPr lang="en-A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2B0D905F-4AED-4C0C-AB96-10413BC9E345}" type="slidenum">
              <a:rPr lang="en-US"/>
              <a:pPr/>
              <a:t>15</a:t>
            </a:fld>
            <a:r>
              <a:rPr lang="en-US"/>
              <a:t>##</a:t>
            </a:r>
            <a:endParaRPr lang="en-US" sz="1200" i="0"/>
          </a:p>
        </p:txBody>
      </p:sp>
      <p:sp>
        <p:nvSpPr>
          <p:cNvPr id="344066" name="Rectangle 2"/>
          <p:cNvSpPr>
            <a:spLocks noGrp="1" noRot="1" noChangeAspect="1" noChangeArrowheads="1" noTextEdit="1"/>
          </p:cNvSpPr>
          <p:nvPr>
            <p:ph type="sldImg"/>
          </p:nvPr>
        </p:nvSpPr>
        <p:spPr>
          <a:ln/>
        </p:spPr>
      </p:sp>
      <p:sp>
        <p:nvSpPr>
          <p:cNvPr id="344067" name="Rectangle 3"/>
          <p:cNvSpPr>
            <a:spLocks noGrp="1" noChangeArrowheads="1"/>
          </p:cNvSpPr>
          <p:nvPr>
            <p:ph type="body" idx="1"/>
          </p:nvPr>
        </p:nvSpPr>
        <p:spPr/>
        <p:txBody>
          <a:bodyPr/>
          <a:lstStyle/>
          <a:p>
            <a:endParaRPr lang="en-A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34A06374-D283-4BF0-A404-605A97E5F38D}" type="slidenum">
              <a:rPr lang="en-US"/>
              <a:pPr/>
              <a:t>16</a:t>
            </a:fld>
            <a:r>
              <a:rPr lang="en-US"/>
              <a:t>##</a:t>
            </a:r>
            <a:endParaRPr lang="en-US" sz="1200" i="0"/>
          </a:p>
        </p:txBody>
      </p:sp>
      <p:sp>
        <p:nvSpPr>
          <p:cNvPr id="343042" name="Rectangle 2"/>
          <p:cNvSpPr>
            <a:spLocks noGrp="1" noRot="1" noChangeAspect="1" noChangeArrowheads="1" noTextEdit="1"/>
          </p:cNvSpPr>
          <p:nvPr>
            <p:ph type="sldImg"/>
          </p:nvPr>
        </p:nvSpPr>
        <p:spPr>
          <a:ln/>
        </p:spPr>
      </p:sp>
      <p:sp>
        <p:nvSpPr>
          <p:cNvPr id="343043" name="Rectangle 3"/>
          <p:cNvSpPr>
            <a:spLocks noGrp="1" noChangeArrowheads="1"/>
          </p:cNvSpPr>
          <p:nvPr>
            <p:ph type="body" idx="1"/>
          </p:nvPr>
        </p:nvSpPr>
        <p:spPr/>
        <p:txBody>
          <a:bodyPr/>
          <a:lstStyle/>
          <a:p>
            <a:endParaRPr lang="en-A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a:ln/>
        </p:spPr>
        <p:txBody>
          <a:bodyPr/>
          <a:lstStyle/>
          <a:p>
            <a:pPr eaLnBrk="1" hangingPunct="1"/>
            <a:r>
              <a:rPr lang="en-US" smtClean="0"/>
              <a:t>NANDA publishes a list of nursing diagnoses. Use of NANDA diagnoses makes terminology consistent across different settings and therapeutic areas. However, before using a NANDA diagnosis, make sure you understand what the diagnosis means, and tailor your diagnosis to the patient with phrases such as “as evidenced by”. Some nursing schools encourage students to write their own nursing diagnoses to enhance learning.</a:t>
            </a:r>
          </a:p>
        </p:txBody>
      </p:sp>
      <p:sp>
        <p:nvSpPr>
          <p:cNvPr id="103428" name="Slide Number Placeholder 3"/>
          <p:cNvSpPr>
            <a:spLocks noGrp="1"/>
          </p:cNvSpPr>
          <p:nvPr>
            <p:ph type="sldNum" sz="quarter" idx="5"/>
          </p:nvPr>
        </p:nvSpPr>
        <p:spPr>
          <a:noFill/>
        </p:spPr>
        <p:txBody>
          <a:bodyPr/>
          <a:lstStyle/>
          <a:p>
            <a:pPr defTabSz="930275"/>
            <a:fld id="{8A250E17-3091-4FC2-A6FB-A6E3913D95A7}" type="slidenum">
              <a:rPr lang="en-US" smtClean="0">
                <a:latin typeface="Calibri" pitchFamily="34" charset="0"/>
              </a:rPr>
              <a:pPr defTabSz="930275"/>
              <a:t>18</a:t>
            </a:fld>
            <a:endParaRPr lang="en-US" smtClean="0">
              <a:latin typeface="Calibri"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6B484394-12AF-425E-8AFD-94B6AB8845C9}" type="slidenum">
              <a:rPr lang="en-US"/>
              <a:pPr/>
              <a:t>24</a:t>
            </a:fld>
            <a:r>
              <a:rPr lang="en-US"/>
              <a:t>##</a:t>
            </a:r>
            <a:endParaRPr lang="en-US" sz="1200" i="0"/>
          </a:p>
        </p:txBody>
      </p:sp>
      <p:sp>
        <p:nvSpPr>
          <p:cNvPr id="354306" name="Rectangle 2"/>
          <p:cNvSpPr>
            <a:spLocks noGrp="1" noRot="1" noChangeAspect="1" noChangeArrowheads="1" noTextEdit="1"/>
          </p:cNvSpPr>
          <p:nvPr>
            <p:ph type="sldImg"/>
          </p:nvPr>
        </p:nvSpPr>
        <p:spPr>
          <a:ln/>
        </p:spPr>
      </p:sp>
      <p:sp>
        <p:nvSpPr>
          <p:cNvPr id="354307" name="Rectangle 3"/>
          <p:cNvSpPr>
            <a:spLocks noGrp="1" noChangeArrowheads="1"/>
          </p:cNvSpPr>
          <p:nvPr>
            <p:ph type="body" idx="1"/>
          </p:nvPr>
        </p:nvSpPr>
        <p:spPr/>
        <p:txBody>
          <a:bodyPr/>
          <a:lstStyle/>
          <a:p>
            <a:endParaRPr lang="en-A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AF903CE9-2D3D-4508-BFD2-969E77BD0CBA}" type="slidenum">
              <a:rPr lang="en-US"/>
              <a:pPr/>
              <a:t>25</a:t>
            </a:fld>
            <a:r>
              <a:rPr lang="en-US"/>
              <a:t>##</a:t>
            </a:r>
            <a:endParaRPr lang="en-US" sz="1200" i="0"/>
          </a:p>
        </p:txBody>
      </p:sp>
      <p:sp>
        <p:nvSpPr>
          <p:cNvPr id="355330" name="Rectangle 2"/>
          <p:cNvSpPr>
            <a:spLocks noGrp="1" noRot="1" noChangeAspect="1" noChangeArrowheads="1" noTextEdit="1"/>
          </p:cNvSpPr>
          <p:nvPr>
            <p:ph type="sldImg"/>
          </p:nvPr>
        </p:nvSpPr>
        <p:spPr>
          <a:ln/>
        </p:spPr>
      </p:sp>
      <p:sp>
        <p:nvSpPr>
          <p:cNvPr id="355331" name="Rectangle 3"/>
          <p:cNvSpPr>
            <a:spLocks noGrp="1" noChangeArrowheads="1"/>
          </p:cNvSpPr>
          <p:nvPr>
            <p:ph type="body" idx="1"/>
          </p:nvPr>
        </p:nvSpPr>
        <p:spPr/>
        <p:txBody>
          <a:bodyPr/>
          <a:lstStyle/>
          <a:p>
            <a:endParaRPr lang="en-A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5C370869-35A0-4D2F-874F-4E1FA66F2F8D}" type="slidenum">
              <a:rPr lang="en-US"/>
              <a:pPr/>
              <a:t>26</a:t>
            </a:fld>
            <a:r>
              <a:rPr lang="en-US"/>
              <a:t>##</a:t>
            </a:r>
            <a:endParaRPr lang="en-US" sz="1200" i="0"/>
          </a:p>
        </p:txBody>
      </p:sp>
      <p:sp>
        <p:nvSpPr>
          <p:cNvPr id="346114" name="Rectangle 2"/>
          <p:cNvSpPr>
            <a:spLocks noGrp="1" noRot="1" noChangeAspect="1" noChangeArrowheads="1" noTextEdit="1"/>
          </p:cNvSpPr>
          <p:nvPr>
            <p:ph type="sldImg"/>
          </p:nvPr>
        </p:nvSpPr>
        <p:spPr>
          <a:ln/>
        </p:spPr>
      </p:sp>
      <p:sp>
        <p:nvSpPr>
          <p:cNvPr id="346115" name="Rectangle 3"/>
          <p:cNvSpPr>
            <a:spLocks noGrp="1" noChangeArrowheads="1"/>
          </p:cNvSpPr>
          <p:nvPr>
            <p:ph type="body" idx="1"/>
          </p:nvPr>
        </p:nvSpPr>
        <p:spPr/>
        <p:txBody>
          <a:bodyPr/>
          <a:lstStyle/>
          <a:p>
            <a:endParaRPr lang="en-A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ln/>
        </p:spPr>
      </p:sp>
      <p:sp>
        <p:nvSpPr>
          <p:cNvPr id="104451" name="Notes Placeholder 2"/>
          <p:cNvSpPr>
            <a:spLocks noGrp="1"/>
          </p:cNvSpPr>
          <p:nvPr>
            <p:ph type="body" idx="1"/>
          </p:nvPr>
        </p:nvSpPr>
        <p:spPr>
          <a:noFill/>
          <a:ln/>
        </p:spPr>
        <p:txBody>
          <a:bodyPr/>
          <a:lstStyle/>
          <a:p>
            <a:pPr eaLnBrk="1" hangingPunct="1">
              <a:spcBef>
                <a:spcPct val="0"/>
              </a:spcBef>
            </a:pPr>
            <a:r>
              <a:rPr lang="en-US" smtClean="0"/>
              <a:t>This is when you would include your outcome, or what you are trying to achieve with the patient, along with how you intend to get there.</a:t>
            </a:r>
          </a:p>
        </p:txBody>
      </p:sp>
      <p:sp>
        <p:nvSpPr>
          <p:cNvPr id="104452" name="Slide Number Placeholder 3"/>
          <p:cNvSpPr>
            <a:spLocks noGrp="1"/>
          </p:cNvSpPr>
          <p:nvPr>
            <p:ph type="sldNum" sz="quarter" idx="5"/>
          </p:nvPr>
        </p:nvSpPr>
        <p:spPr>
          <a:noFill/>
        </p:spPr>
        <p:txBody>
          <a:bodyPr/>
          <a:lstStyle/>
          <a:p>
            <a:pPr defTabSz="930275"/>
            <a:fld id="{0BFE2CF9-16FB-4250-AAF9-6DACB26DFA8F}" type="slidenum">
              <a:rPr lang="en-US" smtClean="0">
                <a:latin typeface="Calibri" pitchFamily="34" charset="0"/>
              </a:rPr>
              <a:pPr defTabSz="930275"/>
              <a:t>27</a:t>
            </a:fld>
            <a:endParaRPr lang="en-US" smtClean="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pPr eaLnBrk="1" hangingPunct="1">
              <a:spcBef>
                <a:spcPct val="0"/>
              </a:spcBef>
            </a:pPr>
            <a:r>
              <a:rPr lang="en-US" smtClean="0"/>
              <a:t>Care plans are an integral part of nursing, and have evolved to ensure monitored, safe, and evidence-based care. They are also useful to pass on relevant information between shifts and other health care professionals, ensuring consistent care. To understand care planning, you have to understand the nursing process.</a:t>
            </a:r>
          </a:p>
        </p:txBody>
      </p:sp>
      <p:sp>
        <p:nvSpPr>
          <p:cNvPr id="90116" name="Slide Number Placeholder 3"/>
          <p:cNvSpPr>
            <a:spLocks noGrp="1"/>
          </p:cNvSpPr>
          <p:nvPr>
            <p:ph type="sldNum" sz="quarter" idx="5"/>
          </p:nvPr>
        </p:nvSpPr>
        <p:spPr>
          <a:noFill/>
        </p:spPr>
        <p:txBody>
          <a:bodyPr/>
          <a:lstStyle/>
          <a:p>
            <a:pPr defTabSz="930275"/>
            <a:fld id="{9952AB99-CBBA-4C8F-A8B3-70F54093A523}" type="slidenum">
              <a:rPr lang="en-US" smtClean="0">
                <a:latin typeface="Calibri" pitchFamily="34" charset="0"/>
              </a:rPr>
              <a:pPr defTabSz="930275"/>
              <a:t>3</a:t>
            </a:fld>
            <a:endParaRPr lang="en-US" smtClean="0">
              <a:latin typeface="Calibri"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a:ln/>
        </p:spPr>
      </p:sp>
      <p:sp>
        <p:nvSpPr>
          <p:cNvPr id="105475" name="Notes Placeholder 2"/>
          <p:cNvSpPr>
            <a:spLocks noGrp="1"/>
          </p:cNvSpPr>
          <p:nvPr>
            <p:ph type="body" idx="1"/>
          </p:nvPr>
        </p:nvSpPr>
        <p:spPr>
          <a:noFill/>
          <a:ln/>
        </p:spPr>
        <p:txBody>
          <a:bodyPr/>
          <a:lstStyle/>
          <a:p>
            <a:pPr eaLnBrk="1" hangingPunct="1"/>
            <a:r>
              <a:rPr lang="en-US" smtClean="0"/>
              <a:t>For the purpose of writing a care plan, this may be the most useful slide in this presentation. Keep these features in mind when deciding on your plan.</a:t>
            </a:r>
          </a:p>
        </p:txBody>
      </p:sp>
      <p:sp>
        <p:nvSpPr>
          <p:cNvPr id="105476" name="Slide Number Placeholder 3"/>
          <p:cNvSpPr>
            <a:spLocks noGrp="1"/>
          </p:cNvSpPr>
          <p:nvPr>
            <p:ph type="sldNum" sz="quarter" idx="5"/>
          </p:nvPr>
        </p:nvSpPr>
        <p:spPr>
          <a:noFill/>
        </p:spPr>
        <p:txBody>
          <a:bodyPr/>
          <a:lstStyle/>
          <a:p>
            <a:pPr defTabSz="930275"/>
            <a:fld id="{C332485F-8178-43B6-BA31-766DCEF39B91}" type="slidenum">
              <a:rPr lang="en-US" smtClean="0">
                <a:latin typeface="Calibri" pitchFamily="34" charset="0"/>
              </a:rPr>
              <a:pPr defTabSz="930275"/>
              <a:t>28</a:t>
            </a:fld>
            <a:endParaRPr lang="en-US" smtClean="0">
              <a:latin typeface="Calibri"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p:spPr>
        <p:txBody>
          <a:bodyPr/>
          <a:lstStyle/>
          <a:p>
            <a:pPr eaLnBrk="1" hangingPunct="1"/>
            <a:endParaRPr lang="en-US" smtClean="0"/>
          </a:p>
        </p:txBody>
      </p:sp>
      <p:sp>
        <p:nvSpPr>
          <p:cNvPr id="106500" name="Slide Number Placeholder 3"/>
          <p:cNvSpPr>
            <a:spLocks noGrp="1"/>
          </p:cNvSpPr>
          <p:nvPr>
            <p:ph type="sldNum" sz="quarter" idx="5"/>
          </p:nvPr>
        </p:nvSpPr>
        <p:spPr>
          <a:noFill/>
        </p:spPr>
        <p:txBody>
          <a:bodyPr/>
          <a:lstStyle/>
          <a:p>
            <a:pPr defTabSz="930275"/>
            <a:fld id="{7A11013C-00F6-41FF-AB28-05FB28ECD6BD}" type="slidenum">
              <a:rPr lang="en-US" smtClean="0">
                <a:latin typeface="Calibri" pitchFamily="34" charset="0"/>
              </a:rPr>
              <a:pPr defTabSz="930275"/>
              <a:t>29</a:t>
            </a:fld>
            <a:endParaRPr lang="en-US" smtClean="0">
              <a:latin typeface="Calibri"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p:spPr>
        <p:txBody>
          <a:bodyPr/>
          <a:lstStyle/>
          <a:p>
            <a:pPr eaLnBrk="1" hangingPunct="1">
              <a:spcBef>
                <a:spcPct val="0"/>
              </a:spcBef>
            </a:pPr>
            <a:endParaRPr lang="en-US" smtClean="0"/>
          </a:p>
        </p:txBody>
      </p:sp>
      <p:sp>
        <p:nvSpPr>
          <p:cNvPr id="107524" name="Slide Number Placeholder 3"/>
          <p:cNvSpPr>
            <a:spLocks noGrp="1"/>
          </p:cNvSpPr>
          <p:nvPr>
            <p:ph type="sldNum" sz="quarter" idx="5"/>
          </p:nvPr>
        </p:nvSpPr>
        <p:spPr>
          <a:noFill/>
        </p:spPr>
        <p:txBody>
          <a:bodyPr/>
          <a:lstStyle/>
          <a:p>
            <a:pPr defTabSz="930275"/>
            <a:fld id="{DAA87DB1-0C95-4354-AA40-5E16D2FFA5E5}" type="slidenum">
              <a:rPr lang="en-US" smtClean="0">
                <a:latin typeface="Calibri" pitchFamily="34" charset="0"/>
              </a:rPr>
              <a:pPr defTabSz="930275"/>
              <a:t>31</a:t>
            </a:fld>
            <a:endParaRPr lang="en-US" smtClean="0">
              <a:latin typeface="Calibri"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a:ln/>
        </p:spPr>
      </p:sp>
      <p:sp>
        <p:nvSpPr>
          <p:cNvPr id="108547" name="Notes Placeholder 2"/>
          <p:cNvSpPr>
            <a:spLocks noGrp="1"/>
          </p:cNvSpPr>
          <p:nvPr>
            <p:ph type="body" idx="1"/>
          </p:nvPr>
        </p:nvSpPr>
        <p:spPr>
          <a:noFill/>
          <a:ln/>
        </p:spPr>
        <p:txBody>
          <a:bodyPr/>
          <a:lstStyle/>
          <a:p>
            <a:pPr eaLnBrk="1" hangingPunct="1">
              <a:spcBef>
                <a:spcPct val="0"/>
              </a:spcBef>
            </a:pPr>
            <a:r>
              <a:rPr lang="en-US" smtClean="0"/>
              <a:t>Daily weights could be done, vital signs should be measured and documented, blood pressure should be measured, encouraging fluid intake could help, and administering IV fluids if indicated are all potential interventions for this patient.</a:t>
            </a:r>
          </a:p>
          <a:p>
            <a:pPr eaLnBrk="1" hangingPunct="1">
              <a:spcBef>
                <a:spcPct val="0"/>
              </a:spcBef>
            </a:pPr>
            <a:endParaRPr lang="en-US" smtClean="0"/>
          </a:p>
        </p:txBody>
      </p:sp>
      <p:sp>
        <p:nvSpPr>
          <p:cNvPr id="108548" name="Slide Number Placeholder 3"/>
          <p:cNvSpPr>
            <a:spLocks noGrp="1"/>
          </p:cNvSpPr>
          <p:nvPr>
            <p:ph type="sldNum" sz="quarter" idx="5"/>
          </p:nvPr>
        </p:nvSpPr>
        <p:spPr>
          <a:noFill/>
        </p:spPr>
        <p:txBody>
          <a:bodyPr/>
          <a:lstStyle/>
          <a:p>
            <a:pPr defTabSz="930275"/>
            <a:fld id="{2AADBA71-422C-43EC-899E-40B596F705E8}" type="slidenum">
              <a:rPr lang="en-US" smtClean="0">
                <a:latin typeface="Calibri" pitchFamily="34" charset="0"/>
              </a:rPr>
              <a:pPr defTabSz="930275"/>
              <a:t>32</a:t>
            </a:fld>
            <a:endParaRPr lang="en-US" smtClean="0">
              <a:latin typeface="Calibri"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ln/>
        </p:spPr>
      </p:sp>
      <p:sp>
        <p:nvSpPr>
          <p:cNvPr id="109571" name="Notes Placeholder 2"/>
          <p:cNvSpPr>
            <a:spLocks noGrp="1"/>
          </p:cNvSpPr>
          <p:nvPr>
            <p:ph type="body" idx="1"/>
          </p:nvPr>
        </p:nvSpPr>
        <p:spPr>
          <a:noFill/>
          <a:ln/>
        </p:spPr>
        <p:txBody>
          <a:bodyPr/>
          <a:lstStyle/>
          <a:p>
            <a:pPr eaLnBrk="1" hangingPunct="1"/>
            <a:r>
              <a:rPr lang="en-US" smtClean="0"/>
              <a:t>You will be expected to know the rationales underlying your care plans. The nursing profession has gained some of its credibility through the use of rationale. By demonstrating the use of scientific research and expert opinion to shape our care, we show others (patients and health care professionals) that we are choosing our actions based on current evidence. This is why the rationale is so vital in care planning, and all aspects of nursing.</a:t>
            </a:r>
          </a:p>
        </p:txBody>
      </p:sp>
      <p:sp>
        <p:nvSpPr>
          <p:cNvPr id="109572" name="Slide Number Placeholder 3"/>
          <p:cNvSpPr>
            <a:spLocks noGrp="1"/>
          </p:cNvSpPr>
          <p:nvPr>
            <p:ph type="sldNum" sz="quarter" idx="5"/>
          </p:nvPr>
        </p:nvSpPr>
        <p:spPr>
          <a:noFill/>
        </p:spPr>
        <p:txBody>
          <a:bodyPr/>
          <a:lstStyle/>
          <a:p>
            <a:pPr defTabSz="930275"/>
            <a:fld id="{991B2B21-3202-49DE-9DF0-2A6E06A4C36D}" type="slidenum">
              <a:rPr lang="en-US" smtClean="0">
                <a:latin typeface="Calibri" pitchFamily="34" charset="0"/>
              </a:rPr>
              <a:pPr defTabSz="930275"/>
              <a:t>33</a:t>
            </a:fld>
            <a:endParaRPr lang="en-US" smtClean="0">
              <a:latin typeface="Calibri"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p:spPr>
        <p:txBody>
          <a:bodyPr/>
          <a:lstStyle/>
          <a:p>
            <a:pPr eaLnBrk="1" hangingPunct="1">
              <a:spcBef>
                <a:spcPct val="0"/>
              </a:spcBef>
            </a:pPr>
            <a:r>
              <a:rPr lang="en-US" smtClean="0"/>
              <a:t>We choose our interventions for a specific reason, and this reasoning is the rationale of our care plan.</a:t>
            </a:r>
          </a:p>
        </p:txBody>
      </p:sp>
      <p:sp>
        <p:nvSpPr>
          <p:cNvPr id="110596" name="Slide Number Placeholder 3"/>
          <p:cNvSpPr>
            <a:spLocks noGrp="1"/>
          </p:cNvSpPr>
          <p:nvPr>
            <p:ph type="sldNum" sz="quarter" idx="5"/>
          </p:nvPr>
        </p:nvSpPr>
        <p:spPr>
          <a:noFill/>
        </p:spPr>
        <p:txBody>
          <a:bodyPr/>
          <a:lstStyle/>
          <a:p>
            <a:pPr defTabSz="930275"/>
            <a:fld id="{008AFF75-5D9C-44DB-B1B0-B25D9C65A350}" type="slidenum">
              <a:rPr lang="en-US" smtClean="0">
                <a:latin typeface="Calibri" pitchFamily="34" charset="0"/>
              </a:rPr>
              <a:pPr defTabSz="930275"/>
              <a:t>34</a:t>
            </a:fld>
            <a:endParaRPr lang="en-US" smtClean="0">
              <a:latin typeface="Calibri"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B5F28932-E49F-4CAD-9826-CA54A136BE36}" type="slidenum">
              <a:rPr lang="en-US"/>
              <a:pPr/>
              <a:t>35</a:t>
            </a:fld>
            <a:r>
              <a:rPr lang="en-US"/>
              <a:t>##</a:t>
            </a:r>
            <a:endParaRPr lang="en-US" sz="1200" i="0"/>
          </a:p>
        </p:txBody>
      </p:sp>
      <p:sp>
        <p:nvSpPr>
          <p:cNvPr id="349186" name="Rectangle 2"/>
          <p:cNvSpPr>
            <a:spLocks noGrp="1" noRot="1" noChangeAspect="1" noChangeArrowheads="1" noTextEdit="1"/>
          </p:cNvSpPr>
          <p:nvPr>
            <p:ph type="sldImg"/>
          </p:nvPr>
        </p:nvSpPr>
        <p:spPr>
          <a:ln/>
        </p:spPr>
      </p:sp>
      <p:sp>
        <p:nvSpPr>
          <p:cNvPr id="349187" name="Rectangle 3"/>
          <p:cNvSpPr>
            <a:spLocks noGrp="1" noChangeArrowheads="1"/>
          </p:cNvSpPr>
          <p:nvPr>
            <p:ph type="body" idx="1"/>
          </p:nvPr>
        </p:nvSpPr>
        <p:spPr/>
        <p:txBody>
          <a:bodyPr/>
          <a:lstStyle/>
          <a:p>
            <a:endParaRPr lang="en-AU"/>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87EBA2B5-2D39-4B67-BD39-3378CFF97D74}" type="slidenum">
              <a:rPr lang="en-US"/>
              <a:pPr/>
              <a:t>36</a:t>
            </a:fld>
            <a:r>
              <a:rPr lang="en-US"/>
              <a:t>##</a:t>
            </a:r>
            <a:endParaRPr lang="en-US" sz="1200" i="0"/>
          </a:p>
        </p:txBody>
      </p:sp>
      <p:sp>
        <p:nvSpPr>
          <p:cNvPr id="351234" name="Rectangle 2"/>
          <p:cNvSpPr>
            <a:spLocks noGrp="1" noRot="1" noChangeAspect="1" noChangeArrowheads="1" noTextEdit="1"/>
          </p:cNvSpPr>
          <p:nvPr>
            <p:ph type="sldImg"/>
          </p:nvPr>
        </p:nvSpPr>
        <p:spPr>
          <a:ln/>
        </p:spPr>
      </p:sp>
      <p:sp>
        <p:nvSpPr>
          <p:cNvPr id="351235" name="Rectangle 3"/>
          <p:cNvSpPr>
            <a:spLocks noGrp="1" noChangeArrowheads="1"/>
          </p:cNvSpPr>
          <p:nvPr>
            <p:ph type="body" idx="1"/>
          </p:nvPr>
        </p:nvSpPr>
        <p:spPr/>
        <p:txBody>
          <a:bodyPr/>
          <a:lstStyle/>
          <a:p>
            <a:endParaRPr lang="en-AU"/>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9E48353D-4E62-4083-8B1C-DBAC3B2C0EB2}" type="slidenum">
              <a:rPr lang="en-US"/>
              <a:pPr/>
              <a:t>37</a:t>
            </a:fld>
            <a:r>
              <a:rPr lang="en-US"/>
              <a:t>##</a:t>
            </a:r>
            <a:endParaRPr lang="en-US" sz="1200" i="0"/>
          </a:p>
        </p:txBody>
      </p:sp>
      <p:sp>
        <p:nvSpPr>
          <p:cNvPr id="352258" name="Rectangle 2"/>
          <p:cNvSpPr>
            <a:spLocks noGrp="1" noRot="1" noChangeAspect="1" noChangeArrowheads="1" noTextEdit="1"/>
          </p:cNvSpPr>
          <p:nvPr>
            <p:ph type="sldImg"/>
          </p:nvPr>
        </p:nvSpPr>
        <p:spPr>
          <a:ln/>
        </p:spPr>
      </p:sp>
      <p:sp>
        <p:nvSpPr>
          <p:cNvPr id="352259" name="Rectangle 3"/>
          <p:cNvSpPr>
            <a:spLocks noGrp="1" noChangeArrowheads="1"/>
          </p:cNvSpPr>
          <p:nvPr>
            <p:ph type="body" idx="1"/>
          </p:nvPr>
        </p:nvSpPr>
        <p:spPr/>
        <p:txBody>
          <a:bodyPr/>
          <a:lstStyle/>
          <a:p>
            <a:endParaRPr lang="en-AU"/>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a:ln/>
        </p:spPr>
      </p:sp>
      <p:sp>
        <p:nvSpPr>
          <p:cNvPr id="111619" name="Notes Placeholder 2"/>
          <p:cNvSpPr>
            <a:spLocks noGrp="1"/>
          </p:cNvSpPr>
          <p:nvPr>
            <p:ph type="body" idx="1"/>
          </p:nvPr>
        </p:nvSpPr>
        <p:spPr>
          <a:noFill/>
          <a:ln/>
        </p:spPr>
        <p:txBody>
          <a:bodyPr/>
          <a:lstStyle/>
          <a:p>
            <a:pPr eaLnBrk="1" hangingPunct="1">
              <a:spcBef>
                <a:spcPct val="0"/>
              </a:spcBef>
            </a:pPr>
            <a:r>
              <a:rPr lang="en-US" smtClean="0"/>
              <a:t>Evaluation is as varied as the settings that employ nurses.</a:t>
            </a:r>
          </a:p>
        </p:txBody>
      </p:sp>
      <p:sp>
        <p:nvSpPr>
          <p:cNvPr id="111620" name="Slide Number Placeholder 3"/>
          <p:cNvSpPr>
            <a:spLocks noGrp="1"/>
          </p:cNvSpPr>
          <p:nvPr>
            <p:ph type="sldNum" sz="quarter" idx="5"/>
          </p:nvPr>
        </p:nvSpPr>
        <p:spPr>
          <a:noFill/>
        </p:spPr>
        <p:txBody>
          <a:bodyPr/>
          <a:lstStyle/>
          <a:p>
            <a:pPr defTabSz="930275"/>
            <a:fld id="{D2BBF96E-93CA-4D2E-B5A9-290CC6BD672E}" type="slidenum">
              <a:rPr lang="en-US" smtClean="0">
                <a:latin typeface="Calibri" pitchFamily="34" charset="0"/>
              </a:rPr>
              <a:pPr defTabSz="930275"/>
              <a:t>38</a:t>
            </a:fld>
            <a:endParaRPr lang="en-US" smtClean="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p:spPr>
        <p:txBody>
          <a:bodyPr/>
          <a:lstStyle/>
          <a:p>
            <a:pPr eaLnBrk="1" hangingPunct="1"/>
            <a:r>
              <a:rPr lang="en-US" smtClean="0"/>
              <a:t>This is an extremely rudimentary care plan. Most facilities have pre-printed care plans for various nursing diagnoses with suggestions for goals, interventions and evaluations.</a:t>
            </a:r>
          </a:p>
        </p:txBody>
      </p:sp>
      <p:sp>
        <p:nvSpPr>
          <p:cNvPr id="91140" name="Slide Number Placeholder 3"/>
          <p:cNvSpPr>
            <a:spLocks noGrp="1"/>
          </p:cNvSpPr>
          <p:nvPr>
            <p:ph type="sldNum" sz="quarter" idx="5"/>
          </p:nvPr>
        </p:nvSpPr>
        <p:spPr>
          <a:noFill/>
        </p:spPr>
        <p:txBody>
          <a:bodyPr/>
          <a:lstStyle/>
          <a:p>
            <a:pPr defTabSz="930275"/>
            <a:fld id="{F5061AE7-93F1-43DB-B112-CCD95634B163}" type="slidenum">
              <a:rPr lang="en-US" smtClean="0">
                <a:latin typeface="Calibri" pitchFamily="34" charset="0"/>
              </a:rPr>
              <a:pPr defTabSz="930275"/>
              <a:t>5</a:t>
            </a:fld>
            <a:endParaRPr lang="en-US" smtClean="0">
              <a:latin typeface="Calibri"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ln/>
        </p:spPr>
      </p:sp>
      <p:sp>
        <p:nvSpPr>
          <p:cNvPr id="112643" name="Notes Placeholder 2"/>
          <p:cNvSpPr>
            <a:spLocks noGrp="1"/>
          </p:cNvSpPr>
          <p:nvPr>
            <p:ph type="body" idx="1"/>
          </p:nvPr>
        </p:nvSpPr>
        <p:spPr>
          <a:noFill/>
          <a:ln/>
        </p:spPr>
        <p:txBody>
          <a:bodyPr/>
          <a:lstStyle/>
          <a:p>
            <a:pPr eaLnBrk="1" hangingPunct="1">
              <a:spcBef>
                <a:spcPct val="0"/>
              </a:spcBef>
            </a:pPr>
            <a:r>
              <a:rPr lang="en-US" smtClean="0"/>
              <a:t>Good charting is always a good idea.</a:t>
            </a:r>
          </a:p>
        </p:txBody>
      </p:sp>
      <p:sp>
        <p:nvSpPr>
          <p:cNvPr id="112644" name="Slide Number Placeholder 3"/>
          <p:cNvSpPr>
            <a:spLocks noGrp="1"/>
          </p:cNvSpPr>
          <p:nvPr>
            <p:ph type="sldNum" sz="quarter" idx="5"/>
          </p:nvPr>
        </p:nvSpPr>
        <p:spPr>
          <a:noFill/>
        </p:spPr>
        <p:txBody>
          <a:bodyPr/>
          <a:lstStyle/>
          <a:p>
            <a:pPr defTabSz="930275"/>
            <a:fld id="{A55B9122-7FCC-4CBA-BC8A-793F466E799C}" type="slidenum">
              <a:rPr lang="en-US" smtClean="0">
                <a:latin typeface="Calibri" pitchFamily="34" charset="0"/>
              </a:rPr>
              <a:pPr defTabSz="930275"/>
              <a:t>40</a:t>
            </a:fld>
            <a:endParaRPr lang="en-US" smtClean="0">
              <a:latin typeface="Calibri"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Notes Placeholder 2"/>
          <p:cNvSpPr>
            <a:spLocks noGrp="1"/>
          </p:cNvSpPr>
          <p:nvPr>
            <p:ph type="body" idx="1"/>
          </p:nvPr>
        </p:nvSpPr>
        <p:spPr>
          <a:noFill/>
          <a:ln/>
        </p:spPr>
        <p:txBody>
          <a:bodyPr/>
          <a:lstStyle/>
          <a:p>
            <a:pPr eaLnBrk="1" hangingPunct="1"/>
            <a:r>
              <a:rPr lang="en-US" smtClean="0"/>
              <a:t>Remember, unsuccessful interventions can give useful information.</a:t>
            </a:r>
          </a:p>
        </p:txBody>
      </p:sp>
      <p:sp>
        <p:nvSpPr>
          <p:cNvPr id="113668" name="Slide Number Placeholder 3"/>
          <p:cNvSpPr>
            <a:spLocks noGrp="1"/>
          </p:cNvSpPr>
          <p:nvPr>
            <p:ph type="sldNum" sz="quarter" idx="5"/>
          </p:nvPr>
        </p:nvSpPr>
        <p:spPr>
          <a:noFill/>
        </p:spPr>
        <p:txBody>
          <a:bodyPr/>
          <a:lstStyle/>
          <a:p>
            <a:pPr defTabSz="930275"/>
            <a:fld id="{4636FAF1-AFBF-415D-A079-6719AE3F81C7}" type="slidenum">
              <a:rPr lang="en-US" smtClean="0">
                <a:latin typeface="Calibri" pitchFamily="34" charset="0"/>
              </a:rPr>
              <a:pPr defTabSz="930275"/>
              <a:t>42</a:t>
            </a:fld>
            <a:endParaRPr lang="en-US" smtClean="0">
              <a:latin typeface="Calibri"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a:ln/>
        </p:spPr>
      </p:sp>
      <p:sp>
        <p:nvSpPr>
          <p:cNvPr id="116739" name="Notes Placeholder 2"/>
          <p:cNvSpPr>
            <a:spLocks noGrp="1"/>
          </p:cNvSpPr>
          <p:nvPr>
            <p:ph type="body" idx="1"/>
          </p:nvPr>
        </p:nvSpPr>
        <p:spPr>
          <a:noFill/>
          <a:ln/>
        </p:spPr>
        <p:txBody>
          <a:bodyPr/>
          <a:lstStyle/>
          <a:p>
            <a:pPr eaLnBrk="1" hangingPunct="1">
              <a:spcBef>
                <a:spcPct val="0"/>
              </a:spcBef>
            </a:pPr>
            <a:r>
              <a:rPr lang="en-US" smtClean="0"/>
              <a:t>Rather than leave it to chance, it is a far better practice to document all relevant information. It does take time, but like anything, it becomes easier and faster over time as you get used to doing it.</a:t>
            </a:r>
          </a:p>
        </p:txBody>
      </p:sp>
      <p:sp>
        <p:nvSpPr>
          <p:cNvPr id="116740" name="Slide Number Placeholder 3"/>
          <p:cNvSpPr>
            <a:spLocks noGrp="1"/>
          </p:cNvSpPr>
          <p:nvPr>
            <p:ph type="sldNum" sz="quarter" idx="5"/>
          </p:nvPr>
        </p:nvSpPr>
        <p:spPr>
          <a:noFill/>
        </p:spPr>
        <p:txBody>
          <a:bodyPr/>
          <a:lstStyle/>
          <a:p>
            <a:pPr defTabSz="930275"/>
            <a:fld id="{9DAB1109-5456-429D-B5F7-AC3C36CB1047}" type="slidenum">
              <a:rPr lang="en-US" smtClean="0">
                <a:latin typeface="Calibri" pitchFamily="34" charset="0"/>
              </a:rPr>
              <a:pPr defTabSz="930275"/>
              <a:t>43</a:t>
            </a:fld>
            <a:endParaRPr lang="en-US" smtClean="0">
              <a:latin typeface="Calibri"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a:ln/>
        </p:spPr>
      </p:sp>
      <p:sp>
        <p:nvSpPr>
          <p:cNvPr id="117763" name="Notes Placeholder 2"/>
          <p:cNvSpPr>
            <a:spLocks noGrp="1"/>
          </p:cNvSpPr>
          <p:nvPr>
            <p:ph type="body" idx="1"/>
          </p:nvPr>
        </p:nvSpPr>
        <p:spPr>
          <a:noFill/>
          <a:ln/>
        </p:spPr>
        <p:txBody>
          <a:bodyPr/>
          <a:lstStyle/>
          <a:p>
            <a:pPr eaLnBrk="1" hangingPunct="1">
              <a:spcBef>
                <a:spcPct val="0"/>
              </a:spcBef>
            </a:pPr>
            <a:r>
              <a:rPr lang="en-US" smtClean="0"/>
              <a:t>It really does not take much longer to document thoroughly, once it becomes habit. Notice that the patient has no pain, but rather than saying nothing, we can document that they denied the pain. This records that fact that we did assess their pain.</a:t>
            </a:r>
          </a:p>
        </p:txBody>
      </p:sp>
      <p:sp>
        <p:nvSpPr>
          <p:cNvPr id="117764" name="Slide Number Placeholder 3"/>
          <p:cNvSpPr>
            <a:spLocks noGrp="1"/>
          </p:cNvSpPr>
          <p:nvPr>
            <p:ph type="sldNum" sz="quarter" idx="5"/>
          </p:nvPr>
        </p:nvSpPr>
        <p:spPr>
          <a:noFill/>
        </p:spPr>
        <p:txBody>
          <a:bodyPr/>
          <a:lstStyle/>
          <a:p>
            <a:pPr defTabSz="930275"/>
            <a:fld id="{FD95B31D-BC18-4A0E-9B3A-A5133869BDAC}" type="slidenum">
              <a:rPr lang="en-US" smtClean="0">
                <a:latin typeface="Calibri" pitchFamily="34" charset="0"/>
              </a:rPr>
              <a:pPr defTabSz="930275"/>
              <a:t>44</a:t>
            </a:fld>
            <a:endParaRPr lang="en-US" smtClean="0">
              <a:latin typeface="Calibri"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ln/>
        </p:spPr>
      </p:sp>
      <p:sp>
        <p:nvSpPr>
          <p:cNvPr id="118787" name="Notes Placeholder 2"/>
          <p:cNvSpPr>
            <a:spLocks noGrp="1"/>
          </p:cNvSpPr>
          <p:nvPr>
            <p:ph type="body" idx="1"/>
          </p:nvPr>
        </p:nvSpPr>
        <p:spPr>
          <a:noFill/>
          <a:ln/>
        </p:spPr>
        <p:txBody>
          <a:bodyPr/>
          <a:lstStyle/>
          <a:p>
            <a:pPr eaLnBrk="1" hangingPunct="1">
              <a:spcBef>
                <a:spcPct val="0"/>
              </a:spcBef>
            </a:pPr>
            <a:r>
              <a:rPr lang="en-US" smtClean="0"/>
              <a:t>Nursing care plans have many purposes.</a:t>
            </a:r>
          </a:p>
        </p:txBody>
      </p:sp>
      <p:sp>
        <p:nvSpPr>
          <p:cNvPr id="118788" name="Slide Number Placeholder 3"/>
          <p:cNvSpPr>
            <a:spLocks noGrp="1"/>
          </p:cNvSpPr>
          <p:nvPr>
            <p:ph type="sldNum" sz="quarter" idx="5"/>
          </p:nvPr>
        </p:nvSpPr>
        <p:spPr>
          <a:noFill/>
        </p:spPr>
        <p:txBody>
          <a:bodyPr/>
          <a:lstStyle/>
          <a:p>
            <a:pPr defTabSz="930275"/>
            <a:fld id="{2DE41365-D19E-4406-AE7E-58900E2E6F0B}" type="slidenum">
              <a:rPr lang="en-US" smtClean="0">
                <a:latin typeface="Calibri" pitchFamily="34" charset="0"/>
              </a:rPr>
              <a:pPr defTabSz="930275"/>
              <a:t>45</a:t>
            </a:fld>
            <a:endParaRPr lang="en-US" smtClean="0">
              <a:latin typeface="Calibri"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ln/>
        </p:spPr>
      </p:sp>
      <p:sp>
        <p:nvSpPr>
          <p:cNvPr id="119811" name="Notes Placeholder 2"/>
          <p:cNvSpPr>
            <a:spLocks noGrp="1"/>
          </p:cNvSpPr>
          <p:nvPr>
            <p:ph type="body" idx="1"/>
          </p:nvPr>
        </p:nvSpPr>
        <p:spPr>
          <a:noFill/>
          <a:ln/>
        </p:spPr>
        <p:txBody>
          <a:bodyPr/>
          <a:lstStyle/>
          <a:p>
            <a:pPr eaLnBrk="1" hangingPunct="1">
              <a:spcBef>
                <a:spcPct val="0"/>
              </a:spcBef>
            </a:pPr>
            <a:r>
              <a:rPr lang="en-US" smtClean="0"/>
              <a:t>There is much debate regarding care plans.</a:t>
            </a:r>
          </a:p>
        </p:txBody>
      </p:sp>
      <p:sp>
        <p:nvSpPr>
          <p:cNvPr id="119812" name="Slide Number Placeholder 3"/>
          <p:cNvSpPr>
            <a:spLocks noGrp="1"/>
          </p:cNvSpPr>
          <p:nvPr>
            <p:ph type="sldNum" sz="quarter" idx="5"/>
          </p:nvPr>
        </p:nvSpPr>
        <p:spPr>
          <a:noFill/>
        </p:spPr>
        <p:txBody>
          <a:bodyPr/>
          <a:lstStyle/>
          <a:p>
            <a:pPr defTabSz="930275"/>
            <a:fld id="{96CF69ED-1753-46B2-9E33-981D9F5352F0}" type="slidenum">
              <a:rPr lang="en-US" smtClean="0">
                <a:latin typeface="Calibri" pitchFamily="34" charset="0"/>
              </a:rPr>
              <a:pPr defTabSz="930275"/>
              <a:t>46</a:t>
            </a:fld>
            <a:endParaRPr lang="en-US" smtClean="0">
              <a:latin typeface="Calibri"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a:ln/>
        </p:spPr>
      </p:sp>
      <p:sp>
        <p:nvSpPr>
          <p:cNvPr id="120835" name="Notes Placeholder 2"/>
          <p:cNvSpPr>
            <a:spLocks noGrp="1"/>
          </p:cNvSpPr>
          <p:nvPr>
            <p:ph type="body" idx="1"/>
          </p:nvPr>
        </p:nvSpPr>
        <p:spPr>
          <a:noFill/>
          <a:ln/>
        </p:spPr>
        <p:txBody>
          <a:bodyPr/>
          <a:lstStyle/>
          <a:p>
            <a:pPr eaLnBrk="1" hangingPunct="1">
              <a:spcBef>
                <a:spcPct val="0"/>
              </a:spcBef>
            </a:pPr>
            <a:r>
              <a:rPr lang="en-US" smtClean="0"/>
              <a:t>Nursing care plans seem to be here to stay despite criticism, because they are effective.</a:t>
            </a:r>
          </a:p>
        </p:txBody>
      </p:sp>
      <p:sp>
        <p:nvSpPr>
          <p:cNvPr id="120836" name="Slide Number Placeholder 3"/>
          <p:cNvSpPr>
            <a:spLocks noGrp="1"/>
          </p:cNvSpPr>
          <p:nvPr>
            <p:ph type="sldNum" sz="quarter" idx="5"/>
          </p:nvPr>
        </p:nvSpPr>
        <p:spPr>
          <a:noFill/>
        </p:spPr>
        <p:txBody>
          <a:bodyPr/>
          <a:lstStyle/>
          <a:p>
            <a:pPr defTabSz="930275"/>
            <a:fld id="{E4827DCE-5A01-4D53-9151-9F5F0D9ABD46}" type="slidenum">
              <a:rPr lang="en-US" smtClean="0">
                <a:latin typeface="Calibri" pitchFamily="34" charset="0"/>
              </a:rPr>
              <a:pPr defTabSz="930275"/>
              <a:t>47</a:t>
            </a:fld>
            <a:endParaRPr lang="en-US" smtClean="0">
              <a:latin typeface="Calibri"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a:ln/>
        </p:spPr>
      </p:sp>
      <p:sp>
        <p:nvSpPr>
          <p:cNvPr id="132099" name="Notes Placeholder 2"/>
          <p:cNvSpPr>
            <a:spLocks noGrp="1"/>
          </p:cNvSpPr>
          <p:nvPr>
            <p:ph type="body" idx="1"/>
          </p:nvPr>
        </p:nvSpPr>
        <p:spPr>
          <a:noFill/>
          <a:ln/>
        </p:spPr>
        <p:txBody>
          <a:bodyPr/>
          <a:lstStyle/>
          <a:p>
            <a:pPr eaLnBrk="1" hangingPunct="1">
              <a:spcBef>
                <a:spcPct val="0"/>
              </a:spcBef>
            </a:pPr>
            <a:endParaRPr lang="en-US" smtClean="0"/>
          </a:p>
        </p:txBody>
      </p:sp>
      <p:sp>
        <p:nvSpPr>
          <p:cNvPr id="132100" name="Slide Number Placeholder 3"/>
          <p:cNvSpPr>
            <a:spLocks noGrp="1"/>
          </p:cNvSpPr>
          <p:nvPr>
            <p:ph type="sldNum" sz="quarter" idx="5"/>
          </p:nvPr>
        </p:nvSpPr>
        <p:spPr>
          <a:noFill/>
        </p:spPr>
        <p:txBody>
          <a:bodyPr/>
          <a:lstStyle/>
          <a:p>
            <a:pPr defTabSz="930275"/>
            <a:fld id="{F2ED7E29-C9C8-4CDA-A69B-521E7938963C}" type="slidenum">
              <a:rPr lang="en-US" smtClean="0">
                <a:latin typeface="Calibri" pitchFamily="34" charset="0"/>
              </a:rPr>
              <a:pPr defTabSz="930275"/>
              <a:t>49</a:t>
            </a:fld>
            <a:endParaRPr lang="en-US" smtClean="0">
              <a:latin typeface="Calibri"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a:ln/>
        </p:spPr>
      </p:sp>
      <p:sp>
        <p:nvSpPr>
          <p:cNvPr id="133123" name="Notes Placeholder 2"/>
          <p:cNvSpPr>
            <a:spLocks noGrp="1"/>
          </p:cNvSpPr>
          <p:nvPr>
            <p:ph type="body" idx="1"/>
          </p:nvPr>
        </p:nvSpPr>
        <p:spPr>
          <a:noFill/>
          <a:ln/>
        </p:spPr>
        <p:txBody>
          <a:bodyPr/>
          <a:lstStyle/>
          <a:p>
            <a:pPr eaLnBrk="1" hangingPunct="1">
              <a:spcBef>
                <a:spcPct val="0"/>
              </a:spcBef>
            </a:pPr>
            <a:r>
              <a:rPr lang="en-US" smtClean="0"/>
              <a:t>There are plenty of examples and help available for care plan construction. Please see your handouts for the sheet titled “Handy Resources”.</a:t>
            </a:r>
          </a:p>
        </p:txBody>
      </p:sp>
      <p:sp>
        <p:nvSpPr>
          <p:cNvPr id="133124" name="Slide Number Placeholder 3"/>
          <p:cNvSpPr>
            <a:spLocks noGrp="1"/>
          </p:cNvSpPr>
          <p:nvPr>
            <p:ph type="sldNum" sz="quarter" idx="5"/>
          </p:nvPr>
        </p:nvSpPr>
        <p:spPr>
          <a:noFill/>
        </p:spPr>
        <p:txBody>
          <a:bodyPr/>
          <a:lstStyle/>
          <a:p>
            <a:pPr defTabSz="930275"/>
            <a:fld id="{8E21E282-6C87-4D21-83E0-3C955B4224BD}" type="slidenum">
              <a:rPr lang="en-US" smtClean="0">
                <a:latin typeface="Calibri" pitchFamily="34" charset="0"/>
              </a:rPr>
              <a:pPr defTabSz="930275"/>
              <a:t>51</a:t>
            </a:fld>
            <a:endParaRPr lang="en-US" smtClean="0">
              <a:latin typeface="Calibri"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Notes Placeholder 2"/>
          <p:cNvSpPr>
            <a:spLocks noGrp="1"/>
          </p:cNvSpPr>
          <p:nvPr>
            <p:ph type="body" idx="1"/>
          </p:nvPr>
        </p:nvSpPr>
        <p:spPr>
          <a:noFill/>
          <a:ln/>
        </p:spPr>
        <p:txBody>
          <a:bodyPr/>
          <a:lstStyle/>
          <a:p>
            <a:pPr eaLnBrk="1" hangingPunct="1">
              <a:spcBef>
                <a:spcPct val="0"/>
              </a:spcBef>
            </a:pPr>
            <a:r>
              <a:rPr lang="en-US" smtClean="0"/>
              <a:t>There are plenty of examples and help available for care plan construction.</a:t>
            </a:r>
          </a:p>
        </p:txBody>
      </p:sp>
      <p:sp>
        <p:nvSpPr>
          <p:cNvPr id="134148" name="Slide Number Placeholder 3"/>
          <p:cNvSpPr>
            <a:spLocks noGrp="1"/>
          </p:cNvSpPr>
          <p:nvPr>
            <p:ph type="sldNum" sz="quarter" idx="5"/>
          </p:nvPr>
        </p:nvSpPr>
        <p:spPr>
          <a:noFill/>
        </p:spPr>
        <p:txBody>
          <a:bodyPr/>
          <a:lstStyle/>
          <a:p>
            <a:pPr defTabSz="930275"/>
            <a:fld id="{7E81D66E-F597-4850-9A27-0FEC44333A00}" type="slidenum">
              <a:rPr lang="en-US" smtClean="0">
                <a:latin typeface="Calibri" pitchFamily="34" charset="0"/>
              </a:rPr>
              <a:pPr defTabSz="930275"/>
              <a:t>52</a:t>
            </a:fld>
            <a:endParaRPr lang="en-US" smtClean="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p:spPr>
        <p:txBody>
          <a:bodyPr/>
          <a:lstStyle/>
          <a:p>
            <a:pPr eaLnBrk="1" hangingPunct="1">
              <a:spcBef>
                <a:spcPct val="0"/>
              </a:spcBef>
            </a:pPr>
            <a:r>
              <a:rPr lang="en-US" smtClean="0"/>
              <a:t>Care plans are reassessed regularly and necessary changes made to fit the current situation.</a:t>
            </a:r>
          </a:p>
        </p:txBody>
      </p:sp>
      <p:sp>
        <p:nvSpPr>
          <p:cNvPr id="92164" name="Slide Number Placeholder 3"/>
          <p:cNvSpPr>
            <a:spLocks noGrp="1"/>
          </p:cNvSpPr>
          <p:nvPr>
            <p:ph type="sldNum" sz="quarter" idx="5"/>
          </p:nvPr>
        </p:nvSpPr>
        <p:spPr>
          <a:noFill/>
        </p:spPr>
        <p:txBody>
          <a:bodyPr/>
          <a:lstStyle/>
          <a:p>
            <a:pPr defTabSz="930275"/>
            <a:fld id="{7D42C016-A3E3-45F5-B5EC-EF96118E4E31}" type="slidenum">
              <a:rPr lang="en-US" smtClean="0">
                <a:latin typeface="Calibri" pitchFamily="34" charset="0"/>
              </a:rPr>
              <a:pPr defTabSz="930275"/>
              <a:t>6</a:t>
            </a:fld>
            <a:endParaRPr lang="en-US" smtClean="0">
              <a:latin typeface="Calibri"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a:ln/>
        </p:spPr>
      </p:sp>
      <p:sp>
        <p:nvSpPr>
          <p:cNvPr id="135171" name="Notes Placeholder 2"/>
          <p:cNvSpPr>
            <a:spLocks noGrp="1"/>
          </p:cNvSpPr>
          <p:nvPr>
            <p:ph type="body" idx="1"/>
          </p:nvPr>
        </p:nvSpPr>
        <p:spPr>
          <a:noFill/>
          <a:ln/>
        </p:spPr>
        <p:txBody>
          <a:bodyPr/>
          <a:lstStyle/>
          <a:p>
            <a:pPr eaLnBrk="1" hangingPunct="1">
              <a:spcBef>
                <a:spcPct val="0"/>
              </a:spcBef>
            </a:pPr>
            <a:r>
              <a:rPr lang="en-US" smtClean="0"/>
              <a:t>Remember, that despite being helpful, these resources do not produce complete care plans. They can help guide your care planning, but you will still have to look beyond these resources for complete care planning.</a:t>
            </a:r>
          </a:p>
        </p:txBody>
      </p:sp>
      <p:sp>
        <p:nvSpPr>
          <p:cNvPr id="135172" name="Slide Number Placeholder 3"/>
          <p:cNvSpPr>
            <a:spLocks noGrp="1"/>
          </p:cNvSpPr>
          <p:nvPr>
            <p:ph type="sldNum" sz="quarter" idx="5"/>
          </p:nvPr>
        </p:nvSpPr>
        <p:spPr>
          <a:noFill/>
        </p:spPr>
        <p:txBody>
          <a:bodyPr/>
          <a:lstStyle/>
          <a:p>
            <a:pPr defTabSz="930275"/>
            <a:fld id="{C4157B78-E18C-404D-B739-C95A91B5AFDE}" type="slidenum">
              <a:rPr lang="en-US" smtClean="0">
                <a:latin typeface="Calibri" pitchFamily="34" charset="0"/>
              </a:rPr>
              <a:pPr defTabSz="930275"/>
              <a:t>53</a:t>
            </a:fld>
            <a:endParaRPr lang="en-US" smtClean="0">
              <a:latin typeface="Calibri"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a:ln/>
        </p:spPr>
      </p:sp>
      <p:sp>
        <p:nvSpPr>
          <p:cNvPr id="136195" name="Notes Placeholder 2"/>
          <p:cNvSpPr>
            <a:spLocks noGrp="1"/>
          </p:cNvSpPr>
          <p:nvPr>
            <p:ph type="body" idx="1"/>
          </p:nvPr>
        </p:nvSpPr>
        <p:spPr>
          <a:noFill/>
          <a:ln/>
        </p:spPr>
        <p:txBody>
          <a:bodyPr/>
          <a:lstStyle/>
          <a:p>
            <a:pPr eaLnBrk="1" hangingPunct="1">
              <a:spcBef>
                <a:spcPct val="0"/>
              </a:spcBef>
            </a:pPr>
            <a:r>
              <a:rPr lang="en-US" smtClean="0"/>
              <a:t>They are more for inspiration and ideas, and it works best if you use several resources to help create your care plan. There are plenty of resources out there, but some are certainly better than others.</a:t>
            </a:r>
          </a:p>
        </p:txBody>
      </p:sp>
      <p:sp>
        <p:nvSpPr>
          <p:cNvPr id="136196" name="Slide Number Placeholder 3"/>
          <p:cNvSpPr>
            <a:spLocks noGrp="1"/>
          </p:cNvSpPr>
          <p:nvPr>
            <p:ph type="sldNum" sz="quarter" idx="5"/>
          </p:nvPr>
        </p:nvSpPr>
        <p:spPr>
          <a:noFill/>
        </p:spPr>
        <p:txBody>
          <a:bodyPr/>
          <a:lstStyle/>
          <a:p>
            <a:pPr defTabSz="930275"/>
            <a:fld id="{8A8849D2-E6BC-43F7-80D3-DA226BE6321D}" type="slidenum">
              <a:rPr lang="en-US" smtClean="0">
                <a:latin typeface="Calibri" pitchFamily="34" charset="0"/>
              </a:rPr>
              <a:pPr defTabSz="930275"/>
              <a:t>54</a:t>
            </a:fld>
            <a:endParaRPr lang="en-US" smtClean="0">
              <a:latin typeface="Calibri"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a:ln/>
        </p:spPr>
      </p:sp>
      <p:sp>
        <p:nvSpPr>
          <p:cNvPr id="137219" name="Notes Placeholder 2"/>
          <p:cNvSpPr>
            <a:spLocks noGrp="1"/>
          </p:cNvSpPr>
          <p:nvPr>
            <p:ph type="body" idx="1"/>
          </p:nvPr>
        </p:nvSpPr>
        <p:spPr>
          <a:noFill/>
          <a:ln/>
        </p:spPr>
        <p:txBody>
          <a:bodyPr/>
          <a:lstStyle/>
          <a:p>
            <a:pPr eaLnBrk="1" hangingPunct="1">
              <a:spcBef>
                <a:spcPct val="0"/>
              </a:spcBef>
            </a:pPr>
            <a:r>
              <a:rPr lang="en-US" smtClean="0"/>
              <a:t>They are more for inspiration and ideas, and it works best if you use several resources to help create your care plan. There are plenty of resources out there, but some are certainly better than others.</a:t>
            </a:r>
          </a:p>
        </p:txBody>
      </p:sp>
      <p:sp>
        <p:nvSpPr>
          <p:cNvPr id="137220" name="Slide Number Placeholder 3"/>
          <p:cNvSpPr>
            <a:spLocks noGrp="1"/>
          </p:cNvSpPr>
          <p:nvPr>
            <p:ph type="sldNum" sz="quarter" idx="5"/>
          </p:nvPr>
        </p:nvSpPr>
        <p:spPr>
          <a:noFill/>
        </p:spPr>
        <p:txBody>
          <a:bodyPr/>
          <a:lstStyle/>
          <a:p>
            <a:pPr defTabSz="930275"/>
            <a:fld id="{307ECC31-8480-4275-B61F-7A726E57E9FB}" type="slidenum">
              <a:rPr lang="en-US" smtClean="0">
                <a:latin typeface="Calibri" pitchFamily="34" charset="0"/>
              </a:rPr>
              <a:pPr defTabSz="930275"/>
              <a:t>55</a:t>
            </a:fld>
            <a:endParaRPr lang="en-US" smtClean="0">
              <a:latin typeface="Calibri"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ABA10F6F-E6DB-4D82-B490-9722A9340395}" type="slidenum">
              <a:rPr lang="en-US"/>
              <a:pPr/>
              <a:t>74</a:t>
            </a:fld>
            <a:r>
              <a:rPr lang="en-US"/>
              <a:t>##</a:t>
            </a:r>
            <a:endParaRPr lang="en-US" sz="1200" i="0"/>
          </a:p>
        </p:txBody>
      </p:sp>
      <p:sp>
        <p:nvSpPr>
          <p:cNvPr id="347138" name="Rectangle 2"/>
          <p:cNvSpPr>
            <a:spLocks noGrp="1" noRot="1" noChangeAspect="1" noChangeArrowheads="1" noTextEdit="1"/>
          </p:cNvSpPr>
          <p:nvPr>
            <p:ph type="sldImg"/>
          </p:nvPr>
        </p:nvSpPr>
        <p:spPr>
          <a:ln/>
        </p:spPr>
      </p:sp>
      <p:sp>
        <p:nvSpPr>
          <p:cNvPr id="347139" name="Rectangle 3"/>
          <p:cNvSpPr>
            <a:spLocks noGrp="1" noChangeArrowheads="1"/>
          </p:cNvSpPr>
          <p:nvPr>
            <p:ph type="body" idx="1"/>
          </p:nvPr>
        </p:nvSpPr>
        <p:spPr/>
        <p:txBody>
          <a:bodyPr/>
          <a:lstStyle/>
          <a:p>
            <a:endParaRPr lang="en-AU"/>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75C6585E-EACD-4398-A0DD-DC848F04D04A}" type="slidenum">
              <a:rPr lang="en-US"/>
              <a:pPr/>
              <a:t>75</a:t>
            </a:fld>
            <a:r>
              <a:rPr lang="en-US"/>
              <a:t>##</a:t>
            </a:r>
            <a:endParaRPr lang="en-US" sz="1200" i="0"/>
          </a:p>
        </p:txBody>
      </p:sp>
      <p:sp>
        <p:nvSpPr>
          <p:cNvPr id="348162" name="Rectangle 2"/>
          <p:cNvSpPr>
            <a:spLocks noGrp="1" noRot="1" noChangeAspect="1" noChangeArrowheads="1" noTextEdit="1"/>
          </p:cNvSpPr>
          <p:nvPr>
            <p:ph type="sldImg"/>
          </p:nvPr>
        </p:nvSpPr>
        <p:spPr>
          <a:ln/>
        </p:spPr>
      </p:sp>
      <p:sp>
        <p:nvSpPr>
          <p:cNvPr id="348163" name="Rectangle 3"/>
          <p:cNvSpPr>
            <a:spLocks noGrp="1" noChangeArrowheads="1"/>
          </p:cNvSpPr>
          <p:nvPr>
            <p:ph type="body" idx="1"/>
          </p:nvPr>
        </p:nvSpPr>
        <p:spPr/>
        <p:txBody>
          <a:bodyPr/>
          <a:lstStyle/>
          <a:p>
            <a:endParaRPr lang="en-AU"/>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62FE3A1A-1EE2-4773-B222-13BF28881ECB}" type="slidenum">
              <a:rPr lang="en-US"/>
              <a:pPr/>
              <a:t>76</a:t>
            </a:fld>
            <a:r>
              <a:rPr lang="en-US"/>
              <a:t>##</a:t>
            </a:r>
            <a:endParaRPr lang="en-US" sz="1200" i="0"/>
          </a:p>
        </p:txBody>
      </p:sp>
      <p:sp>
        <p:nvSpPr>
          <p:cNvPr id="350210" name="Rectangle 2"/>
          <p:cNvSpPr>
            <a:spLocks noGrp="1" noRot="1" noChangeAspect="1" noChangeArrowheads="1" noTextEdit="1"/>
          </p:cNvSpPr>
          <p:nvPr>
            <p:ph type="sldImg"/>
          </p:nvPr>
        </p:nvSpPr>
        <p:spPr>
          <a:ln/>
        </p:spPr>
      </p:sp>
      <p:sp>
        <p:nvSpPr>
          <p:cNvPr id="350211" name="Rectangle 3"/>
          <p:cNvSpPr>
            <a:spLocks noGrp="1" noChangeArrowheads="1"/>
          </p:cNvSpPr>
          <p:nvPr>
            <p:ph type="body" idx="1"/>
          </p:nvPr>
        </p:nvSpPr>
        <p:spPr/>
        <p:txBody>
          <a:bodyPr/>
          <a:lstStyle/>
          <a:p>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p:spPr>
        <p:txBody>
          <a:bodyPr/>
          <a:lstStyle/>
          <a:p>
            <a:pPr eaLnBrk="1" hangingPunct="1">
              <a:spcBef>
                <a:spcPct val="0"/>
              </a:spcBef>
            </a:pPr>
            <a:r>
              <a:rPr lang="en-US" smtClean="0"/>
              <a:t>Keeping the care plan current helps guide our care, and the care of other staff as everyone is made aware of the patient’s situation </a:t>
            </a:r>
            <a:r>
              <a:rPr lang="en-US" u="sng" smtClean="0"/>
              <a:t>today.</a:t>
            </a:r>
          </a:p>
        </p:txBody>
      </p:sp>
      <p:sp>
        <p:nvSpPr>
          <p:cNvPr id="93188" name="Slide Number Placeholder 3"/>
          <p:cNvSpPr>
            <a:spLocks noGrp="1"/>
          </p:cNvSpPr>
          <p:nvPr>
            <p:ph type="sldNum" sz="quarter" idx="5"/>
          </p:nvPr>
        </p:nvSpPr>
        <p:spPr>
          <a:noFill/>
        </p:spPr>
        <p:txBody>
          <a:bodyPr/>
          <a:lstStyle/>
          <a:p>
            <a:pPr defTabSz="930275"/>
            <a:fld id="{4E8DF884-43FB-469B-9B84-43849B24153D}" type="slidenum">
              <a:rPr lang="en-US" smtClean="0">
                <a:latin typeface="Calibri" pitchFamily="34" charset="0"/>
              </a:rPr>
              <a:pPr defTabSz="930275"/>
              <a:t>7</a:t>
            </a:fld>
            <a:endParaRPr lang="en-US" smtClean="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p:spPr>
        <p:txBody>
          <a:bodyPr/>
          <a:lstStyle/>
          <a:p>
            <a:pPr eaLnBrk="1" hangingPunct="1"/>
            <a:endParaRPr lang="en-US" smtClean="0"/>
          </a:p>
        </p:txBody>
      </p:sp>
      <p:sp>
        <p:nvSpPr>
          <p:cNvPr id="94212" name="Slide Number Placeholder 3"/>
          <p:cNvSpPr>
            <a:spLocks noGrp="1"/>
          </p:cNvSpPr>
          <p:nvPr>
            <p:ph type="sldNum" sz="quarter" idx="5"/>
          </p:nvPr>
        </p:nvSpPr>
        <p:spPr>
          <a:noFill/>
        </p:spPr>
        <p:txBody>
          <a:bodyPr/>
          <a:lstStyle/>
          <a:p>
            <a:pPr defTabSz="930275"/>
            <a:fld id="{D5696284-3400-4F73-BEF3-E8970ADDEA01}" type="slidenum">
              <a:rPr lang="en-US" smtClean="0">
                <a:latin typeface="Calibri" pitchFamily="34" charset="0"/>
              </a:rPr>
              <a:pPr defTabSz="930275"/>
              <a:t>8</a:t>
            </a:fld>
            <a:endParaRPr lang="en-US" smtClean="0">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p:spPr>
        <p:txBody>
          <a:bodyPr/>
          <a:lstStyle/>
          <a:p>
            <a:pPr eaLnBrk="1" hangingPunct="1"/>
            <a:r>
              <a:rPr lang="en-US" smtClean="0"/>
              <a:t>From a practical standpoint, the nursing process provides a framework, or guideline, for nurses to develop care plans.</a:t>
            </a:r>
          </a:p>
        </p:txBody>
      </p:sp>
      <p:sp>
        <p:nvSpPr>
          <p:cNvPr id="96260" name="Slide Number Placeholder 3"/>
          <p:cNvSpPr>
            <a:spLocks noGrp="1"/>
          </p:cNvSpPr>
          <p:nvPr>
            <p:ph type="sldNum" sz="quarter" idx="5"/>
          </p:nvPr>
        </p:nvSpPr>
        <p:spPr>
          <a:noFill/>
        </p:spPr>
        <p:txBody>
          <a:bodyPr/>
          <a:lstStyle/>
          <a:p>
            <a:pPr defTabSz="930275"/>
            <a:fld id="{C3CB02DF-A02E-4B58-9440-F634447A10A3}" type="slidenum">
              <a:rPr lang="en-US" smtClean="0">
                <a:latin typeface="Calibri" pitchFamily="34" charset="0"/>
              </a:rPr>
              <a:pPr defTabSz="930275"/>
              <a:t>9</a:t>
            </a:fld>
            <a:endParaRPr lang="en-US" smtClean="0">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pPr eaLnBrk="1" hangingPunct="1"/>
            <a:r>
              <a:rPr lang="en-US" smtClean="0"/>
              <a:t>Holistic : inclusive of body, mind and spirit.</a:t>
            </a:r>
          </a:p>
        </p:txBody>
      </p:sp>
      <p:sp>
        <p:nvSpPr>
          <p:cNvPr id="98308" name="Slide Number Placeholder 3"/>
          <p:cNvSpPr>
            <a:spLocks noGrp="1"/>
          </p:cNvSpPr>
          <p:nvPr>
            <p:ph type="sldNum" sz="quarter" idx="5"/>
          </p:nvPr>
        </p:nvSpPr>
        <p:spPr>
          <a:noFill/>
        </p:spPr>
        <p:txBody>
          <a:bodyPr/>
          <a:lstStyle/>
          <a:p>
            <a:pPr defTabSz="930275"/>
            <a:fld id="{C95B23B6-CCD8-457E-9C51-50866F78523F}" type="slidenum">
              <a:rPr lang="en-US" smtClean="0">
                <a:latin typeface="Calibri" pitchFamily="34" charset="0"/>
              </a:rPr>
              <a:pPr defTabSz="930275"/>
              <a:t>10</a:t>
            </a:fld>
            <a:endParaRPr lang="en-US" smtClean="0">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a:ln/>
        </p:spPr>
        <p:txBody>
          <a:bodyPr/>
          <a:lstStyle/>
          <a:p>
            <a:pPr eaLnBrk="1" hangingPunct="1">
              <a:spcBef>
                <a:spcPct val="0"/>
              </a:spcBef>
            </a:pPr>
            <a:r>
              <a:rPr lang="en-US" smtClean="0"/>
              <a:t>There are care plans based on other nursing models, but the nursing process is a universal theory that is the most widely accepted basis for care planning.</a:t>
            </a:r>
          </a:p>
        </p:txBody>
      </p:sp>
      <p:sp>
        <p:nvSpPr>
          <p:cNvPr id="100356" name="Slide Number Placeholder 3"/>
          <p:cNvSpPr>
            <a:spLocks noGrp="1"/>
          </p:cNvSpPr>
          <p:nvPr>
            <p:ph type="sldNum" sz="quarter" idx="5"/>
          </p:nvPr>
        </p:nvSpPr>
        <p:spPr>
          <a:noFill/>
        </p:spPr>
        <p:txBody>
          <a:bodyPr/>
          <a:lstStyle/>
          <a:p>
            <a:pPr defTabSz="930275"/>
            <a:fld id="{2DFB671A-3D89-494B-A2A1-C35BA8138139}" type="slidenum">
              <a:rPr lang="en-US" smtClean="0">
                <a:latin typeface="Calibri" pitchFamily="34" charset="0"/>
              </a:rPr>
              <a:pPr defTabSz="930275"/>
              <a:t>11</a:t>
            </a:fld>
            <a:endParaRPr lang="en-US"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A5C3BC-1876-4D33-BED1-D851059C2503}" type="datetime1">
              <a:rPr lang="en-US" smtClean="0"/>
              <a:pPr/>
              <a:t>1/31/2012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41FA5-B5C2-4646-A80A-D64971E67F8C}" type="slidenum">
              <a:rPr lang="en-US" smtClean="0"/>
              <a:pPr/>
              <a:t>‹#›</a:t>
            </a:fld>
            <a:endParaRPr lang="en-US"/>
          </a:p>
        </p:txBody>
      </p:sp>
      <p:grpSp>
        <p:nvGrpSpPr>
          <p:cNvPr id="7" name="Group 30"/>
          <p:cNvGrpSpPr>
            <a:grpSpLocks/>
          </p:cNvGrpSpPr>
          <p:nvPr userDrawn="1"/>
        </p:nvGrpSpPr>
        <p:grpSpPr bwMode="auto">
          <a:xfrm>
            <a:off x="-3175" y="5794375"/>
            <a:ext cx="9147175" cy="1063625"/>
            <a:chOff x="-2" y="1536"/>
            <a:chExt cx="5762" cy="670"/>
          </a:xfrm>
        </p:grpSpPr>
        <p:grpSp>
          <p:nvGrpSpPr>
            <p:cNvPr id="8" name="Group 31"/>
            <p:cNvGrpSpPr>
              <a:grpSpLocks/>
            </p:cNvGrpSpPr>
            <p:nvPr/>
          </p:nvGrpSpPr>
          <p:grpSpPr bwMode="auto">
            <a:xfrm flipH="1">
              <a:off x="-2" y="1562"/>
              <a:ext cx="5762" cy="638"/>
              <a:chOff x="-2" y="1562"/>
              <a:chExt cx="5762" cy="638"/>
            </a:xfrm>
          </p:grpSpPr>
          <p:sp>
            <p:nvSpPr>
              <p:cNvPr id="11" name="Freeform 32"/>
              <p:cNvSpPr>
                <a:spLocks/>
              </p:cNvSpPr>
              <p:nvPr/>
            </p:nvSpPr>
            <p:spPr bwMode="ltGray">
              <a:xfrm rot="-5400000">
                <a:off x="2559" y="-993"/>
                <a:ext cx="624" cy="5745"/>
              </a:xfrm>
              <a:custGeom>
                <a:avLst/>
                <a:gdLst/>
                <a:ahLst/>
                <a:cxnLst>
                  <a:cxn ang="0">
                    <a:pos x="0" y="0"/>
                  </a:cxn>
                  <a:cxn ang="0">
                    <a:pos x="0" y="720"/>
                  </a:cxn>
                  <a:cxn ang="0">
                    <a:pos x="1000" y="720"/>
                  </a:cxn>
                  <a:cxn ang="0">
                    <a:pos x="1000" y="0"/>
                  </a:cxn>
                  <a:cxn ang="0">
                    <a:pos x="0" y="0"/>
                  </a:cxn>
                </a:cxnLst>
                <a:rect l="0" t="0" r="r" b="b"/>
                <a:pathLst>
                  <a:path w="1000" h="720">
                    <a:moveTo>
                      <a:pt x="0" y="0"/>
                    </a:moveTo>
                    <a:lnTo>
                      <a:pt x="0" y="720"/>
                    </a:lnTo>
                    <a:lnTo>
                      <a:pt x="1000" y="720"/>
                    </a:lnTo>
                    <a:lnTo>
                      <a:pt x="1000" y="0"/>
                    </a:lnTo>
                    <a:lnTo>
                      <a:pt x="0" y="0"/>
                    </a:lnTo>
                    <a:close/>
                  </a:path>
                </a:pathLst>
              </a:custGeom>
              <a:solidFill>
                <a:schemeClr val="accent1"/>
              </a:solidFill>
              <a:ln w="9525">
                <a:noFill/>
                <a:round/>
                <a:headEnd/>
                <a:tailEnd/>
              </a:ln>
            </p:spPr>
            <p:txBody>
              <a:bodyPr wrap="none" anchor="ctr"/>
              <a:lstStyle/>
              <a:p>
                <a:endParaRPr lang="en-US"/>
              </a:p>
            </p:txBody>
          </p:sp>
          <p:sp>
            <p:nvSpPr>
              <p:cNvPr id="12" name="Freeform 33"/>
              <p:cNvSpPr>
                <a:spLocks/>
              </p:cNvSpPr>
              <p:nvPr/>
            </p:nvSpPr>
            <p:spPr bwMode="ltGray">
              <a:xfrm rot="-5400000">
                <a:off x="1323" y="1669"/>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endParaRPr lang="en-US"/>
              </a:p>
            </p:txBody>
          </p:sp>
          <p:sp>
            <p:nvSpPr>
              <p:cNvPr id="13" name="Freeform 34"/>
              <p:cNvSpPr>
                <a:spLocks/>
              </p:cNvSpPr>
              <p:nvPr/>
            </p:nvSpPr>
            <p:spPr bwMode="ltGray">
              <a:xfrm rot="-5400000">
                <a:off x="982" y="1669"/>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w="9525">
                <a:noFill/>
                <a:round/>
                <a:headEnd/>
                <a:tailEnd/>
              </a:ln>
            </p:spPr>
            <p:txBody>
              <a:bodyPr wrap="none" anchor="ctr"/>
              <a:lstStyle/>
              <a:p>
                <a:endParaRPr lang="en-US"/>
              </a:p>
            </p:txBody>
          </p:sp>
          <p:sp>
            <p:nvSpPr>
              <p:cNvPr id="14" name="Freeform 35"/>
              <p:cNvSpPr>
                <a:spLocks/>
              </p:cNvSpPr>
              <p:nvPr/>
            </p:nvSpPr>
            <p:spPr bwMode="ltGray">
              <a:xfrm rot="-5400000">
                <a:off x="-57" y="1752"/>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w="9525">
                <a:noFill/>
                <a:round/>
                <a:headEnd/>
                <a:tailEnd/>
              </a:ln>
            </p:spPr>
            <p:txBody>
              <a:bodyPr wrap="none" anchor="ctr"/>
              <a:lstStyle/>
              <a:p>
                <a:endParaRPr lang="en-US"/>
              </a:p>
            </p:txBody>
          </p:sp>
          <p:sp>
            <p:nvSpPr>
              <p:cNvPr id="15" name="Freeform 36"/>
              <p:cNvSpPr>
                <a:spLocks/>
              </p:cNvSpPr>
              <p:nvPr/>
            </p:nvSpPr>
            <p:spPr bwMode="ltGray">
              <a:xfrm rot="-5400000">
                <a:off x="664" y="1733"/>
                <a:ext cx="624" cy="294"/>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w="9525">
                <a:noFill/>
                <a:round/>
                <a:headEnd/>
                <a:tailEnd/>
              </a:ln>
            </p:spPr>
            <p:txBody>
              <a:bodyPr wrap="none" anchor="ctr"/>
              <a:lstStyle/>
              <a:p>
                <a:endParaRPr lang="en-US"/>
              </a:p>
            </p:txBody>
          </p:sp>
          <p:sp>
            <p:nvSpPr>
              <p:cNvPr id="16" name="Freeform 37"/>
              <p:cNvSpPr>
                <a:spLocks/>
              </p:cNvSpPr>
              <p:nvPr/>
            </p:nvSpPr>
            <p:spPr bwMode="ltGray">
              <a:xfrm rot="-5400000">
                <a:off x="442" y="1699"/>
                <a:ext cx="624" cy="362"/>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endParaRPr lang="en-US"/>
              </a:p>
            </p:txBody>
          </p:sp>
          <p:sp>
            <p:nvSpPr>
              <p:cNvPr id="17" name="Freeform 38"/>
              <p:cNvSpPr>
                <a:spLocks/>
              </p:cNvSpPr>
              <p:nvPr/>
            </p:nvSpPr>
            <p:spPr bwMode="ltGray">
              <a:xfrm rot="-5400000">
                <a:off x="156" y="1726"/>
                <a:ext cx="632" cy="315"/>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endParaRPr lang="en-US"/>
              </a:p>
            </p:txBody>
          </p:sp>
          <p:sp>
            <p:nvSpPr>
              <p:cNvPr id="18" name="Freeform 39"/>
              <p:cNvSpPr>
                <a:spLocks/>
              </p:cNvSpPr>
              <p:nvPr/>
            </p:nvSpPr>
            <p:spPr bwMode="ltGray">
              <a:xfrm rot="-5400000">
                <a:off x="3211" y="1664"/>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endParaRPr lang="en-US"/>
              </a:p>
            </p:txBody>
          </p:sp>
          <p:sp>
            <p:nvSpPr>
              <p:cNvPr id="19" name="Freeform 40"/>
              <p:cNvSpPr>
                <a:spLocks/>
              </p:cNvSpPr>
              <p:nvPr/>
            </p:nvSpPr>
            <p:spPr bwMode="ltGray">
              <a:xfrm rot="-5400000">
                <a:off x="2870" y="1664"/>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w="9525">
                <a:noFill/>
                <a:round/>
                <a:headEnd/>
                <a:tailEnd/>
              </a:ln>
            </p:spPr>
            <p:txBody>
              <a:bodyPr wrap="none" anchor="ctr"/>
              <a:lstStyle/>
              <a:p>
                <a:endParaRPr lang="en-US"/>
              </a:p>
            </p:txBody>
          </p:sp>
          <p:sp>
            <p:nvSpPr>
              <p:cNvPr id="20" name="Freeform 41"/>
              <p:cNvSpPr>
                <a:spLocks/>
              </p:cNvSpPr>
              <p:nvPr/>
            </p:nvSpPr>
            <p:spPr bwMode="ltGray">
              <a:xfrm rot="-5400000">
                <a:off x="1830" y="1747"/>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w="9525">
                <a:noFill/>
                <a:round/>
                <a:headEnd/>
                <a:tailEnd/>
              </a:ln>
            </p:spPr>
            <p:txBody>
              <a:bodyPr wrap="none" anchor="ctr"/>
              <a:lstStyle/>
              <a:p>
                <a:endParaRPr lang="en-US"/>
              </a:p>
            </p:txBody>
          </p:sp>
          <p:sp>
            <p:nvSpPr>
              <p:cNvPr id="21" name="Freeform 42"/>
              <p:cNvSpPr>
                <a:spLocks/>
              </p:cNvSpPr>
              <p:nvPr/>
            </p:nvSpPr>
            <p:spPr bwMode="ltGray">
              <a:xfrm rot="-5400000">
                <a:off x="2551" y="1728"/>
                <a:ext cx="624" cy="294"/>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w="9525">
                <a:noFill/>
                <a:round/>
                <a:headEnd/>
                <a:tailEnd/>
              </a:ln>
            </p:spPr>
            <p:txBody>
              <a:bodyPr wrap="none" anchor="ctr"/>
              <a:lstStyle/>
              <a:p>
                <a:endParaRPr lang="en-US"/>
              </a:p>
            </p:txBody>
          </p:sp>
          <p:sp>
            <p:nvSpPr>
              <p:cNvPr id="22" name="Freeform 43"/>
              <p:cNvSpPr>
                <a:spLocks/>
              </p:cNvSpPr>
              <p:nvPr/>
            </p:nvSpPr>
            <p:spPr bwMode="ltGray">
              <a:xfrm rot="-5400000">
                <a:off x="2330" y="1694"/>
                <a:ext cx="624" cy="361"/>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endParaRPr lang="en-US"/>
              </a:p>
            </p:txBody>
          </p:sp>
          <p:sp>
            <p:nvSpPr>
              <p:cNvPr id="23" name="Freeform 44"/>
              <p:cNvSpPr>
                <a:spLocks/>
              </p:cNvSpPr>
              <p:nvPr/>
            </p:nvSpPr>
            <p:spPr bwMode="ltGray">
              <a:xfrm rot="-5400000">
                <a:off x="2043" y="1721"/>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w="9525">
                <a:noFill/>
                <a:round/>
                <a:headEnd/>
                <a:tailEnd/>
              </a:ln>
            </p:spPr>
            <p:txBody>
              <a:bodyPr wrap="none" anchor="ctr"/>
              <a:lstStyle/>
              <a:p>
                <a:endParaRPr lang="en-US"/>
              </a:p>
            </p:txBody>
          </p:sp>
          <p:sp>
            <p:nvSpPr>
              <p:cNvPr id="24" name="Freeform 45"/>
              <p:cNvSpPr>
                <a:spLocks/>
              </p:cNvSpPr>
              <p:nvPr/>
            </p:nvSpPr>
            <p:spPr bwMode="ltGray">
              <a:xfrm rot="-5400000">
                <a:off x="4077" y="1669"/>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w="9525">
                <a:noFill/>
                <a:round/>
                <a:headEnd/>
                <a:tailEnd/>
              </a:ln>
            </p:spPr>
            <p:txBody>
              <a:bodyPr wrap="none" anchor="ctr"/>
              <a:lstStyle/>
              <a:p>
                <a:endParaRPr lang="en-US"/>
              </a:p>
            </p:txBody>
          </p:sp>
          <p:sp>
            <p:nvSpPr>
              <p:cNvPr id="25" name="Freeform 46"/>
              <p:cNvSpPr>
                <a:spLocks/>
              </p:cNvSpPr>
              <p:nvPr/>
            </p:nvSpPr>
            <p:spPr bwMode="ltGray">
              <a:xfrm rot="-5400000">
                <a:off x="3736" y="1669"/>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w="9525">
                <a:noFill/>
                <a:round/>
                <a:headEnd/>
                <a:tailEnd/>
              </a:ln>
            </p:spPr>
            <p:txBody>
              <a:bodyPr wrap="none" anchor="ctr"/>
              <a:lstStyle/>
              <a:p>
                <a:endParaRPr lang="en-US"/>
              </a:p>
            </p:txBody>
          </p:sp>
          <p:sp>
            <p:nvSpPr>
              <p:cNvPr id="26" name="Freeform 47"/>
              <p:cNvSpPr>
                <a:spLocks/>
              </p:cNvSpPr>
              <p:nvPr/>
            </p:nvSpPr>
            <p:spPr bwMode="ltGray">
              <a:xfrm rot="-5400000">
                <a:off x="4584" y="1747"/>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w="9525">
                <a:noFill/>
                <a:round/>
                <a:headEnd/>
                <a:tailEnd/>
              </a:ln>
            </p:spPr>
            <p:txBody>
              <a:bodyPr wrap="none" anchor="ctr"/>
              <a:lstStyle/>
              <a:p>
                <a:endParaRPr lang="en-US"/>
              </a:p>
            </p:txBody>
          </p:sp>
          <p:sp>
            <p:nvSpPr>
              <p:cNvPr id="27" name="Freeform 48"/>
              <p:cNvSpPr>
                <a:spLocks/>
              </p:cNvSpPr>
              <p:nvPr/>
            </p:nvSpPr>
            <p:spPr bwMode="ltGray">
              <a:xfrm>
                <a:off x="5469" y="1562"/>
                <a:ext cx="291" cy="625"/>
              </a:xfrm>
              <a:custGeom>
                <a:avLst/>
                <a:gdLst/>
                <a:ahLst/>
                <a:cxnLst>
                  <a:cxn ang="0">
                    <a:pos x="0" y="624"/>
                  </a:cxn>
                  <a:cxn ang="0">
                    <a:pos x="291" y="625"/>
                  </a:cxn>
                  <a:cxn ang="0">
                    <a:pos x="291" y="6"/>
                  </a:cxn>
                  <a:cxn ang="0">
                    <a:pos x="0" y="0"/>
                  </a:cxn>
                  <a:cxn ang="0">
                    <a:pos x="0" y="624"/>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w="9525">
                <a:noFill/>
                <a:round/>
                <a:headEnd/>
                <a:tailEnd/>
              </a:ln>
            </p:spPr>
            <p:txBody>
              <a:bodyPr wrap="none" anchor="ctr"/>
              <a:lstStyle/>
              <a:p>
                <a:endParaRPr lang="en-US"/>
              </a:p>
            </p:txBody>
          </p:sp>
          <p:sp>
            <p:nvSpPr>
              <p:cNvPr id="28" name="Freeform 49"/>
              <p:cNvSpPr>
                <a:spLocks/>
              </p:cNvSpPr>
              <p:nvPr/>
            </p:nvSpPr>
            <p:spPr bwMode="ltGray">
              <a:xfrm rot="-5400000">
                <a:off x="5084" y="1694"/>
                <a:ext cx="624" cy="361"/>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endParaRPr lang="en-US"/>
              </a:p>
            </p:txBody>
          </p:sp>
          <p:sp>
            <p:nvSpPr>
              <p:cNvPr id="29" name="Freeform 50"/>
              <p:cNvSpPr>
                <a:spLocks/>
              </p:cNvSpPr>
              <p:nvPr/>
            </p:nvSpPr>
            <p:spPr bwMode="ltGray">
              <a:xfrm rot="-5400000">
                <a:off x="4797" y="1721"/>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endParaRPr lang="en-US"/>
              </a:p>
            </p:txBody>
          </p:sp>
        </p:grpSp>
        <p:sp>
          <p:nvSpPr>
            <p:cNvPr id="9" name="Freeform 51"/>
            <p:cNvSpPr>
              <a:spLocks/>
            </p:cNvSpPr>
            <p:nvPr/>
          </p:nvSpPr>
          <p:spPr bwMode="ltGray">
            <a:xfrm flipH="1">
              <a:off x="-2" y="1536"/>
              <a:ext cx="5762" cy="412"/>
            </a:xfrm>
            <a:custGeom>
              <a:avLst/>
              <a:gdLst/>
              <a:ahLst/>
              <a:cxnLst>
                <a:cxn ang="0">
                  <a:pos x="0" y="196"/>
                </a:cxn>
                <a:cxn ang="0">
                  <a:pos x="5762" y="188"/>
                </a:cxn>
                <a:cxn ang="0">
                  <a:pos x="5762" y="4"/>
                </a:cxn>
                <a:cxn ang="0">
                  <a:pos x="0" y="0"/>
                </a:cxn>
                <a:cxn ang="0">
                  <a:pos x="0" y="196"/>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5400000" scaled="1"/>
            </a:gradFill>
            <a:ln w="9525" cap="flat">
              <a:noFill/>
              <a:prstDash val="solid"/>
              <a:miter lim="800000"/>
              <a:headEnd type="none" w="med" len="med"/>
              <a:tailEnd type="none" w="med" len="med"/>
            </a:ln>
            <a:effectLst/>
          </p:spPr>
          <p:txBody>
            <a:bodyPr wrap="none" anchor="ctr"/>
            <a:lstStyle/>
            <a:p>
              <a:endParaRPr lang="en-US"/>
            </a:p>
          </p:txBody>
        </p:sp>
        <p:sp>
          <p:nvSpPr>
            <p:cNvPr id="10" name="Freeform 52"/>
            <p:cNvSpPr>
              <a:spLocks/>
            </p:cNvSpPr>
            <p:nvPr/>
          </p:nvSpPr>
          <p:spPr bwMode="ltGray">
            <a:xfrm flipH="1">
              <a:off x="-2" y="2017"/>
              <a:ext cx="5761" cy="189"/>
            </a:xfrm>
            <a:custGeom>
              <a:avLst/>
              <a:gdLst/>
              <a:ahLst/>
              <a:cxnLst>
                <a:cxn ang="0">
                  <a:pos x="0" y="28"/>
                </a:cxn>
                <a:cxn ang="0">
                  <a:pos x="5761" y="0"/>
                </a:cxn>
                <a:cxn ang="0">
                  <a:pos x="5761" y="189"/>
                </a:cxn>
                <a:cxn ang="0">
                  <a:pos x="1" y="189"/>
                </a:cxn>
                <a:cxn ang="0">
                  <a:pos x="0" y="28"/>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5400000" scaled="1"/>
            </a:gradFill>
            <a:ln w="9525" cap="flat">
              <a:noFill/>
              <a:prstDash val="solid"/>
              <a:miter lim="800000"/>
              <a:headEnd/>
              <a:tailEnd/>
            </a:ln>
            <a:effectLst/>
          </p:spPr>
          <p:txBody>
            <a:bodyPr wrap="none" anchor="ctr"/>
            <a:lstStyle/>
            <a:p>
              <a:endParaRPr lang="en-US"/>
            </a:p>
          </p:txBody>
        </p:sp>
      </p:grpSp>
    </p:spTree>
  </p:cSld>
  <p:clrMapOvr>
    <a:masterClrMapping/>
  </p:clrMapOvr>
  <p:transition spd="med">
    <p:rand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70B256-179E-402F-AC37-8CD6FD6BEE01}" type="datetime1">
              <a:rPr lang="en-US" smtClean="0"/>
              <a:pPr/>
              <a:t>1/31/2012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94E377-2CEA-4212-9C04-C6CF6AECFCFB}" type="slidenum">
              <a:rPr lang="en-US" smtClean="0"/>
              <a:pPr/>
              <a:t>‹#›</a:t>
            </a:fld>
            <a:endParaRPr lang="en-US"/>
          </a:p>
        </p:txBody>
      </p:sp>
    </p:spTree>
  </p:cSld>
  <p:clrMapOvr>
    <a:masterClrMapping/>
  </p:clrMapOvr>
  <p:transition spd="med">
    <p:random/>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8E1CC6-1715-4446-932B-E3BAC1AA0A52}" type="datetime1">
              <a:rPr lang="en-US" smtClean="0"/>
              <a:pPr/>
              <a:t>1/31/2012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A863BA-93D0-4D2D-ACE1-826F7A35BE6A}" type="slidenum">
              <a:rPr lang="en-US" smtClean="0"/>
              <a:pPr/>
              <a:t>‹#›</a:t>
            </a:fld>
            <a:endParaRPr lang="en-US"/>
          </a:p>
        </p:txBody>
      </p:sp>
    </p:spTree>
  </p:cSld>
  <p:clrMapOvr>
    <a:masterClrMapping/>
  </p:clrMapOvr>
  <p:transition spd="med">
    <p:random/>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27A804-8D11-4D4E-8E61-B6667D647CA4}" type="datetime1">
              <a:rPr lang="en-US" smtClean="0"/>
              <a:pPr/>
              <a:t>1/31/2012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1D842-465F-4DDF-AAFC-2A33646A0D74}" type="slidenum">
              <a:rPr lang="en-US" smtClean="0"/>
              <a:pPr/>
              <a:t>‹#›</a:t>
            </a:fld>
            <a:endParaRPr lang="en-US"/>
          </a:p>
        </p:txBody>
      </p:sp>
    </p:spTree>
  </p:cSld>
  <p:clrMapOvr>
    <a:masterClrMapping/>
  </p:clrMapOvr>
  <p:transition spd="med">
    <p:rand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5F1F63-E2EC-46FB-AAC0-CF19EAEEBE3B}" type="datetime1">
              <a:rPr lang="en-US" smtClean="0"/>
              <a:pPr/>
              <a:t>1/31/2012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F9A3BD-27F9-4CF0-8CB5-1736702369B9}" type="slidenum">
              <a:rPr lang="en-US" smtClean="0"/>
              <a:pPr/>
              <a:t>‹#›</a:t>
            </a:fld>
            <a:endParaRPr lang="en-US"/>
          </a:p>
        </p:txBody>
      </p:sp>
    </p:spTree>
  </p:cSld>
  <p:clrMapOvr>
    <a:masterClrMapping/>
  </p:clrMapOvr>
  <p:transition spd="med">
    <p:rand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52BBE2-3734-4EF4-B5D7-F2093B88C1BC}" type="datetime1">
              <a:rPr lang="en-US" smtClean="0"/>
              <a:pPr/>
              <a:t>1/31/2012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D15107-75C4-44DC-AC6C-60B7AA978769}" type="slidenum">
              <a:rPr lang="en-US" smtClean="0"/>
              <a:pPr/>
              <a:t>‹#›</a:t>
            </a:fld>
            <a:endParaRPr lang="en-US"/>
          </a:p>
        </p:txBody>
      </p:sp>
    </p:spTree>
  </p:cSld>
  <p:clrMapOvr>
    <a:masterClrMapping/>
  </p:clrMapOvr>
  <p:transition spd="med">
    <p:rand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3A1804-47B3-4509-9D17-61C284B12281}" type="datetime1">
              <a:rPr lang="en-US" smtClean="0"/>
              <a:pPr/>
              <a:t>1/31/2012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D60D2B-5F9A-42F9-A16B-9F5464AF60FE}" type="slidenum">
              <a:rPr lang="en-US" smtClean="0"/>
              <a:pPr/>
              <a:t>‹#›</a:t>
            </a:fld>
            <a:endParaRPr lang="en-US"/>
          </a:p>
        </p:txBody>
      </p:sp>
    </p:spTree>
  </p:cSld>
  <p:clrMapOvr>
    <a:masterClrMapping/>
  </p:clrMapOvr>
  <p:transition spd="med">
    <p:random/>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4412BD-428D-488B-8E02-6A0B066C6B4F}" type="datetime1">
              <a:rPr lang="en-US" smtClean="0"/>
              <a:pPr/>
              <a:t>1/31/2012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525331-3DB5-4C7E-ADE7-DAFF8369B52E}" type="slidenum">
              <a:rPr lang="en-US" smtClean="0"/>
              <a:pPr/>
              <a:t>‹#›</a:t>
            </a:fld>
            <a:endParaRPr lang="en-US"/>
          </a:p>
        </p:txBody>
      </p:sp>
    </p:spTree>
  </p:cSld>
  <p:clrMapOvr>
    <a:masterClrMapping/>
  </p:clrMapOvr>
  <p:transition spd="med">
    <p:rand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965192-217C-478D-8DE6-8F5E213921AF}" type="datetime1">
              <a:rPr lang="en-US" smtClean="0"/>
              <a:pPr/>
              <a:t>1/31/2012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3F24AC-A82C-4F84-9752-BB549BAE4B67}" type="slidenum">
              <a:rPr lang="en-US" smtClean="0"/>
              <a:pPr/>
              <a:t>‹#›</a:t>
            </a:fld>
            <a:endParaRPr lang="en-US"/>
          </a:p>
        </p:txBody>
      </p:sp>
    </p:spTree>
  </p:cSld>
  <p:clrMapOvr>
    <a:masterClrMapping/>
  </p:clrMapOvr>
  <p:transition spd="med">
    <p:rand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E55FBE-8C15-40A1-B58D-49BFD465677D}" type="datetime1">
              <a:rPr lang="en-US" smtClean="0"/>
              <a:pPr/>
              <a:t>1/31/2012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1CA613-B0B1-40AF-9457-A2739E7C8B7D}" type="slidenum">
              <a:rPr lang="en-US" smtClean="0"/>
              <a:pPr/>
              <a:t>‹#›</a:t>
            </a:fld>
            <a:endParaRPr lang="en-US"/>
          </a:p>
        </p:txBody>
      </p:sp>
    </p:spTree>
  </p:cSld>
  <p:clrMapOvr>
    <a:masterClrMapping/>
  </p:clrMapOvr>
  <p:transition spd="med">
    <p:random/>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28E398-6217-4C71-8A46-23540EA6D178}" type="datetime1">
              <a:rPr lang="en-US" smtClean="0"/>
              <a:pPr/>
              <a:t>1/31/2012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8DC93E-1938-4031-89DC-4AD4C14557DE}" type="slidenum">
              <a:rPr lang="en-US" smtClean="0"/>
              <a:pPr/>
              <a:t>‹#›</a:t>
            </a:fld>
            <a:endParaRPr lang="en-US"/>
          </a:p>
        </p:txBody>
      </p:sp>
    </p:spTree>
  </p:cSld>
  <p:clrMapOvr>
    <a:masterClrMapping/>
  </p:clrMapOvr>
  <p:transition spd="med">
    <p:random/>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98FB78-22BE-42C4-8F0B-00DA7CFBD05D}" type="datetime1">
              <a:rPr lang="en-US" smtClean="0"/>
              <a:pPr/>
              <a:t>1/31/2012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0E719-A69B-4CDD-9357-C54A869D106C}" type="slidenum">
              <a:rPr lang="en-US" smtClean="0"/>
              <a:pPr/>
              <a:t>‹#›</a:t>
            </a:fld>
            <a:endParaRPr lang="en-US"/>
          </a:p>
        </p:txBody>
      </p:sp>
      <p:grpSp>
        <p:nvGrpSpPr>
          <p:cNvPr id="7" name="Group 31"/>
          <p:cNvGrpSpPr>
            <a:grpSpLocks/>
          </p:cNvGrpSpPr>
          <p:nvPr userDrawn="1"/>
        </p:nvGrpSpPr>
        <p:grpSpPr bwMode="auto">
          <a:xfrm>
            <a:off x="0" y="-7938"/>
            <a:ext cx="1063625" cy="6861176"/>
            <a:chOff x="0" y="-5"/>
            <a:chExt cx="670" cy="4322"/>
          </a:xfrm>
        </p:grpSpPr>
        <p:sp>
          <p:nvSpPr>
            <p:cNvPr id="8" name="Freeform 20"/>
            <p:cNvSpPr>
              <a:spLocks/>
            </p:cNvSpPr>
            <p:nvPr/>
          </p:nvSpPr>
          <p:spPr bwMode="ltGray">
            <a:xfrm rot="16200000" flipH="1">
              <a:off x="230" y="3894"/>
              <a:ext cx="218" cy="625"/>
            </a:xfrm>
            <a:custGeom>
              <a:avLst/>
              <a:gdLst/>
              <a:ahLst/>
              <a:cxnLst>
                <a:cxn ang="0">
                  <a:pos x="0" y="624"/>
                </a:cxn>
                <a:cxn ang="0">
                  <a:pos x="291" y="625"/>
                </a:cxn>
                <a:cxn ang="0">
                  <a:pos x="291" y="6"/>
                </a:cxn>
                <a:cxn ang="0">
                  <a:pos x="0" y="0"/>
                </a:cxn>
                <a:cxn ang="0">
                  <a:pos x="0" y="624"/>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w="9525">
              <a:noFill/>
              <a:round/>
              <a:headEnd/>
              <a:tailEnd/>
            </a:ln>
          </p:spPr>
          <p:txBody>
            <a:bodyPr wrap="none" anchor="ctr"/>
            <a:lstStyle/>
            <a:p>
              <a:endParaRPr lang="en-US"/>
            </a:p>
          </p:txBody>
        </p:sp>
        <p:grpSp>
          <p:nvGrpSpPr>
            <p:cNvPr id="9" name="Group 30"/>
            <p:cNvGrpSpPr>
              <a:grpSpLocks/>
            </p:cNvGrpSpPr>
            <p:nvPr userDrawn="1"/>
          </p:nvGrpSpPr>
          <p:grpSpPr bwMode="auto">
            <a:xfrm>
              <a:off x="26" y="-5"/>
              <a:ext cx="637" cy="4307"/>
              <a:chOff x="26" y="-5"/>
              <a:chExt cx="637" cy="4307"/>
            </a:xfrm>
          </p:grpSpPr>
          <p:sp>
            <p:nvSpPr>
              <p:cNvPr id="12" name="Freeform 4"/>
              <p:cNvSpPr>
                <a:spLocks/>
              </p:cNvSpPr>
              <p:nvPr/>
            </p:nvSpPr>
            <p:spPr bwMode="ltGray">
              <a:xfrm flipH="1">
                <a:off x="31" y="-5"/>
                <a:ext cx="624" cy="4307"/>
              </a:xfrm>
              <a:custGeom>
                <a:avLst/>
                <a:gdLst/>
                <a:ahLst/>
                <a:cxnLst>
                  <a:cxn ang="0">
                    <a:pos x="0" y="0"/>
                  </a:cxn>
                  <a:cxn ang="0">
                    <a:pos x="0" y="720"/>
                  </a:cxn>
                  <a:cxn ang="0">
                    <a:pos x="1000" y="720"/>
                  </a:cxn>
                  <a:cxn ang="0">
                    <a:pos x="1000" y="0"/>
                  </a:cxn>
                  <a:cxn ang="0">
                    <a:pos x="0" y="0"/>
                  </a:cxn>
                </a:cxnLst>
                <a:rect l="0" t="0" r="r" b="b"/>
                <a:pathLst>
                  <a:path w="1000" h="720">
                    <a:moveTo>
                      <a:pt x="0" y="0"/>
                    </a:moveTo>
                    <a:lnTo>
                      <a:pt x="0" y="720"/>
                    </a:lnTo>
                    <a:lnTo>
                      <a:pt x="1000" y="720"/>
                    </a:lnTo>
                    <a:lnTo>
                      <a:pt x="1000" y="0"/>
                    </a:lnTo>
                    <a:lnTo>
                      <a:pt x="0" y="0"/>
                    </a:lnTo>
                    <a:close/>
                  </a:path>
                </a:pathLst>
              </a:custGeom>
              <a:solidFill>
                <a:schemeClr val="accent1"/>
              </a:solidFill>
              <a:ln w="9525">
                <a:noFill/>
                <a:round/>
                <a:headEnd/>
                <a:tailEnd/>
              </a:ln>
            </p:spPr>
            <p:txBody>
              <a:bodyPr wrap="none" anchor="ctr"/>
              <a:lstStyle/>
              <a:p>
                <a:endParaRPr lang="en-US"/>
              </a:p>
            </p:txBody>
          </p:sp>
          <p:sp>
            <p:nvSpPr>
              <p:cNvPr id="13" name="Freeform 5"/>
              <p:cNvSpPr>
                <a:spLocks/>
              </p:cNvSpPr>
              <p:nvPr/>
            </p:nvSpPr>
            <p:spPr bwMode="ltGray">
              <a:xfrm flipH="1">
                <a:off x="31" y="1065"/>
                <a:ext cx="624" cy="316"/>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endParaRPr lang="en-US"/>
              </a:p>
            </p:txBody>
          </p:sp>
          <p:sp>
            <p:nvSpPr>
              <p:cNvPr id="14" name="Freeform 6"/>
              <p:cNvSpPr>
                <a:spLocks/>
              </p:cNvSpPr>
              <p:nvPr/>
            </p:nvSpPr>
            <p:spPr bwMode="ltGray">
              <a:xfrm flipH="1">
                <a:off x="31" y="808"/>
                <a:ext cx="624" cy="317"/>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w="9525">
                <a:noFill/>
                <a:round/>
                <a:headEnd/>
                <a:tailEnd/>
              </a:ln>
            </p:spPr>
            <p:txBody>
              <a:bodyPr wrap="none" anchor="ctr"/>
              <a:lstStyle/>
              <a:p>
                <a:endParaRPr lang="en-US"/>
              </a:p>
            </p:txBody>
          </p:sp>
          <p:sp>
            <p:nvSpPr>
              <p:cNvPr id="15" name="Freeform 7"/>
              <p:cNvSpPr>
                <a:spLocks/>
              </p:cNvSpPr>
              <p:nvPr/>
            </p:nvSpPr>
            <p:spPr bwMode="ltGray">
              <a:xfrm flipH="1">
                <a:off x="31" y="92"/>
                <a:ext cx="624" cy="191"/>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w="9525">
                <a:noFill/>
                <a:round/>
                <a:headEnd/>
                <a:tailEnd/>
              </a:ln>
            </p:spPr>
            <p:txBody>
              <a:bodyPr wrap="none" anchor="ctr"/>
              <a:lstStyle/>
              <a:p>
                <a:endParaRPr lang="en-US"/>
              </a:p>
            </p:txBody>
          </p:sp>
          <p:sp>
            <p:nvSpPr>
              <p:cNvPr id="16" name="Freeform 8"/>
              <p:cNvSpPr>
                <a:spLocks/>
              </p:cNvSpPr>
              <p:nvPr/>
            </p:nvSpPr>
            <p:spPr bwMode="ltGray">
              <a:xfrm flipH="1">
                <a:off x="31" y="619"/>
                <a:ext cx="624" cy="220"/>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w="9525">
                <a:noFill/>
                <a:round/>
                <a:headEnd/>
                <a:tailEnd/>
              </a:ln>
            </p:spPr>
            <p:txBody>
              <a:bodyPr wrap="none" anchor="ctr"/>
              <a:lstStyle/>
              <a:p>
                <a:endParaRPr lang="en-US"/>
              </a:p>
            </p:txBody>
          </p:sp>
          <p:sp>
            <p:nvSpPr>
              <p:cNvPr id="17" name="Freeform 9"/>
              <p:cNvSpPr>
                <a:spLocks/>
              </p:cNvSpPr>
              <p:nvPr/>
            </p:nvSpPr>
            <p:spPr bwMode="ltGray">
              <a:xfrm flipH="1">
                <a:off x="31" y="427"/>
                <a:ext cx="624" cy="272"/>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endParaRPr lang="en-US"/>
              </a:p>
            </p:txBody>
          </p:sp>
          <p:sp>
            <p:nvSpPr>
              <p:cNvPr id="18" name="Freeform 10"/>
              <p:cNvSpPr>
                <a:spLocks/>
              </p:cNvSpPr>
              <p:nvPr/>
            </p:nvSpPr>
            <p:spPr bwMode="ltGray">
              <a:xfrm flipH="1">
                <a:off x="31" y="233"/>
                <a:ext cx="632" cy="23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endParaRPr lang="en-US"/>
              </a:p>
            </p:txBody>
          </p:sp>
          <p:sp>
            <p:nvSpPr>
              <p:cNvPr id="19" name="Freeform 11"/>
              <p:cNvSpPr>
                <a:spLocks/>
              </p:cNvSpPr>
              <p:nvPr/>
            </p:nvSpPr>
            <p:spPr bwMode="ltGray">
              <a:xfrm flipH="1">
                <a:off x="26" y="2479"/>
                <a:ext cx="624" cy="315"/>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endParaRPr lang="en-US"/>
              </a:p>
            </p:txBody>
          </p:sp>
          <p:sp>
            <p:nvSpPr>
              <p:cNvPr id="20" name="Freeform 12"/>
              <p:cNvSpPr>
                <a:spLocks/>
              </p:cNvSpPr>
              <p:nvPr/>
            </p:nvSpPr>
            <p:spPr bwMode="ltGray">
              <a:xfrm flipH="1">
                <a:off x="26" y="2225"/>
                <a:ext cx="624" cy="316"/>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w="9525">
                <a:noFill/>
                <a:round/>
                <a:headEnd/>
                <a:tailEnd/>
              </a:ln>
            </p:spPr>
            <p:txBody>
              <a:bodyPr wrap="none" anchor="ctr"/>
              <a:lstStyle/>
              <a:p>
                <a:endParaRPr lang="en-US"/>
              </a:p>
            </p:txBody>
          </p:sp>
          <p:sp>
            <p:nvSpPr>
              <p:cNvPr id="21" name="Freeform 13"/>
              <p:cNvSpPr>
                <a:spLocks/>
              </p:cNvSpPr>
              <p:nvPr/>
            </p:nvSpPr>
            <p:spPr bwMode="ltGray">
              <a:xfrm flipH="1">
                <a:off x="26" y="1507"/>
                <a:ext cx="624" cy="192"/>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w="9525">
                <a:noFill/>
                <a:round/>
                <a:headEnd/>
                <a:tailEnd/>
              </a:ln>
            </p:spPr>
            <p:txBody>
              <a:bodyPr wrap="none" anchor="ctr"/>
              <a:lstStyle/>
              <a:p>
                <a:endParaRPr lang="en-US"/>
              </a:p>
            </p:txBody>
          </p:sp>
          <p:sp>
            <p:nvSpPr>
              <p:cNvPr id="22" name="Freeform 14"/>
              <p:cNvSpPr>
                <a:spLocks/>
              </p:cNvSpPr>
              <p:nvPr/>
            </p:nvSpPr>
            <p:spPr bwMode="ltGray">
              <a:xfrm flipH="1">
                <a:off x="26" y="2034"/>
                <a:ext cx="624" cy="220"/>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w="9525">
                <a:noFill/>
                <a:round/>
                <a:headEnd/>
                <a:tailEnd/>
              </a:ln>
            </p:spPr>
            <p:txBody>
              <a:bodyPr wrap="none" anchor="ctr"/>
              <a:lstStyle/>
              <a:p>
                <a:endParaRPr lang="en-US"/>
              </a:p>
            </p:txBody>
          </p:sp>
          <p:sp>
            <p:nvSpPr>
              <p:cNvPr id="23" name="Freeform 15"/>
              <p:cNvSpPr>
                <a:spLocks/>
              </p:cNvSpPr>
              <p:nvPr/>
            </p:nvSpPr>
            <p:spPr bwMode="ltGray">
              <a:xfrm flipH="1">
                <a:off x="26" y="1843"/>
                <a:ext cx="624" cy="270"/>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endParaRPr lang="en-US"/>
              </a:p>
            </p:txBody>
          </p:sp>
          <p:sp>
            <p:nvSpPr>
              <p:cNvPr id="24" name="Freeform 16"/>
              <p:cNvSpPr>
                <a:spLocks/>
              </p:cNvSpPr>
              <p:nvPr/>
            </p:nvSpPr>
            <p:spPr bwMode="ltGray">
              <a:xfrm flipH="1">
                <a:off x="26" y="1647"/>
                <a:ext cx="632" cy="237"/>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w="9525">
                <a:noFill/>
                <a:round/>
                <a:headEnd/>
                <a:tailEnd/>
              </a:ln>
            </p:spPr>
            <p:txBody>
              <a:bodyPr wrap="none" anchor="ctr"/>
              <a:lstStyle/>
              <a:p>
                <a:endParaRPr lang="en-US"/>
              </a:p>
            </p:txBody>
          </p:sp>
          <p:sp>
            <p:nvSpPr>
              <p:cNvPr id="25" name="Freeform 17"/>
              <p:cNvSpPr>
                <a:spLocks/>
              </p:cNvSpPr>
              <p:nvPr/>
            </p:nvSpPr>
            <p:spPr bwMode="ltGray">
              <a:xfrm flipH="1">
                <a:off x="31" y="3129"/>
                <a:ext cx="624" cy="316"/>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w="9525">
                <a:noFill/>
                <a:round/>
                <a:headEnd/>
                <a:tailEnd/>
              </a:ln>
            </p:spPr>
            <p:txBody>
              <a:bodyPr wrap="none" anchor="ctr"/>
              <a:lstStyle/>
              <a:p>
                <a:endParaRPr lang="en-US"/>
              </a:p>
            </p:txBody>
          </p:sp>
          <p:sp>
            <p:nvSpPr>
              <p:cNvPr id="26" name="Freeform 18"/>
              <p:cNvSpPr>
                <a:spLocks/>
              </p:cNvSpPr>
              <p:nvPr/>
            </p:nvSpPr>
            <p:spPr bwMode="ltGray">
              <a:xfrm flipH="1">
                <a:off x="31" y="2872"/>
                <a:ext cx="624" cy="317"/>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w="9525">
                <a:noFill/>
                <a:round/>
                <a:headEnd/>
                <a:tailEnd/>
              </a:ln>
            </p:spPr>
            <p:txBody>
              <a:bodyPr wrap="none" anchor="ctr"/>
              <a:lstStyle/>
              <a:p>
                <a:endParaRPr lang="en-US"/>
              </a:p>
            </p:txBody>
          </p:sp>
          <p:sp>
            <p:nvSpPr>
              <p:cNvPr id="27" name="Freeform 19"/>
              <p:cNvSpPr>
                <a:spLocks/>
              </p:cNvSpPr>
              <p:nvPr/>
            </p:nvSpPr>
            <p:spPr bwMode="ltGray">
              <a:xfrm flipH="1">
                <a:off x="26" y="3570"/>
                <a:ext cx="624" cy="191"/>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w="9525">
                <a:noFill/>
                <a:round/>
                <a:headEnd/>
                <a:tailEnd/>
              </a:ln>
            </p:spPr>
            <p:txBody>
              <a:bodyPr wrap="none" anchor="ctr"/>
              <a:lstStyle/>
              <a:p>
                <a:endParaRPr lang="en-US"/>
              </a:p>
            </p:txBody>
          </p:sp>
          <p:sp>
            <p:nvSpPr>
              <p:cNvPr id="28" name="Freeform 21"/>
              <p:cNvSpPr>
                <a:spLocks/>
              </p:cNvSpPr>
              <p:nvPr/>
            </p:nvSpPr>
            <p:spPr bwMode="ltGray">
              <a:xfrm flipH="1">
                <a:off x="26" y="3905"/>
                <a:ext cx="624" cy="271"/>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endParaRPr lang="en-US"/>
              </a:p>
            </p:txBody>
          </p:sp>
          <p:sp>
            <p:nvSpPr>
              <p:cNvPr id="29" name="Freeform 22"/>
              <p:cNvSpPr>
                <a:spLocks/>
              </p:cNvSpPr>
              <p:nvPr/>
            </p:nvSpPr>
            <p:spPr bwMode="ltGray">
              <a:xfrm flipH="1">
                <a:off x="26" y="3710"/>
                <a:ext cx="632" cy="237"/>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endParaRPr lang="en-US"/>
              </a:p>
            </p:txBody>
          </p:sp>
        </p:grpSp>
        <p:sp>
          <p:nvSpPr>
            <p:cNvPr id="10" name="Freeform 23"/>
            <p:cNvSpPr>
              <a:spLocks/>
            </p:cNvSpPr>
            <p:nvPr/>
          </p:nvSpPr>
          <p:spPr bwMode="ltGray">
            <a:xfrm rot="16200000" flipH="1">
              <a:off x="-1954" y="1951"/>
              <a:ext cx="4320" cy="412"/>
            </a:xfrm>
            <a:custGeom>
              <a:avLst/>
              <a:gdLst/>
              <a:ahLst/>
              <a:cxnLst>
                <a:cxn ang="0">
                  <a:pos x="0" y="196"/>
                </a:cxn>
                <a:cxn ang="0">
                  <a:pos x="5762" y="188"/>
                </a:cxn>
                <a:cxn ang="0">
                  <a:pos x="5762" y="4"/>
                </a:cxn>
                <a:cxn ang="0">
                  <a:pos x="0" y="0"/>
                </a:cxn>
                <a:cxn ang="0">
                  <a:pos x="0" y="196"/>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0" scaled="1"/>
            </a:gradFill>
            <a:ln w="9525" cap="flat">
              <a:noFill/>
              <a:prstDash val="solid"/>
              <a:miter lim="800000"/>
              <a:headEnd type="none" w="med" len="med"/>
              <a:tailEnd type="none" w="med" len="med"/>
            </a:ln>
            <a:effectLst/>
          </p:spPr>
          <p:txBody>
            <a:bodyPr wrap="none" anchor="ctr"/>
            <a:lstStyle/>
            <a:p>
              <a:endParaRPr lang="en-US"/>
            </a:p>
          </p:txBody>
        </p:sp>
        <p:sp>
          <p:nvSpPr>
            <p:cNvPr id="11" name="Freeform 24"/>
            <p:cNvSpPr>
              <a:spLocks/>
            </p:cNvSpPr>
            <p:nvPr/>
          </p:nvSpPr>
          <p:spPr bwMode="ltGray">
            <a:xfrm rot="16200000" flipH="1">
              <a:off x="-1584" y="2062"/>
              <a:ext cx="4319" cy="189"/>
            </a:xfrm>
            <a:custGeom>
              <a:avLst/>
              <a:gdLst/>
              <a:ahLst/>
              <a:cxnLst>
                <a:cxn ang="0">
                  <a:pos x="0" y="28"/>
                </a:cxn>
                <a:cxn ang="0">
                  <a:pos x="5761" y="0"/>
                </a:cxn>
                <a:cxn ang="0">
                  <a:pos x="5761" y="189"/>
                </a:cxn>
                <a:cxn ang="0">
                  <a:pos x="1" y="189"/>
                </a:cxn>
                <a:cxn ang="0">
                  <a:pos x="0" y="28"/>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0" scaled="1"/>
            </a:gradFill>
            <a:ln w="9525" cap="flat">
              <a:noFill/>
              <a:prstDash val="solid"/>
              <a:miter lim="800000"/>
              <a:headEnd type="none" w="med" len="med"/>
              <a:tailEnd type="none" w="med" len="med"/>
            </a:ln>
            <a:effectLst/>
          </p:spPr>
          <p:txBody>
            <a:bodyPr wrap="none" anchor="ctr"/>
            <a:lstStyle/>
            <a:p>
              <a:endParaRPr lang="en-US"/>
            </a:p>
          </p:txBody>
        </p:sp>
      </p:grpSp>
    </p:spTree>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8.wmf"/></Relationships>
</file>

<file path=ppt/slides/_rels/slide3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www.nanda.org/NursingDiagnosisFAQ.asp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13.wmf"/></Relationships>
</file>

<file path=ppt/slides/_rels/slide7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image" Target="../media/image14.wmf"/></Relationships>
</file>

<file path=ppt/slides/_rels/slide7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image" Target="../media/image14.w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274638"/>
            <a:ext cx="8229600" cy="1354162"/>
          </a:xfrm>
        </p:spPr>
        <p:txBody>
          <a:bodyPr>
            <a:normAutofit fontScale="90000"/>
          </a:bodyPr>
          <a:lstStyle/>
          <a:p>
            <a:pPr eaLnBrk="1" hangingPunct="1"/>
            <a:r>
              <a:rPr lang="en-US" b="1" dirty="0" smtClean="0"/>
              <a:t>THE NURSING PROCESS</a:t>
            </a:r>
            <a:br>
              <a:rPr lang="en-US" b="1" dirty="0" smtClean="0"/>
            </a:br>
            <a:r>
              <a:rPr lang="en-US" b="1" dirty="0" smtClean="0"/>
              <a:t>Care Planning</a:t>
            </a:r>
            <a:br>
              <a:rPr lang="en-US" b="1" dirty="0" smtClean="0"/>
            </a:br>
            <a:r>
              <a:rPr lang="en-US" sz="1100" b="1" dirty="0" smtClean="0"/>
              <a:t>Michele Archdale</a:t>
            </a:r>
          </a:p>
        </p:txBody>
      </p:sp>
      <p:pic>
        <p:nvPicPr>
          <p:cNvPr id="35842" name="Picture 2" descr="http://www.plu.edu/~nicholte/img/log.gif"/>
          <p:cNvPicPr>
            <a:picLocks noChangeAspect="1" noChangeArrowheads="1"/>
          </p:cNvPicPr>
          <p:nvPr/>
        </p:nvPicPr>
        <p:blipFill>
          <a:blip r:embed="rId2" cstate="print"/>
          <a:srcRect/>
          <a:stretch>
            <a:fillRect/>
          </a:stretch>
        </p:blipFill>
        <p:spPr bwMode="auto">
          <a:xfrm>
            <a:off x="1043608" y="1772816"/>
            <a:ext cx="6912768" cy="4612464"/>
          </a:xfrm>
          <a:prstGeom prst="rect">
            <a:avLst/>
          </a:prstGeom>
          <a:noFill/>
        </p:spPr>
      </p:pic>
    </p:spTree>
  </p:cSld>
  <p:clrMapOvr>
    <a:masterClrMapping/>
  </p:clrMapOvr>
  <p:transition spd="med">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3886200"/>
          </a:xfrm>
        </p:spPr>
        <p:txBody>
          <a:bodyPr/>
          <a:lstStyle/>
          <a:p>
            <a:pPr eaLnBrk="1" hangingPunct="1">
              <a:buFont typeface="Wingdings 3" charset="2"/>
              <a:buNone/>
              <a:defRPr/>
            </a:pPr>
            <a:endParaRPr lang="en-US" dirty="0" smtClean="0"/>
          </a:p>
          <a:p>
            <a:pPr eaLnBrk="1" hangingPunct="1">
              <a:buFont typeface="Wingdings 3" charset="2"/>
              <a:buChar char=""/>
              <a:defRPr/>
            </a:pPr>
            <a:r>
              <a:rPr lang="en-US" dirty="0" smtClean="0"/>
              <a:t>The nursing process addresses the need for nursing care to be:</a:t>
            </a:r>
          </a:p>
          <a:p>
            <a:pPr marL="1280160" lvl="1" eaLnBrk="1" hangingPunct="1">
              <a:buFont typeface="Wingdings" pitchFamily="2" charset="2"/>
              <a:buChar char="§"/>
              <a:defRPr/>
            </a:pPr>
            <a:r>
              <a:rPr lang="en-US" dirty="0" smtClean="0"/>
              <a:t>Holistic</a:t>
            </a:r>
          </a:p>
          <a:p>
            <a:pPr marL="1280160" lvl="1" eaLnBrk="1" hangingPunct="1">
              <a:buFont typeface="Wingdings" pitchFamily="2" charset="2"/>
              <a:buChar char="§"/>
              <a:defRPr/>
            </a:pPr>
            <a:r>
              <a:rPr lang="en-US" dirty="0" smtClean="0"/>
              <a:t>Individualized</a:t>
            </a:r>
          </a:p>
          <a:p>
            <a:pPr marL="1280160" lvl="1" eaLnBrk="1" hangingPunct="1">
              <a:buFont typeface="Wingdings" pitchFamily="2" charset="2"/>
              <a:buChar char="§"/>
              <a:defRPr/>
            </a:pPr>
            <a:r>
              <a:rPr lang="en-US" dirty="0" smtClean="0"/>
              <a:t>Evidence-based</a:t>
            </a:r>
          </a:p>
          <a:p>
            <a:pPr marL="1280160" lvl="1" eaLnBrk="1" hangingPunct="1">
              <a:buFont typeface="Wingdings" pitchFamily="2" charset="2"/>
              <a:buChar char="§"/>
              <a:defRPr/>
            </a:pPr>
            <a:r>
              <a:rPr lang="en-US" dirty="0" smtClean="0"/>
              <a:t>Documented</a:t>
            </a:r>
          </a:p>
          <a:p>
            <a:pPr marL="365760" lvl="1" eaLnBrk="1" hangingPunct="1">
              <a:buFont typeface="Verdana" charset="0"/>
              <a:buNone/>
              <a:defRPr/>
            </a:pPr>
            <a:endParaRPr lang="en-US" dirty="0" smtClean="0"/>
          </a:p>
          <a:p>
            <a:pPr eaLnBrk="1" hangingPunct="1">
              <a:buFont typeface="Wingdings 3" charset="2"/>
              <a:buNone/>
              <a:defRPr/>
            </a:pPr>
            <a:endParaRPr lang="en-US" dirty="0" smtClean="0"/>
          </a:p>
        </p:txBody>
      </p:sp>
      <p:sp>
        <p:nvSpPr>
          <p:cNvPr id="15363" name="Title 2"/>
          <p:cNvSpPr>
            <a:spLocks noGrp="1"/>
          </p:cNvSpPr>
          <p:nvPr>
            <p:ph type="title"/>
          </p:nvPr>
        </p:nvSpPr>
        <p:spPr>
          <a:xfrm>
            <a:off x="457200" y="152400"/>
            <a:ext cx="8229600" cy="1371600"/>
          </a:xfrm>
        </p:spPr>
        <p:txBody>
          <a:bodyPr/>
          <a:lstStyle/>
          <a:p>
            <a:pPr algn="ctr" eaLnBrk="1" hangingPunct="1"/>
            <a:r>
              <a:rPr lang="en-US" sz="3600" b="1" smtClean="0">
                <a:ea typeface="ＭＳ Ｐゴシック" pitchFamily="34" charset="-128"/>
              </a:rPr>
              <a:t>The Nursing Process: Background</a:t>
            </a:r>
          </a:p>
        </p:txBody>
      </p:sp>
      <p:sp>
        <p:nvSpPr>
          <p:cNvPr id="15364" name="Date Placeholder 3"/>
          <p:cNvSpPr>
            <a:spLocks noGrp="1"/>
          </p:cNvSpPr>
          <p:nvPr>
            <p:ph type="dt" sz="quarter" idx="12"/>
          </p:nvPr>
        </p:nvSpPr>
        <p:spPr>
          <a:noFill/>
        </p:spPr>
        <p:txBody>
          <a:bodyPr/>
          <a:lstStyle/>
          <a:p>
            <a:r>
              <a:rPr lang="en-US" smtClean="0"/>
              <a:t>July 2010</a:t>
            </a:r>
          </a:p>
        </p:txBody>
      </p:sp>
      <p:sp>
        <p:nvSpPr>
          <p:cNvPr id="15365" name="Slide Number Placeholder 4"/>
          <p:cNvSpPr>
            <a:spLocks noGrp="1"/>
          </p:cNvSpPr>
          <p:nvPr>
            <p:ph type="sldNum" sz="quarter" idx="11"/>
          </p:nvPr>
        </p:nvSpPr>
        <p:spPr>
          <a:noFill/>
        </p:spPr>
        <p:txBody>
          <a:bodyPr/>
          <a:lstStyle/>
          <a:p>
            <a:fld id="{29282434-274E-4A28-BB41-775166799BBA}" type="slidenum">
              <a:rPr lang="en-US" smtClean="0"/>
              <a:pPr/>
              <a:t>10</a:t>
            </a:fld>
            <a:endParaRPr lang="en-US" smtClean="0"/>
          </a:p>
        </p:txBody>
      </p:sp>
      <p:sp>
        <p:nvSpPr>
          <p:cNvPr id="15366" name="Footer Placeholder 5"/>
          <p:cNvSpPr>
            <a:spLocks noGrp="1"/>
          </p:cNvSpPr>
          <p:nvPr>
            <p:ph type="ftr" sz="quarter" idx="10"/>
          </p:nvPr>
        </p:nvSpPr>
        <p:spPr>
          <a:noFill/>
        </p:spPr>
        <p:txBody>
          <a:bodyPr/>
          <a:lstStyle/>
          <a:p>
            <a:r>
              <a:rPr lang="en-US" smtClean="0"/>
              <a:t>© AusmedOnline            PPPRES30v1.0</a:t>
            </a:r>
          </a:p>
        </p:txBody>
      </p:sp>
    </p:spTree>
  </p:cSld>
  <p:clrMapOvr>
    <a:masterClrMapping/>
  </p:clrMapOvr>
  <p:transition spd="med">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457200" y="1752600"/>
            <a:ext cx="8229600" cy="3886200"/>
          </a:xfrm>
        </p:spPr>
        <p:txBody>
          <a:bodyPr/>
          <a:lstStyle/>
          <a:p>
            <a:pPr eaLnBrk="1" hangingPunct="1"/>
            <a:endParaRPr lang="en-US" smtClean="0">
              <a:ea typeface="ＭＳ Ｐゴシック" pitchFamily="34" charset="-128"/>
            </a:endParaRPr>
          </a:p>
          <a:p>
            <a:pPr eaLnBrk="1" hangingPunct="1"/>
            <a:r>
              <a:rPr lang="en-US" sz="3600" smtClean="0">
                <a:ea typeface="ＭＳ Ｐゴシック" pitchFamily="34" charset="-128"/>
              </a:rPr>
              <a:t>Historically, the nursing process has had several formats. The gold standard is </a:t>
            </a:r>
            <a:r>
              <a:rPr lang="en-US" sz="3600" b="1" smtClean="0">
                <a:ea typeface="ＭＳ Ｐゴシック" pitchFamily="34" charset="-128"/>
              </a:rPr>
              <a:t>ADPIE</a:t>
            </a:r>
            <a:r>
              <a:rPr lang="en-US" sz="3600" smtClean="0">
                <a:ea typeface="ＭＳ Ｐゴシック" pitchFamily="34" charset="-128"/>
              </a:rPr>
              <a:t> (Assessment, Diagnosis, Planning, Implementation, Evaluation) (Pesut &amp; Herman, 1999).</a:t>
            </a:r>
          </a:p>
          <a:p>
            <a:pPr eaLnBrk="1" hangingPunct="1"/>
            <a:endParaRPr lang="en-US" smtClean="0">
              <a:ea typeface="ＭＳ Ｐゴシック" pitchFamily="34" charset="-128"/>
            </a:endParaRPr>
          </a:p>
        </p:txBody>
      </p:sp>
      <p:sp>
        <p:nvSpPr>
          <p:cNvPr id="3" name="Title 2"/>
          <p:cNvSpPr>
            <a:spLocks noGrp="1"/>
          </p:cNvSpPr>
          <p:nvPr>
            <p:ph type="title"/>
          </p:nvPr>
        </p:nvSpPr>
        <p:spPr>
          <a:xfrm>
            <a:off x="457200" y="152400"/>
            <a:ext cx="8229600" cy="1371600"/>
          </a:xfrm>
        </p:spPr>
        <p:txBody>
          <a:bodyPr/>
          <a:lstStyle/>
          <a:p>
            <a:pPr algn="ctr" eaLnBrk="1" fontAlgn="auto" hangingPunct="1">
              <a:spcAft>
                <a:spcPts val="0"/>
              </a:spcAft>
              <a:defRPr/>
            </a:pPr>
            <a:r>
              <a:rPr lang="en-US" sz="3600" b="1" dirty="0" smtClean="0">
                <a:ea typeface="+mj-ea"/>
              </a:rPr>
              <a:t>The Nursing Process: ADPIE</a:t>
            </a:r>
            <a:endParaRPr lang="en-US" sz="3600" b="1" dirty="0">
              <a:ea typeface="+mj-ea"/>
            </a:endParaRPr>
          </a:p>
        </p:txBody>
      </p:sp>
      <p:sp>
        <p:nvSpPr>
          <p:cNvPr id="17412" name="Date Placeholder 3"/>
          <p:cNvSpPr>
            <a:spLocks noGrp="1"/>
          </p:cNvSpPr>
          <p:nvPr>
            <p:ph type="dt" sz="quarter" idx="12"/>
          </p:nvPr>
        </p:nvSpPr>
        <p:spPr>
          <a:noFill/>
        </p:spPr>
        <p:txBody>
          <a:bodyPr/>
          <a:lstStyle/>
          <a:p>
            <a:r>
              <a:rPr lang="en-US" smtClean="0"/>
              <a:t>July 2010</a:t>
            </a:r>
          </a:p>
        </p:txBody>
      </p:sp>
      <p:sp>
        <p:nvSpPr>
          <p:cNvPr id="17413" name="Slide Number Placeholder 4"/>
          <p:cNvSpPr>
            <a:spLocks noGrp="1"/>
          </p:cNvSpPr>
          <p:nvPr>
            <p:ph type="sldNum" sz="quarter" idx="11"/>
          </p:nvPr>
        </p:nvSpPr>
        <p:spPr>
          <a:noFill/>
        </p:spPr>
        <p:txBody>
          <a:bodyPr/>
          <a:lstStyle/>
          <a:p>
            <a:fld id="{9CC8DD8A-7ABB-4D38-91AE-B29880218C49}" type="slidenum">
              <a:rPr lang="en-US" smtClean="0"/>
              <a:pPr/>
              <a:t>11</a:t>
            </a:fld>
            <a:endParaRPr lang="en-US" smtClean="0"/>
          </a:p>
        </p:txBody>
      </p:sp>
      <p:sp>
        <p:nvSpPr>
          <p:cNvPr id="17414" name="Footer Placeholder 5"/>
          <p:cNvSpPr>
            <a:spLocks noGrp="1"/>
          </p:cNvSpPr>
          <p:nvPr>
            <p:ph type="ftr" sz="quarter" idx="10"/>
          </p:nvPr>
        </p:nvSpPr>
        <p:spPr>
          <a:noFill/>
        </p:spPr>
        <p:txBody>
          <a:bodyPr/>
          <a:lstStyle/>
          <a:p>
            <a:r>
              <a:rPr lang="en-US" smtClean="0"/>
              <a:t>© AusmedOnline            PPPRES30v1.0</a:t>
            </a:r>
          </a:p>
        </p:txBody>
      </p:sp>
    </p:spTree>
  </p:cSld>
  <p:clrMapOvr>
    <a:masterClrMapping/>
  </p:clrMapOvr>
  <p:transition spd="med">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3886200"/>
          </a:xfrm>
        </p:spPr>
        <p:txBody>
          <a:bodyPr>
            <a:normAutofit lnSpcReduction="10000"/>
          </a:bodyPr>
          <a:lstStyle/>
          <a:p>
            <a:pPr indent="0" eaLnBrk="1" hangingPunct="1">
              <a:lnSpc>
                <a:spcPct val="90000"/>
              </a:lnSpc>
            </a:pPr>
            <a:endParaRPr lang="en-US" smtClean="0">
              <a:ea typeface="ＭＳ Ｐゴシック" pitchFamily="34" charset="-128"/>
            </a:endParaRPr>
          </a:p>
          <a:p>
            <a:pPr indent="0" eaLnBrk="1" hangingPunct="1">
              <a:lnSpc>
                <a:spcPct val="90000"/>
              </a:lnSpc>
              <a:buFont typeface="Wingdings 3" pitchFamily="18" charset="2"/>
              <a:buNone/>
            </a:pPr>
            <a:r>
              <a:rPr lang="en-US" smtClean="0">
                <a:ea typeface="ＭＳ Ｐゴシック" pitchFamily="34" charset="-128"/>
              </a:rPr>
              <a:t>Remember the 5 steps of the nursing process with this acronym:</a:t>
            </a:r>
          </a:p>
          <a:p>
            <a:pPr indent="0" eaLnBrk="1" hangingPunct="1">
              <a:lnSpc>
                <a:spcPct val="90000"/>
              </a:lnSpc>
              <a:buFont typeface="Wingdings 3" pitchFamily="18" charset="2"/>
              <a:buNone/>
            </a:pPr>
            <a:r>
              <a:rPr lang="en-US" sz="3600" smtClean="0">
                <a:ea typeface="ＭＳ Ｐゴシック" pitchFamily="34" charset="-128"/>
              </a:rPr>
              <a:t> </a:t>
            </a:r>
          </a:p>
          <a:p>
            <a:pPr indent="0" algn="ctr" eaLnBrk="1" hangingPunct="1">
              <a:lnSpc>
                <a:spcPct val="90000"/>
              </a:lnSpc>
              <a:buFont typeface="Wingdings 3" pitchFamily="18" charset="2"/>
              <a:buNone/>
            </a:pPr>
            <a:r>
              <a:rPr lang="en-US" sz="11000" b="1" smtClean="0">
                <a:ea typeface="ＭＳ Ｐゴシック" pitchFamily="34" charset="-128"/>
              </a:rPr>
              <a:t>ADPIE</a:t>
            </a:r>
          </a:p>
        </p:txBody>
      </p:sp>
      <p:sp>
        <p:nvSpPr>
          <p:cNvPr id="3" name="Title 2"/>
          <p:cNvSpPr>
            <a:spLocks noGrp="1"/>
          </p:cNvSpPr>
          <p:nvPr>
            <p:ph type="title"/>
          </p:nvPr>
        </p:nvSpPr>
        <p:spPr>
          <a:xfrm>
            <a:off x="457200" y="152400"/>
            <a:ext cx="8229600" cy="1371600"/>
          </a:xfrm>
        </p:spPr>
        <p:txBody>
          <a:bodyPr/>
          <a:lstStyle/>
          <a:p>
            <a:pPr algn="ctr" eaLnBrk="1" fontAlgn="auto" hangingPunct="1">
              <a:spcAft>
                <a:spcPts val="0"/>
              </a:spcAft>
              <a:defRPr/>
            </a:pPr>
            <a:r>
              <a:rPr lang="en-US" sz="3600" b="1" dirty="0" smtClean="0">
                <a:ea typeface="+mj-ea"/>
              </a:rPr>
              <a:t>The Gold Standard</a:t>
            </a:r>
            <a:endParaRPr lang="en-US" sz="3600" b="1" dirty="0">
              <a:ea typeface="+mj-ea"/>
            </a:endParaRPr>
          </a:p>
        </p:txBody>
      </p:sp>
      <p:sp>
        <p:nvSpPr>
          <p:cNvPr id="18436" name="Date Placeholder 3"/>
          <p:cNvSpPr>
            <a:spLocks noGrp="1"/>
          </p:cNvSpPr>
          <p:nvPr>
            <p:ph type="dt" sz="quarter" idx="12"/>
          </p:nvPr>
        </p:nvSpPr>
        <p:spPr>
          <a:noFill/>
        </p:spPr>
        <p:txBody>
          <a:bodyPr/>
          <a:lstStyle/>
          <a:p>
            <a:r>
              <a:rPr lang="en-US" smtClean="0"/>
              <a:t>July 2010</a:t>
            </a:r>
          </a:p>
        </p:txBody>
      </p:sp>
      <p:sp>
        <p:nvSpPr>
          <p:cNvPr id="18437" name="Slide Number Placeholder 4"/>
          <p:cNvSpPr>
            <a:spLocks noGrp="1"/>
          </p:cNvSpPr>
          <p:nvPr>
            <p:ph type="sldNum" sz="quarter" idx="11"/>
          </p:nvPr>
        </p:nvSpPr>
        <p:spPr>
          <a:noFill/>
        </p:spPr>
        <p:txBody>
          <a:bodyPr/>
          <a:lstStyle/>
          <a:p>
            <a:fld id="{60B564F4-C07A-4B62-B543-13769F44CAE3}" type="slidenum">
              <a:rPr lang="en-US" smtClean="0"/>
              <a:pPr/>
              <a:t>12</a:t>
            </a:fld>
            <a:endParaRPr lang="en-US" smtClean="0"/>
          </a:p>
        </p:txBody>
      </p:sp>
      <p:sp>
        <p:nvSpPr>
          <p:cNvPr id="18438" name="Footer Placeholder 5"/>
          <p:cNvSpPr>
            <a:spLocks noGrp="1"/>
          </p:cNvSpPr>
          <p:nvPr>
            <p:ph type="ftr" sz="quarter" idx="10"/>
          </p:nvPr>
        </p:nvSpPr>
        <p:spPr>
          <a:noFill/>
        </p:spPr>
        <p:txBody>
          <a:bodyPr/>
          <a:lstStyle/>
          <a:p>
            <a:r>
              <a:rPr lang="en-US" smtClean="0"/>
              <a:t>© AusmedOnline            PPPRES30v1.0</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mph" presetSubtype="2" fill="hold" nodeType="clickEffect">
                                  <p:stCondLst>
                                    <p:cond delay="0"/>
                                  </p:stCondLst>
                                  <p:childTnLst>
                                    <p:animClr clrSpc="rgb" dir="cw">
                                      <p:cBhvr override="childStyle">
                                        <p:cTn id="12" dur="2000" fill="hold"/>
                                        <p:tgtEl>
                                          <p:spTgt spid="2">
                                            <p:txEl>
                                              <p:pRg st="3" end="3"/>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1"/>
          <p:cNvSpPr>
            <a:spLocks noGrp="1"/>
          </p:cNvSpPr>
          <p:nvPr>
            <p:ph idx="1"/>
          </p:nvPr>
        </p:nvSpPr>
        <p:spPr>
          <a:xfrm>
            <a:off x="457200" y="1752600"/>
            <a:ext cx="8229600" cy="3886200"/>
          </a:xfrm>
        </p:spPr>
        <p:txBody>
          <a:bodyPr>
            <a:normAutofit fontScale="92500" lnSpcReduction="10000"/>
          </a:bodyPr>
          <a:lstStyle/>
          <a:p>
            <a:pPr eaLnBrk="1" hangingPunct="1"/>
            <a:r>
              <a:rPr lang="en-US" sz="4800" b="1" smtClean="0">
                <a:ea typeface="ＭＳ Ｐゴシック" pitchFamily="34" charset="-128"/>
              </a:rPr>
              <a:t>A</a:t>
            </a:r>
            <a:r>
              <a:rPr lang="en-US" sz="4000" smtClean="0">
                <a:ea typeface="ＭＳ Ｐゴシック" pitchFamily="34" charset="-128"/>
              </a:rPr>
              <a:t>ssessment</a:t>
            </a:r>
          </a:p>
          <a:p>
            <a:pPr eaLnBrk="1" hangingPunct="1"/>
            <a:r>
              <a:rPr lang="en-US" sz="4800" b="1" smtClean="0">
                <a:ea typeface="ＭＳ Ｐゴシック" pitchFamily="34" charset="-128"/>
              </a:rPr>
              <a:t>D</a:t>
            </a:r>
            <a:r>
              <a:rPr lang="en-US" sz="4000" smtClean="0">
                <a:ea typeface="ＭＳ Ｐゴシック" pitchFamily="34" charset="-128"/>
              </a:rPr>
              <a:t>iagnosis</a:t>
            </a:r>
          </a:p>
          <a:p>
            <a:pPr eaLnBrk="1" hangingPunct="1"/>
            <a:r>
              <a:rPr lang="en-US" sz="4800" b="1" smtClean="0">
                <a:ea typeface="ＭＳ Ｐゴシック" pitchFamily="34" charset="-128"/>
              </a:rPr>
              <a:t>P</a:t>
            </a:r>
            <a:r>
              <a:rPr lang="en-US" sz="4000" smtClean="0">
                <a:ea typeface="ＭＳ Ｐゴシック" pitchFamily="34" charset="-128"/>
              </a:rPr>
              <a:t>lanning</a:t>
            </a:r>
          </a:p>
          <a:p>
            <a:pPr eaLnBrk="1" hangingPunct="1"/>
            <a:r>
              <a:rPr lang="en-US" sz="4800" b="1" smtClean="0">
                <a:ea typeface="ＭＳ Ｐゴシック" pitchFamily="34" charset="-128"/>
              </a:rPr>
              <a:t>I</a:t>
            </a:r>
            <a:r>
              <a:rPr lang="en-US" sz="4000" smtClean="0">
                <a:ea typeface="ＭＳ Ｐゴシック" pitchFamily="34" charset="-128"/>
              </a:rPr>
              <a:t>mplementation</a:t>
            </a:r>
          </a:p>
          <a:p>
            <a:pPr eaLnBrk="1" hangingPunct="1"/>
            <a:r>
              <a:rPr lang="en-US" sz="4800" b="1" smtClean="0">
                <a:ea typeface="ＭＳ Ｐゴシック" pitchFamily="34" charset="-128"/>
              </a:rPr>
              <a:t>E</a:t>
            </a:r>
            <a:r>
              <a:rPr lang="en-US" sz="4000" smtClean="0">
                <a:ea typeface="ＭＳ Ｐゴシック" pitchFamily="34" charset="-128"/>
              </a:rPr>
              <a:t>valuation</a:t>
            </a:r>
          </a:p>
        </p:txBody>
      </p:sp>
      <p:sp>
        <p:nvSpPr>
          <p:cNvPr id="19459" name="Title 2"/>
          <p:cNvSpPr>
            <a:spLocks noGrp="1"/>
          </p:cNvSpPr>
          <p:nvPr>
            <p:ph type="title"/>
          </p:nvPr>
        </p:nvSpPr>
        <p:spPr>
          <a:xfrm>
            <a:off x="457200" y="152400"/>
            <a:ext cx="8229600" cy="1371600"/>
          </a:xfrm>
        </p:spPr>
        <p:txBody>
          <a:bodyPr/>
          <a:lstStyle/>
          <a:p>
            <a:pPr algn="ctr" eaLnBrk="1" hangingPunct="1"/>
            <a:r>
              <a:rPr lang="en-US" sz="3600" b="1" smtClean="0">
                <a:ea typeface="ＭＳ Ｐゴシック" pitchFamily="34" charset="-128"/>
              </a:rPr>
              <a:t>What Does ADPIE Stand For?</a:t>
            </a:r>
          </a:p>
        </p:txBody>
      </p:sp>
      <p:sp>
        <p:nvSpPr>
          <p:cNvPr id="19460" name="Date Placeholder 3"/>
          <p:cNvSpPr>
            <a:spLocks noGrp="1"/>
          </p:cNvSpPr>
          <p:nvPr>
            <p:ph type="dt" sz="quarter" idx="12"/>
          </p:nvPr>
        </p:nvSpPr>
        <p:spPr>
          <a:noFill/>
        </p:spPr>
        <p:txBody>
          <a:bodyPr/>
          <a:lstStyle/>
          <a:p>
            <a:r>
              <a:rPr lang="en-US" smtClean="0"/>
              <a:t>July 2010</a:t>
            </a:r>
          </a:p>
        </p:txBody>
      </p:sp>
      <p:sp>
        <p:nvSpPr>
          <p:cNvPr id="19461" name="Slide Number Placeholder 4"/>
          <p:cNvSpPr>
            <a:spLocks noGrp="1"/>
          </p:cNvSpPr>
          <p:nvPr>
            <p:ph type="sldNum" sz="quarter" idx="11"/>
          </p:nvPr>
        </p:nvSpPr>
        <p:spPr>
          <a:noFill/>
        </p:spPr>
        <p:txBody>
          <a:bodyPr/>
          <a:lstStyle/>
          <a:p>
            <a:fld id="{47792509-AD66-479E-A594-1F28547DC9B4}" type="slidenum">
              <a:rPr lang="en-US" smtClean="0"/>
              <a:pPr/>
              <a:t>13</a:t>
            </a:fld>
            <a:endParaRPr lang="en-US" smtClean="0"/>
          </a:p>
        </p:txBody>
      </p:sp>
      <p:sp>
        <p:nvSpPr>
          <p:cNvPr id="19462" name="Footer Placeholder 5"/>
          <p:cNvSpPr>
            <a:spLocks noGrp="1"/>
          </p:cNvSpPr>
          <p:nvPr>
            <p:ph type="ftr" sz="quarter" idx="10"/>
          </p:nvPr>
        </p:nvSpPr>
        <p:spPr>
          <a:noFill/>
        </p:spPr>
        <p:txBody>
          <a:bodyPr/>
          <a:lstStyle/>
          <a:p>
            <a:r>
              <a:rPr lang="en-US" smtClean="0"/>
              <a:t>© AusmedOnline            PPPRES30v1.0</a:t>
            </a:r>
          </a:p>
        </p:txBody>
      </p:sp>
    </p:spTree>
  </p:cSld>
  <p:clrMapOvr>
    <a:masterClrMapping/>
  </p:clrMapOvr>
  <p:transition spd="med">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682" name="Rectangle 2"/>
          <p:cNvSpPr>
            <a:spLocks noGrp="1" noChangeArrowheads="1"/>
          </p:cNvSpPr>
          <p:nvPr>
            <p:ph type="title"/>
          </p:nvPr>
        </p:nvSpPr>
        <p:spPr>
          <a:xfrm>
            <a:off x="457200" y="274638"/>
            <a:ext cx="5338936" cy="1143000"/>
          </a:xfrm>
        </p:spPr>
        <p:txBody>
          <a:bodyPr/>
          <a:lstStyle/>
          <a:p>
            <a:r>
              <a:rPr lang="en-US" b="1" dirty="0"/>
              <a:t>Assessment</a:t>
            </a:r>
          </a:p>
        </p:txBody>
      </p:sp>
      <p:sp>
        <p:nvSpPr>
          <p:cNvPr id="327683" name="Rectangle 3"/>
          <p:cNvSpPr>
            <a:spLocks noGrp="1" noChangeArrowheads="1"/>
          </p:cNvSpPr>
          <p:nvPr>
            <p:ph idx="1"/>
          </p:nvPr>
        </p:nvSpPr>
        <p:spPr>
          <a:xfrm>
            <a:off x="251520" y="2420888"/>
            <a:ext cx="7772400" cy="4114800"/>
          </a:xfrm>
        </p:spPr>
        <p:txBody>
          <a:bodyPr>
            <a:normAutofit fontScale="92500"/>
          </a:bodyPr>
          <a:lstStyle/>
          <a:p>
            <a:r>
              <a:rPr lang="en-US" dirty="0" smtClean="0"/>
              <a:t>History taking</a:t>
            </a:r>
          </a:p>
          <a:p>
            <a:r>
              <a:rPr lang="en-US" dirty="0" smtClean="0"/>
              <a:t>Collecting data</a:t>
            </a:r>
          </a:p>
          <a:p>
            <a:r>
              <a:rPr lang="en-US" dirty="0" smtClean="0"/>
              <a:t>Examination and observation</a:t>
            </a:r>
            <a:endParaRPr lang="en-US" dirty="0"/>
          </a:p>
          <a:p>
            <a:r>
              <a:rPr lang="en-US" dirty="0"/>
              <a:t>Validating data</a:t>
            </a:r>
          </a:p>
          <a:p>
            <a:r>
              <a:rPr lang="en-US" dirty="0"/>
              <a:t>Organizing data</a:t>
            </a:r>
          </a:p>
          <a:p>
            <a:r>
              <a:rPr lang="en-US" dirty="0"/>
              <a:t>Identifying patterns/testing first impressions</a:t>
            </a:r>
          </a:p>
          <a:p>
            <a:r>
              <a:rPr lang="en-US" dirty="0"/>
              <a:t>Reporting and recording data</a:t>
            </a:r>
          </a:p>
        </p:txBody>
      </p:sp>
      <p:sp>
        <p:nvSpPr>
          <p:cNvPr id="5" name="Slide Number Placeholder 5"/>
          <p:cNvSpPr>
            <a:spLocks noGrp="1"/>
          </p:cNvSpPr>
          <p:nvPr>
            <p:ph type="sldNum" sz="quarter" idx="12"/>
          </p:nvPr>
        </p:nvSpPr>
        <p:spPr/>
        <p:txBody>
          <a:bodyPr/>
          <a:lstStyle/>
          <a:p>
            <a:fld id="{DA9B69C1-6842-42C9-B0A5-7BE4B9042A3C}" type="slidenum">
              <a:rPr lang="en-US"/>
              <a:pPr/>
              <a:t>14</a:t>
            </a:fld>
            <a:endParaRPr lang="en-US"/>
          </a:p>
        </p:txBody>
      </p:sp>
      <p:pic>
        <p:nvPicPr>
          <p:cNvPr id="327684" name="Picture 4" descr="PE01460_"/>
          <p:cNvPicPr>
            <a:picLocks noChangeAspect="1" noChangeArrowheads="1"/>
          </p:cNvPicPr>
          <p:nvPr/>
        </p:nvPicPr>
        <p:blipFill>
          <a:blip r:embed="rId3" cstate="print"/>
          <a:srcRect/>
          <a:stretch>
            <a:fillRect/>
          </a:stretch>
        </p:blipFill>
        <p:spPr bwMode="auto">
          <a:xfrm>
            <a:off x="6012160" y="548680"/>
            <a:ext cx="2790825" cy="272415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7683">
                                            <p:txEl>
                                              <p:pRg st="0" end="0"/>
                                            </p:txEl>
                                          </p:spTgt>
                                        </p:tgtEl>
                                        <p:attrNameLst>
                                          <p:attrName>style.visibility</p:attrName>
                                        </p:attrNameLst>
                                      </p:cBhvr>
                                      <p:to>
                                        <p:strVal val="visible"/>
                                      </p:to>
                                    </p:set>
                                    <p:animEffect transition="in" filter="wipe(left)">
                                      <p:cBhvr>
                                        <p:cTn id="7" dur="500"/>
                                        <p:tgtEl>
                                          <p:spTgt spid="3276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7683">
                                            <p:txEl>
                                              <p:pRg st="1" end="1"/>
                                            </p:txEl>
                                          </p:spTgt>
                                        </p:tgtEl>
                                        <p:attrNameLst>
                                          <p:attrName>style.visibility</p:attrName>
                                        </p:attrNameLst>
                                      </p:cBhvr>
                                      <p:to>
                                        <p:strVal val="visible"/>
                                      </p:to>
                                    </p:set>
                                    <p:animEffect transition="in" filter="wipe(left)">
                                      <p:cBhvr>
                                        <p:cTn id="12" dur="500"/>
                                        <p:tgtEl>
                                          <p:spTgt spid="3276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7683">
                                            <p:txEl>
                                              <p:pRg st="2" end="2"/>
                                            </p:txEl>
                                          </p:spTgt>
                                        </p:tgtEl>
                                        <p:attrNameLst>
                                          <p:attrName>style.visibility</p:attrName>
                                        </p:attrNameLst>
                                      </p:cBhvr>
                                      <p:to>
                                        <p:strVal val="visible"/>
                                      </p:to>
                                    </p:set>
                                    <p:animEffect transition="in" filter="wipe(left)">
                                      <p:cBhvr>
                                        <p:cTn id="17" dur="500"/>
                                        <p:tgtEl>
                                          <p:spTgt spid="32768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7683">
                                            <p:txEl>
                                              <p:pRg st="3" end="3"/>
                                            </p:txEl>
                                          </p:spTgt>
                                        </p:tgtEl>
                                        <p:attrNameLst>
                                          <p:attrName>style.visibility</p:attrName>
                                        </p:attrNameLst>
                                      </p:cBhvr>
                                      <p:to>
                                        <p:strVal val="visible"/>
                                      </p:to>
                                    </p:set>
                                    <p:animEffect transition="in" filter="wipe(left)">
                                      <p:cBhvr>
                                        <p:cTn id="22" dur="500"/>
                                        <p:tgtEl>
                                          <p:spTgt spid="32768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27683">
                                            <p:txEl>
                                              <p:pRg st="4" end="4"/>
                                            </p:txEl>
                                          </p:spTgt>
                                        </p:tgtEl>
                                        <p:attrNameLst>
                                          <p:attrName>style.visibility</p:attrName>
                                        </p:attrNameLst>
                                      </p:cBhvr>
                                      <p:to>
                                        <p:strVal val="visible"/>
                                      </p:to>
                                    </p:set>
                                    <p:animEffect transition="in" filter="wipe(left)">
                                      <p:cBhvr>
                                        <p:cTn id="27" dur="500"/>
                                        <p:tgtEl>
                                          <p:spTgt spid="32768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27683">
                                            <p:txEl>
                                              <p:pRg st="5" end="5"/>
                                            </p:txEl>
                                          </p:spTgt>
                                        </p:tgtEl>
                                        <p:attrNameLst>
                                          <p:attrName>style.visibility</p:attrName>
                                        </p:attrNameLst>
                                      </p:cBhvr>
                                      <p:to>
                                        <p:strVal val="visible"/>
                                      </p:to>
                                    </p:set>
                                    <p:animEffect transition="in" filter="wipe(left)">
                                      <p:cBhvr>
                                        <p:cTn id="32" dur="500"/>
                                        <p:tgtEl>
                                          <p:spTgt spid="32768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27683">
                                            <p:txEl>
                                              <p:pRg st="6" end="6"/>
                                            </p:txEl>
                                          </p:spTgt>
                                        </p:tgtEl>
                                        <p:attrNameLst>
                                          <p:attrName>style.visibility</p:attrName>
                                        </p:attrNameLst>
                                      </p:cBhvr>
                                      <p:to>
                                        <p:strVal val="visible"/>
                                      </p:to>
                                    </p:set>
                                    <p:animEffect transition="in" filter="wipe(left)">
                                      <p:cBhvr>
                                        <p:cTn id="37" dur="500"/>
                                        <p:tgtEl>
                                          <p:spTgt spid="32768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683"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0755" name="Rectangle 3"/>
          <p:cNvSpPr>
            <a:spLocks noGrp="1" noChangeArrowheads="1"/>
          </p:cNvSpPr>
          <p:nvPr>
            <p:ph idx="1"/>
          </p:nvPr>
        </p:nvSpPr>
        <p:spPr>
          <a:xfrm>
            <a:off x="457200" y="1600201"/>
            <a:ext cx="5050904" cy="2260848"/>
          </a:xfrm>
        </p:spPr>
        <p:txBody>
          <a:bodyPr>
            <a:normAutofit lnSpcReduction="10000"/>
          </a:bodyPr>
          <a:lstStyle/>
          <a:p>
            <a:r>
              <a:rPr lang="en-US" u="sng" dirty="0"/>
              <a:t>S</a:t>
            </a:r>
            <a:r>
              <a:rPr lang="en-US" dirty="0"/>
              <a:t>ubjective data – </a:t>
            </a:r>
            <a:r>
              <a:rPr lang="en-US" u="sng" dirty="0"/>
              <a:t>s</a:t>
            </a:r>
            <a:r>
              <a:rPr lang="en-US" dirty="0"/>
              <a:t>tated</a:t>
            </a:r>
          </a:p>
          <a:p>
            <a:endParaRPr lang="en-US" dirty="0"/>
          </a:p>
          <a:p>
            <a:r>
              <a:rPr lang="en-US" u="sng" dirty="0"/>
              <a:t>O</a:t>
            </a:r>
            <a:r>
              <a:rPr lang="en-US" dirty="0"/>
              <a:t>bjective data – </a:t>
            </a:r>
            <a:r>
              <a:rPr lang="en-US" u="sng" dirty="0"/>
              <a:t>o</a:t>
            </a:r>
            <a:r>
              <a:rPr lang="en-US" dirty="0"/>
              <a:t>bserved</a:t>
            </a:r>
          </a:p>
          <a:p>
            <a:pPr>
              <a:buFont typeface="Wingdings" pitchFamily="2" charset="2"/>
              <a:buNone/>
            </a:pPr>
            <a:r>
              <a:rPr lang="en-US" dirty="0"/>
              <a:t> </a:t>
            </a:r>
          </a:p>
        </p:txBody>
      </p:sp>
      <p:sp>
        <p:nvSpPr>
          <p:cNvPr id="5" name="Slide Number Placeholder 5"/>
          <p:cNvSpPr>
            <a:spLocks noGrp="1"/>
          </p:cNvSpPr>
          <p:nvPr>
            <p:ph type="sldNum" sz="quarter" idx="12"/>
          </p:nvPr>
        </p:nvSpPr>
        <p:spPr/>
        <p:txBody>
          <a:bodyPr/>
          <a:lstStyle/>
          <a:p>
            <a:fld id="{F1570999-D4AC-493E-9C03-05EAF8021E33}" type="slidenum">
              <a:rPr lang="en-US"/>
              <a:pPr/>
              <a:t>15</a:t>
            </a:fld>
            <a:endParaRPr lang="en-US"/>
          </a:p>
        </p:txBody>
      </p:sp>
      <p:pic>
        <p:nvPicPr>
          <p:cNvPr id="103426" name="Picture 2" descr="http://www.plu.edu/~rajss/img/nursing-process.jpg"/>
          <p:cNvPicPr>
            <a:picLocks noChangeAspect="1" noChangeArrowheads="1"/>
          </p:cNvPicPr>
          <p:nvPr/>
        </p:nvPicPr>
        <p:blipFill>
          <a:blip r:embed="rId3" cstate="print"/>
          <a:srcRect/>
          <a:stretch>
            <a:fillRect/>
          </a:stretch>
        </p:blipFill>
        <p:spPr bwMode="auto">
          <a:xfrm>
            <a:off x="5724128" y="3068960"/>
            <a:ext cx="2857500" cy="3248026"/>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0755">
                                            <p:txEl>
                                              <p:pRg st="0" end="0"/>
                                            </p:txEl>
                                          </p:spTgt>
                                        </p:tgtEl>
                                        <p:attrNameLst>
                                          <p:attrName>style.visibility</p:attrName>
                                        </p:attrNameLst>
                                      </p:cBhvr>
                                      <p:to>
                                        <p:strVal val="visible"/>
                                      </p:to>
                                    </p:set>
                                    <p:animEffect transition="in" filter="wipe(left)">
                                      <p:cBhvr>
                                        <p:cTn id="7" dur="500"/>
                                        <p:tgtEl>
                                          <p:spTgt spid="3307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30755">
                                            <p:txEl>
                                              <p:pRg st="2" end="2"/>
                                            </p:txEl>
                                          </p:spTgt>
                                        </p:tgtEl>
                                        <p:attrNameLst>
                                          <p:attrName>style.visibility</p:attrName>
                                        </p:attrNameLst>
                                      </p:cBhvr>
                                      <p:to>
                                        <p:strVal val="visible"/>
                                      </p:to>
                                    </p:set>
                                    <p:animEffect transition="in" filter="wipe(left)">
                                      <p:cBhvr>
                                        <p:cTn id="12" dur="500"/>
                                        <p:tgtEl>
                                          <p:spTgt spid="33075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30755">
                                            <p:txEl>
                                              <p:pRg st="3" end="3"/>
                                            </p:txEl>
                                          </p:spTgt>
                                        </p:tgtEl>
                                        <p:attrNameLst>
                                          <p:attrName>style.visibility</p:attrName>
                                        </p:attrNameLst>
                                      </p:cBhvr>
                                      <p:to>
                                        <p:strVal val="visible"/>
                                      </p:to>
                                    </p:set>
                                    <p:animEffect transition="in" filter="wipe(left)">
                                      <p:cBhvr>
                                        <p:cTn id="17" dur="500"/>
                                        <p:tgtEl>
                                          <p:spTgt spid="3307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0755"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8706" name="Rectangle 2"/>
          <p:cNvSpPr>
            <a:spLocks noGrp="1" noChangeArrowheads="1"/>
          </p:cNvSpPr>
          <p:nvPr>
            <p:ph type="title"/>
          </p:nvPr>
        </p:nvSpPr>
        <p:spPr/>
        <p:txBody>
          <a:bodyPr/>
          <a:lstStyle/>
          <a:p>
            <a:r>
              <a:rPr lang="en-US" dirty="0"/>
              <a:t>Resources</a:t>
            </a:r>
          </a:p>
        </p:txBody>
      </p:sp>
      <p:sp>
        <p:nvSpPr>
          <p:cNvPr id="328707" name="Rectangle 3"/>
          <p:cNvSpPr>
            <a:spLocks noGrp="1" noChangeArrowheads="1"/>
          </p:cNvSpPr>
          <p:nvPr>
            <p:ph idx="1"/>
          </p:nvPr>
        </p:nvSpPr>
        <p:spPr/>
        <p:txBody>
          <a:bodyPr/>
          <a:lstStyle/>
          <a:p>
            <a:pPr marL="609600" indent="-609600"/>
            <a:r>
              <a:rPr lang="en-US"/>
              <a:t>Client                                              </a:t>
            </a:r>
          </a:p>
          <a:p>
            <a:pPr marL="609600" indent="-609600"/>
            <a:r>
              <a:rPr lang="en-US"/>
              <a:t>Other individuals</a:t>
            </a:r>
          </a:p>
          <a:p>
            <a:pPr marL="609600" indent="-609600"/>
            <a:r>
              <a:rPr lang="en-US"/>
              <a:t>Previous records</a:t>
            </a:r>
          </a:p>
          <a:p>
            <a:pPr marL="609600" indent="-609600"/>
            <a:r>
              <a:rPr lang="en-US"/>
              <a:t>Consultations</a:t>
            </a:r>
          </a:p>
          <a:p>
            <a:pPr marL="609600" indent="-609600"/>
            <a:r>
              <a:rPr lang="en-US"/>
              <a:t>Diagnostics studies</a:t>
            </a:r>
          </a:p>
          <a:p>
            <a:pPr marL="609600" indent="-609600"/>
            <a:r>
              <a:rPr lang="en-US"/>
              <a:t>Relevant literature        </a:t>
            </a:r>
          </a:p>
        </p:txBody>
      </p:sp>
      <p:sp>
        <p:nvSpPr>
          <p:cNvPr id="5" name="Slide Number Placeholder 5"/>
          <p:cNvSpPr>
            <a:spLocks noGrp="1"/>
          </p:cNvSpPr>
          <p:nvPr>
            <p:ph type="sldNum" sz="quarter" idx="12"/>
          </p:nvPr>
        </p:nvSpPr>
        <p:spPr/>
        <p:txBody>
          <a:bodyPr/>
          <a:lstStyle/>
          <a:p>
            <a:fld id="{D702D8D7-1841-4F6B-86EB-2D387A766950}" type="slidenum">
              <a:rPr lang="en-US"/>
              <a:pPr/>
              <a:t>16</a:t>
            </a:fld>
            <a:endParaRPr lang="en-US"/>
          </a:p>
        </p:txBody>
      </p:sp>
      <p:pic>
        <p:nvPicPr>
          <p:cNvPr id="97282" name="Picture 2" descr="http://www.nichcy.org/InformationResources/PublishingImages/Resource.jpg"/>
          <p:cNvPicPr>
            <a:picLocks noChangeAspect="1" noChangeArrowheads="1"/>
          </p:cNvPicPr>
          <p:nvPr/>
        </p:nvPicPr>
        <p:blipFill>
          <a:blip r:embed="rId3" cstate="print"/>
          <a:srcRect/>
          <a:stretch>
            <a:fillRect/>
          </a:stretch>
        </p:blipFill>
        <p:spPr bwMode="auto">
          <a:xfrm>
            <a:off x="5580112" y="1772816"/>
            <a:ext cx="2924175" cy="3952876"/>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8707">
                                            <p:txEl>
                                              <p:pRg st="0" end="0"/>
                                            </p:txEl>
                                          </p:spTgt>
                                        </p:tgtEl>
                                        <p:attrNameLst>
                                          <p:attrName>style.visibility</p:attrName>
                                        </p:attrNameLst>
                                      </p:cBhvr>
                                      <p:to>
                                        <p:strVal val="visible"/>
                                      </p:to>
                                    </p:set>
                                    <p:animEffect transition="in" filter="wipe(left)">
                                      <p:cBhvr>
                                        <p:cTn id="7" dur="500"/>
                                        <p:tgtEl>
                                          <p:spTgt spid="3287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8707">
                                            <p:txEl>
                                              <p:pRg st="1" end="1"/>
                                            </p:txEl>
                                          </p:spTgt>
                                        </p:tgtEl>
                                        <p:attrNameLst>
                                          <p:attrName>style.visibility</p:attrName>
                                        </p:attrNameLst>
                                      </p:cBhvr>
                                      <p:to>
                                        <p:strVal val="visible"/>
                                      </p:to>
                                    </p:set>
                                    <p:animEffect transition="in" filter="wipe(left)">
                                      <p:cBhvr>
                                        <p:cTn id="12" dur="500"/>
                                        <p:tgtEl>
                                          <p:spTgt spid="3287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8707">
                                            <p:txEl>
                                              <p:pRg st="2" end="2"/>
                                            </p:txEl>
                                          </p:spTgt>
                                        </p:tgtEl>
                                        <p:attrNameLst>
                                          <p:attrName>style.visibility</p:attrName>
                                        </p:attrNameLst>
                                      </p:cBhvr>
                                      <p:to>
                                        <p:strVal val="visible"/>
                                      </p:to>
                                    </p:set>
                                    <p:animEffect transition="in" filter="wipe(left)">
                                      <p:cBhvr>
                                        <p:cTn id="17" dur="500"/>
                                        <p:tgtEl>
                                          <p:spTgt spid="3287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8707">
                                            <p:txEl>
                                              <p:pRg st="3" end="3"/>
                                            </p:txEl>
                                          </p:spTgt>
                                        </p:tgtEl>
                                        <p:attrNameLst>
                                          <p:attrName>style.visibility</p:attrName>
                                        </p:attrNameLst>
                                      </p:cBhvr>
                                      <p:to>
                                        <p:strVal val="visible"/>
                                      </p:to>
                                    </p:set>
                                    <p:animEffect transition="in" filter="wipe(left)">
                                      <p:cBhvr>
                                        <p:cTn id="22" dur="500"/>
                                        <p:tgtEl>
                                          <p:spTgt spid="3287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28707">
                                            <p:txEl>
                                              <p:pRg st="4" end="4"/>
                                            </p:txEl>
                                          </p:spTgt>
                                        </p:tgtEl>
                                        <p:attrNameLst>
                                          <p:attrName>style.visibility</p:attrName>
                                        </p:attrNameLst>
                                      </p:cBhvr>
                                      <p:to>
                                        <p:strVal val="visible"/>
                                      </p:to>
                                    </p:set>
                                    <p:animEffect transition="in" filter="wipe(left)">
                                      <p:cBhvr>
                                        <p:cTn id="27" dur="500"/>
                                        <p:tgtEl>
                                          <p:spTgt spid="32870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28707">
                                            <p:txEl>
                                              <p:pRg st="5" end="5"/>
                                            </p:txEl>
                                          </p:spTgt>
                                        </p:tgtEl>
                                        <p:attrNameLst>
                                          <p:attrName>style.visibility</p:attrName>
                                        </p:attrNameLst>
                                      </p:cBhvr>
                                      <p:to>
                                        <p:strVal val="visible"/>
                                      </p:to>
                                    </p:set>
                                    <p:animEffect transition="in" filter="wipe(left)">
                                      <p:cBhvr>
                                        <p:cTn id="32" dur="500"/>
                                        <p:tgtEl>
                                          <p:spTgt spid="3287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707"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1"/>
          <p:cNvSpPr>
            <a:spLocks noGrp="1"/>
          </p:cNvSpPr>
          <p:nvPr>
            <p:ph idx="1"/>
          </p:nvPr>
        </p:nvSpPr>
        <p:spPr/>
        <p:txBody>
          <a:bodyPr/>
          <a:lstStyle/>
          <a:p>
            <a:pPr eaLnBrk="1" hangingPunct="1">
              <a:defRPr/>
            </a:pPr>
            <a:r>
              <a:rPr lang="en-US" sz="4000" b="1" dirty="0" smtClean="0">
                <a:ea typeface="ＭＳ Ｐゴシック" pitchFamily="34" charset="-128"/>
              </a:rPr>
              <a:t>A</a:t>
            </a:r>
            <a:r>
              <a:rPr lang="en-US" b="1" dirty="0" smtClean="0">
                <a:ea typeface="ＭＳ Ｐゴシック" pitchFamily="34" charset="-128"/>
              </a:rPr>
              <a:t>ssessment</a:t>
            </a:r>
            <a:endParaRPr lang="en-US" dirty="0" smtClean="0">
              <a:ea typeface="ＭＳ Ｐゴシック" pitchFamily="34" charset="-128"/>
            </a:endParaRPr>
          </a:p>
          <a:p>
            <a:pPr eaLnBrk="1" hangingPunct="1">
              <a:buFont typeface="Wingdings 3" pitchFamily="18" charset="2"/>
              <a:buNone/>
              <a:defRPr/>
            </a:pPr>
            <a:r>
              <a:rPr lang="en-US" sz="2800" dirty="0" smtClean="0">
                <a:ea typeface="ＭＳ Ｐゴシック" pitchFamily="34" charset="-128"/>
              </a:rPr>
              <a:t>  </a:t>
            </a:r>
            <a:r>
              <a:rPr lang="en-US" sz="2400" dirty="0" smtClean="0">
                <a:ea typeface="ＭＳ Ｐゴシック" pitchFamily="34" charset="-128"/>
              </a:rPr>
              <a:t>This is what you find when you examine and talk to the patient. It is an ongoing process. (Wright, 2005).</a:t>
            </a:r>
          </a:p>
          <a:p>
            <a:pPr eaLnBrk="1" hangingPunct="1">
              <a:buFont typeface="Wingdings 3" pitchFamily="18" charset="2"/>
              <a:buNone/>
              <a:defRPr/>
            </a:pPr>
            <a:endParaRPr lang="en-US" sz="2400" dirty="0" smtClean="0">
              <a:ea typeface="ＭＳ Ｐゴシック" pitchFamily="34" charset="-128"/>
            </a:endParaRPr>
          </a:p>
          <a:p>
            <a:pPr eaLnBrk="1" hangingPunct="1">
              <a:buFont typeface="Wingdings 3" pitchFamily="18" charset="2"/>
              <a:buNone/>
              <a:defRPr/>
            </a:pPr>
            <a:endParaRPr lang="en-US" sz="2400" dirty="0" smtClean="0">
              <a:ea typeface="ＭＳ Ｐゴシック" pitchFamily="34" charset="-128"/>
            </a:endParaRPr>
          </a:p>
          <a:p>
            <a:pPr eaLnBrk="1" hangingPunct="1">
              <a:buFont typeface="Wingdings 3" pitchFamily="18" charset="2"/>
              <a:buNone/>
              <a:defRPr/>
            </a:pPr>
            <a:r>
              <a:rPr lang="en-US" sz="2400" dirty="0" smtClean="0">
                <a:ea typeface="ＭＳ Ｐゴシック" pitchFamily="34" charset="-128"/>
              </a:rPr>
              <a:t>	</a:t>
            </a:r>
            <a:r>
              <a:rPr lang="en-US" sz="2400" dirty="0" smtClean="0">
                <a:solidFill>
                  <a:schemeClr val="accent5">
                    <a:lumMod val="50000"/>
                  </a:schemeClr>
                </a:solidFill>
                <a:ea typeface="ＭＳ Ｐゴシック" pitchFamily="34" charset="-128"/>
              </a:rPr>
              <a:t>For example: “The patient has dry, cracked lips, dry mucous membranes and low urine output. The patient’s skin </a:t>
            </a:r>
            <a:r>
              <a:rPr lang="en-US" sz="2400" dirty="0" err="1" smtClean="0">
                <a:solidFill>
                  <a:schemeClr val="accent5">
                    <a:lumMod val="50000"/>
                  </a:schemeClr>
                </a:solidFill>
                <a:ea typeface="ＭＳ Ｐゴシック" pitchFamily="34" charset="-128"/>
              </a:rPr>
              <a:t>turgor</a:t>
            </a:r>
            <a:r>
              <a:rPr lang="en-US" sz="2400" dirty="0" smtClean="0">
                <a:solidFill>
                  <a:schemeClr val="accent5">
                    <a:lumMod val="50000"/>
                  </a:schemeClr>
                </a:solidFill>
                <a:ea typeface="ＭＳ Ｐゴシック" pitchFamily="34" charset="-128"/>
              </a:rPr>
              <a:t> is slow to return and the patient states that he is thirsty.”</a:t>
            </a:r>
          </a:p>
        </p:txBody>
      </p:sp>
      <p:sp>
        <p:nvSpPr>
          <p:cNvPr id="3" name="Title 2"/>
          <p:cNvSpPr>
            <a:spLocks noGrp="1"/>
          </p:cNvSpPr>
          <p:nvPr>
            <p:ph type="title"/>
          </p:nvPr>
        </p:nvSpPr>
        <p:spPr>
          <a:xfrm>
            <a:off x="457200" y="381000"/>
            <a:ext cx="8229600" cy="1371600"/>
          </a:xfrm>
        </p:spPr>
        <p:txBody>
          <a:bodyPr>
            <a:noAutofit/>
          </a:bodyPr>
          <a:lstStyle/>
          <a:p>
            <a:pPr algn="ctr" eaLnBrk="1" fontAlgn="auto" hangingPunct="1">
              <a:spcAft>
                <a:spcPts val="0"/>
              </a:spcAft>
              <a:defRPr/>
            </a:pPr>
            <a:r>
              <a:rPr lang="en-US" sz="3600" dirty="0" smtClean="0">
                <a:ea typeface="+mj-ea"/>
              </a:rPr>
              <a:t>The Nursing Process (ADPIE): </a:t>
            </a:r>
            <a:r>
              <a:rPr lang="en-US" sz="3600" b="1" dirty="0" smtClean="0">
                <a:ea typeface="+mj-ea"/>
              </a:rPr>
              <a:t>Assessment</a:t>
            </a:r>
            <a:endParaRPr lang="en-US" sz="3600" b="1" dirty="0">
              <a:ea typeface="+mj-ea"/>
            </a:endParaRPr>
          </a:p>
        </p:txBody>
      </p:sp>
      <p:sp>
        <p:nvSpPr>
          <p:cNvPr id="20484" name="Date Placeholder 3"/>
          <p:cNvSpPr>
            <a:spLocks noGrp="1"/>
          </p:cNvSpPr>
          <p:nvPr>
            <p:ph type="dt" sz="quarter" idx="12"/>
          </p:nvPr>
        </p:nvSpPr>
        <p:spPr>
          <a:noFill/>
        </p:spPr>
        <p:txBody>
          <a:bodyPr/>
          <a:lstStyle/>
          <a:p>
            <a:r>
              <a:rPr lang="en-US" smtClean="0"/>
              <a:t>July 2010</a:t>
            </a:r>
          </a:p>
        </p:txBody>
      </p:sp>
      <p:sp>
        <p:nvSpPr>
          <p:cNvPr id="20485" name="Slide Number Placeholder 4"/>
          <p:cNvSpPr>
            <a:spLocks noGrp="1"/>
          </p:cNvSpPr>
          <p:nvPr>
            <p:ph type="sldNum" sz="quarter" idx="11"/>
          </p:nvPr>
        </p:nvSpPr>
        <p:spPr>
          <a:noFill/>
        </p:spPr>
        <p:txBody>
          <a:bodyPr/>
          <a:lstStyle/>
          <a:p>
            <a:fld id="{7477DDF5-B740-4FF0-84B2-1AED1AAE2E06}" type="slidenum">
              <a:rPr lang="en-US" smtClean="0"/>
              <a:pPr/>
              <a:t>17</a:t>
            </a:fld>
            <a:endParaRPr lang="en-US" smtClean="0"/>
          </a:p>
        </p:txBody>
      </p:sp>
      <p:sp>
        <p:nvSpPr>
          <p:cNvPr id="20486" name="Footer Placeholder 5"/>
          <p:cNvSpPr>
            <a:spLocks noGrp="1"/>
          </p:cNvSpPr>
          <p:nvPr>
            <p:ph type="ftr" sz="quarter" idx="10"/>
          </p:nvPr>
        </p:nvSpPr>
        <p:spPr>
          <a:noFill/>
        </p:spPr>
        <p:txBody>
          <a:bodyPr/>
          <a:lstStyle/>
          <a:p>
            <a:r>
              <a:rPr lang="en-US" smtClean="0"/>
              <a:t>© AusmedOnline            PPPRES30v1.0</a:t>
            </a:r>
          </a:p>
        </p:txBody>
      </p:sp>
    </p:spTree>
  </p:cSld>
  <p:clrMapOvr>
    <a:masterClrMapping/>
  </p:clrMapOvr>
  <p:transition spd="med">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1"/>
          <p:cNvSpPr>
            <a:spLocks noGrp="1"/>
          </p:cNvSpPr>
          <p:nvPr>
            <p:ph idx="1"/>
          </p:nvPr>
        </p:nvSpPr>
        <p:spPr/>
        <p:txBody>
          <a:bodyPr/>
          <a:lstStyle/>
          <a:p>
            <a:pPr eaLnBrk="1" hangingPunct="1">
              <a:defRPr/>
            </a:pPr>
            <a:r>
              <a:rPr lang="en-US" sz="4000" b="1" dirty="0" smtClean="0"/>
              <a:t>D</a:t>
            </a:r>
            <a:r>
              <a:rPr lang="en-US" b="1" dirty="0" smtClean="0"/>
              <a:t>iagnosis</a:t>
            </a:r>
            <a:r>
              <a:rPr lang="en-US" dirty="0" smtClean="0"/>
              <a:t> (defining problem)</a:t>
            </a:r>
          </a:p>
          <a:p>
            <a:pPr indent="0" eaLnBrk="1" hangingPunct="1">
              <a:buFont typeface="Wingdings 3" charset="2"/>
              <a:buNone/>
              <a:defRPr/>
            </a:pPr>
            <a:r>
              <a:rPr lang="en-US" sz="2800" dirty="0" smtClean="0"/>
              <a:t>This is a description of what the nursing problem is. The language may be your own, or chosen from a list of over 200 standardized nursing diagnoses from the North American Nursing Diagnosis Association (NANDA) (</a:t>
            </a:r>
            <a:r>
              <a:rPr lang="en-US" sz="2800" dirty="0" err="1" smtClean="0"/>
              <a:t>Palese</a:t>
            </a:r>
            <a:r>
              <a:rPr lang="en-US" sz="2800" dirty="0" smtClean="0"/>
              <a:t>, et al., 2009).</a:t>
            </a:r>
          </a:p>
          <a:p>
            <a:pPr eaLnBrk="1" hangingPunct="1">
              <a:buFont typeface="Wingdings 3" charset="2"/>
              <a:buNone/>
              <a:defRPr/>
            </a:pPr>
            <a:endParaRPr lang="en-US" dirty="0" smtClean="0"/>
          </a:p>
        </p:txBody>
      </p:sp>
      <p:sp>
        <p:nvSpPr>
          <p:cNvPr id="3" name="Title 2"/>
          <p:cNvSpPr>
            <a:spLocks noGrp="1"/>
          </p:cNvSpPr>
          <p:nvPr>
            <p:ph type="title"/>
          </p:nvPr>
        </p:nvSpPr>
        <p:spPr>
          <a:xfrm>
            <a:off x="457200" y="381000"/>
            <a:ext cx="8229600" cy="1371600"/>
          </a:xfrm>
        </p:spPr>
        <p:txBody>
          <a:bodyPr>
            <a:noAutofit/>
          </a:bodyPr>
          <a:lstStyle/>
          <a:p>
            <a:pPr algn="ctr" eaLnBrk="1" fontAlgn="auto" hangingPunct="1">
              <a:spcAft>
                <a:spcPts val="0"/>
              </a:spcAft>
              <a:defRPr/>
            </a:pPr>
            <a:r>
              <a:rPr lang="en-US" sz="3600" dirty="0" smtClean="0">
                <a:ea typeface="+mj-ea"/>
              </a:rPr>
              <a:t>The Nursing Process (ADPIE): </a:t>
            </a:r>
            <a:r>
              <a:rPr lang="en-US" sz="3600" b="1" dirty="0" smtClean="0">
                <a:ea typeface="+mj-ea"/>
              </a:rPr>
              <a:t>Diagnosis</a:t>
            </a:r>
            <a:endParaRPr lang="en-US" sz="3600" b="1" dirty="0">
              <a:ea typeface="+mj-ea"/>
            </a:endParaRPr>
          </a:p>
        </p:txBody>
      </p:sp>
      <p:sp>
        <p:nvSpPr>
          <p:cNvPr id="21508" name="Date Placeholder 3"/>
          <p:cNvSpPr>
            <a:spLocks noGrp="1"/>
          </p:cNvSpPr>
          <p:nvPr>
            <p:ph type="dt" sz="quarter" idx="12"/>
          </p:nvPr>
        </p:nvSpPr>
        <p:spPr>
          <a:noFill/>
        </p:spPr>
        <p:txBody>
          <a:bodyPr/>
          <a:lstStyle/>
          <a:p>
            <a:r>
              <a:rPr lang="en-US" smtClean="0"/>
              <a:t>July 2010</a:t>
            </a:r>
          </a:p>
        </p:txBody>
      </p:sp>
      <p:sp>
        <p:nvSpPr>
          <p:cNvPr id="21509" name="Slide Number Placeholder 4"/>
          <p:cNvSpPr>
            <a:spLocks noGrp="1"/>
          </p:cNvSpPr>
          <p:nvPr>
            <p:ph type="sldNum" sz="quarter" idx="11"/>
          </p:nvPr>
        </p:nvSpPr>
        <p:spPr>
          <a:noFill/>
        </p:spPr>
        <p:txBody>
          <a:bodyPr/>
          <a:lstStyle/>
          <a:p>
            <a:fld id="{067390D8-1C02-40DE-A813-172BDBED90AB}" type="slidenum">
              <a:rPr lang="en-US" smtClean="0"/>
              <a:pPr/>
              <a:t>18</a:t>
            </a:fld>
            <a:endParaRPr lang="en-US" smtClean="0"/>
          </a:p>
        </p:txBody>
      </p:sp>
      <p:sp>
        <p:nvSpPr>
          <p:cNvPr id="21510" name="Footer Placeholder 5"/>
          <p:cNvSpPr>
            <a:spLocks noGrp="1"/>
          </p:cNvSpPr>
          <p:nvPr>
            <p:ph type="ftr" sz="quarter" idx="10"/>
          </p:nvPr>
        </p:nvSpPr>
        <p:spPr>
          <a:noFill/>
        </p:spPr>
        <p:txBody>
          <a:bodyPr/>
          <a:lstStyle/>
          <a:p>
            <a:r>
              <a:rPr lang="en-US" smtClean="0"/>
              <a:t>© AusmedOnline            PPPRES30v1.0</a:t>
            </a:r>
          </a:p>
        </p:txBody>
      </p:sp>
    </p:spTree>
  </p:cSld>
  <p:clrMapOvr>
    <a:masterClrMapping/>
  </p:clrMapOvr>
  <p:transition spd="med">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Nursing Diagnosis</a:t>
            </a:r>
            <a:endParaRPr lang="en-US" b="1" dirty="0"/>
          </a:p>
        </p:txBody>
      </p:sp>
      <p:sp>
        <p:nvSpPr>
          <p:cNvPr id="3" name="Content Placeholder 2"/>
          <p:cNvSpPr>
            <a:spLocks noGrp="1"/>
          </p:cNvSpPr>
          <p:nvPr>
            <p:ph idx="1"/>
          </p:nvPr>
        </p:nvSpPr>
        <p:spPr/>
        <p:txBody>
          <a:bodyPr>
            <a:normAutofit lnSpcReduction="10000"/>
          </a:bodyPr>
          <a:lstStyle/>
          <a:p>
            <a:pPr lvl="1"/>
            <a:r>
              <a:rPr lang="en-US" dirty="0" err="1"/>
              <a:t>A</a:t>
            </a:r>
            <a:r>
              <a:rPr lang="en-US" dirty="0" err="1" smtClean="0"/>
              <a:t>nalysing</a:t>
            </a:r>
            <a:r>
              <a:rPr lang="en-US" dirty="0" smtClean="0"/>
              <a:t> </a:t>
            </a:r>
            <a:r>
              <a:rPr lang="en-US" dirty="0"/>
              <a:t>and interpreting </a:t>
            </a:r>
            <a:r>
              <a:rPr lang="en-US" dirty="0" smtClean="0"/>
              <a:t>information </a:t>
            </a:r>
            <a:r>
              <a:rPr lang="en-US" dirty="0"/>
              <a:t>obtained to identify actual or potential problems of the </a:t>
            </a:r>
            <a:r>
              <a:rPr lang="en-US" dirty="0" smtClean="0"/>
              <a:t>client the </a:t>
            </a:r>
            <a:r>
              <a:rPr lang="en-US" dirty="0"/>
              <a:t>nurse can help to resolve or prevent through nursing intervention. </a:t>
            </a:r>
            <a:endParaRPr lang="en-US" dirty="0" smtClean="0"/>
          </a:p>
          <a:p>
            <a:pPr lvl="1"/>
            <a:r>
              <a:rPr lang="en-US" dirty="0"/>
              <a:t>made after </a:t>
            </a:r>
            <a:r>
              <a:rPr lang="en-US" dirty="0" smtClean="0"/>
              <a:t>a </a:t>
            </a:r>
            <a:r>
              <a:rPr lang="en-US" dirty="0"/>
              <a:t>client's information has been obtained and compared with normal functioning for that client. </a:t>
            </a:r>
            <a:endParaRPr lang="en-US" dirty="0" smtClean="0"/>
          </a:p>
          <a:p>
            <a:pPr lvl="1"/>
            <a:r>
              <a:rPr lang="en-US" dirty="0" smtClean="0"/>
              <a:t>The </a:t>
            </a:r>
            <a:r>
              <a:rPr lang="en-US" dirty="0"/>
              <a:t>nurse </a:t>
            </a:r>
            <a:r>
              <a:rPr lang="en-US" dirty="0" smtClean="0"/>
              <a:t>makes </a:t>
            </a:r>
            <a:r>
              <a:rPr lang="en-US" dirty="0"/>
              <a:t>assessments or inferences about the significance of the information and identifies the client's problems. </a:t>
            </a:r>
          </a:p>
          <a:p>
            <a:r>
              <a:rPr lang="en-US" sz="800" dirty="0" smtClean="0"/>
              <a:t>(</a:t>
            </a:r>
            <a:r>
              <a:rPr lang="en-US" sz="800" dirty="0" err="1"/>
              <a:t>Funnell</a:t>
            </a:r>
            <a:r>
              <a:rPr lang="en-US" sz="800" dirty="0"/>
              <a:t>, Rita. </a:t>
            </a:r>
            <a:r>
              <a:rPr lang="en-US" sz="800" i="1" dirty="0" err="1"/>
              <a:t>Tabbner's</a:t>
            </a:r>
            <a:r>
              <a:rPr lang="en-US" sz="800" i="1" dirty="0"/>
              <a:t> Nursing Care, 5th Edition. Elsevier Australia, 12/1/2008. p. 230). </a:t>
            </a:r>
          </a:p>
          <a:p>
            <a:r>
              <a:rPr lang="en-US" sz="800" dirty="0"/>
              <a:t>&lt;vbk:978-0-7295-3857-2#outline(19.5.2)&gt;</a:t>
            </a:r>
          </a:p>
        </p:txBody>
      </p:sp>
      <p:sp>
        <p:nvSpPr>
          <p:cNvPr id="4" name="Slide Number Placeholder 3"/>
          <p:cNvSpPr>
            <a:spLocks noGrp="1"/>
          </p:cNvSpPr>
          <p:nvPr>
            <p:ph type="sldNum" sz="quarter" idx="12"/>
          </p:nvPr>
        </p:nvSpPr>
        <p:spPr/>
        <p:txBody>
          <a:bodyPr/>
          <a:lstStyle/>
          <a:p>
            <a:fld id="{0BD1D842-465F-4DDF-AAFC-2A33646A0D74}" type="slidenum">
              <a:rPr lang="en-US" smtClean="0"/>
              <a:pPr/>
              <a:t>19</a:t>
            </a:fld>
            <a:endParaRPr lang="en-US"/>
          </a:p>
        </p:txBody>
      </p:sp>
    </p:spTree>
  </p:cSld>
  <p:clrMapOvr>
    <a:masterClrMapping/>
  </p:clrMapOvr>
  <p:transition spd="med">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fontAlgn="auto" hangingPunct="1">
              <a:spcAft>
                <a:spcPts val="0"/>
              </a:spcAft>
              <a:defRPr/>
            </a:pPr>
            <a:r>
              <a:rPr lang="en-US" dirty="0" smtClean="0">
                <a:ea typeface="+mj-ea"/>
              </a:rPr>
              <a:t>Care Planning</a:t>
            </a:r>
            <a:endParaRPr lang="en-US" dirty="0">
              <a:ea typeface="+mj-ea"/>
            </a:endParaRPr>
          </a:p>
        </p:txBody>
      </p:sp>
      <p:sp>
        <p:nvSpPr>
          <p:cNvPr id="3075" name="Subtitle 2"/>
          <p:cNvSpPr>
            <a:spLocks noGrp="1"/>
          </p:cNvSpPr>
          <p:nvPr>
            <p:ph type="subTitle" idx="1"/>
          </p:nvPr>
        </p:nvSpPr>
        <p:spPr>
          <a:xfrm>
            <a:off x="685800" y="4210050"/>
            <a:ext cx="7772400" cy="1200150"/>
          </a:xfrm>
        </p:spPr>
        <p:txBody>
          <a:bodyPr/>
          <a:lstStyle/>
          <a:p>
            <a:pPr algn="r" eaLnBrk="1" hangingPunct="1">
              <a:buFont typeface="Wingdings" pitchFamily="2" charset="2"/>
              <a:buNone/>
            </a:pPr>
            <a:r>
              <a:rPr lang="en-US" smtClean="0">
                <a:ea typeface="ＭＳ Ｐゴシック" pitchFamily="34" charset="-128"/>
              </a:rPr>
              <a:t>The Who, What, Why, and How of </a:t>
            </a:r>
          </a:p>
          <a:p>
            <a:pPr algn="r" eaLnBrk="1" hangingPunct="1">
              <a:buFont typeface="Wingdings" pitchFamily="2" charset="2"/>
              <a:buNone/>
            </a:pPr>
            <a:r>
              <a:rPr lang="en-US" smtClean="0">
                <a:ea typeface="ＭＳ Ｐゴシック" pitchFamily="34" charset="-128"/>
              </a:rPr>
              <a:t>Care Plans for Nurses</a:t>
            </a:r>
          </a:p>
        </p:txBody>
      </p:sp>
      <p:sp>
        <p:nvSpPr>
          <p:cNvPr id="3076" name="Rectangle 17"/>
          <p:cNvSpPr>
            <a:spLocks noGrp="1" noChangeArrowheads="1"/>
          </p:cNvSpPr>
          <p:nvPr>
            <p:ph type="ftr" sz="quarter" idx="11"/>
          </p:nvPr>
        </p:nvSpPr>
        <p:spPr>
          <a:noFill/>
        </p:spPr>
        <p:txBody>
          <a:bodyPr/>
          <a:lstStyle/>
          <a:p>
            <a:r>
              <a:rPr lang="en-US" smtClean="0"/>
              <a:t>© AusmedOnline            PPPRES30v1.0</a:t>
            </a:r>
          </a:p>
        </p:txBody>
      </p:sp>
      <p:sp>
        <p:nvSpPr>
          <p:cNvPr id="3077" name="Rectangle 16"/>
          <p:cNvSpPr>
            <a:spLocks noGrp="1" noChangeArrowheads="1"/>
          </p:cNvSpPr>
          <p:nvPr>
            <p:ph type="dt" sz="quarter" idx="10"/>
          </p:nvPr>
        </p:nvSpPr>
        <p:spPr>
          <a:noFill/>
        </p:spPr>
        <p:txBody>
          <a:bodyPr/>
          <a:lstStyle/>
          <a:p>
            <a:r>
              <a:rPr lang="en-US" smtClean="0"/>
              <a:t>July 2010</a:t>
            </a:r>
          </a:p>
        </p:txBody>
      </p:sp>
      <p:sp>
        <p:nvSpPr>
          <p:cNvPr id="3078" name="Slide Number Placeholder 5"/>
          <p:cNvSpPr>
            <a:spLocks noGrp="1"/>
          </p:cNvSpPr>
          <p:nvPr>
            <p:ph type="sldNum" sz="quarter" idx="12"/>
          </p:nvPr>
        </p:nvSpPr>
        <p:spPr>
          <a:noFill/>
        </p:spPr>
        <p:txBody>
          <a:bodyPr/>
          <a:lstStyle/>
          <a:p>
            <a:fld id="{DC88086C-FD43-42D7-A073-FABFFCCF3433}" type="slidenum">
              <a:rPr lang="en-US" smtClean="0"/>
              <a:pPr/>
              <a:t>2</a:t>
            </a:fld>
            <a:endParaRPr lang="en-US" smtClean="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1"/>
          <p:cNvSpPr>
            <a:spLocks noGrp="1"/>
          </p:cNvSpPr>
          <p:nvPr>
            <p:ph idx="1"/>
          </p:nvPr>
        </p:nvSpPr>
        <p:spPr/>
        <p:txBody>
          <a:bodyPr/>
          <a:lstStyle/>
          <a:p>
            <a:pPr eaLnBrk="1" hangingPunct="1"/>
            <a:r>
              <a:rPr lang="en-US" sz="2800" smtClean="0">
                <a:ea typeface="ＭＳ Ｐゴシック" pitchFamily="34" charset="-128"/>
              </a:rPr>
              <a:t>Your assessment findings are often included in the nursing diagnosis, using the phrase “as evidenced by”.</a:t>
            </a:r>
          </a:p>
          <a:p>
            <a:pPr eaLnBrk="1" hangingPunct="1">
              <a:buFont typeface="Wingdings" pitchFamily="2" charset="2"/>
              <a:buNone/>
            </a:pPr>
            <a:endParaRPr lang="en-US" sz="2800" smtClean="0">
              <a:ea typeface="ＭＳ Ｐゴシック" pitchFamily="34" charset="-128"/>
            </a:endParaRPr>
          </a:p>
          <a:p>
            <a:pPr eaLnBrk="1" hangingPunct="1"/>
            <a:r>
              <a:rPr lang="en-US" sz="2800" smtClean="0">
                <a:ea typeface="ＭＳ Ｐゴシック" pitchFamily="34" charset="-128"/>
              </a:rPr>
              <a:t>The nursing diagnosis is what you determine to be an actual or potential reaction to the patient’s state of being. The diagnosis also helps guide you towards appropriate interventions.</a:t>
            </a:r>
          </a:p>
        </p:txBody>
      </p:sp>
      <p:sp>
        <p:nvSpPr>
          <p:cNvPr id="22531" name="Title 2"/>
          <p:cNvSpPr>
            <a:spLocks noGrp="1"/>
          </p:cNvSpPr>
          <p:nvPr>
            <p:ph type="title"/>
          </p:nvPr>
        </p:nvSpPr>
        <p:spPr/>
        <p:txBody>
          <a:bodyPr/>
          <a:lstStyle/>
          <a:p>
            <a:pPr algn="ctr" eaLnBrk="1" hangingPunct="1"/>
            <a:r>
              <a:rPr lang="en-US" sz="3600" smtClean="0">
                <a:ea typeface="ＭＳ Ｐゴシック" pitchFamily="34" charset="-128"/>
              </a:rPr>
              <a:t>The Nursing Process (ADPIE): </a:t>
            </a:r>
            <a:r>
              <a:rPr lang="en-US" sz="3600" b="1" smtClean="0">
                <a:ea typeface="ＭＳ Ｐゴシック" pitchFamily="34" charset="-128"/>
              </a:rPr>
              <a:t>Diagnosis</a:t>
            </a:r>
          </a:p>
        </p:txBody>
      </p:sp>
      <p:sp>
        <p:nvSpPr>
          <p:cNvPr id="22532" name="Date Placeholder 3"/>
          <p:cNvSpPr>
            <a:spLocks noGrp="1"/>
          </p:cNvSpPr>
          <p:nvPr>
            <p:ph type="dt" sz="quarter" idx="12"/>
          </p:nvPr>
        </p:nvSpPr>
        <p:spPr>
          <a:noFill/>
        </p:spPr>
        <p:txBody>
          <a:bodyPr/>
          <a:lstStyle/>
          <a:p>
            <a:r>
              <a:rPr lang="en-US" smtClean="0"/>
              <a:t>July 2010</a:t>
            </a:r>
          </a:p>
        </p:txBody>
      </p:sp>
      <p:sp>
        <p:nvSpPr>
          <p:cNvPr id="22533" name="Slide Number Placeholder 4"/>
          <p:cNvSpPr>
            <a:spLocks noGrp="1"/>
          </p:cNvSpPr>
          <p:nvPr>
            <p:ph type="sldNum" sz="quarter" idx="11"/>
          </p:nvPr>
        </p:nvSpPr>
        <p:spPr>
          <a:noFill/>
        </p:spPr>
        <p:txBody>
          <a:bodyPr/>
          <a:lstStyle/>
          <a:p>
            <a:fld id="{A8DFE73B-C49A-4E24-8CF3-2CC6E5FE4E40}" type="slidenum">
              <a:rPr lang="en-US" smtClean="0"/>
              <a:pPr/>
              <a:t>20</a:t>
            </a:fld>
            <a:endParaRPr lang="en-US" smtClean="0"/>
          </a:p>
        </p:txBody>
      </p:sp>
      <p:sp>
        <p:nvSpPr>
          <p:cNvPr id="22534" name="Footer Placeholder 5"/>
          <p:cNvSpPr>
            <a:spLocks noGrp="1"/>
          </p:cNvSpPr>
          <p:nvPr>
            <p:ph type="ftr" sz="quarter" idx="10"/>
          </p:nvPr>
        </p:nvSpPr>
        <p:spPr>
          <a:noFill/>
        </p:spPr>
        <p:txBody>
          <a:bodyPr/>
          <a:lstStyle/>
          <a:p>
            <a:r>
              <a:rPr lang="en-US" smtClean="0"/>
              <a:t>© AusmedOnline            PPPRES30v1.0</a:t>
            </a:r>
          </a:p>
        </p:txBody>
      </p:sp>
    </p:spTree>
  </p:cSld>
  <p:clrMapOvr>
    <a:masterClrMapping/>
  </p:clrMapOvr>
  <p:transition spd="med">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p:cNvSpPr>
            <a:spLocks noGrp="1"/>
          </p:cNvSpPr>
          <p:nvPr>
            <p:ph idx="1"/>
          </p:nvPr>
        </p:nvSpPr>
        <p:spPr/>
        <p:txBody>
          <a:bodyPr/>
          <a:lstStyle/>
          <a:p>
            <a:pPr eaLnBrk="1" hangingPunct="1"/>
            <a:r>
              <a:rPr lang="en-US" sz="2800" smtClean="0">
                <a:ea typeface="ＭＳ Ｐゴシック" pitchFamily="34" charset="-128"/>
              </a:rPr>
              <a:t>The nursing diagnosis is </a:t>
            </a:r>
            <a:r>
              <a:rPr lang="en-US" sz="2800" u="sng" smtClean="0">
                <a:ea typeface="ＭＳ Ｐゴシック" pitchFamily="34" charset="-128"/>
              </a:rPr>
              <a:t>not</a:t>
            </a:r>
            <a:r>
              <a:rPr lang="en-US" sz="2800" smtClean="0">
                <a:ea typeface="ＭＳ Ｐゴシック" pitchFamily="34" charset="-128"/>
              </a:rPr>
              <a:t> a medical diagnosis, such as diagnosis of a disease or health condition. Rather, it is a description of the patient’s response to their current situation.</a:t>
            </a:r>
          </a:p>
          <a:p>
            <a:pPr eaLnBrk="1" hangingPunct="1">
              <a:buFont typeface="Wingdings 3" pitchFamily="18" charset="2"/>
              <a:buNone/>
            </a:pPr>
            <a:endParaRPr lang="en-US" sz="2800" smtClean="0">
              <a:ea typeface="ＭＳ Ｐゴシック" pitchFamily="34" charset="-128"/>
            </a:endParaRPr>
          </a:p>
          <a:p>
            <a:pPr eaLnBrk="1" hangingPunct="1"/>
            <a:r>
              <a:rPr lang="en-US" sz="2800" smtClean="0">
                <a:ea typeface="ＭＳ Ｐゴシック" pitchFamily="34" charset="-128"/>
              </a:rPr>
              <a:t>That is, “multiple sclerosis” is a medical diagnosis, </a:t>
            </a:r>
            <a:r>
              <a:rPr lang="en-US" sz="2800" u="sng" smtClean="0">
                <a:ea typeface="ＭＳ Ｐゴシック" pitchFamily="34" charset="-128"/>
              </a:rPr>
              <a:t>not</a:t>
            </a:r>
            <a:r>
              <a:rPr lang="en-US" sz="2800" smtClean="0">
                <a:ea typeface="ＭＳ Ｐゴシック" pitchFamily="34" charset="-128"/>
              </a:rPr>
              <a:t> a nursing diagnosis. “At risk for powerlessness due to disease process”</a:t>
            </a:r>
            <a:r>
              <a:rPr lang="en-US" sz="2800" i="1" smtClean="0">
                <a:ea typeface="ＭＳ Ｐゴシック" pitchFamily="34" charset="-128"/>
              </a:rPr>
              <a:t> </a:t>
            </a:r>
            <a:r>
              <a:rPr lang="en-US" sz="2800" u="sng" smtClean="0">
                <a:ea typeface="ＭＳ Ｐゴシック" pitchFamily="34" charset="-128"/>
              </a:rPr>
              <a:t>is</a:t>
            </a:r>
            <a:r>
              <a:rPr lang="en-US" sz="2800" i="1" smtClean="0">
                <a:ea typeface="ＭＳ Ｐゴシック" pitchFamily="34" charset="-128"/>
              </a:rPr>
              <a:t> </a:t>
            </a:r>
            <a:r>
              <a:rPr lang="en-US" sz="2800" smtClean="0">
                <a:ea typeface="ＭＳ Ｐゴシック" pitchFamily="34" charset="-128"/>
              </a:rPr>
              <a:t>a nursing diagnosis (NANDA, 2010).</a:t>
            </a:r>
          </a:p>
        </p:txBody>
      </p:sp>
      <p:sp>
        <p:nvSpPr>
          <p:cNvPr id="3" name="Title 2"/>
          <p:cNvSpPr>
            <a:spLocks noGrp="1"/>
          </p:cNvSpPr>
          <p:nvPr>
            <p:ph type="title"/>
          </p:nvPr>
        </p:nvSpPr>
        <p:spPr>
          <a:xfrm>
            <a:off x="457200" y="381000"/>
            <a:ext cx="8229600" cy="1371600"/>
          </a:xfrm>
        </p:spPr>
        <p:txBody>
          <a:bodyPr>
            <a:noAutofit/>
          </a:bodyPr>
          <a:lstStyle/>
          <a:p>
            <a:pPr algn="ctr" eaLnBrk="1" fontAlgn="auto" hangingPunct="1">
              <a:spcAft>
                <a:spcPts val="0"/>
              </a:spcAft>
              <a:defRPr/>
            </a:pPr>
            <a:r>
              <a:rPr lang="en-US" sz="3600" dirty="0" smtClean="0">
                <a:ea typeface="+mj-ea"/>
              </a:rPr>
              <a:t>The Nursing Process (ADPIE): </a:t>
            </a:r>
            <a:r>
              <a:rPr lang="en-US" sz="3600" b="1" dirty="0" smtClean="0">
                <a:ea typeface="+mj-ea"/>
              </a:rPr>
              <a:t>Diagnosis</a:t>
            </a:r>
            <a:endParaRPr lang="en-US" sz="3600" b="1" dirty="0">
              <a:ea typeface="+mj-ea"/>
            </a:endParaRPr>
          </a:p>
        </p:txBody>
      </p:sp>
      <p:sp>
        <p:nvSpPr>
          <p:cNvPr id="23556" name="Date Placeholder 3"/>
          <p:cNvSpPr>
            <a:spLocks noGrp="1"/>
          </p:cNvSpPr>
          <p:nvPr>
            <p:ph type="dt" sz="quarter" idx="12"/>
          </p:nvPr>
        </p:nvSpPr>
        <p:spPr>
          <a:noFill/>
        </p:spPr>
        <p:txBody>
          <a:bodyPr/>
          <a:lstStyle/>
          <a:p>
            <a:r>
              <a:rPr lang="en-US" smtClean="0"/>
              <a:t>July 2010</a:t>
            </a:r>
          </a:p>
        </p:txBody>
      </p:sp>
      <p:sp>
        <p:nvSpPr>
          <p:cNvPr id="23557" name="Slide Number Placeholder 4"/>
          <p:cNvSpPr>
            <a:spLocks noGrp="1"/>
          </p:cNvSpPr>
          <p:nvPr>
            <p:ph type="sldNum" sz="quarter" idx="11"/>
          </p:nvPr>
        </p:nvSpPr>
        <p:spPr>
          <a:noFill/>
        </p:spPr>
        <p:txBody>
          <a:bodyPr/>
          <a:lstStyle/>
          <a:p>
            <a:fld id="{25EA95BE-85D8-47D3-838C-2F61466D5A0D}" type="slidenum">
              <a:rPr lang="en-US" smtClean="0"/>
              <a:pPr/>
              <a:t>21</a:t>
            </a:fld>
            <a:endParaRPr lang="en-US" smtClean="0"/>
          </a:p>
        </p:txBody>
      </p:sp>
      <p:sp>
        <p:nvSpPr>
          <p:cNvPr id="23558" name="Footer Placeholder 5"/>
          <p:cNvSpPr>
            <a:spLocks noGrp="1"/>
          </p:cNvSpPr>
          <p:nvPr>
            <p:ph type="ftr" sz="quarter" idx="10"/>
          </p:nvPr>
        </p:nvSpPr>
        <p:spPr>
          <a:noFill/>
        </p:spPr>
        <p:txBody>
          <a:bodyPr/>
          <a:lstStyle/>
          <a:p>
            <a:r>
              <a:rPr lang="en-US" smtClean="0"/>
              <a:t>© AusmedOnline            PPPRES30v1.0</a:t>
            </a:r>
          </a:p>
        </p:txBody>
      </p:sp>
    </p:spTree>
  </p:cSld>
  <p:clrMapOvr>
    <a:masterClrMapping/>
  </p:clrMapOvr>
  <p:transition spd="med">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1"/>
          <p:cNvSpPr>
            <a:spLocks noGrp="1"/>
          </p:cNvSpPr>
          <p:nvPr>
            <p:ph idx="1"/>
          </p:nvPr>
        </p:nvSpPr>
        <p:spPr/>
        <p:txBody>
          <a:bodyPr/>
          <a:lstStyle/>
          <a:p>
            <a:pPr eaLnBrk="1" hangingPunct="1">
              <a:buFont typeface="Wingdings 3" charset="2"/>
              <a:buChar char=""/>
              <a:defRPr/>
            </a:pPr>
            <a:r>
              <a:rPr lang="en-US" sz="2800" dirty="0" smtClean="0">
                <a:solidFill>
                  <a:schemeClr val="accent5">
                    <a:lumMod val="50000"/>
                  </a:schemeClr>
                </a:solidFill>
              </a:rPr>
              <a:t>For the patient we assessed earlier, the NANDA nursing diagnosis would be:</a:t>
            </a:r>
          </a:p>
          <a:p>
            <a:pPr eaLnBrk="1" hangingPunct="1">
              <a:buFont typeface="Wingdings 3" charset="2"/>
              <a:buNone/>
              <a:defRPr/>
            </a:pPr>
            <a:endParaRPr lang="en-US" sz="1100" dirty="0" smtClean="0">
              <a:solidFill>
                <a:schemeClr val="accent5">
                  <a:lumMod val="50000"/>
                </a:schemeClr>
              </a:solidFill>
            </a:endParaRPr>
          </a:p>
          <a:p>
            <a:pPr indent="0" eaLnBrk="1" hangingPunct="1">
              <a:buFont typeface="Wingdings 3" charset="2"/>
              <a:buNone/>
              <a:defRPr/>
            </a:pPr>
            <a:r>
              <a:rPr lang="en-US" sz="2400" i="1" dirty="0" smtClean="0">
                <a:solidFill>
                  <a:schemeClr val="accent5">
                    <a:lumMod val="50000"/>
                  </a:schemeClr>
                </a:solidFill>
              </a:rPr>
              <a:t>Deficient fluid volume</a:t>
            </a:r>
          </a:p>
          <a:p>
            <a:pPr indent="0" eaLnBrk="1" hangingPunct="1">
              <a:buFont typeface="Wingdings 3" charset="2"/>
              <a:buNone/>
              <a:defRPr/>
            </a:pPr>
            <a:r>
              <a:rPr lang="en-US" sz="2400" dirty="0" smtClean="0">
                <a:solidFill>
                  <a:schemeClr val="accent5">
                    <a:lumMod val="50000"/>
                  </a:schemeClr>
                </a:solidFill>
              </a:rPr>
              <a:t>You would individualize by adding</a:t>
            </a:r>
            <a:r>
              <a:rPr lang="en-US" sz="2400" i="1" dirty="0" smtClean="0">
                <a:solidFill>
                  <a:schemeClr val="accent5">
                    <a:lumMod val="50000"/>
                  </a:schemeClr>
                </a:solidFill>
              </a:rPr>
              <a:t> “as</a:t>
            </a:r>
            <a:r>
              <a:rPr lang="en-US" sz="2400" dirty="0" smtClean="0">
                <a:solidFill>
                  <a:schemeClr val="accent5">
                    <a:lumMod val="50000"/>
                  </a:schemeClr>
                </a:solidFill>
              </a:rPr>
              <a:t> </a:t>
            </a:r>
            <a:r>
              <a:rPr lang="en-US" sz="2400" i="1" dirty="0" smtClean="0">
                <a:solidFill>
                  <a:schemeClr val="accent5">
                    <a:lumMod val="50000"/>
                  </a:schemeClr>
                </a:solidFill>
              </a:rPr>
              <a:t>evidenced by  dry mucous membranes, low urine output, slow-to-return skin </a:t>
            </a:r>
            <a:r>
              <a:rPr lang="en-US" sz="2400" i="1" dirty="0" err="1" smtClean="0">
                <a:solidFill>
                  <a:schemeClr val="accent5">
                    <a:lumMod val="50000"/>
                  </a:schemeClr>
                </a:solidFill>
              </a:rPr>
              <a:t>turgor</a:t>
            </a:r>
            <a:r>
              <a:rPr lang="en-US" sz="2400" i="1" dirty="0" smtClean="0">
                <a:solidFill>
                  <a:schemeClr val="accent5">
                    <a:lumMod val="50000"/>
                  </a:schemeClr>
                </a:solidFill>
              </a:rPr>
              <a:t> and expressed feelings of thirst”</a:t>
            </a:r>
            <a:r>
              <a:rPr lang="en-US" sz="2400" dirty="0" smtClean="0">
                <a:solidFill>
                  <a:schemeClr val="accent5">
                    <a:lumMod val="50000"/>
                  </a:schemeClr>
                </a:solidFill>
              </a:rPr>
              <a:t>.</a:t>
            </a:r>
          </a:p>
          <a:p>
            <a:pPr indent="0" eaLnBrk="1" hangingPunct="1">
              <a:buFont typeface="Wingdings 3" charset="2"/>
              <a:buNone/>
              <a:defRPr/>
            </a:pPr>
            <a:endParaRPr lang="en-US" sz="2400" dirty="0" smtClean="0"/>
          </a:p>
          <a:p>
            <a:pPr algn="ctr" eaLnBrk="1" hangingPunct="1">
              <a:buFont typeface="Wingdings 3" charset="2"/>
              <a:buNone/>
              <a:defRPr/>
            </a:pPr>
            <a:r>
              <a:rPr lang="en-US" sz="2400" dirty="0" smtClean="0"/>
              <a:t>This is our nursing diagnosis!</a:t>
            </a:r>
          </a:p>
          <a:p>
            <a:pPr eaLnBrk="1" hangingPunct="1">
              <a:buFont typeface="Wingdings 3" charset="2"/>
              <a:buNone/>
              <a:defRPr/>
            </a:pPr>
            <a:r>
              <a:rPr lang="en-US" sz="1800" dirty="0" smtClean="0"/>
              <a:t>							(</a:t>
            </a:r>
            <a:r>
              <a:rPr lang="en-US" sz="1800" dirty="0" err="1" smtClean="0"/>
              <a:t>Gulanick</a:t>
            </a:r>
            <a:r>
              <a:rPr lang="en-US" sz="1800" dirty="0" smtClean="0"/>
              <a:t> et al., 2006)</a:t>
            </a:r>
          </a:p>
        </p:txBody>
      </p:sp>
      <p:sp>
        <p:nvSpPr>
          <p:cNvPr id="3" name="Title 2"/>
          <p:cNvSpPr>
            <a:spLocks noGrp="1"/>
          </p:cNvSpPr>
          <p:nvPr>
            <p:ph type="title"/>
          </p:nvPr>
        </p:nvSpPr>
        <p:spPr>
          <a:xfrm>
            <a:off x="457200" y="381000"/>
            <a:ext cx="8229600" cy="1371600"/>
          </a:xfrm>
        </p:spPr>
        <p:txBody>
          <a:bodyPr>
            <a:noAutofit/>
          </a:bodyPr>
          <a:lstStyle/>
          <a:p>
            <a:pPr algn="ctr" eaLnBrk="1" fontAlgn="auto" hangingPunct="1">
              <a:spcAft>
                <a:spcPts val="0"/>
              </a:spcAft>
              <a:defRPr/>
            </a:pPr>
            <a:r>
              <a:rPr lang="en-US" sz="3600" dirty="0" smtClean="0">
                <a:ea typeface="+mj-ea"/>
              </a:rPr>
              <a:t>The Nursing Process (ADPIE): </a:t>
            </a:r>
            <a:r>
              <a:rPr lang="en-US" sz="3600" b="1" dirty="0" smtClean="0">
                <a:ea typeface="+mj-ea"/>
              </a:rPr>
              <a:t>Diagnosis</a:t>
            </a:r>
            <a:endParaRPr lang="en-US" sz="3600" b="1" dirty="0">
              <a:ea typeface="+mj-ea"/>
            </a:endParaRPr>
          </a:p>
        </p:txBody>
      </p:sp>
      <p:sp>
        <p:nvSpPr>
          <p:cNvPr id="24580" name="Date Placeholder 3"/>
          <p:cNvSpPr>
            <a:spLocks noGrp="1"/>
          </p:cNvSpPr>
          <p:nvPr>
            <p:ph type="dt" sz="quarter" idx="12"/>
          </p:nvPr>
        </p:nvSpPr>
        <p:spPr>
          <a:noFill/>
        </p:spPr>
        <p:txBody>
          <a:bodyPr/>
          <a:lstStyle/>
          <a:p>
            <a:r>
              <a:rPr lang="en-US" smtClean="0"/>
              <a:t>July 2010</a:t>
            </a:r>
          </a:p>
        </p:txBody>
      </p:sp>
      <p:sp>
        <p:nvSpPr>
          <p:cNvPr id="24581" name="Slide Number Placeholder 4"/>
          <p:cNvSpPr>
            <a:spLocks noGrp="1"/>
          </p:cNvSpPr>
          <p:nvPr>
            <p:ph type="sldNum" sz="quarter" idx="11"/>
          </p:nvPr>
        </p:nvSpPr>
        <p:spPr>
          <a:noFill/>
        </p:spPr>
        <p:txBody>
          <a:bodyPr/>
          <a:lstStyle/>
          <a:p>
            <a:fld id="{B7801257-0E27-414F-97A3-9B815C28EF01}" type="slidenum">
              <a:rPr lang="en-US" smtClean="0"/>
              <a:pPr/>
              <a:t>22</a:t>
            </a:fld>
            <a:endParaRPr lang="en-US" smtClean="0"/>
          </a:p>
        </p:txBody>
      </p:sp>
      <p:sp>
        <p:nvSpPr>
          <p:cNvPr id="24582" name="Footer Placeholder 5"/>
          <p:cNvSpPr>
            <a:spLocks noGrp="1"/>
          </p:cNvSpPr>
          <p:nvPr>
            <p:ph type="ftr" sz="quarter" idx="10"/>
          </p:nvPr>
        </p:nvSpPr>
        <p:spPr>
          <a:noFill/>
        </p:spPr>
        <p:txBody>
          <a:bodyPr/>
          <a:lstStyle/>
          <a:p>
            <a:r>
              <a:rPr lang="en-US" smtClean="0"/>
              <a:t>© AusmedOnline            PPPRES30v1.0</a:t>
            </a:r>
          </a:p>
        </p:txBody>
      </p:sp>
    </p:spTree>
  </p:cSld>
  <p:clrMapOvr>
    <a:masterClrMapping/>
  </p:clrMapOvr>
  <p:transition spd="med">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Planning</a:t>
            </a:r>
            <a:endParaRPr lang="en-US" b="1" dirty="0"/>
          </a:p>
        </p:txBody>
      </p:sp>
      <p:sp>
        <p:nvSpPr>
          <p:cNvPr id="3" name="Content Placeholder 2"/>
          <p:cNvSpPr>
            <a:spLocks noGrp="1"/>
          </p:cNvSpPr>
          <p:nvPr>
            <p:ph idx="1"/>
          </p:nvPr>
        </p:nvSpPr>
        <p:spPr/>
        <p:txBody>
          <a:bodyPr>
            <a:normAutofit/>
          </a:bodyPr>
          <a:lstStyle/>
          <a:p>
            <a:r>
              <a:rPr lang="en-US" sz="2400" dirty="0" smtClean="0">
                <a:latin typeface="Arial" pitchFamily="34" charset="0"/>
                <a:cs typeface="Arial" pitchFamily="34" charset="0"/>
              </a:rPr>
              <a:t>Setting </a:t>
            </a:r>
            <a:r>
              <a:rPr lang="en-US" b="1" dirty="0" smtClean="0">
                <a:latin typeface="Arial" pitchFamily="34" charset="0"/>
                <a:cs typeface="Arial" pitchFamily="34" charset="0"/>
              </a:rPr>
              <a:t>priorities</a:t>
            </a:r>
          </a:p>
          <a:p>
            <a:r>
              <a:rPr lang="en-US" sz="2400" dirty="0" smtClean="0">
                <a:latin typeface="Arial" pitchFamily="34" charset="0"/>
                <a:cs typeface="Arial" pitchFamily="34" charset="0"/>
              </a:rPr>
              <a:t>Establishing clear goals and outcomes for the </a:t>
            </a:r>
            <a:r>
              <a:rPr lang="en-US" sz="2400" u="sng" dirty="0" smtClean="0">
                <a:latin typeface="Arial" pitchFamily="34" charset="0"/>
                <a:cs typeface="Arial" pitchFamily="34" charset="0"/>
              </a:rPr>
              <a:t>patient</a:t>
            </a:r>
            <a:r>
              <a:rPr lang="en-US" sz="2400" dirty="0" smtClean="0">
                <a:latin typeface="Arial" pitchFamily="34" charset="0"/>
                <a:cs typeface="Arial" pitchFamily="34" charset="0"/>
              </a:rPr>
              <a:t> to achieve.</a:t>
            </a:r>
          </a:p>
          <a:p>
            <a:pPr marL="1200150" lvl="3" indent="-342900"/>
            <a:r>
              <a:rPr lang="en-US" dirty="0" smtClean="0">
                <a:latin typeface="Arial" pitchFamily="34" charset="0"/>
                <a:cs typeface="Arial" pitchFamily="34" charset="0"/>
              </a:rPr>
              <a:t>Choosing nursing interventions to meet those outcomes.</a:t>
            </a:r>
          </a:p>
          <a:p>
            <a:r>
              <a:rPr lang="en-US" sz="2400" dirty="0" smtClean="0">
                <a:latin typeface="Arial" pitchFamily="34" charset="0"/>
                <a:cs typeface="Arial" pitchFamily="34" charset="0"/>
              </a:rPr>
              <a:t>Determining interventions</a:t>
            </a:r>
          </a:p>
          <a:p>
            <a:r>
              <a:rPr lang="en-US" sz="2400" dirty="0" smtClean="0">
                <a:latin typeface="Arial" pitchFamily="34" charset="0"/>
                <a:cs typeface="Arial" pitchFamily="34" charset="0"/>
              </a:rPr>
              <a:t>Care planning</a:t>
            </a:r>
          </a:p>
          <a:p>
            <a:r>
              <a:rPr lang="en-US" sz="2400" dirty="0" smtClean="0">
                <a:latin typeface="Arial" pitchFamily="34" charset="0"/>
                <a:cs typeface="Arial" pitchFamily="34" charset="0"/>
              </a:rPr>
              <a:t>Time and resource management</a:t>
            </a:r>
          </a:p>
          <a:p>
            <a:r>
              <a:rPr lang="en-US" sz="2400" dirty="0" smtClean="0">
                <a:latin typeface="Arial" pitchFamily="34" charset="0"/>
                <a:cs typeface="Arial" pitchFamily="34" charset="0"/>
              </a:rPr>
              <a:t>Documentation.</a:t>
            </a:r>
          </a:p>
          <a:p>
            <a:endParaRPr lang="en-US" dirty="0"/>
          </a:p>
        </p:txBody>
      </p:sp>
      <p:sp>
        <p:nvSpPr>
          <p:cNvPr id="4" name="Slide Number Placeholder 3"/>
          <p:cNvSpPr>
            <a:spLocks noGrp="1"/>
          </p:cNvSpPr>
          <p:nvPr>
            <p:ph type="sldNum" sz="quarter" idx="12"/>
          </p:nvPr>
        </p:nvSpPr>
        <p:spPr/>
        <p:txBody>
          <a:bodyPr/>
          <a:lstStyle/>
          <a:p>
            <a:fld id="{0BD1D842-465F-4DDF-AAFC-2A33646A0D74}" type="slidenum">
              <a:rPr lang="en-US" smtClean="0"/>
              <a:pPr/>
              <a:t>23</a:t>
            </a:fld>
            <a:endParaRPr lang="en-US"/>
          </a:p>
        </p:txBody>
      </p:sp>
    </p:spTree>
  </p:cSld>
  <p:clrMapOvr>
    <a:masterClrMapping/>
  </p:clrMapOvr>
  <p:transition spd="med">
    <p:random/>
  </p:transition>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2802" name="Rectangle 2"/>
          <p:cNvSpPr>
            <a:spLocks noGrp="1" noChangeArrowheads="1"/>
          </p:cNvSpPr>
          <p:nvPr>
            <p:ph type="title"/>
          </p:nvPr>
        </p:nvSpPr>
        <p:spPr/>
        <p:txBody>
          <a:bodyPr/>
          <a:lstStyle/>
          <a:p>
            <a:r>
              <a:rPr lang="en-US" dirty="0" smtClean="0"/>
              <a:t>Priorities</a:t>
            </a:r>
            <a:endParaRPr lang="en-US" dirty="0"/>
          </a:p>
        </p:txBody>
      </p:sp>
      <p:sp>
        <p:nvSpPr>
          <p:cNvPr id="332803" name="Rectangle 3"/>
          <p:cNvSpPr>
            <a:spLocks noGrp="1" noChangeArrowheads="1"/>
          </p:cNvSpPr>
          <p:nvPr>
            <p:ph idx="1"/>
          </p:nvPr>
        </p:nvSpPr>
        <p:spPr>
          <a:xfrm>
            <a:off x="457200" y="1600201"/>
            <a:ext cx="8229600" cy="3484984"/>
          </a:xfrm>
        </p:spPr>
        <p:txBody>
          <a:bodyPr/>
          <a:lstStyle/>
          <a:p>
            <a:pPr>
              <a:lnSpc>
                <a:spcPct val="90000"/>
              </a:lnSpc>
            </a:pPr>
            <a:r>
              <a:rPr lang="en-US" dirty="0"/>
              <a:t>Enables the nurse and patient to make the best use of time, energy, and health care dollars.</a:t>
            </a:r>
          </a:p>
          <a:p>
            <a:pPr>
              <a:lnSpc>
                <a:spcPct val="90000"/>
              </a:lnSpc>
            </a:pPr>
            <a:r>
              <a:rPr lang="en-US" dirty="0"/>
              <a:t>Designs the plan </a:t>
            </a:r>
            <a:r>
              <a:rPr lang="en-US" u="sng" dirty="0"/>
              <a:t>with</a:t>
            </a:r>
            <a:r>
              <a:rPr lang="en-US" dirty="0"/>
              <a:t> the </a:t>
            </a:r>
            <a:r>
              <a:rPr lang="en-US" dirty="0" smtClean="0"/>
              <a:t>patient </a:t>
            </a:r>
            <a:r>
              <a:rPr lang="en-US" dirty="0"/>
              <a:t>and </a:t>
            </a:r>
            <a:r>
              <a:rPr lang="en-US" dirty="0" smtClean="0"/>
              <a:t>significant  others </a:t>
            </a:r>
            <a:r>
              <a:rPr lang="en-US" dirty="0"/>
              <a:t>not </a:t>
            </a:r>
            <a:r>
              <a:rPr lang="en-US" u="sng" dirty="0"/>
              <a:t>for</a:t>
            </a:r>
            <a:r>
              <a:rPr lang="en-US" dirty="0"/>
              <a:t> them</a:t>
            </a:r>
            <a:r>
              <a:rPr lang="en-US" dirty="0" smtClean="0"/>
              <a:t>.</a:t>
            </a:r>
            <a:endParaRPr lang="en-US" dirty="0"/>
          </a:p>
        </p:txBody>
      </p:sp>
      <p:sp>
        <p:nvSpPr>
          <p:cNvPr id="5" name="Slide Number Placeholder 5"/>
          <p:cNvSpPr>
            <a:spLocks noGrp="1"/>
          </p:cNvSpPr>
          <p:nvPr>
            <p:ph type="sldNum" sz="quarter" idx="12"/>
          </p:nvPr>
        </p:nvSpPr>
        <p:spPr/>
        <p:txBody>
          <a:bodyPr/>
          <a:lstStyle/>
          <a:p>
            <a:fld id="{42D7FFA6-E265-4356-8D02-64F89E2E605B}" type="slidenum">
              <a:rPr lang="en-US"/>
              <a:pPr/>
              <a:t>24</a:t>
            </a:fld>
            <a:endParaRPr lang="en-US"/>
          </a:p>
        </p:txBody>
      </p:sp>
      <p:pic>
        <p:nvPicPr>
          <p:cNvPr id="332804" name="Picture 4" descr="j0258027"/>
          <p:cNvPicPr>
            <a:picLocks noChangeAspect="1" noChangeArrowheads="1"/>
          </p:cNvPicPr>
          <p:nvPr/>
        </p:nvPicPr>
        <p:blipFill>
          <a:blip r:embed="rId3" cstate="print"/>
          <a:srcRect/>
          <a:stretch>
            <a:fillRect/>
          </a:stretch>
        </p:blipFill>
        <p:spPr bwMode="auto">
          <a:xfrm>
            <a:off x="5796136" y="5229200"/>
            <a:ext cx="2101850" cy="14097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2803">
                                            <p:txEl>
                                              <p:pRg st="0" end="0"/>
                                            </p:txEl>
                                          </p:spTgt>
                                        </p:tgtEl>
                                        <p:attrNameLst>
                                          <p:attrName>style.visibility</p:attrName>
                                        </p:attrNameLst>
                                      </p:cBhvr>
                                      <p:to>
                                        <p:strVal val="visible"/>
                                      </p:to>
                                    </p:set>
                                    <p:animEffect transition="in" filter="wipe(left)">
                                      <p:cBhvr>
                                        <p:cTn id="7" dur="500"/>
                                        <p:tgtEl>
                                          <p:spTgt spid="3328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32803">
                                            <p:txEl>
                                              <p:pRg st="1" end="1"/>
                                            </p:txEl>
                                          </p:spTgt>
                                        </p:tgtEl>
                                        <p:attrNameLst>
                                          <p:attrName>style.visibility</p:attrName>
                                        </p:attrNameLst>
                                      </p:cBhvr>
                                      <p:to>
                                        <p:strVal val="visible"/>
                                      </p:to>
                                    </p:set>
                                    <p:animEffect transition="in" filter="wipe(left)">
                                      <p:cBhvr>
                                        <p:cTn id="12" dur="500"/>
                                        <p:tgtEl>
                                          <p:spTgt spid="3328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2803"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3826" name="Rectangle 2"/>
          <p:cNvSpPr>
            <a:spLocks noGrp="1" noChangeArrowheads="1"/>
          </p:cNvSpPr>
          <p:nvPr>
            <p:ph type="title"/>
          </p:nvPr>
        </p:nvSpPr>
        <p:spPr/>
        <p:txBody>
          <a:bodyPr>
            <a:normAutofit fontScale="90000"/>
          </a:bodyPr>
          <a:lstStyle/>
          <a:p>
            <a:r>
              <a:rPr lang="en-US"/>
              <a:t>General Guidelines for Setting Priorities</a:t>
            </a:r>
          </a:p>
        </p:txBody>
      </p:sp>
      <p:sp>
        <p:nvSpPr>
          <p:cNvPr id="333827" name="Rectangle 3"/>
          <p:cNvSpPr>
            <a:spLocks noGrp="1" noChangeArrowheads="1"/>
          </p:cNvSpPr>
          <p:nvPr>
            <p:ph idx="1"/>
          </p:nvPr>
        </p:nvSpPr>
        <p:spPr>
          <a:xfrm>
            <a:off x="179512" y="1628800"/>
            <a:ext cx="7128792" cy="4525963"/>
          </a:xfrm>
        </p:spPr>
        <p:txBody>
          <a:bodyPr/>
          <a:lstStyle/>
          <a:p>
            <a:pPr marL="609600" indent="-609600">
              <a:lnSpc>
                <a:spcPct val="90000"/>
              </a:lnSpc>
            </a:pPr>
            <a:r>
              <a:rPr lang="en-US" dirty="0"/>
              <a:t>Take care of immediate </a:t>
            </a:r>
            <a:r>
              <a:rPr lang="en-US" dirty="0" smtClean="0"/>
              <a:t>life-threatening </a:t>
            </a:r>
            <a:r>
              <a:rPr lang="en-US" dirty="0"/>
              <a:t>issues.</a:t>
            </a:r>
          </a:p>
          <a:p>
            <a:pPr marL="609600" indent="-609600">
              <a:lnSpc>
                <a:spcPct val="90000"/>
              </a:lnSpc>
            </a:pPr>
            <a:r>
              <a:rPr lang="en-US" dirty="0"/>
              <a:t>Safety issues.</a:t>
            </a:r>
          </a:p>
          <a:p>
            <a:pPr marL="609600" indent="-609600">
              <a:lnSpc>
                <a:spcPct val="90000"/>
              </a:lnSpc>
            </a:pPr>
            <a:r>
              <a:rPr lang="en-US" dirty="0"/>
              <a:t>Patient-identified issues.</a:t>
            </a:r>
          </a:p>
          <a:p>
            <a:pPr marL="609600" indent="-609600">
              <a:lnSpc>
                <a:spcPct val="90000"/>
              </a:lnSpc>
            </a:pPr>
            <a:r>
              <a:rPr lang="en-US" dirty="0"/>
              <a:t>Nurse-identified priorities based on the overall picture, the patient as a whole person, and availability of time and resources.</a:t>
            </a:r>
          </a:p>
        </p:txBody>
      </p:sp>
      <p:sp>
        <p:nvSpPr>
          <p:cNvPr id="5" name="Slide Number Placeholder 5"/>
          <p:cNvSpPr>
            <a:spLocks noGrp="1"/>
          </p:cNvSpPr>
          <p:nvPr>
            <p:ph type="sldNum" sz="quarter" idx="12"/>
          </p:nvPr>
        </p:nvSpPr>
        <p:spPr/>
        <p:txBody>
          <a:bodyPr/>
          <a:lstStyle/>
          <a:p>
            <a:fld id="{F7081C9E-4FB3-4FBB-9D4A-E832C522EE3F}" type="slidenum">
              <a:rPr lang="en-US"/>
              <a:pPr/>
              <a:t>25</a:t>
            </a:fld>
            <a:endParaRPr lang="en-US"/>
          </a:p>
        </p:txBody>
      </p:sp>
      <p:pic>
        <p:nvPicPr>
          <p:cNvPr id="333828" name="Picture 4" descr="PE06259_"/>
          <p:cNvPicPr>
            <a:picLocks noChangeAspect="1" noChangeArrowheads="1"/>
          </p:cNvPicPr>
          <p:nvPr/>
        </p:nvPicPr>
        <p:blipFill>
          <a:blip r:embed="rId3" cstate="print"/>
          <a:srcRect/>
          <a:stretch>
            <a:fillRect/>
          </a:stretch>
        </p:blipFill>
        <p:spPr bwMode="auto">
          <a:xfrm>
            <a:off x="7452320" y="2852936"/>
            <a:ext cx="1484313" cy="1890713"/>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3827">
                                            <p:txEl>
                                              <p:pRg st="0" end="0"/>
                                            </p:txEl>
                                          </p:spTgt>
                                        </p:tgtEl>
                                        <p:attrNameLst>
                                          <p:attrName>style.visibility</p:attrName>
                                        </p:attrNameLst>
                                      </p:cBhvr>
                                      <p:to>
                                        <p:strVal val="visible"/>
                                      </p:to>
                                    </p:set>
                                    <p:animEffect transition="in" filter="wipe(left)">
                                      <p:cBhvr>
                                        <p:cTn id="7" dur="500"/>
                                        <p:tgtEl>
                                          <p:spTgt spid="3338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33827">
                                            <p:txEl>
                                              <p:pRg st="1" end="1"/>
                                            </p:txEl>
                                          </p:spTgt>
                                        </p:tgtEl>
                                        <p:attrNameLst>
                                          <p:attrName>style.visibility</p:attrName>
                                        </p:attrNameLst>
                                      </p:cBhvr>
                                      <p:to>
                                        <p:strVal val="visible"/>
                                      </p:to>
                                    </p:set>
                                    <p:animEffect transition="in" filter="wipe(left)">
                                      <p:cBhvr>
                                        <p:cTn id="12" dur="500"/>
                                        <p:tgtEl>
                                          <p:spTgt spid="3338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33827">
                                            <p:txEl>
                                              <p:pRg st="2" end="2"/>
                                            </p:txEl>
                                          </p:spTgt>
                                        </p:tgtEl>
                                        <p:attrNameLst>
                                          <p:attrName>style.visibility</p:attrName>
                                        </p:attrNameLst>
                                      </p:cBhvr>
                                      <p:to>
                                        <p:strVal val="visible"/>
                                      </p:to>
                                    </p:set>
                                    <p:animEffect transition="in" filter="wipe(left)">
                                      <p:cBhvr>
                                        <p:cTn id="17" dur="500"/>
                                        <p:tgtEl>
                                          <p:spTgt spid="3338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33827">
                                            <p:txEl>
                                              <p:pRg st="3" end="3"/>
                                            </p:txEl>
                                          </p:spTgt>
                                        </p:tgtEl>
                                        <p:attrNameLst>
                                          <p:attrName>style.visibility</p:attrName>
                                        </p:attrNameLst>
                                      </p:cBhvr>
                                      <p:to>
                                        <p:strVal val="visible"/>
                                      </p:to>
                                    </p:set>
                                    <p:animEffect transition="in" filter="wipe(left)">
                                      <p:cBhvr>
                                        <p:cTn id="22" dur="500"/>
                                        <p:tgtEl>
                                          <p:spTgt spid="3338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3827"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4850" name="Rectangle 2"/>
          <p:cNvSpPr>
            <a:spLocks noGrp="1" noChangeArrowheads="1"/>
          </p:cNvSpPr>
          <p:nvPr>
            <p:ph type="title"/>
          </p:nvPr>
        </p:nvSpPr>
        <p:spPr>
          <a:xfrm>
            <a:off x="457200" y="274638"/>
            <a:ext cx="8229600" cy="922114"/>
          </a:xfrm>
        </p:spPr>
        <p:txBody>
          <a:bodyPr/>
          <a:lstStyle/>
          <a:p>
            <a:r>
              <a:rPr lang="en-US" b="1" dirty="0"/>
              <a:t>Implementation</a:t>
            </a:r>
          </a:p>
        </p:txBody>
      </p:sp>
      <p:sp>
        <p:nvSpPr>
          <p:cNvPr id="334851" name="Rectangle 3"/>
          <p:cNvSpPr>
            <a:spLocks noGrp="1" noChangeArrowheads="1"/>
          </p:cNvSpPr>
          <p:nvPr>
            <p:ph idx="1"/>
          </p:nvPr>
        </p:nvSpPr>
        <p:spPr>
          <a:xfrm>
            <a:off x="457200" y="1196752"/>
            <a:ext cx="8229600" cy="5544616"/>
          </a:xfrm>
        </p:spPr>
        <p:txBody>
          <a:bodyPr>
            <a:normAutofit/>
          </a:bodyPr>
          <a:lstStyle/>
          <a:p>
            <a:r>
              <a:rPr lang="en-US" dirty="0" smtClean="0"/>
              <a:t>Putting </a:t>
            </a:r>
            <a:r>
              <a:rPr lang="en-US" dirty="0"/>
              <a:t>the nursing plan into action (nursing interventions</a:t>
            </a:r>
            <a:r>
              <a:rPr lang="en-US" dirty="0" smtClean="0"/>
              <a:t>)</a:t>
            </a:r>
          </a:p>
          <a:p>
            <a:r>
              <a:rPr lang="en-US" dirty="0" smtClean="0"/>
              <a:t>the </a:t>
            </a:r>
            <a:r>
              <a:rPr lang="en-US" dirty="0"/>
              <a:t>actual performance of the activities that have been selected to help the client achieve the set goals</a:t>
            </a:r>
            <a:r>
              <a:rPr lang="en-US" dirty="0" smtClean="0"/>
              <a:t>.</a:t>
            </a:r>
          </a:p>
          <a:p>
            <a:r>
              <a:rPr lang="en-US" dirty="0" smtClean="0"/>
              <a:t>The </a:t>
            </a:r>
            <a:r>
              <a:rPr lang="en-US" dirty="0"/>
              <a:t>client's needs are reassessed continuously during the implementation </a:t>
            </a:r>
            <a:r>
              <a:rPr lang="en-US" dirty="0" smtClean="0"/>
              <a:t>stage</a:t>
            </a:r>
          </a:p>
          <a:p>
            <a:r>
              <a:rPr lang="en-US" dirty="0" smtClean="0"/>
              <a:t>Any </a:t>
            </a:r>
            <a:r>
              <a:rPr lang="en-US" dirty="0"/>
              <a:t>new needs can be identified and </a:t>
            </a:r>
            <a:r>
              <a:rPr lang="en-US" dirty="0" smtClean="0"/>
              <a:t>the </a:t>
            </a:r>
            <a:r>
              <a:rPr lang="en-US" dirty="0"/>
              <a:t>nursing care plan can be modified or </a:t>
            </a:r>
            <a:r>
              <a:rPr lang="en-US" dirty="0" smtClean="0"/>
              <a:t>adapted.</a:t>
            </a:r>
          </a:p>
          <a:p>
            <a:pPr>
              <a:buNone/>
            </a:pPr>
            <a:endParaRPr lang="en-US" dirty="0" smtClean="0"/>
          </a:p>
        </p:txBody>
      </p:sp>
      <p:sp>
        <p:nvSpPr>
          <p:cNvPr id="5" name="Slide Number Placeholder 5"/>
          <p:cNvSpPr>
            <a:spLocks noGrp="1"/>
          </p:cNvSpPr>
          <p:nvPr>
            <p:ph type="sldNum" sz="quarter" idx="12"/>
          </p:nvPr>
        </p:nvSpPr>
        <p:spPr/>
        <p:txBody>
          <a:bodyPr/>
          <a:lstStyle/>
          <a:p>
            <a:fld id="{23CF392F-E791-4522-9A98-F1544515167C}" type="slidenum">
              <a:rPr lang="en-US"/>
              <a:pPr/>
              <a:t>26</a:t>
            </a:fld>
            <a:endParaRPr lang="en-US"/>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1"/>
          <p:cNvSpPr>
            <a:spLocks noGrp="1"/>
          </p:cNvSpPr>
          <p:nvPr>
            <p:ph idx="1"/>
          </p:nvPr>
        </p:nvSpPr>
        <p:spPr/>
        <p:txBody>
          <a:bodyPr/>
          <a:lstStyle/>
          <a:p>
            <a:pPr eaLnBrk="1" hangingPunct="1">
              <a:buFont typeface="Wingdings 3" charset="2"/>
              <a:buChar char=""/>
              <a:defRPr/>
            </a:pPr>
            <a:r>
              <a:rPr lang="en-US" sz="4000" b="1" dirty="0" smtClean="0"/>
              <a:t>P</a:t>
            </a:r>
            <a:r>
              <a:rPr lang="en-US" b="1" dirty="0" smtClean="0"/>
              <a:t>lanning</a:t>
            </a:r>
            <a:endParaRPr lang="en-US" dirty="0" smtClean="0"/>
          </a:p>
          <a:p>
            <a:pPr indent="0" eaLnBrk="1" hangingPunct="1">
              <a:buFont typeface="Wingdings 3" charset="2"/>
              <a:buNone/>
              <a:defRPr/>
            </a:pPr>
            <a:r>
              <a:rPr lang="en-US" sz="2400" dirty="0" smtClean="0"/>
              <a:t>Describes what you expect will occur for the patient. It can be helpful to think of this step as Goals or Outcomes.</a:t>
            </a:r>
          </a:p>
          <a:p>
            <a:pPr eaLnBrk="1" hangingPunct="1">
              <a:buFont typeface="Wingdings 3" charset="2"/>
              <a:buNone/>
              <a:defRPr/>
            </a:pPr>
            <a:endParaRPr lang="en-US" sz="1200" dirty="0" smtClean="0"/>
          </a:p>
          <a:p>
            <a:pPr eaLnBrk="1" hangingPunct="1">
              <a:buFont typeface="Wingdings 3" charset="2"/>
              <a:buChar char=""/>
              <a:defRPr/>
            </a:pPr>
            <a:r>
              <a:rPr lang="en-US" sz="3600" b="1" dirty="0" smtClean="0"/>
              <a:t>I</a:t>
            </a:r>
            <a:r>
              <a:rPr lang="en-US" b="1" dirty="0" smtClean="0"/>
              <a:t>mplementation</a:t>
            </a:r>
            <a:endParaRPr lang="en-US" dirty="0" smtClean="0"/>
          </a:p>
          <a:p>
            <a:pPr indent="0" eaLnBrk="1" hangingPunct="1">
              <a:buFont typeface="Wingdings 3" charset="2"/>
              <a:buNone/>
              <a:defRPr/>
            </a:pPr>
            <a:r>
              <a:rPr lang="en-US" sz="2400" dirty="0" smtClean="0"/>
              <a:t>Describes what you plan to do to meet the patient’s needs, guided in part by your NANDA diagnosis (Hughes, et al., 2008). Sometimes termed Interventions.</a:t>
            </a:r>
          </a:p>
          <a:p>
            <a:pPr eaLnBrk="1" hangingPunct="1">
              <a:buFont typeface="Wingdings 3" charset="2"/>
              <a:buNone/>
              <a:defRPr/>
            </a:pPr>
            <a:endParaRPr lang="en-US" dirty="0" smtClean="0"/>
          </a:p>
          <a:p>
            <a:pPr eaLnBrk="1" hangingPunct="1">
              <a:buFont typeface="Wingdings 3" charset="2"/>
              <a:buNone/>
              <a:defRPr/>
            </a:pPr>
            <a:endParaRPr lang="en-US" dirty="0" smtClean="0"/>
          </a:p>
          <a:p>
            <a:pPr eaLnBrk="1" hangingPunct="1">
              <a:buFont typeface="Wingdings 3" charset="2"/>
              <a:buNone/>
              <a:defRPr/>
            </a:pPr>
            <a:endParaRPr lang="en-US" dirty="0" smtClean="0"/>
          </a:p>
        </p:txBody>
      </p:sp>
      <p:sp>
        <p:nvSpPr>
          <p:cNvPr id="3" name="Title 2"/>
          <p:cNvSpPr>
            <a:spLocks noGrp="1"/>
          </p:cNvSpPr>
          <p:nvPr>
            <p:ph type="title"/>
          </p:nvPr>
        </p:nvSpPr>
        <p:spPr>
          <a:xfrm>
            <a:off x="457200" y="381000"/>
            <a:ext cx="8229600" cy="1371600"/>
          </a:xfrm>
        </p:spPr>
        <p:txBody>
          <a:bodyPr>
            <a:noAutofit/>
          </a:bodyPr>
          <a:lstStyle/>
          <a:p>
            <a:pPr algn="ctr" eaLnBrk="1" fontAlgn="auto" hangingPunct="1">
              <a:spcAft>
                <a:spcPts val="0"/>
              </a:spcAft>
              <a:defRPr/>
            </a:pPr>
            <a:r>
              <a:rPr lang="en-US" sz="3600" dirty="0" smtClean="0">
                <a:ea typeface="+mj-ea"/>
              </a:rPr>
              <a:t>The Nursing Process (ADPIE): </a:t>
            </a:r>
            <a:r>
              <a:rPr lang="en-US" sz="3600" b="1" dirty="0" smtClean="0">
                <a:ea typeface="+mj-ea"/>
              </a:rPr>
              <a:t>Planning and Implementation</a:t>
            </a:r>
            <a:endParaRPr lang="en-US" sz="3600" b="1" dirty="0">
              <a:ea typeface="+mj-ea"/>
            </a:endParaRPr>
          </a:p>
        </p:txBody>
      </p:sp>
      <p:sp>
        <p:nvSpPr>
          <p:cNvPr id="25604" name="Date Placeholder 3"/>
          <p:cNvSpPr>
            <a:spLocks noGrp="1"/>
          </p:cNvSpPr>
          <p:nvPr>
            <p:ph type="dt" sz="quarter" idx="12"/>
          </p:nvPr>
        </p:nvSpPr>
        <p:spPr>
          <a:noFill/>
        </p:spPr>
        <p:txBody>
          <a:bodyPr/>
          <a:lstStyle/>
          <a:p>
            <a:r>
              <a:rPr lang="en-US" smtClean="0"/>
              <a:t>July 2010</a:t>
            </a:r>
          </a:p>
        </p:txBody>
      </p:sp>
      <p:sp>
        <p:nvSpPr>
          <p:cNvPr id="25605" name="Slide Number Placeholder 4"/>
          <p:cNvSpPr>
            <a:spLocks noGrp="1"/>
          </p:cNvSpPr>
          <p:nvPr>
            <p:ph type="sldNum" sz="quarter" idx="11"/>
          </p:nvPr>
        </p:nvSpPr>
        <p:spPr>
          <a:noFill/>
        </p:spPr>
        <p:txBody>
          <a:bodyPr/>
          <a:lstStyle/>
          <a:p>
            <a:fld id="{D2BB9D14-4103-4BBD-A1AE-6536568444A3}" type="slidenum">
              <a:rPr lang="en-US" smtClean="0"/>
              <a:pPr/>
              <a:t>27</a:t>
            </a:fld>
            <a:endParaRPr lang="en-US" smtClean="0"/>
          </a:p>
        </p:txBody>
      </p:sp>
      <p:sp>
        <p:nvSpPr>
          <p:cNvPr id="25606" name="Footer Placeholder 5"/>
          <p:cNvSpPr>
            <a:spLocks noGrp="1"/>
          </p:cNvSpPr>
          <p:nvPr>
            <p:ph type="ftr" sz="quarter" idx="10"/>
          </p:nvPr>
        </p:nvSpPr>
        <p:spPr>
          <a:noFill/>
        </p:spPr>
        <p:txBody>
          <a:bodyPr/>
          <a:lstStyle/>
          <a:p>
            <a:r>
              <a:rPr lang="en-US" smtClean="0"/>
              <a:t>© AusmedOnline            PPPRES30v1.0</a:t>
            </a:r>
          </a:p>
        </p:txBody>
      </p:sp>
    </p:spTree>
  </p:cSld>
  <p:clrMapOvr>
    <a:masterClrMapping/>
  </p:clrMapOvr>
  <p:transition spd="med">
    <p:rand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1"/>
          <p:cNvSpPr>
            <a:spLocks noGrp="1"/>
          </p:cNvSpPr>
          <p:nvPr>
            <p:ph idx="1"/>
          </p:nvPr>
        </p:nvSpPr>
        <p:spPr>
          <a:xfrm>
            <a:off x="457200" y="1828800"/>
            <a:ext cx="8229600" cy="3886200"/>
          </a:xfrm>
        </p:spPr>
        <p:txBody>
          <a:bodyPr>
            <a:normAutofit lnSpcReduction="10000"/>
          </a:bodyPr>
          <a:lstStyle/>
          <a:p>
            <a:pPr eaLnBrk="1" hangingPunct="1"/>
            <a:r>
              <a:rPr lang="en-US" sz="2800" smtClean="0">
                <a:ea typeface="ＭＳ Ｐゴシック" pitchFamily="34" charset="-128"/>
              </a:rPr>
              <a:t>Use the acronym SMART to guide your Planning and Implementation:</a:t>
            </a:r>
          </a:p>
          <a:p>
            <a:pPr marL="1096963" lvl="2" indent="0" eaLnBrk="1" hangingPunct="1">
              <a:buClr>
                <a:schemeClr val="accent1"/>
              </a:buClr>
              <a:buFont typeface="Wingdings" pitchFamily="2" charset="2"/>
              <a:buChar char="§"/>
            </a:pPr>
            <a:r>
              <a:rPr lang="en-US" sz="3200" b="1" smtClean="0">
                <a:ea typeface="ＭＳ Ｐゴシック" pitchFamily="34" charset="-128"/>
              </a:rPr>
              <a:t>S</a:t>
            </a:r>
            <a:r>
              <a:rPr lang="en-US" smtClean="0">
                <a:ea typeface="ＭＳ Ｐゴシック" pitchFamily="34" charset="-128"/>
              </a:rPr>
              <a:t>pecific</a:t>
            </a:r>
          </a:p>
          <a:p>
            <a:pPr marL="1096963" lvl="2" indent="0" eaLnBrk="1" hangingPunct="1">
              <a:buClr>
                <a:schemeClr val="accent1"/>
              </a:buClr>
              <a:buFont typeface="Wingdings" pitchFamily="2" charset="2"/>
              <a:buChar char="§"/>
            </a:pPr>
            <a:r>
              <a:rPr lang="en-US" sz="3200" b="1" smtClean="0">
                <a:ea typeface="ＭＳ Ｐゴシック" pitchFamily="34" charset="-128"/>
              </a:rPr>
              <a:t>M</a:t>
            </a:r>
            <a:r>
              <a:rPr lang="en-US" smtClean="0">
                <a:ea typeface="ＭＳ Ｐゴシック" pitchFamily="34" charset="-128"/>
              </a:rPr>
              <a:t>easureable</a:t>
            </a:r>
          </a:p>
          <a:p>
            <a:pPr marL="1096963" lvl="2" indent="0" eaLnBrk="1" hangingPunct="1">
              <a:buClr>
                <a:schemeClr val="accent1"/>
              </a:buClr>
              <a:buFont typeface="Wingdings" pitchFamily="2" charset="2"/>
              <a:buChar char="§"/>
            </a:pPr>
            <a:r>
              <a:rPr lang="en-US" sz="3200" b="1" smtClean="0">
                <a:ea typeface="ＭＳ Ｐゴシック" pitchFamily="34" charset="-128"/>
              </a:rPr>
              <a:t>A</a:t>
            </a:r>
            <a:r>
              <a:rPr lang="en-US" smtClean="0">
                <a:ea typeface="ＭＳ Ｐゴシック" pitchFamily="34" charset="-128"/>
              </a:rPr>
              <a:t>chievable</a:t>
            </a:r>
          </a:p>
          <a:p>
            <a:pPr marL="1096963" lvl="2" indent="0" eaLnBrk="1" hangingPunct="1">
              <a:buClr>
                <a:schemeClr val="accent1"/>
              </a:buClr>
              <a:buFont typeface="Wingdings" pitchFamily="2" charset="2"/>
              <a:buChar char="§"/>
            </a:pPr>
            <a:r>
              <a:rPr lang="en-US" sz="3200" b="1" smtClean="0">
                <a:ea typeface="ＭＳ Ｐゴシック" pitchFamily="34" charset="-128"/>
              </a:rPr>
              <a:t>R</a:t>
            </a:r>
            <a:r>
              <a:rPr lang="en-US" smtClean="0">
                <a:ea typeface="ＭＳ Ｐゴシック" pitchFamily="34" charset="-128"/>
              </a:rPr>
              <a:t>ealistic</a:t>
            </a:r>
          </a:p>
          <a:p>
            <a:pPr marL="1096963" lvl="2" indent="0" eaLnBrk="1" hangingPunct="1">
              <a:buClr>
                <a:schemeClr val="accent1"/>
              </a:buClr>
              <a:buFont typeface="Wingdings" pitchFamily="2" charset="2"/>
              <a:buChar char="§"/>
            </a:pPr>
            <a:r>
              <a:rPr lang="en-US" sz="3200" b="1" smtClean="0">
                <a:ea typeface="ＭＳ Ｐゴシック" pitchFamily="34" charset="-128"/>
              </a:rPr>
              <a:t>T</a:t>
            </a:r>
            <a:r>
              <a:rPr lang="en-US" smtClean="0">
                <a:ea typeface="ＭＳ Ｐゴシック" pitchFamily="34" charset="-128"/>
              </a:rPr>
              <a:t>ime-specific</a:t>
            </a:r>
          </a:p>
          <a:p>
            <a:pPr eaLnBrk="1" hangingPunct="1">
              <a:buFont typeface="Wingdings 3" pitchFamily="18" charset="2"/>
              <a:buNone/>
            </a:pPr>
            <a:r>
              <a:rPr lang="en-US" sz="2000" smtClean="0">
                <a:ea typeface="ＭＳ Ｐゴシック" pitchFamily="34" charset="-128"/>
              </a:rPr>
              <a:t>								(Wright, 2005)</a:t>
            </a:r>
          </a:p>
          <a:p>
            <a:pPr eaLnBrk="1" hangingPunct="1"/>
            <a:endParaRPr lang="en-US" smtClean="0">
              <a:ea typeface="ＭＳ Ｐゴシック" pitchFamily="34" charset="-128"/>
            </a:endParaRPr>
          </a:p>
          <a:p>
            <a:pPr eaLnBrk="1" hangingPunct="1"/>
            <a:endParaRPr lang="en-US" smtClean="0">
              <a:ea typeface="ＭＳ Ｐゴシック" pitchFamily="34" charset="-128"/>
            </a:endParaRPr>
          </a:p>
          <a:p>
            <a:pPr eaLnBrk="1" hangingPunct="1">
              <a:buFont typeface="Wingdings 3" pitchFamily="18" charset="2"/>
              <a:buNone/>
            </a:pPr>
            <a:endParaRPr lang="en-US" smtClean="0">
              <a:ea typeface="ＭＳ Ｐゴシック" pitchFamily="34" charset="-128"/>
            </a:endParaRPr>
          </a:p>
        </p:txBody>
      </p:sp>
      <p:sp>
        <p:nvSpPr>
          <p:cNvPr id="26627" name="Title 2"/>
          <p:cNvSpPr>
            <a:spLocks noGrp="1"/>
          </p:cNvSpPr>
          <p:nvPr>
            <p:ph type="title"/>
          </p:nvPr>
        </p:nvSpPr>
        <p:spPr>
          <a:xfrm>
            <a:off x="457200" y="381000"/>
            <a:ext cx="8229600" cy="1371600"/>
          </a:xfrm>
        </p:spPr>
        <p:txBody>
          <a:bodyPr/>
          <a:lstStyle/>
          <a:p>
            <a:pPr algn="ctr" eaLnBrk="1" hangingPunct="1"/>
            <a:r>
              <a:rPr lang="en-US" sz="3600" smtClean="0">
                <a:ea typeface="ＭＳ Ｐゴシック" pitchFamily="34" charset="-128"/>
              </a:rPr>
              <a:t>The Nursing Process (ADPIE): </a:t>
            </a:r>
            <a:r>
              <a:rPr lang="en-US" sz="3600" b="1" smtClean="0">
                <a:ea typeface="ＭＳ Ｐゴシック" pitchFamily="34" charset="-128"/>
              </a:rPr>
              <a:t>Planning and Implementation</a:t>
            </a:r>
          </a:p>
        </p:txBody>
      </p:sp>
      <p:sp>
        <p:nvSpPr>
          <p:cNvPr id="26628" name="Date Placeholder 3"/>
          <p:cNvSpPr>
            <a:spLocks noGrp="1"/>
          </p:cNvSpPr>
          <p:nvPr>
            <p:ph type="dt" sz="quarter" idx="12"/>
          </p:nvPr>
        </p:nvSpPr>
        <p:spPr>
          <a:noFill/>
        </p:spPr>
        <p:txBody>
          <a:bodyPr/>
          <a:lstStyle/>
          <a:p>
            <a:r>
              <a:rPr lang="en-US" smtClean="0"/>
              <a:t>July 2010</a:t>
            </a:r>
          </a:p>
        </p:txBody>
      </p:sp>
      <p:sp>
        <p:nvSpPr>
          <p:cNvPr id="26629" name="Slide Number Placeholder 4"/>
          <p:cNvSpPr>
            <a:spLocks noGrp="1"/>
          </p:cNvSpPr>
          <p:nvPr>
            <p:ph type="sldNum" sz="quarter" idx="11"/>
          </p:nvPr>
        </p:nvSpPr>
        <p:spPr>
          <a:noFill/>
        </p:spPr>
        <p:txBody>
          <a:bodyPr/>
          <a:lstStyle/>
          <a:p>
            <a:fld id="{D404DA53-5734-4BBE-A4A1-474DD1C2004A}" type="slidenum">
              <a:rPr lang="en-US" smtClean="0"/>
              <a:pPr/>
              <a:t>28</a:t>
            </a:fld>
            <a:endParaRPr lang="en-US" smtClean="0"/>
          </a:p>
        </p:txBody>
      </p:sp>
      <p:sp>
        <p:nvSpPr>
          <p:cNvPr id="26630" name="Footer Placeholder 5"/>
          <p:cNvSpPr>
            <a:spLocks noGrp="1"/>
          </p:cNvSpPr>
          <p:nvPr>
            <p:ph type="ftr" sz="quarter" idx="10"/>
          </p:nvPr>
        </p:nvSpPr>
        <p:spPr>
          <a:noFill/>
        </p:spPr>
        <p:txBody>
          <a:bodyPr/>
          <a:lstStyle/>
          <a:p>
            <a:r>
              <a:rPr lang="en-US" smtClean="0"/>
              <a:t>© AusmedOnline            PPPRES30v1.0</a:t>
            </a:r>
          </a:p>
        </p:txBody>
      </p:sp>
    </p:spTree>
  </p:cSld>
  <p:clrMapOvr>
    <a:masterClrMapping/>
  </p:clrMapOvr>
  <p:transition spd="med">
    <p:rand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0" indent="-457200" eaLnBrk="1" hangingPunct="1">
              <a:lnSpc>
                <a:spcPct val="120000"/>
              </a:lnSpc>
              <a:spcBef>
                <a:spcPts val="0"/>
              </a:spcBef>
              <a:buFont typeface="Wingdings 3" charset="2"/>
              <a:buChar char=""/>
              <a:defRPr/>
            </a:pPr>
            <a:r>
              <a:rPr lang="en-US" sz="2800" b="1" dirty="0" smtClean="0"/>
              <a:t>Nursing Outcome Classifications (NOC) </a:t>
            </a:r>
            <a:r>
              <a:rPr lang="en-US" sz="2800" dirty="0" smtClean="0"/>
              <a:t>is standardized language available to describe Planning, similar to NANDA for Diagnosis.</a:t>
            </a:r>
          </a:p>
          <a:p>
            <a:pPr marL="457200" indent="-457200" eaLnBrk="1" hangingPunct="1">
              <a:lnSpc>
                <a:spcPct val="120000"/>
              </a:lnSpc>
              <a:spcBef>
                <a:spcPts val="0"/>
              </a:spcBef>
              <a:buFont typeface="Wingdings 3" charset="2"/>
              <a:buChar char=""/>
              <a:defRPr/>
            </a:pPr>
            <a:endParaRPr lang="en-US" sz="2800" dirty="0" smtClean="0"/>
          </a:p>
          <a:p>
            <a:pPr marL="457200" indent="-457200" eaLnBrk="1" hangingPunct="1">
              <a:lnSpc>
                <a:spcPct val="120000"/>
              </a:lnSpc>
              <a:spcBef>
                <a:spcPts val="0"/>
              </a:spcBef>
              <a:buFont typeface="Wingdings 3" charset="2"/>
              <a:buChar char=""/>
              <a:defRPr/>
            </a:pPr>
            <a:r>
              <a:rPr lang="en-US" sz="2800" dirty="0" smtClean="0">
                <a:solidFill>
                  <a:schemeClr val="accent5">
                    <a:lumMod val="50000"/>
                  </a:schemeClr>
                </a:solidFill>
              </a:rPr>
              <a:t>For our patient example, appropriate NOC terminology for Planning (desired outcome) is:</a:t>
            </a:r>
          </a:p>
          <a:p>
            <a:pPr marL="457200" indent="-457200" algn="ctr" eaLnBrk="1" hangingPunct="1">
              <a:lnSpc>
                <a:spcPct val="120000"/>
              </a:lnSpc>
              <a:spcBef>
                <a:spcPts val="0"/>
              </a:spcBef>
              <a:buFont typeface="Wingdings 3" charset="2"/>
              <a:buNone/>
              <a:defRPr/>
            </a:pPr>
            <a:r>
              <a:rPr lang="en-US" sz="2800" i="1" dirty="0" smtClean="0">
                <a:solidFill>
                  <a:schemeClr val="accent5">
                    <a:lumMod val="50000"/>
                  </a:schemeClr>
                </a:solidFill>
              </a:rPr>
              <a:t>Fluid balance</a:t>
            </a:r>
          </a:p>
          <a:p>
            <a:pPr indent="0" eaLnBrk="1" hangingPunct="1">
              <a:lnSpc>
                <a:spcPct val="90000"/>
              </a:lnSpc>
              <a:spcBef>
                <a:spcPts val="0"/>
              </a:spcBef>
              <a:buFont typeface="Wingdings 3" charset="2"/>
              <a:buNone/>
              <a:defRPr/>
            </a:pPr>
            <a:endParaRPr lang="en-US" sz="2400" dirty="0" smtClean="0"/>
          </a:p>
          <a:p>
            <a:pPr indent="0" eaLnBrk="1" hangingPunct="1">
              <a:lnSpc>
                <a:spcPct val="90000"/>
              </a:lnSpc>
              <a:spcBef>
                <a:spcPts val="0"/>
              </a:spcBef>
              <a:buFont typeface="Wingdings 3" charset="2"/>
              <a:buNone/>
              <a:defRPr/>
            </a:pPr>
            <a:r>
              <a:rPr lang="en-US" sz="2200" dirty="0" smtClean="0"/>
              <a:t>						(</a:t>
            </a:r>
            <a:r>
              <a:rPr lang="en-US" sz="2200" dirty="0" err="1" smtClean="0"/>
              <a:t>Kautz</a:t>
            </a:r>
            <a:r>
              <a:rPr lang="en-US" sz="2200" dirty="0" smtClean="0"/>
              <a:t> et al., 2006)</a:t>
            </a:r>
          </a:p>
        </p:txBody>
      </p:sp>
      <p:sp>
        <p:nvSpPr>
          <p:cNvPr id="3" name="Title 2"/>
          <p:cNvSpPr>
            <a:spLocks noGrp="1"/>
          </p:cNvSpPr>
          <p:nvPr>
            <p:ph type="title"/>
          </p:nvPr>
        </p:nvSpPr>
        <p:spPr>
          <a:xfrm>
            <a:off x="457200" y="381000"/>
            <a:ext cx="8229600" cy="1371600"/>
          </a:xfrm>
        </p:spPr>
        <p:txBody>
          <a:bodyPr>
            <a:noAutofit/>
          </a:bodyPr>
          <a:lstStyle/>
          <a:p>
            <a:pPr algn="ctr" eaLnBrk="1" fontAlgn="auto" hangingPunct="1">
              <a:spcAft>
                <a:spcPts val="0"/>
              </a:spcAft>
              <a:defRPr/>
            </a:pPr>
            <a:r>
              <a:rPr lang="en-US" sz="3600" dirty="0" smtClean="0">
                <a:ea typeface="+mj-ea"/>
              </a:rPr>
              <a:t>The Nursing Process (ADPIE):</a:t>
            </a:r>
            <a:br>
              <a:rPr lang="en-US" sz="3600" dirty="0" smtClean="0">
                <a:ea typeface="+mj-ea"/>
              </a:rPr>
            </a:br>
            <a:r>
              <a:rPr lang="en-US" sz="3600" b="1" dirty="0" smtClean="0">
                <a:ea typeface="+mj-ea"/>
              </a:rPr>
              <a:t>Planning</a:t>
            </a:r>
            <a:endParaRPr lang="en-US" sz="3600" b="1" dirty="0">
              <a:ea typeface="+mj-ea"/>
            </a:endParaRPr>
          </a:p>
        </p:txBody>
      </p:sp>
      <p:sp>
        <p:nvSpPr>
          <p:cNvPr id="27652" name="Date Placeholder 3"/>
          <p:cNvSpPr>
            <a:spLocks noGrp="1"/>
          </p:cNvSpPr>
          <p:nvPr>
            <p:ph type="dt" sz="quarter" idx="12"/>
          </p:nvPr>
        </p:nvSpPr>
        <p:spPr>
          <a:noFill/>
        </p:spPr>
        <p:txBody>
          <a:bodyPr/>
          <a:lstStyle/>
          <a:p>
            <a:r>
              <a:rPr lang="en-US" smtClean="0"/>
              <a:t>July 2010</a:t>
            </a:r>
          </a:p>
        </p:txBody>
      </p:sp>
      <p:sp>
        <p:nvSpPr>
          <p:cNvPr id="27653" name="Slide Number Placeholder 4"/>
          <p:cNvSpPr>
            <a:spLocks noGrp="1"/>
          </p:cNvSpPr>
          <p:nvPr>
            <p:ph type="sldNum" sz="quarter" idx="11"/>
          </p:nvPr>
        </p:nvSpPr>
        <p:spPr>
          <a:noFill/>
        </p:spPr>
        <p:txBody>
          <a:bodyPr/>
          <a:lstStyle/>
          <a:p>
            <a:fld id="{C5F83DD3-1A76-4B29-AC6B-D56B715B0C8F}" type="slidenum">
              <a:rPr lang="en-US" smtClean="0"/>
              <a:pPr/>
              <a:t>29</a:t>
            </a:fld>
            <a:endParaRPr lang="en-US" smtClean="0"/>
          </a:p>
        </p:txBody>
      </p:sp>
      <p:sp>
        <p:nvSpPr>
          <p:cNvPr id="27654" name="Footer Placeholder 5"/>
          <p:cNvSpPr>
            <a:spLocks noGrp="1"/>
          </p:cNvSpPr>
          <p:nvPr>
            <p:ph type="ftr" sz="quarter" idx="10"/>
          </p:nvPr>
        </p:nvSpPr>
        <p:spPr>
          <a:noFill/>
        </p:spPr>
        <p:txBody>
          <a:bodyPr/>
          <a:lstStyle/>
          <a:p>
            <a:r>
              <a:rPr lang="en-US" smtClean="0"/>
              <a:t>© AusmedOnline            PPPRES30v1.0</a:t>
            </a:r>
          </a:p>
        </p:txBody>
      </p:sp>
    </p:spTree>
  </p:cSld>
  <p:clrMapOvr>
    <a:masterClrMapping/>
  </p:clrMapOvr>
  <p:transition spd="med">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eaLnBrk="1" hangingPunct="1">
              <a:lnSpc>
                <a:spcPct val="90000"/>
              </a:lnSpc>
              <a:buFont typeface="Wingdings 3" charset="2"/>
              <a:buChar char=""/>
              <a:defRPr/>
            </a:pPr>
            <a:r>
              <a:rPr lang="en-US" sz="2800" dirty="0" smtClean="0"/>
              <a:t>A care plan is a document that outlines the nursing care that is planned for a patient.</a:t>
            </a:r>
          </a:p>
          <a:p>
            <a:pPr eaLnBrk="1" hangingPunct="1">
              <a:lnSpc>
                <a:spcPct val="90000"/>
              </a:lnSpc>
              <a:buFont typeface="Wingdings 3" charset="2"/>
              <a:buNone/>
              <a:defRPr/>
            </a:pPr>
            <a:endParaRPr lang="en-US" sz="2800" dirty="0" smtClean="0"/>
          </a:p>
          <a:p>
            <a:pPr eaLnBrk="1" hangingPunct="1">
              <a:lnSpc>
                <a:spcPct val="90000"/>
              </a:lnSpc>
              <a:buFont typeface="Wingdings 3" charset="2"/>
              <a:buChar char=""/>
              <a:defRPr/>
            </a:pPr>
            <a:r>
              <a:rPr lang="en-US" sz="2800" dirty="0" smtClean="0"/>
              <a:t>Care plans evolved as a way for nurses to monitor nursing care and to communicate between incoming and outgoing shifts (</a:t>
            </a:r>
            <a:r>
              <a:rPr lang="en-US" sz="2800" dirty="0" err="1" smtClean="0"/>
              <a:t>Arets</a:t>
            </a:r>
            <a:r>
              <a:rPr lang="en-US" sz="2800" dirty="0" smtClean="0"/>
              <a:t> and </a:t>
            </a:r>
            <a:r>
              <a:rPr lang="en-US" sz="2800" dirty="0" err="1" smtClean="0"/>
              <a:t>Morle</a:t>
            </a:r>
            <a:r>
              <a:rPr lang="en-US" sz="2800" dirty="0" smtClean="0"/>
              <a:t>, 1995).</a:t>
            </a:r>
          </a:p>
          <a:p>
            <a:pPr eaLnBrk="1" hangingPunct="1">
              <a:lnSpc>
                <a:spcPct val="90000"/>
              </a:lnSpc>
              <a:buFont typeface="Wingdings 3" charset="2"/>
              <a:buNone/>
              <a:defRPr/>
            </a:pPr>
            <a:endParaRPr lang="en-US" sz="2800" dirty="0" smtClean="0"/>
          </a:p>
          <a:p>
            <a:pPr eaLnBrk="1" hangingPunct="1">
              <a:lnSpc>
                <a:spcPct val="90000"/>
              </a:lnSpc>
              <a:buFont typeface="Wingdings 3" charset="2"/>
              <a:buChar char=""/>
              <a:defRPr/>
            </a:pPr>
            <a:r>
              <a:rPr lang="en-US" sz="2800" dirty="0" smtClean="0"/>
              <a:t>Care plans ensure that nursing care is planned, measured, documented, and evidence-based, and that outcomes are examined regularly (Greenwood, 1996).</a:t>
            </a:r>
          </a:p>
          <a:p>
            <a:pPr eaLnBrk="1" hangingPunct="1">
              <a:lnSpc>
                <a:spcPct val="90000"/>
              </a:lnSpc>
              <a:buFont typeface="Wingdings 3" charset="2"/>
              <a:buNone/>
              <a:defRPr/>
            </a:pPr>
            <a:endParaRPr lang="en-US" dirty="0" smtClean="0"/>
          </a:p>
          <a:p>
            <a:pPr eaLnBrk="1" hangingPunct="1">
              <a:lnSpc>
                <a:spcPct val="90000"/>
              </a:lnSpc>
              <a:buFont typeface="Wingdings 3" charset="2"/>
              <a:buChar char=""/>
              <a:defRPr/>
            </a:pPr>
            <a:endParaRPr lang="en-US" dirty="0" smtClean="0"/>
          </a:p>
          <a:p>
            <a:pPr eaLnBrk="1" hangingPunct="1">
              <a:lnSpc>
                <a:spcPct val="90000"/>
              </a:lnSpc>
              <a:buFont typeface="Wingdings 3" charset="2"/>
              <a:buNone/>
              <a:defRPr/>
            </a:pPr>
            <a:endParaRPr lang="en-US" dirty="0" smtClean="0"/>
          </a:p>
          <a:p>
            <a:pPr eaLnBrk="1" hangingPunct="1">
              <a:lnSpc>
                <a:spcPct val="90000"/>
              </a:lnSpc>
              <a:buFont typeface="Wingdings 3" charset="2"/>
              <a:buChar char=""/>
              <a:defRPr/>
            </a:pPr>
            <a:endParaRPr lang="en-US" dirty="0" smtClean="0"/>
          </a:p>
          <a:p>
            <a:pPr eaLnBrk="1" hangingPunct="1">
              <a:lnSpc>
                <a:spcPct val="90000"/>
              </a:lnSpc>
              <a:buFont typeface="Wingdings 3" charset="2"/>
              <a:buChar char=""/>
              <a:defRPr/>
            </a:pPr>
            <a:endParaRPr lang="en-US" dirty="0" smtClean="0"/>
          </a:p>
        </p:txBody>
      </p:sp>
      <p:sp>
        <p:nvSpPr>
          <p:cNvPr id="3" name="Title 2"/>
          <p:cNvSpPr>
            <a:spLocks noGrp="1"/>
          </p:cNvSpPr>
          <p:nvPr>
            <p:ph type="title"/>
          </p:nvPr>
        </p:nvSpPr>
        <p:spPr>
          <a:xfrm>
            <a:off x="457200" y="152400"/>
            <a:ext cx="8229600" cy="1371600"/>
          </a:xfrm>
        </p:spPr>
        <p:txBody>
          <a:bodyPr/>
          <a:lstStyle/>
          <a:p>
            <a:pPr algn="ctr" eaLnBrk="1" fontAlgn="auto" hangingPunct="1">
              <a:spcAft>
                <a:spcPts val="0"/>
              </a:spcAft>
              <a:defRPr/>
            </a:pPr>
            <a:r>
              <a:rPr lang="en-US" sz="3600" b="1" dirty="0" smtClean="0">
                <a:ea typeface="+mj-ea"/>
              </a:rPr>
              <a:t>What is a Care Plan?</a:t>
            </a:r>
            <a:endParaRPr lang="en-US" sz="3600" b="1" dirty="0">
              <a:ea typeface="+mj-ea"/>
            </a:endParaRPr>
          </a:p>
        </p:txBody>
      </p:sp>
      <p:sp>
        <p:nvSpPr>
          <p:cNvPr id="6148" name="Date Placeholder 3"/>
          <p:cNvSpPr>
            <a:spLocks noGrp="1"/>
          </p:cNvSpPr>
          <p:nvPr>
            <p:ph type="dt" sz="quarter" idx="12"/>
          </p:nvPr>
        </p:nvSpPr>
        <p:spPr>
          <a:noFill/>
        </p:spPr>
        <p:txBody>
          <a:bodyPr/>
          <a:lstStyle/>
          <a:p>
            <a:r>
              <a:rPr lang="en-US" smtClean="0"/>
              <a:t>July 2010</a:t>
            </a:r>
          </a:p>
        </p:txBody>
      </p:sp>
      <p:sp>
        <p:nvSpPr>
          <p:cNvPr id="6149" name="Slide Number Placeholder 4"/>
          <p:cNvSpPr>
            <a:spLocks noGrp="1"/>
          </p:cNvSpPr>
          <p:nvPr>
            <p:ph type="sldNum" sz="quarter" idx="11"/>
          </p:nvPr>
        </p:nvSpPr>
        <p:spPr>
          <a:noFill/>
        </p:spPr>
        <p:txBody>
          <a:bodyPr/>
          <a:lstStyle/>
          <a:p>
            <a:fld id="{1177B154-916A-442E-A742-DE25B2567D53}" type="slidenum">
              <a:rPr lang="en-US" smtClean="0"/>
              <a:pPr/>
              <a:t>3</a:t>
            </a:fld>
            <a:endParaRPr lang="en-US" smtClean="0"/>
          </a:p>
        </p:txBody>
      </p:sp>
      <p:sp>
        <p:nvSpPr>
          <p:cNvPr id="6150" name="Footer Placeholder 5"/>
          <p:cNvSpPr>
            <a:spLocks noGrp="1"/>
          </p:cNvSpPr>
          <p:nvPr>
            <p:ph type="ftr" sz="quarter" idx="10"/>
          </p:nvPr>
        </p:nvSpPr>
        <p:spPr>
          <a:noFill/>
        </p:spPr>
        <p:txBody>
          <a:bodyPr/>
          <a:lstStyle/>
          <a:p>
            <a:r>
              <a:rPr lang="en-US" smtClean="0"/>
              <a:t>© AusmedOnline            PPPRES30v1.0</a:t>
            </a:r>
          </a:p>
        </p:txBody>
      </p:sp>
    </p:spTree>
  </p:cSld>
  <p:clrMapOvr>
    <a:masterClrMapping/>
  </p:clrMapOvr>
  <p:transition spd="med">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hangingPunct="1">
              <a:buFont typeface="Wingdings 3" charset="2"/>
              <a:buChar char=""/>
              <a:defRPr/>
            </a:pPr>
            <a:r>
              <a:rPr lang="en-US" sz="2600" b="1" dirty="0" smtClean="0"/>
              <a:t>Nursing Interventions Classification (NIC)</a:t>
            </a:r>
            <a:r>
              <a:rPr lang="en-US" sz="2600" dirty="0" smtClean="0"/>
              <a:t> is standardized language available to describe Implementation, again similar to NANDA for diagnosis.</a:t>
            </a:r>
          </a:p>
          <a:p>
            <a:pPr eaLnBrk="1" hangingPunct="1">
              <a:buFont typeface="Wingdings 3" charset="2"/>
              <a:buNone/>
              <a:defRPr/>
            </a:pPr>
            <a:endParaRPr lang="en-US" sz="2600" dirty="0" smtClean="0"/>
          </a:p>
          <a:p>
            <a:pPr eaLnBrk="1" hangingPunct="1">
              <a:buFont typeface="Wingdings 3" charset="2"/>
              <a:buChar char=""/>
              <a:defRPr/>
            </a:pPr>
            <a:r>
              <a:rPr lang="en-US" sz="2600" dirty="0" smtClean="0">
                <a:solidFill>
                  <a:schemeClr val="accent5">
                    <a:lumMod val="50000"/>
                  </a:schemeClr>
                </a:solidFill>
              </a:rPr>
              <a:t>For our patient example, appropriate NIC terminology for Implementation is:</a:t>
            </a:r>
          </a:p>
          <a:p>
            <a:pPr indent="0" algn="ctr" eaLnBrk="1" hangingPunct="1">
              <a:buFont typeface="Wingdings 3" charset="2"/>
              <a:buNone/>
              <a:defRPr/>
            </a:pPr>
            <a:r>
              <a:rPr lang="en-US" sz="2600" i="1" dirty="0" smtClean="0">
                <a:solidFill>
                  <a:schemeClr val="accent5">
                    <a:lumMod val="50000"/>
                  </a:schemeClr>
                </a:solidFill>
              </a:rPr>
              <a:t>Measure intake and output</a:t>
            </a:r>
          </a:p>
          <a:p>
            <a:pPr eaLnBrk="1" hangingPunct="1">
              <a:buFont typeface="Wingdings 3" charset="2"/>
              <a:buNone/>
              <a:defRPr/>
            </a:pPr>
            <a:endParaRPr lang="en-US" sz="2000" dirty="0" smtClean="0"/>
          </a:p>
          <a:p>
            <a:pPr eaLnBrk="1" hangingPunct="1">
              <a:buFont typeface="Wingdings 3" charset="2"/>
              <a:buNone/>
              <a:defRPr/>
            </a:pPr>
            <a:r>
              <a:rPr lang="en-US" sz="2000" dirty="0" smtClean="0"/>
              <a:t>							(</a:t>
            </a:r>
            <a:r>
              <a:rPr lang="en-US" sz="2000" dirty="0" err="1" smtClean="0"/>
              <a:t>Kautz</a:t>
            </a:r>
            <a:r>
              <a:rPr lang="en-US" sz="2000" dirty="0" smtClean="0"/>
              <a:t> et al., 2006)</a:t>
            </a:r>
            <a:endParaRPr lang="en-US" sz="2000" b="1" dirty="0" smtClean="0"/>
          </a:p>
          <a:p>
            <a:pPr eaLnBrk="1" hangingPunct="1">
              <a:buFont typeface="Wingdings 3" charset="2"/>
              <a:buNone/>
              <a:defRPr/>
            </a:pPr>
            <a:endParaRPr lang="en-US" dirty="0"/>
          </a:p>
        </p:txBody>
      </p:sp>
      <p:sp>
        <p:nvSpPr>
          <p:cNvPr id="28675" name="Title 2"/>
          <p:cNvSpPr>
            <a:spLocks noGrp="1"/>
          </p:cNvSpPr>
          <p:nvPr>
            <p:ph type="title"/>
          </p:nvPr>
        </p:nvSpPr>
        <p:spPr/>
        <p:txBody>
          <a:bodyPr>
            <a:normAutofit fontScale="90000"/>
          </a:bodyPr>
          <a:lstStyle/>
          <a:p>
            <a:pPr algn="ctr" eaLnBrk="1" hangingPunct="1"/>
            <a:r>
              <a:rPr lang="en-US" sz="3600" smtClean="0">
                <a:ea typeface="ＭＳ Ｐゴシック" pitchFamily="34" charset="-128"/>
              </a:rPr>
              <a:t>The Nursing Process (ADPIE):</a:t>
            </a:r>
            <a:br>
              <a:rPr lang="en-US" sz="3600" smtClean="0">
                <a:ea typeface="ＭＳ Ｐゴシック" pitchFamily="34" charset="-128"/>
              </a:rPr>
            </a:br>
            <a:r>
              <a:rPr lang="en-US" sz="3600" b="1" smtClean="0">
                <a:ea typeface="ＭＳ Ｐゴシック" pitchFamily="34" charset="-128"/>
              </a:rPr>
              <a:t>Implementation</a:t>
            </a:r>
          </a:p>
        </p:txBody>
      </p:sp>
      <p:sp>
        <p:nvSpPr>
          <p:cNvPr id="28676" name="Date Placeholder 3"/>
          <p:cNvSpPr>
            <a:spLocks noGrp="1"/>
          </p:cNvSpPr>
          <p:nvPr>
            <p:ph type="dt" sz="quarter" idx="12"/>
          </p:nvPr>
        </p:nvSpPr>
        <p:spPr>
          <a:noFill/>
        </p:spPr>
        <p:txBody>
          <a:bodyPr/>
          <a:lstStyle/>
          <a:p>
            <a:r>
              <a:rPr lang="en-US" smtClean="0"/>
              <a:t>July 2010</a:t>
            </a:r>
          </a:p>
        </p:txBody>
      </p:sp>
      <p:sp>
        <p:nvSpPr>
          <p:cNvPr id="28677" name="Slide Number Placeholder 4"/>
          <p:cNvSpPr>
            <a:spLocks noGrp="1"/>
          </p:cNvSpPr>
          <p:nvPr>
            <p:ph type="sldNum" sz="quarter" idx="11"/>
          </p:nvPr>
        </p:nvSpPr>
        <p:spPr>
          <a:noFill/>
        </p:spPr>
        <p:txBody>
          <a:bodyPr/>
          <a:lstStyle/>
          <a:p>
            <a:fld id="{E8A3F6E7-F050-41EF-83D1-BC98D41F534D}" type="slidenum">
              <a:rPr lang="en-US" smtClean="0"/>
              <a:pPr/>
              <a:t>30</a:t>
            </a:fld>
            <a:endParaRPr lang="en-US" smtClean="0"/>
          </a:p>
        </p:txBody>
      </p:sp>
      <p:sp>
        <p:nvSpPr>
          <p:cNvPr id="28678" name="Footer Placeholder 5"/>
          <p:cNvSpPr>
            <a:spLocks noGrp="1"/>
          </p:cNvSpPr>
          <p:nvPr>
            <p:ph type="ftr" sz="quarter" idx="10"/>
          </p:nvPr>
        </p:nvSpPr>
        <p:spPr>
          <a:noFill/>
        </p:spPr>
        <p:txBody>
          <a:bodyPr/>
          <a:lstStyle/>
          <a:p>
            <a:r>
              <a:rPr lang="en-US" smtClean="0"/>
              <a:t>© AusmedOnline            PPPRES30v1.0</a:t>
            </a:r>
          </a:p>
        </p:txBody>
      </p:sp>
    </p:spTree>
  </p:cSld>
  <p:clrMapOvr>
    <a:masterClrMapping/>
  </p:clrMapOvr>
  <p:transition spd="med">
    <p:rand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1"/>
          <p:cNvSpPr>
            <a:spLocks noGrp="1"/>
          </p:cNvSpPr>
          <p:nvPr>
            <p:ph idx="1"/>
          </p:nvPr>
        </p:nvSpPr>
        <p:spPr>
          <a:xfrm>
            <a:off x="457200" y="1676400"/>
            <a:ext cx="8229600" cy="3886200"/>
          </a:xfrm>
        </p:spPr>
        <p:txBody>
          <a:bodyPr/>
          <a:lstStyle/>
          <a:p>
            <a:pPr eaLnBrk="1" hangingPunct="1">
              <a:buFont typeface="Wingdings 3" pitchFamily="18" charset="2"/>
              <a:buNone/>
              <a:defRPr/>
            </a:pPr>
            <a:endParaRPr lang="en-US" sz="3600" dirty="0" smtClean="0">
              <a:ea typeface="ＭＳ Ｐゴシック" pitchFamily="34" charset="-128"/>
            </a:endParaRPr>
          </a:p>
          <a:p>
            <a:pPr eaLnBrk="1" hangingPunct="1">
              <a:defRPr/>
            </a:pPr>
            <a:r>
              <a:rPr lang="en-US" sz="2800" dirty="0" smtClean="0">
                <a:solidFill>
                  <a:schemeClr val="accent5">
                    <a:lumMod val="50000"/>
                  </a:schemeClr>
                </a:solidFill>
                <a:ea typeface="ＭＳ Ｐゴシック" pitchFamily="34" charset="-128"/>
              </a:rPr>
              <a:t>For our patient with a nursing diagnosis of deficient fluid volume, our plan is to achieve fluid balance, and so far, our implementation is to measure input and output.</a:t>
            </a:r>
          </a:p>
          <a:p>
            <a:pPr eaLnBrk="1" hangingPunct="1">
              <a:buFont typeface="Wingdings 3" pitchFamily="18" charset="2"/>
              <a:buNone/>
              <a:defRPr/>
            </a:pPr>
            <a:endParaRPr lang="en-US" sz="2800" dirty="0" smtClean="0">
              <a:ea typeface="ＭＳ Ｐゴシック" pitchFamily="34" charset="-128"/>
            </a:endParaRPr>
          </a:p>
          <a:p>
            <a:pPr eaLnBrk="1" hangingPunct="1">
              <a:defRPr/>
            </a:pPr>
            <a:r>
              <a:rPr lang="en-US" sz="2800" dirty="0" smtClean="0">
                <a:ea typeface="ＭＳ Ｐゴシック" pitchFamily="34" charset="-128"/>
              </a:rPr>
              <a:t>What other interventions might be appropriate?</a:t>
            </a:r>
          </a:p>
        </p:txBody>
      </p:sp>
      <p:sp>
        <p:nvSpPr>
          <p:cNvPr id="3" name="Title 2"/>
          <p:cNvSpPr>
            <a:spLocks noGrp="1"/>
          </p:cNvSpPr>
          <p:nvPr>
            <p:ph type="title"/>
          </p:nvPr>
        </p:nvSpPr>
        <p:spPr>
          <a:xfrm>
            <a:off x="457200" y="381000"/>
            <a:ext cx="8229600" cy="1371600"/>
          </a:xfrm>
        </p:spPr>
        <p:txBody>
          <a:bodyPr>
            <a:noAutofit/>
          </a:bodyPr>
          <a:lstStyle/>
          <a:p>
            <a:pPr algn="ctr" eaLnBrk="1" fontAlgn="auto" hangingPunct="1">
              <a:spcAft>
                <a:spcPts val="0"/>
              </a:spcAft>
              <a:defRPr/>
            </a:pPr>
            <a:r>
              <a:rPr lang="en-US" sz="3600" dirty="0" smtClean="0">
                <a:ea typeface="+mj-ea"/>
              </a:rPr>
              <a:t>The Nursing Process (ADPIE): </a:t>
            </a:r>
            <a:r>
              <a:rPr lang="en-US" sz="3600" b="1" dirty="0" smtClean="0">
                <a:ea typeface="+mj-ea"/>
              </a:rPr>
              <a:t>Implementation Practice</a:t>
            </a:r>
            <a:endParaRPr lang="en-US" sz="3600" b="1" dirty="0">
              <a:ea typeface="+mj-ea"/>
            </a:endParaRPr>
          </a:p>
        </p:txBody>
      </p:sp>
      <p:sp>
        <p:nvSpPr>
          <p:cNvPr id="29700" name="Date Placeholder 3"/>
          <p:cNvSpPr>
            <a:spLocks noGrp="1"/>
          </p:cNvSpPr>
          <p:nvPr>
            <p:ph type="dt" sz="quarter" idx="12"/>
          </p:nvPr>
        </p:nvSpPr>
        <p:spPr>
          <a:noFill/>
        </p:spPr>
        <p:txBody>
          <a:bodyPr/>
          <a:lstStyle/>
          <a:p>
            <a:r>
              <a:rPr lang="en-US" smtClean="0"/>
              <a:t>July 2010</a:t>
            </a:r>
          </a:p>
        </p:txBody>
      </p:sp>
      <p:sp>
        <p:nvSpPr>
          <p:cNvPr id="29701" name="Slide Number Placeholder 4"/>
          <p:cNvSpPr>
            <a:spLocks noGrp="1"/>
          </p:cNvSpPr>
          <p:nvPr>
            <p:ph type="sldNum" sz="quarter" idx="11"/>
          </p:nvPr>
        </p:nvSpPr>
        <p:spPr>
          <a:noFill/>
        </p:spPr>
        <p:txBody>
          <a:bodyPr/>
          <a:lstStyle/>
          <a:p>
            <a:fld id="{72FD9E39-2E6F-496B-8C33-337EF5E3B46A}" type="slidenum">
              <a:rPr lang="en-US" smtClean="0"/>
              <a:pPr/>
              <a:t>31</a:t>
            </a:fld>
            <a:endParaRPr lang="en-US" smtClean="0"/>
          </a:p>
        </p:txBody>
      </p:sp>
      <p:sp>
        <p:nvSpPr>
          <p:cNvPr id="29702" name="Footer Placeholder 5"/>
          <p:cNvSpPr>
            <a:spLocks noGrp="1"/>
          </p:cNvSpPr>
          <p:nvPr>
            <p:ph type="ftr" sz="quarter" idx="10"/>
          </p:nvPr>
        </p:nvSpPr>
        <p:spPr>
          <a:noFill/>
        </p:spPr>
        <p:txBody>
          <a:bodyPr/>
          <a:lstStyle/>
          <a:p>
            <a:r>
              <a:rPr lang="en-US" smtClean="0"/>
              <a:t>© AusmedOnline            PPPRES30v1.0</a:t>
            </a:r>
          </a:p>
        </p:txBody>
      </p:sp>
    </p:spTree>
  </p:cSld>
  <p:clrMapOvr>
    <a:masterClrMapping/>
  </p:clrMapOvr>
  <p:transition spd="med">
    <p:rand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hangingPunct="1"/>
            <a:r>
              <a:rPr lang="en-US" smtClean="0">
                <a:ea typeface="ＭＳ Ｐゴシック" pitchFamily="34" charset="-128"/>
              </a:rPr>
              <a:t>Additional interventions:</a:t>
            </a:r>
          </a:p>
          <a:p>
            <a:pPr lvl="1" eaLnBrk="1" hangingPunct="1">
              <a:buFont typeface="Wingdings" pitchFamily="2" charset="2"/>
              <a:buChar char="§"/>
            </a:pPr>
            <a:r>
              <a:rPr lang="en-US" smtClean="0">
                <a:ea typeface="ＭＳ Ｐゴシック" pitchFamily="34" charset="-128"/>
              </a:rPr>
              <a:t>Daily weights</a:t>
            </a:r>
          </a:p>
          <a:p>
            <a:pPr lvl="1" eaLnBrk="1" hangingPunct="1">
              <a:buFont typeface="Wingdings" pitchFamily="2" charset="2"/>
              <a:buChar char="§"/>
            </a:pPr>
            <a:r>
              <a:rPr lang="en-US" smtClean="0">
                <a:ea typeface="ＭＳ Ｐゴシック" pitchFamily="34" charset="-128"/>
              </a:rPr>
              <a:t>Vital signs</a:t>
            </a:r>
          </a:p>
          <a:p>
            <a:pPr lvl="1" eaLnBrk="1" hangingPunct="1">
              <a:buFont typeface="Wingdings" pitchFamily="2" charset="2"/>
              <a:buChar char="§"/>
            </a:pPr>
            <a:r>
              <a:rPr lang="en-US" smtClean="0">
                <a:ea typeface="ＭＳ Ｐゴシック" pitchFamily="34" charset="-128"/>
              </a:rPr>
              <a:t>Encourage oral fluid intake</a:t>
            </a:r>
          </a:p>
          <a:p>
            <a:pPr lvl="1" eaLnBrk="1" hangingPunct="1">
              <a:buFont typeface="Wingdings" pitchFamily="2" charset="2"/>
              <a:buChar char="§"/>
            </a:pPr>
            <a:r>
              <a:rPr lang="en-US" smtClean="0">
                <a:ea typeface="ＭＳ Ｐゴシック" pitchFamily="34" charset="-128"/>
              </a:rPr>
              <a:t>Administer IV fluids as ordered</a:t>
            </a:r>
          </a:p>
          <a:p>
            <a:pPr eaLnBrk="1" hangingPunct="1">
              <a:buFont typeface="Wingdings 3" pitchFamily="18" charset="2"/>
              <a:buNone/>
            </a:pPr>
            <a:endParaRPr lang="en-US" smtClean="0">
              <a:ea typeface="ＭＳ Ｐゴシック" pitchFamily="34" charset="-128"/>
            </a:endParaRPr>
          </a:p>
        </p:txBody>
      </p:sp>
      <p:sp>
        <p:nvSpPr>
          <p:cNvPr id="3" name="Title 2"/>
          <p:cNvSpPr>
            <a:spLocks noGrp="1"/>
          </p:cNvSpPr>
          <p:nvPr>
            <p:ph type="title"/>
          </p:nvPr>
        </p:nvSpPr>
        <p:spPr/>
        <p:txBody>
          <a:bodyPr>
            <a:noAutofit/>
          </a:bodyPr>
          <a:lstStyle/>
          <a:p>
            <a:pPr algn="ctr" eaLnBrk="1" fontAlgn="auto" hangingPunct="1">
              <a:spcAft>
                <a:spcPts val="0"/>
              </a:spcAft>
              <a:defRPr/>
            </a:pPr>
            <a:r>
              <a:rPr lang="en-US" sz="3600" dirty="0" smtClean="0">
                <a:ea typeface="+mj-ea"/>
              </a:rPr>
              <a:t>The Nursing Process (ADPIE): </a:t>
            </a:r>
            <a:r>
              <a:rPr lang="en-US" sz="3600" b="1" dirty="0" smtClean="0">
                <a:ea typeface="+mj-ea"/>
              </a:rPr>
              <a:t>Implementation Practice</a:t>
            </a:r>
            <a:endParaRPr lang="en-US" sz="3600" b="1" dirty="0">
              <a:ea typeface="+mj-ea"/>
            </a:endParaRPr>
          </a:p>
        </p:txBody>
      </p:sp>
      <p:sp>
        <p:nvSpPr>
          <p:cNvPr id="30724" name="Date Placeholder 3"/>
          <p:cNvSpPr>
            <a:spLocks noGrp="1"/>
          </p:cNvSpPr>
          <p:nvPr>
            <p:ph type="dt" sz="quarter" idx="12"/>
          </p:nvPr>
        </p:nvSpPr>
        <p:spPr>
          <a:noFill/>
        </p:spPr>
        <p:txBody>
          <a:bodyPr/>
          <a:lstStyle/>
          <a:p>
            <a:r>
              <a:rPr lang="en-US" smtClean="0"/>
              <a:t>July 2010</a:t>
            </a:r>
          </a:p>
        </p:txBody>
      </p:sp>
      <p:sp>
        <p:nvSpPr>
          <p:cNvPr id="30725" name="Slide Number Placeholder 4"/>
          <p:cNvSpPr>
            <a:spLocks noGrp="1"/>
          </p:cNvSpPr>
          <p:nvPr>
            <p:ph type="sldNum" sz="quarter" idx="11"/>
          </p:nvPr>
        </p:nvSpPr>
        <p:spPr>
          <a:noFill/>
        </p:spPr>
        <p:txBody>
          <a:bodyPr/>
          <a:lstStyle/>
          <a:p>
            <a:fld id="{97A6F225-B788-4A97-BBAD-BF1FEB755EAE}" type="slidenum">
              <a:rPr lang="en-US" smtClean="0"/>
              <a:pPr/>
              <a:t>32</a:t>
            </a:fld>
            <a:endParaRPr lang="en-US" smtClean="0"/>
          </a:p>
        </p:txBody>
      </p:sp>
      <p:sp>
        <p:nvSpPr>
          <p:cNvPr id="30726" name="Footer Placeholder 5"/>
          <p:cNvSpPr>
            <a:spLocks noGrp="1"/>
          </p:cNvSpPr>
          <p:nvPr>
            <p:ph type="ftr" sz="quarter" idx="10"/>
          </p:nvPr>
        </p:nvSpPr>
        <p:spPr>
          <a:noFill/>
        </p:spPr>
        <p:txBody>
          <a:bodyPr/>
          <a:lstStyle/>
          <a:p>
            <a:r>
              <a:rPr lang="en-US" smtClean="0"/>
              <a:t>© AusmedOnline            PPPRES30v1.0</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1"/>
          <p:cNvSpPr>
            <a:spLocks noGrp="1"/>
          </p:cNvSpPr>
          <p:nvPr>
            <p:ph idx="1"/>
          </p:nvPr>
        </p:nvSpPr>
        <p:spPr/>
        <p:txBody>
          <a:bodyPr/>
          <a:lstStyle/>
          <a:p>
            <a:pPr eaLnBrk="1" hangingPunct="1"/>
            <a:r>
              <a:rPr lang="en-US" sz="2800" smtClean="0">
                <a:ea typeface="ＭＳ Ｐゴシック" pitchFamily="34" charset="-128"/>
              </a:rPr>
              <a:t>Planning and Implementation must be evidence-based.</a:t>
            </a:r>
          </a:p>
          <a:p>
            <a:pPr eaLnBrk="1" hangingPunct="1">
              <a:buFont typeface="Wingdings 3" pitchFamily="18" charset="2"/>
              <a:buNone/>
            </a:pPr>
            <a:endParaRPr lang="en-US" sz="1600" smtClean="0">
              <a:ea typeface="ＭＳ Ｐゴシック" pitchFamily="34" charset="-128"/>
            </a:endParaRPr>
          </a:p>
          <a:p>
            <a:pPr eaLnBrk="1" hangingPunct="1"/>
            <a:r>
              <a:rPr lang="en-US" sz="2800" smtClean="0">
                <a:ea typeface="ＭＳ Ｐゴシック" pitchFamily="34" charset="-128"/>
              </a:rPr>
              <a:t>You communicate the evidence base for your choices by giving a </a:t>
            </a:r>
            <a:r>
              <a:rPr lang="en-US" sz="2800" b="1" smtClean="0">
                <a:ea typeface="ＭＳ Ｐゴシック" pitchFamily="34" charset="-128"/>
              </a:rPr>
              <a:t>rationale.</a:t>
            </a:r>
            <a:r>
              <a:rPr lang="en-US" sz="2800" smtClean="0">
                <a:ea typeface="ＭＳ Ｐゴシック" pitchFamily="34" charset="-128"/>
              </a:rPr>
              <a:t> In nursing school, you need to provide the rationale and references to show your instructors that you are utilizing the nursing process. Most workplaces do not require a stated rationale or references on care plans.</a:t>
            </a:r>
          </a:p>
          <a:p>
            <a:pPr eaLnBrk="1" hangingPunct="1"/>
            <a:endParaRPr lang="en-US" sz="2800" smtClean="0">
              <a:ea typeface="ＭＳ Ｐゴシック" pitchFamily="34" charset="-128"/>
            </a:endParaRPr>
          </a:p>
        </p:txBody>
      </p:sp>
      <p:sp>
        <p:nvSpPr>
          <p:cNvPr id="3" name="Title 2"/>
          <p:cNvSpPr>
            <a:spLocks noGrp="1"/>
          </p:cNvSpPr>
          <p:nvPr>
            <p:ph type="title"/>
          </p:nvPr>
        </p:nvSpPr>
        <p:spPr>
          <a:xfrm>
            <a:off x="457200" y="381000"/>
            <a:ext cx="8229600" cy="1371600"/>
          </a:xfrm>
        </p:spPr>
        <p:txBody>
          <a:bodyPr>
            <a:noAutofit/>
          </a:bodyPr>
          <a:lstStyle/>
          <a:p>
            <a:pPr algn="ctr" eaLnBrk="1" fontAlgn="auto" hangingPunct="1">
              <a:spcAft>
                <a:spcPts val="0"/>
              </a:spcAft>
              <a:defRPr/>
            </a:pPr>
            <a:r>
              <a:rPr lang="en-US" sz="3600" dirty="0" smtClean="0">
                <a:ea typeface="+mj-ea"/>
              </a:rPr>
              <a:t>The Nursing Process (ADPIE): </a:t>
            </a:r>
            <a:r>
              <a:rPr lang="en-US" sz="3600" b="1" dirty="0" smtClean="0">
                <a:ea typeface="+mj-ea"/>
              </a:rPr>
              <a:t>Planning and Implementation</a:t>
            </a:r>
            <a:endParaRPr lang="en-US" sz="3600" b="1" dirty="0">
              <a:ea typeface="+mj-ea"/>
            </a:endParaRPr>
          </a:p>
        </p:txBody>
      </p:sp>
      <p:sp>
        <p:nvSpPr>
          <p:cNvPr id="31748" name="Date Placeholder 3"/>
          <p:cNvSpPr>
            <a:spLocks noGrp="1"/>
          </p:cNvSpPr>
          <p:nvPr>
            <p:ph type="dt" sz="quarter" idx="12"/>
          </p:nvPr>
        </p:nvSpPr>
        <p:spPr>
          <a:noFill/>
        </p:spPr>
        <p:txBody>
          <a:bodyPr/>
          <a:lstStyle/>
          <a:p>
            <a:r>
              <a:rPr lang="en-US" smtClean="0"/>
              <a:t>July 2010</a:t>
            </a:r>
          </a:p>
        </p:txBody>
      </p:sp>
      <p:sp>
        <p:nvSpPr>
          <p:cNvPr id="31749" name="Slide Number Placeholder 4"/>
          <p:cNvSpPr>
            <a:spLocks noGrp="1"/>
          </p:cNvSpPr>
          <p:nvPr>
            <p:ph type="sldNum" sz="quarter" idx="11"/>
          </p:nvPr>
        </p:nvSpPr>
        <p:spPr>
          <a:noFill/>
        </p:spPr>
        <p:txBody>
          <a:bodyPr/>
          <a:lstStyle/>
          <a:p>
            <a:fld id="{3CD16D09-784A-4ECB-8CF8-B74146E62833}" type="slidenum">
              <a:rPr lang="en-US" smtClean="0"/>
              <a:pPr/>
              <a:t>33</a:t>
            </a:fld>
            <a:endParaRPr lang="en-US" smtClean="0"/>
          </a:p>
        </p:txBody>
      </p:sp>
      <p:sp>
        <p:nvSpPr>
          <p:cNvPr id="31750" name="Footer Placeholder 5"/>
          <p:cNvSpPr>
            <a:spLocks noGrp="1"/>
          </p:cNvSpPr>
          <p:nvPr>
            <p:ph type="ftr" sz="quarter" idx="10"/>
          </p:nvPr>
        </p:nvSpPr>
        <p:spPr>
          <a:noFill/>
        </p:spPr>
        <p:txBody>
          <a:bodyPr/>
          <a:lstStyle/>
          <a:p>
            <a:r>
              <a:rPr lang="en-US" smtClean="0"/>
              <a:t>© AusmedOnline            PPPRES30v1.0</a:t>
            </a:r>
          </a:p>
        </p:txBody>
      </p:sp>
    </p:spTree>
  </p:cSld>
  <p:clrMapOvr>
    <a:masterClrMapping/>
  </p:clrMapOvr>
  <p:transition spd="med">
    <p:rand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1"/>
          <p:cNvSpPr>
            <a:spLocks noGrp="1"/>
          </p:cNvSpPr>
          <p:nvPr>
            <p:ph idx="1"/>
          </p:nvPr>
        </p:nvSpPr>
        <p:spPr>
          <a:xfrm>
            <a:off x="457200" y="1676400"/>
            <a:ext cx="8229600" cy="3886200"/>
          </a:xfrm>
        </p:spPr>
        <p:txBody>
          <a:bodyPr/>
          <a:lstStyle/>
          <a:p>
            <a:pPr indent="0" eaLnBrk="1" hangingPunct="1">
              <a:buFont typeface="Wingdings 3" pitchFamily="18" charset="2"/>
              <a:buNone/>
              <a:defRPr/>
            </a:pPr>
            <a:endParaRPr lang="en-US" sz="2800" dirty="0" smtClean="0">
              <a:ea typeface="ＭＳ Ｐゴシック" pitchFamily="34" charset="-128"/>
            </a:endParaRPr>
          </a:p>
          <a:p>
            <a:pPr indent="0" eaLnBrk="1" hangingPunct="1">
              <a:buFont typeface="Wingdings 3" pitchFamily="18" charset="2"/>
              <a:buNone/>
              <a:defRPr/>
            </a:pPr>
            <a:r>
              <a:rPr lang="en-US" sz="2800" dirty="0" smtClean="0">
                <a:solidFill>
                  <a:schemeClr val="accent5">
                    <a:lumMod val="50000"/>
                  </a:schemeClr>
                </a:solidFill>
                <a:ea typeface="ＭＳ Ｐゴシック" pitchFamily="34" charset="-128"/>
              </a:rPr>
              <a:t>A rationale for measuring urinary output for the patient in our example is:</a:t>
            </a:r>
          </a:p>
          <a:p>
            <a:pPr indent="0" eaLnBrk="1" hangingPunct="1">
              <a:buFont typeface="Wingdings 3" pitchFamily="18" charset="2"/>
              <a:buNone/>
              <a:defRPr/>
            </a:pPr>
            <a:endParaRPr lang="en-US" sz="2800" dirty="0" smtClean="0">
              <a:solidFill>
                <a:schemeClr val="accent5">
                  <a:lumMod val="50000"/>
                </a:schemeClr>
              </a:solidFill>
              <a:ea typeface="ＭＳ Ｐゴシック" pitchFamily="34" charset="-128"/>
            </a:endParaRPr>
          </a:p>
          <a:p>
            <a:pPr indent="0" eaLnBrk="1" hangingPunct="1">
              <a:buFont typeface="Wingdings 3" pitchFamily="18" charset="2"/>
              <a:buNone/>
              <a:defRPr/>
            </a:pPr>
            <a:r>
              <a:rPr lang="en-US" sz="2800" i="1" dirty="0" smtClean="0">
                <a:solidFill>
                  <a:schemeClr val="accent5">
                    <a:lumMod val="50000"/>
                  </a:schemeClr>
                </a:solidFill>
                <a:ea typeface="ＭＳ Ｐゴシック" pitchFamily="34" charset="-128"/>
              </a:rPr>
              <a:t>Reduced urinary output can indicate dehydration. Normal urinary output is considered to be &gt;30 </a:t>
            </a:r>
            <a:r>
              <a:rPr lang="en-US" sz="2800" i="1" dirty="0" err="1" smtClean="0">
                <a:solidFill>
                  <a:schemeClr val="accent5">
                    <a:lumMod val="50000"/>
                  </a:schemeClr>
                </a:solidFill>
                <a:ea typeface="ＭＳ Ｐゴシック" pitchFamily="34" charset="-128"/>
              </a:rPr>
              <a:t>mL</a:t>
            </a:r>
            <a:r>
              <a:rPr lang="en-US" sz="2800" i="1" dirty="0" smtClean="0">
                <a:solidFill>
                  <a:schemeClr val="accent5">
                    <a:lumMod val="50000"/>
                  </a:schemeClr>
                </a:solidFill>
                <a:ea typeface="ＭＳ Ｐゴシック" pitchFamily="34" charset="-128"/>
              </a:rPr>
              <a:t> per hour for an adult (Berman, et al., 2008).</a:t>
            </a:r>
          </a:p>
          <a:p>
            <a:pPr indent="0" eaLnBrk="1" hangingPunct="1">
              <a:buFont typeface="Wingdings 3" pitchFamily="18" charset="2"/>
              <a:buNone/>
              <a:defRPr/>
            </a:pPr>
            <a:endParaRPr lang="en-US" sz="2800" dirty="0" smtClean="0">
              <a:ea typeface="ＭＳ Ｐゴシック" pitchFamily="34" charset="-128"/>
            </a:endParaRPr>
          </a:p>
        </p:txBody>
      </p:sp>
      <p:sp>
        <p:nvSpPr>
          <p:cNvPr id="3" name="Title 2"/>
          <p:cNvSpPr>
            <a:spLocks noGrp="1"/>
          </p:cNvSpPr>
          <p:nvPr>
            <p:ph type="title"/>
          </p:nvPr>
        </p:nvSpPr>
        <p:spPr>
          <a:xfrm>
            <a:off x="457200" y="381000"/>
            <a:ext cx="8229600" cy="1371600"/>
          </a:xfrm>
        </p:spPr>
        <p:txBody>
          <a:bodyPr>
            <a:noAutofit/>
          </a:bodyPr>
          <a:lstStyle/>
          <a:p>
            <a:pPr algn="ctr" eaLnBrk="1" fontAlgn="auto" hangingPunct="1">
              <a:spcAft>
                <a:spcPts val="0"/>
              </a:spcAft>
              <a:defRPr/>
            </a:pPr>
            <a:r>
              <a:rPr lang="en-US" sz="3600" dirty="0" smtClean="0">
                <a:ea typeface="+mj-ea"/>
              </a:rPr>
              <a:t>The Nursing Process (ADPIE): </a:t>
            </a:r>
            <a:r>
              <a:rPr lang="en-US" sz="3600" b="1" dirty="0" smtClean="0">
                <a:ea typeface="+mj-ea"/>
              </a:rPr>
              <a:t>Planning and Implementation</a:t>
            </a:r>
            <a:endParaRPr lang="en-US" sz="3600" b="1" dirty="0">
              <a:ea typeface="+mj-ea"/>
            </a:endParaRPr>
          </a:p>
        </p:txBody>
      </p:sp>
      <p:sp>
        <p:nvSpPr>
          <p:cNvPr id="32772" name="Date Placeholder 3"/>
          <p:cNvSpPr>
            <a:spLocks noGrp="1"/>
          </p:cNvSpPr>
          <p:nvPr>
            <p:ph type="dt" sz="quarter" idx="12"/>
          </p:nvPr>
        </p:nvSpPr>
        <p:spPr>
          <a:noFill/>
        </p:spPr>
        <p:txBody>
          <a:bodyPr/>
          <a:lstStyle/>
          <a:p>
            <a:r>
              <a:rPr lang="en-US" smtClean="0"/>
              <a:t>July 2010</a:t>
            </a:r>
          </a:p>
        </p:txBody>
      </p:sp>
      <p:sp>
        <p:nvSpPr>
          <p:cNvPr id="32773" name="Slide Number Placeholder 4"/>
          <p:cNvSpPr>
            <a:spLocks noGrp="1"/>
          </p:cNvSpPr>
          <p:nvPr>
            <p:ph type="sldNum" sz="quarter" idx="11"/>
          </p:nvPr>
        </p:nvSpPr>
        <p:spPr>
          <a:noFill/>
        </p:spPr>
        <p:txBody>
          <a:bodyPr/>
          <a:lstStyle/>
          <a:p>
            <a:fld id="{C7E92D57-7481-4A4D-8365-DA0051E5831C}" type="slidenum">
              <a:rPr lang="en-US" smtClean="0"/>
              <a:pPr/>
              <a:t>34</a:t>
            </a:fld>
            <a:endParaRPr lang="en-US" smtClean="0"/>
          </a:p>
        </p:txBody>
      </p:sp>
      <p:sp>
        <p:nvSpPr>
          <p:cNvPr id="32774" name="Footer Placeholder 5"/>
          <p:cNvSpPr>
            <a:spLocks noGrp="1"/>
          </p:cNvSpPr>
          <p:nvPr>
            <p:ph type="ftr" sz="quarter" idx="10"/>
          </p:nvPr>
        </p:nvSpPr>
        <p:spPr>
          <a:noFill/>
        </p:spPr>
        <p:txBody>
          <a:bodyPr/>
          <a:lstStyle/>
          <a:p>
            <a:r>
              <a:rPr lang="en-US" smtClean="0"/>
              <a:t>© AusmedOnline            PPPRES30v1.0</a:t>
            </a:r>
          </a:p>
        </p:txBody>
      </p:sp>
    </p:spTree>
  </p:cSld>
  <p:clrMapOvr>
    <a:masterClrMapping/>
  </p:clrMapOvr>
  <p:transition spd="med">
    <p:rand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22" name="Rectangle 2"/>
          <p:cNvSpPr>
            <a:spLocks noGrp="1" noChangeArrowheads="1"/>
          </p:cNvSpPr>
          <p:nvPr>
            <p:ph type="title"/>
          </p:nvPr>
        </p:nvSpPr>
        <p:spPr/>
        <p:txBody>
          <a:bodyPr/>
          <a:lstStyle/>
          <a:p>
            <a:r>
              <a:rPr lang="en-US" dirty="0" smtClean="0"/>
              <a:t>Implementation - Setting </a:t>
            </a:r>
            <a:r>
              <a:rPr lang="en-US" dirty="0"/>
              <a:t>Priorities</a:t>
            </a:r>
          </a:p>
        </p:txBody>
      </p:sp>
      <p:sp>
        <p:nvSpPr>
          <p:cNvPr id="337923" name="Rectangle 3"/>
          <p:cNvSpPr>
            <a:spLocks noGrp="1" noChangeArrowheads="1"/>
          </p:cNvSpPr>
          <p:nvPr>
            <p:ph idx="1"/>
          </p:nvPr>
        </p:nvSpPr>
        <p:spPr>
          <a:xfrm>
            <a:off x="457200" y="1600200"/>
            <a:ext cx="7067128" cy="4525963"/>
          </a:xfrm>
        </p:spPr>
        <p:txBody>
          <a:bodyPr/>
          <a:lstStyle/>
          <a:p>
            <a:pPr marL="609600" indent="-609600">
              <a:buFont typeface="Wingdings" pitchFamily="2" charset="2"/>
              <a:buAutoNum type="arabicPeriod"/>
            </a:pPr>
            <a:r>
              <a:rPr lang="en-US" sz="2800" dirty="0"/>
              <a:t>Make initial rounds.</a:t>
            </a:r>
          </a:p>
          <a:p>
            <a:pPr marL="609600" indent="-609600">
              <a:buFont typeface="Wingdings" pitchFamily="2" charset="2"/>
              <a:buAutoNum type="arabicPeriod"/>
            </a:pPr>
            <a:r>
              <a:rPr lang="en-US" sz="2800" dirty="0"/>
              <a:t>Verify critical information </a:t>
            </a:r>
          </a:p>
          <a:p>
            <a:pPr marL="609600" indent="-609600">
              <a:buFont typeface="Wingdings" pitchFamily="2" charset="2"/>
              <a:buAutoNum type="arabicPeriod"/>
            </a:pPr>
            <a:r>
              <a:rPr lang="en-US" sz="2800" dirty="0"/>
              <a:t>Identify urgent problems</a:t>
            </a:r>
          </a:p>
          <a:p>
            <a:pPr marL="609600" indent="-609600">
              <a:buFont typeface="Wingdings" pitchFamily="2" charset="2"/>
              <a:buAutoNum type="arabicPeriod"/>
            </a:pPr>
            <a:r>
              <a:rPr lang="en-US" sz="2800" dirty="0"/>
              <a:t>List problems </a:t>
            </a:r>
          </a:p>
          <a:p>
            <a:pPr marL="609600" indent="-609600">
              <a:buFont typeface="Wingdings" pitchFamily="2" charset="2"/>
              <a:buAutoNum type="arabicPeriod"/>
            </a:pPr>
            <a:r>
              <a:rPr lang="en-US" sz="2800" dirty="0"/>
              <a:t>Determine interventions that would best address the problems</a:t>
            </a:r>
          </a:p>
          <a:p>
            <a:pPr marL="609600" indent="-609600">
              <a:buFont typeface="Wingdings" pitchFamily="2" charset="2"/>
              <a:buAutoNum type="arabicPeriod"/>
            </a:pPr>
            <a:r>
              <a:rPr lang="en-US" sz="2800" dirty="0"/>
              <a:t>What can the patient do themselves?</a:t>
            </a:r>
          </a:p>
          <a:p>
            <a:pPr marL="609600" indent="-609600">
              <a:buFont typeface="Wingdings" pitchFamily="2" charset="2"/>
              <a:buAutoNum type="arabicPeriod"/>
            </a:pPr>
            <a:r>
              <a:rPr lang="en-US" sz="2800" dirty="0"/>
              <a:t>Worksheet</a:t>
            </a:r>
          </a:p>
        </p:txBody>
      </p:sp>
      <p:sp>
        <p:nvSpPr>
          <p:cNvPr id="5" name="Slide Number Placeholder 5"/>
          <p:cNvSpPr>
            <a:spLocks noGrp="1"/>
          </p:cNvSpPr>
          <p:nvPr>
            <p:ph type="sldNum" sz="quarter" idx="12"/>
          </p:nvPr>
        </p:nvSpPr>
        <p:spPr/>
        <p:txBody>
          <a:bodyPr/>
          <a:lstStyle/>
          <a:p>
            <a:fld id="{324ED2D5-26D4-4A49-AB8A-C205EEA11C27}" type="slidenum">
              <a:rPr lang="en-US"/>
              <a:pPr/>
              <a:t>35</a:t>
            </a:fld>
            <a:endParaRPr lang="en-US"/>
          </a:p>
        </p:txBody>
      </p:sp>
      <p:pic>
        <p:nvPicPr>
          <p:cNvPr id="337924" name="Picture 4" descr="PE03338_"/>
          <p:cNvPicPr>
            <a:picLocks noChangeAspect="1" noChangeArrowheads="1"/>
          </p:cNvPicPr>
          <p:nvPr/>
        </p:nvPicPr>
        <p:blipFill>
          <a:blip r:embed="rId4" cstate="print"/>
          <a:srcRect/>
          <a:stretch>
            <a:fillRect/>
          </a:stretch>
        </p:blipFill>
        <p:spPr bwMode="auto">
          <a:xfrm>
            <a:off x="7524328" y="1844824"/>
            <a:ext cx="1439862" cy="2786063"/>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37923">
                                            <p:txEl>
                                              <p:pRg st="0" end="0"/>
                                            </p:txEl>
                                          </p:spTgt>
                                        </p:tgtEl>
                                        <p:attrNameLst>
                                          <p:attrName>style.visibility</p:attrName>
                                        </p:attrNameLst>
                                      </p:cBhvr>
                                      <p:to>
                                        <p:strVal val="visible"/>
                                      </p:to>
                                    </p:set>
                                    <p:animEffect transition="in" filter="box(out)">
                                      <p:cBhvr>
                                        <p:cTn id="7" dur="500"/>
                                        <p:tgtEl>
                                          <p:spTgt spid="337923">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37923">
                                            <p:txEl>
                                              <p:pRg st="1" end="1"/>
                                            </p:txEl>
                                          </p:spTgt>
                                        </p:tgtEl>
                                        <p:attrNameLst>
                                          <p:attrName>style.visibility</p:attrName>
                                        </p:attrNameLst>
                                      </p:cBhvr>
                                      <p:to>
                                        <p:strVal val="visible"/>
                                      </p:to>
                                    </p:set>
                                    <p:animEffect transition="in" filter="box(out)">
                                      <p:cBhvr>
                                        <p:cTn id="12" dur="500"/>
                                        <p:tgtEl>
                                          <p:spTgt spid="337923">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337923">
                                            <p:txEl>
                                              <p:pRg st="2" end="2"/>
                                            </p:txEl>
                                          </p:spTgt>
                                        </p:tgtEl>
                                        <p:attrNameLst>
                                          <p:attrName>style.visibility</p:attrName>
                                        </p:attrNameLst>
                                      </p:cBhvr>
                                      <p:to>
                                        <p:strVal val="visible"/>
                                      </p:to>
                                    </p:set>
                                    <p:animEffect transition="in" filter="box(out)">
                                      <p:cBhvr>
                                        <p:cTn id="17" dur="500"/>
                                        <p:tgtEl>
                                          <p:spTgt spid="337923">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337923">
                                            <p:txEl>
                                              <p:pRg st="3" end="3"/>
                                            </p:txEl>
                                          </p:spTgt>
                                        </p:tgtEl>
                                        <p:attrNameLst>
                                          <p:attrName>style.visibility</p:attrName>
                                        </p:attrNameLst>
                                      </p:cBhvr>
                                      <p:to>
                                        <p:strVal val="visible"/>
                                      </p:to>
                                    </p:set>
                                    <p:animEffect transition="in" filter="box(out)">
                                      <p:cBhvr>
                                        <p:cTn id="22" dur="500"/>
                                        <p:tgtEl>
                                          <p:spTgt spid="337923">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3" name="camera.wav"/>
                                        </p:tgtEl>
                                      </p:cMediaNode>
                                    </p:audio>
                                  </p:sub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337923">
                                            <p:txEl>
                                              <p:pRg st="4" end="4"/>
                                            </p:txEl>
                                          </p:spTgt>
                                        </p:tgtEl>
                                        <p:attrNameLst>
                                          <p:attrName>style.visibility</p:attrName>
                                        </p:attrNameLst>
                                      </p:cBhvr>
                                      <p:to>
                                        <p:strVal val="visible"/>
                                      </p:to>
                                    </p:set>
                                    <p:animEffect transition="in" filter="box(out)">
                                      <p:cBhvr>
                                        <p:cTn id="27" dur="500"/>
                                        <p:tgtEl>
                                          <p:spTgt spid="337923">
                                            <p:txEl>
                                              <p:pRg st="4" end="4"/>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3" name="camera.wav"/>
                                        </p:tgtEl>
                                      </p:cMediaNode>
                                    </p:audio>
                                  </p:subTnLst>
                                </p:cTn>
                              </p:par>
                            </p:childTnLst>
                          </p:cTn>
                        </p:par>
                      </p:childTnLst>
                    </p:cTn>
                  </p:par>
                  <p:par>
                    <p:cTn id="28" fill="hold">
                      <p:stCondLst>
                        <p:cond delay="indefinite"/>
                      </p:stCondLst>
                      <p:childTnLst>
                        <p:par>
                          <p:cTn id="29" fill="hold">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337923">
                                            <p:txEl>
                                              <p:pRg st="5" end="5"/>
                                            </p:txEl>
                                          </p:spTgt>
                                        </p:tgtEl>
                                        <p:attrNameLst>
                                          <p:attrName>style.visibility</p:attrName>
                                        </p:attrNameLst>
                                      </p:cBhvr>
                                      <p:to>
                                        <p:strVal val="visible"/>
                                      </p:to>
                                    </p:set>
                                    <p:animEffect transition="in" filter="box(out)">
                                      <p:cBhvr>
                                        <p:cTn id="32" dur="500"/>
                                        <p:tgtEl>
                                          <p:spTgt spid="337923">
                                            <p:txEl>
                                              <p:pRg st="5" end="5"/>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3" name="camera.wav"/>
                                        </p:tgtEl>
                                      </p:cMediaNode>
                                    </p:audio>
                                  </p:subTnLst>
                                </p:cTn>
                              </p:par>
                            </p:childTnLst>
                          </p:cTn>
                        </p:par>
                      </p:childTnLst>
                    </p:cTn>
                  </p:par>
                  <p:par>
                    <p:cTn id="33" fill="hold">
                      <p:stCondLst>
                        <p:cond delay="indefinite"/>
                      </p:stCondLst>
                      <p:childTnLst>
                        <p:par>
                          <p:cTn id="34" fill="hold">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337923">
                                            <p:txEl>
                                              <p:pRg st="6" end="6"/>
                                            </p:txEl>
                                          </p:spTgt>
                                        </p:tgtEl>
                                        <p:attrNameLst>
                                          <p:attrName>style.visibility</p:attrName>
                                        </p:attrNameLst>
                                      </p:cBhvr>
                                      <p:to>
                                        <p:strVal val="visible"/>
                                      </p:to>
                                    </p:set>
                                    <p:animEffect transition="in" filter="box(out)">
                                      <p:cBhvr>
                                        <p:cTn id="37" dur="500"/>
                                        <p:tgtEl>
                                          <p:spTgt spid="337923">
                                            <p:txEl>
                                              <p:pRg st="6" end="6"/>
                                            </p:txEl>
                                          </p:spTgt>
                                        </p:tgtEl>
                                      </p:cBhvr>
                                    </p:animEffect>
                                  </p:childTnLst>
                                  <p:subTnLst>
                                    <p:audio>
                                      <p:cMediaNode>
                                        <p:cTn display="0" masterRel="sameClick">
                                          <p:stCondLst>
                                            <p:cond evt="begin" delay="0">
                                              <p:tn val="35"/>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23"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9970" name="Rectangle 2"/>
          <p:cNvSpPr>
            <a:spLocks noGrp="1" noChangeArrowheads="1"/>
          </p:cNvSpPr>
          <p:nvPr>
            <p:ph type="title"/>
          </p:nvPr>
        </p:nvSpPr>
        <p:spPr/>
        <p:txBody>
          <a:bodyPr/>
          <a:lstStyle/>
          <a:p>
            <a:r>
              <a:rPr lang="en-US" b="1" dirty="0"/>
              <a:t>Evaluation</a:t>
            </a:r>
          </a:p>
        </p:txBody>
      </p:sp>
      <p:sp>
        <p:nvSpPr>
          <p:cNvPr id="339971" name="Rectangle 3"/>
          <p:cNvSpPr>
            <a:spLocks noGrp="1" noChangeArrowheads="1"/>
          </p:cNvSpPr>
          <p:nvPr>
            <p:ph idx="1"/>
          </p:nvPr>
        </p:nvSpPr>
        <p:spPr/>
        <p:txBody>
          <a:bodyPr/>
          <a:lstStyle/>
          <a:p>
            <a:pPr marL="609600" indent="-609600"/>
            <a:r>
              <a:rPr lang="en-US" dirty="0"/>
              <a:t>Determining outcome achievement</a:t>
            </a:r>
          </a:p>
          <a:p>
            <a:pPr marL="609600" indent="-609600"/>
            <a:r>
              <a:rPr lang="en-US" dirty="0"/>
              <a:t>Identifying the variables affecting outcome achievement</a:t>
            </a:r>
          </a:p>
          <a:p>
            <a:pPr marL="609600" indent="-609600"/>
            <a:r>
              <a:rPr lang="en-US" dirty="0"/>
              <a:t>Deciding whether to continue, modify, or terminate the plan</a:t>
            </a:r>
          </a:p>
        </p:txBody>
      </p:sp>
      <p:sp>
        <p:nvSpPr>
          <p:cNvPr id="5" name="Slide Number Placeholder 5"/>
          <p:cNvSpPr>
            <a:spLocks noGrp="1"/>
          </p:cNvSpPr>
          <p:nvPr>
            <p:ph type="sldNum" sz="quarter" idx="12"/>
          </p:nvPr>
        </p:nvSpPr>
        <p:spPr/>
        <p:txBody>
          <a:bodyPr/>
          <a:lstStyle/>
          <a:p>
            <a:fld id="{FF925FE9-6818-421C-92B3-040B5BD5B371}" type="slidenum">
              <a:rPr lang="en-US"/>
              <a:pPr/>
              <a:t>36</a:t>
            </a:fld>
            <a:endParaRPr lang="en-US"/>
          </a:p>
        </p:txBody>
      </p:sp>
      <p:pic>
        <p:nvPicPr>
          <p:cNvPr id="339972" name="Picture 4" descr="PE07419_"/>
          <p:cNvPicPr>
            <a:picLocks noChangeAspect="1" noChangeArrowheads="1"/>
          </p:cNvPicPr>
          <p:nvPr/>
        </p:nvPicPr>
        <p:blipFill>
          <a:blip r:embed="rId3" cstate="print"/>
          <a:srcRect/>
          <a:stretch>
            <a:fillRect/>
          </a:stretch>
        </p:blipFill>
        <p:spPr bwMode="auto">
          <a:xfrm>
            <a:off x="5868144" y="4149080"/>
            <a:ext cx="1123950" cy="17018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9971">
                                            <p:txEl>
                                              <p:pRg st="0" end="0"/>
                                            </p:txEl>
                                          </p:spTgt>
                                        </p:tgtEl>
                                        <p:attrNameLst>
                                          <p:attrName>style.visibility</p:attrName>
                                        </p:attrNameLst>
                                      </p:cBhvr>
                                      <p:to>
                                        <p:strVal val="visible"/>
                                      </p:to>
                                    </p:set>
                                    <p:animEffect transition="in" filter="wipe(left)">
                                      <p:cBhvr>
                                        <p:cTn id="7" dur="500"/>
                                        <p:tgtEl>
                                          <p:spTgt spid="3399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39971">
                                            <p:txEl>
                                              <p:pRg st="1" end="1"/>
                                            </p:txEl>
                                          </p:spTgt>
                                        </p:tgtEl>
                                        <p:attrNameLst>
                                          <p:attrName>style.visibility</p:attrName>
                                        </p:attrNameLst>
                                      </p:cBhvr>
                                      <p:to>
                                        <p:strVal val="visible"/>
                                      </p:to>
                                    </p:set>
                                    <p:animEffect transition="in" filter="wipe(left)">
                                      <p:cBhvr>
                                        <p:cTn id="12" dur="500"/>
                                        <p:tgtEl>
                                          <p:spTgt spid="3399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39971">
                                            <p:txEl>
                                              <p:pRg st="2" end="2"/>
                                            </p:txEl>
                                          </p:spTgt>
                                        </p:tgtEl>
                                        <p:attrNameLst>
                                          <p:attrName>style.visibility</p:attrName>
                                        </p:attrNameLst>
                                      </p:cBhvr>
                                      <p:to>
                                        <p:strVal val="visible"/>
                                      </p:to>
                                    </p:set>
                                    <p:animEffect transition="in" filter="wipe(left)">
                                      <p:cBhvr>
                                        <p:cTn id="17" dur="500"/>
                                        <p:tgtEl>
                                          <p:spTgt spid="3399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9971"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0995" name="Rectangle 3"/>
          <p:cNvSpPr>
            <a:spLocks noGrp="1" noChangeArrowheads="1"/>
          </p:cNvSpPr>
          <p:nvPr>
            <p:ph idx="1"/>
          </p:nvPr>
        </p:nvSpPr>
        <p:spPr>
          <a:xfrm>
            <a:off x="457200" y="548680"/>
            <a:ext cx="5626968" cy="5577483"/>
          </a:xfrm>
        </p:spPr>
        <p:txBody>
          <a:bodyPr>
            <a:normAutofit/>
          </a:bodyPr>
          <a:lstStyle/>
          <a:p>
            <a:r>
              <a:rPr lang="en-US" dirty="0"/>
              <a:t>Thinking </a:t>
            </a:r>
            <a:r>
              <a:rPr lang="en-US" dirty="0" smtClean="0"/>
              <a:t>and </a:t>
            </a:r>
            <a:r>
              <a:rPr lang="en-US" dirty="0"/>
              <a:t>collecting                information about the                        patient’s responses after                         some nursing care is provided.</a:t>
            </a:r>
          </a:p>
          <a:p>
            <a:r>
              <a:rPr lang="en-US" dirty="0"/>
              <a:t>Working with the patient to determine whether the patient’s outcomes have been met and how well they have been met.</a:t>
            </a:r>
          </a:p>
        </p:txBody>
      </p:sp>
      <p:sp>
        <p:nvSpPr>
          <p:cNvPr id="5" name="Slide Number Placeholder 5"/>
          <p:cNvSpPr>
            <a:spLocks noGrp="1"/>
          </p:cNvSpPr>
          <p:nvPr>
            <p:ph type="sldNum" sz="quarter" idx="12"/>
          </p:nvPr>
        </p:nvSpPr>
        <p:spPr/>
        <p:txBody>
          <a:bodyPr/>
          <a:lstStyle/>
          <a:p>
            <a:fld id="{355A45AC-FED7-459D-9460-EB12E6C2CB5D}" type="slidenum">
              <a:rPr lang="en-US"/>
              <a:pPr/>
              <a:t>37</a:t>
            </a:fld>
            <a:endParaRPr lang="en-US"/>
          </a:p>
        </p:txBody>
      </p:sp>
      <p:pic>
        <p:nvPicPr>
          <p:cNvPr id="340996" name="Picture 4" descr="PE00793_"/>
          <p:cNvPicPr>
            <a:picLocks noChangeAspect="1" noChangeArrowheads="1"/>
          </p:cNvPicPr>
          <p:nvPr/>
        </p:nvPicPr>
        <p:blipFill>
          <a:blip r:embed="rId3" cstate="print"/>
          <a:srcRect/>
          <a:stretch>
            <a:fillRect/>
          </a:stretch>
        </p:blipFill>
        <p:spPr bwMode="auto">
          <a:xfrm>
            <a:off x="6516216" y="1988840"/>
            <a:ext cx="2305050" cy="3097213"/>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0995">
                                            <p:txEl>
                                              <p:pRg st="0" end="0"/>
                                            </p:txEl>
                                          </p:spTgt>
                                        </p:tgtEl>
                                        <p:attrNameLst>
                                          <p:attrName>style.visibility</p:attrName>
                                        </p:attrNameLst>
                                      </p:cBhvr>
                                      <p:to>
                                        <p:strVal val="visible"/>
                                      </p:to>
                                    </p:set>
                                    <p:animEffect transition="in" filter="wipe(left)">
                                      <p:cBhvr>
                                        <p:cTn id="7" dur="500"/>
                                        <p:tgtEl>
                                          <p:spTgt spid="3409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40995">
                                            <p:txEl>
                                              <p:pRg st="1" end="1"/>
                                            </p:txEl>
                                          </p:spTgt>
                                        </p:tgtEl>
                                        <p:attrNameLst>
                                          <p:attrName>style.visibility</p:attrName>
                                        </p:attrNameLst>
                                      </p:cBhvr>
                                      <p:to>
                                        <p:strVal val="visible"/>
                                      </p:to>
                                    </p:set>
                                    <p:animEffect transition="in" filter="wipe(left)">
                                      <p:cBhvr>
                                        <p:cTn id="12" dur="500"/>
                                        <p:tgtEl>
                                          <p:spTgt spid="3409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0995"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1"/>
          <p:cNvSpPr>
            <a:spLocks noGrp="1"/>
          </p:cNvSpPr>
          <p:nvPr>
            <p:ph idx="1"/>
          </p:nvPr>
        </p:nvSpPr>
        <p:spPr/>
        <p:txBody>
          <a:bodyPr>
            <a:normAutofit lnSpcReduction="10000"/>
          </a:bodyPr>
          <a:lstStyle/>
          <a:p>
            <a:pPr eaLnBrk="1" hangingPunct="1"/>
            <a:r>
              <a:rPr lang="en-US" sz="4000" b="1" smtClean="0">
                <a:ea typeface="ＭＳ Ｐゴシック" pitchFamily="34" charset="-128"/>
              </a:rPr>
              <a:t>E</a:t>
            </a:r>
            <a:r>
              <a:rPr lang="en-US" b="1" smtClean="0">
                <a:ea typeface="ＭＳ Ｐゴシック" pitchFamily="34" charset="-128"/>
              </a:rPr>
              <a:t>valuation</a:t>
            </a:r>
            <a:endParaRPr lang="en-US" smtClean="0">
              <a:ea typeface="ＭＳ Ｐゴシック" pitchFamily="34" charset="-128"/>
            </a:endParaRPr>
          </a:p>
          <a:p>
            <a:pPr eaLnBrk="1" hangingPunct="1">
              <a:buFont typeface="Wingdings" pitchFamily="2" charset="2"/>
              <a:buNone/>
            </a:pPr>
            <a:r>
              <a:rPr lang="en-US" sz="2800" smtClean="0">
                <a:ea typeface="ＭＳ Ｐゴシック" pitchFamily="34" charset="-128"/>
              </a:rPr>
              <a:t>This is when you review your patient’s progress to see if your interventions were effective.</a:t>
            </a:r>
          </a:p>
          <a:p>
            <a:pPr eaLnBrk="1" hangingPunct="1">
              <a:buFont typeface="Wingdings 3" pitchFamily="18" charset="2"/>
              <a:buNone/>
            </a:pPr>
            <a:endParaRPr lang="en-US" sz="2800" smtClean="0">
              <a:ea typeface="ＭＳ Ｐゴシック" pitchFamily="34" charset="-128"/>
            </a:endParaRPr>
          </a:p>
          <a:p>
            <a:pPr eaLnBrk="1" hangingPunct="1"/>
            <a:r>
              <a:rPr lang="en-US" sz="2800" smtClean="0">
                <a:ea typeface="ＭＳ Ｐゴシック" pitchFamily="34" charset="-128"/>
              </a:rPr>
              <a:t>Your evaluation may indicate you need to change your approach to achieve your planned goals (outcomes).</a:t>
            </a:r>
          </a:p>
          <a:p>
            <a:pPr eaLnBrk="1" hangingPunct="1">
              <a:buFont typeface="Wingdings 3" pitchFamily="18" charset="2"/>
              <a:buNone/>
            </a:pPr>
            <a:endParaRPr lang="en-US" smtClean="0">
              <a:ea typeface="ＭＳ Ｐゴシック" pitchFamily="34" charset="-128"/>
            </a:endParaRPr>
          </a:p>
          <a:p>
            <a:pPr eaLnBrk="1" hangingPunct="1">
              <a:buFont typeface="Wingdings 3" pitchFamily="18" charset="2"/>
              <a:buNone/>
            </a:pPr>
            <a:r>
              <a:rPr lang="en-US" sz="2400" smtClean="0">
                <a:ea typeface="ＭＳ Ｐゴシック" pitchFamily="34" charset="-128"/>
              </a:rPr>
              <a:t>				  				</a:t>
            </a:r>
            <a:r>
              <a:rPr lang="en-US" sz="1800" smtClean="0">
                <a:ea typeface="ＭＳ Ｐゴシック" pitchFamily="34" charset="-128"/>
              </a:rPr>
              <a:t>(Wright, 2005)</a:t>
            </a:r>
            <a:endParaRPr lang="en-US" sz="2400" smtClean="0">
              <a:ea typeface="ＭＳ Ｐゴシック" pitchFamily="34" charset="-128"/>
            </a:endParaRPr>
          </a:p>
        </p:txBody>
      </p:sp>
      <p:sp>
        <p:nvSpPr>
          <p:cNvPr id="3" name="Title 2"/>
          <p:cNvSpPr>
            <a:spLocks noGrp="1"/>
          </p:cNvSpPr>
          <p:nvPr>
            <p:ph type="title"/>
          </p:nvPr>
        </p:nvSpPr>
        <p:spPr>
          <a:xfrm>
            <a:off x="457200" y="381000"/>
            <a:ext cx="8229600" cy="1371600"/>
          </a:xfrm>
        </p:spPr>
        <p:txBody>
          <a:bodyPr>
            <a:noAutofit/>
          </a:bodyPr>
          <a:lstStyle/>
          <a:p>
            <a:pPr algn="ctr" eaLnBrk="1" fontAlgn="auto" hangingPunct="1">
              <a:spcAft>
                <a:spcPts val="0"/>
              </a:spcAft>
              <a:defRPr/>
            </a:pPr>
            <a:r>
              <a:rPr lang="en-US" sz="3600" dirty="0" smtClean="0">
                <a:ea typeface="+mj-ea"/>
              </a:rPr>
              <a:t>The Nursing Process (ADPIE): </a:t>
            </a:r>
            <a:r>
              <a:rPr lang="en-US" sz="3600" b="1" dirty="0" smtClean="0">
                <a:ea typeface="+mj-ea"/>
              </a:rPr>
              <a:t>Evaluation</a:t>
            </a:r>
            <a:endParaRPr lang="en-US" sz="3600" b="1" dirty="0">
              <a:ea typeface="+mj-ea"/>
            </a:endParaRPr>
          </a:p>
        </p:txBody>
      </p:sp>
      <p:sp>
        <p:nvSpPr>
          <p:cNvPr id="33796" name="Date Placeholder 3"/>
          <p:cNvSpPr>
            <a:spLocks noGrp="1"/>
          </p:cNvSpPr>
          <p:nvPr>
            <p:ph type="dt" sz="quarter" idx="12"/>
          </p:nvPr>
        </p:nvSpPr>
        <p:spPr>
          <a:noFill/>
        </p:spPr>
        <p:txBody>
          <a:bodyPr/>
          <a:lstStyle/>
          <a:p>
            <a:r>
              <a:rPr lang="en-US" smtClean="0"/>
              <a:t>July 2010</a:t>
            </a:r>
          </a:p>
        </p:txBody>
      </p:sp>
      <p:sp>
        <p:nvSpPr>
          <p:cNvPr id="33797" name="Slide Number Placeholder 4"/>
          <p:cNvSpPr>
            <a:spLocks noGrp="1"/>
          </p:cNvSpPr>
          <p:nvPr>
            <p:ph type="sldNum" sz="quarter" idx="11"/>
          </p:nvPr>
        </p:nvSpPr>
        <p:spPr>
          <a:noFill/>
        </p:spPr>
        <p:txBody>
          <a:bodyPr/>
          <a:lstStyle/>
          <a:p>
            <a:r>
              <a:rPr lang="en-US" smtClean="0"/>
              <a:t> </a:t>
            </a:r>
            <a:fld id="{136630AF-DADD-431F-AF5A-9F36413C9240}" type="slidenum">
              <a:rPr lang="en-US" smtClean="0"/>
              <a:pPr/>
              <a:t>38</a:t>
            </a:fld>
            <a:endParaRPr lang="en-US" smtClean="0"/>
          </a:p>
        </p:txBody>
      </p:sp>
      <p:sp>
        <p:nvSpPr>
          <p:cNvPr id="33798" name="Footer Placeholder 5"/>
          <p:cNvSpPr>
            <a:spLocks noGrp="1"/>
          </p:cNvSpPr>
          <p:nvPr>
            <p:ph type="ftr" sz="quarter" idx="10"/>
          </p:nvPr>
        </p:nvSpPr>
        <p:spPr>
          <a:noFill/>
        </p:spPr>
        <p:txBody>
          <a:bodyPr/>
          <a:lstStyle/>
          <a:p>
            <a:r>
              <a:rPr lang="en-US" smtClean="0"/>
              <a:t>© AusmedOnline            PPPRES30v1.0</a:t>
            </a:r>
          </a:p>
        </p:txBody>
      </p:sp>
    </p:spTree>
  </p:cSld>
  <p:clrMapOvr>
    <a:masterClrMapping/>
  </p:clrMapOvr>
  <p:transition spd="med">
    <p:rand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1"/>
          <p:cNvSpPr>
            <a:spLocks noGrp="1"/>
          </p:cNvSpPr>
          <p:nvPr>
            <p:ph idx="1"/>
          </p:nvPr>
        </p:nvSpPr>
        <p:spPr/>
        <p:txBody>
          <a:bodyPr/>
          <a:lstStyle/>
          <a:p>
            <a:pPr eaLnBrk="1" hangingPunct="1"/>
            <a:endParaRPr lang="en-US" sz="2800" smtClean="0">
              <a:ea typeface="ＭＳ Ｐゴシック" pitchFamily="34" charset="-128"/>
            </a:endParaRPr>
          </a:p>
          <a:p>
            <a:pPr eaLnBrk="1" hangingPunct="1"/>
            <a:r>
              <a:rPr lang="en-US" sz="2800" smtClean="0">
                <a:ea typeface="ＭＳ Ｐゴシック" pitchFamily="34" charset="-128"/>
              </a:rPr>
              <a:t>Perform evaluations as often as necessary to keep track of your patient’s progress and changing needs. Usually, this translates to once a shift (or more often) in an acute, in-patient setting, and monthly or quarterly in a nursing home.</a:t>
            </a:r>
          </a:p>
        </p:txBody>
      </p:sp>
      <p:sp>
        <p:nvSpPr>
          <p:cNvPr id="34819" name="Title 2"/>
          <p:cNvSpPr>
            <a:spLocks noGrp="1"/>
          </p:cNvSpPr>
          <p:nvPr>
            <p:ph type="title"/>
          </p:nvPr>
        </p:nvSpPr>
        <p:spPr>
          <a:xfrm>
            <a:off x="457200" y="381000"/>
            <a:ext cx="8229600" cy="1371600"/>
          </a:xfrm>
        </p:spPr>
        <p:txBody>
          <a:bodyPr/>
          <a:lstStyle/>
          <a:p>
            <a:pPr algn="ctr" eaLnBrk="1" hangingPunct="1"/>
            <a:r>
              <a:rPr lang="en-US" sz="3600" smtClean="0">
                <a:ea typeface="ＭＳ Ｐゴシック" pitchFamily="34" charset="-128"/>
              </a:rPr>
              <a:t>The Nursing Process (ADPIE): </a:t>
            </a:r>
            <a:r>
              <a:rPr lang="en-US" sz="3600" b="1" smtClean="0">
                <a:ea typeface="ＭＳ Ｐゴシック" pitchFamily="34" charset="-128"/>
              </a:rPr>
              <a:t>Evaluation</a:t>
            </a:r>
          </a:p>
        </p:txBody>
      </p:sp>
      <p:sp>
        <p:nvSpPr>
          <p:cNvPr id="34820" name="Date Placeholder 3"/>
          <p:cNvSpPr>
            <a:spLocks noGrp="1"/>
          </p:cNvSpPr>
          <p:nvPr>
            <p:ph type="dt" sz="quarter" idx="12"/>
          </p:nvPr>
        </p:nvSpPr>
        <p:spPr>
          <a:noFill/>
        </p:spPr>
        <p:txBody>
          <a:bodyPr/>
          <a:lstStyle/>
          <a:p>
            <a:r>
              <a:rPr lang="en-US" smtClean="0"/>
              <a:t>July 2010</a:t>
            </a:r>
          </a:p>
        </p:txBody>
      </p:sp>
      <p:sp>
        <p:nvSpPr>
          <p:cNvPr id="34821" name="Slide Number Placeholder 4"/>
          <p:cNvSpPr>
            <a:spLocks noGrp="1"/>
          </p:cNvSpPr>
          <p:nvPr>
            <p:ph type="sldNum" sz="quarter" idx="11"/>
          </p:nvPr>
        </p:nvSpPr>
        <p:spPr>
          <a:noFill/>
        </p:spPr>
        <p:txBody>
          <a:bodyPr/>
          <a:lstStyle/>
          <a:p>
            <a:fld id="{A5E0BA63-30A1-4F0E-91EE-997F035446BE}" type="slidenum">
              <a:rPr lang="en-US" smtClean="0"/>
              <a:pPr/>
              <a:t>39</a:t>
            </a:fld>
            <a:endParaRPr lang="en-US" smtClean="0"/>
          </a:p>
        </p:txBody>
      </p:sp>
      <p:sp>
        <p:nvSpPr>
          <p:cNvPr id="34822" name="Footer Placeholder 5"/>
          <p:cNvSpPr>
            <a:spLocks noGrp="1"/>
          </p:cNvSpPr>
          <p:nvPr>
            <p:ph type="ftr" sz="quarter" idx="10"/>
          </p:nvPr>
        </p:nvSpPr>
        <p:spPr>
          <a:noFill/>
        </p:spPr>
        <p:txBody>
          <a:bodyPr/>
          <a:lstStyle/>
          <a:p>
            <a:r>
              <a:rPr lang="en-US" smtClean="0"/>
              <a:t>© AusmedOnline            PPPRES30v1.0</a:t>
            </a:r>
          </a:p>
        </p:txBody>
      </p:sp>
    </p:spTree>
  </p:cSld>
  <p:clrMapOvr>
    <a:masterClrMapping/>
  </p:clrMapOvr>
  <p:transition spd="med">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457200" y="1524000"/>
            <a:ext cx="8229600" cy="3886200"/>
          </a:xfrm>
        </p:spPr>
        <p:txBody>
          <a:bodyPr>
            <a:normAutofit fontScale="92500"/>
          </a:bodyPr>
          <a:lstStyle/>
          <a:p>
            <a:pPr eaLnBrk="1" hangingPunct="1"/>
            <a:r>
              <a:rPr lang="en-US" sz="2800" smtClean="0">
                <a:ea typeface="ＭＳ Ｐゴシック" pitchFamily="34" charset="-128"/>
              </a:rPr>
              <a:t>Care plan formats vary from facility to facility.</a:t>
            </a:r>
          </a:p>
          <a:p>
            <a:pPr eaLnBrk="1" hangingPunct="1"/>
            <a:endParaRPr lang="en-US" sz="2800" smtClean="0">
              <a:ea typeface="ＭＳ Ｐゴシック" pitchFamily="34" charset="-128"/>
            </a:endParaRPr>
          </a:p>
          <a:p>
            <a:pPr eaLnBrk="1" hangingPunct="1"/>
            <a:r>
              <a:rPr lang="en-US" sz="2800" smtClean="0">
                <a:ea typeface="ＭＳ Ｐゴシック" pitchFamily="34" charset="-128"/>
              </a:rPr>
              <a:t>Generally, a care plan has sections that correspond to each step of the nursing process (ADPIE). You will document your observations and choices in the spaces.</a:t>
            </a:r>
          </a:p>
          <a:p>
            <a:pPr eaLnBrk="1" hangingPunct="1">
              <a:buFont typeface="Wingdings 3" pitchFamily="18" charset="2"/>
              <a:buNone/>
            </a:pPr>
            <a:endParaRPr lang="en-US" sz="2800" smtClean="0">
              <a:ea typeface="ＭＳ Ｐゴシック" pitchFamily="34" charset="-128"/>
            </a:endParaRPr>
          </a:p>
          <a:p>
            <a:pPr eaLnBrk="1" hangingPunct="1"/>
            <a:r>
              <a:rPr lang="en-US" sz="2800" smtClean="0">
                <a:ea typeface="ＭＳ Ｐゴシック" pitchFamily="34" charset="-128"/>
              </a:rPr>
              <a:t>Usually, there is a care plan for each nursing diagnosis.</a:t>
            </a:r>
          </a:p>
        </p:txBody>
      </p:sp>
      <p:sp>
        <p:nvSpPr>
          <p:cNvPr id="7171" name="Title 2"/>
          <p:cNvSpPr>
            <a:spLocks noGrp="1"/>
          </p:cNvSpPr>
          <p:nvPr>
            <p:ph type="title"/>
          </p:nvPr>
        </p:nvSpPr>
        <p:spPr>
          <a:xfrm>
            <a:off x="457200" y="152400"/>
            <a:ext cx="8229600" cy="1371600"/>
          </a:xfrm>
        </p:spPr>
        <p:txBody>
          <a:bodyPr/>
          <a:lstStyle/>
          <a:p>
            <a:pPr algn="ctr" eaLnBrk="1" hangingPunct="1"/>
            <a:r>
              <a:rPr lang="en-US" sz="3600" b="1" smtClean="0">
                <a:ea typeface="ＭＳ Ｐゴシック" pitchFamily="34" charset="-128"/>
              </a:rPr>
              <a:t>What Does a Care Plan Look Like?</a:t>
            </a:r>
          </a:p>
        </p:txBody>
      </p:sp>
      <p:sp>
        <p:nvSpPr>
          <p:cNvPr id="7172" name="Date Placeholder 3"/>
          <p:cNvSpPr>
            <a:spLocks noGrp="1"/>
          </p:cNvSpPr>
          <p:nvPr>
            <p:ph type="dt" sz="quarter" idx="12"/>
          </p:nvPr>
        </p:nvSpPr>
        <p:spPr>
          <a:noFill/>
        </p:spPr>
        <p:txBody>
          <a:bodyPr/>
          <a:lstStyle/>
          <a:p>
            <a:r>
              <a:rPr lang="en-US" smtClean="0"/>
              <a:t>July 2010</a:t>
            </a:r>
          </a:p>
        </p:txBody>
      </p:sp>
      <p:sp>
        <p:nvSpPr>
          <p:cNvPr id="7173" name="Slide Number Placeholder 4"/>
          <p:cNvSpPr>
            <a:spLocks noGrp="1"/>
          </p:cNvSpPr>
          <p:nvPr>
            <p:ph type="sldNum" sz="quarter" idx="11"/>
          </p:nvPr>
        </p:nvSpPr>
        <p:spPr>
          <a:noFill/>
        </p:spPr>
        <p:txBody>
          <a:bodyPr/>
          <a:lstStyle/>
          <a:p>
            <a:fld id="{C1B7E5F9-8110-4345-A9F7-A6E70355CCAF}" type="slidenum">
              <a:rPr lang="en-US" smtClean="0"/>
              <a:pPr/>
              <a:t>4</a:t>
            </a:fld>
            <a:endParaRPr lang="en-US" smtClean="0"/>
          </a:p>
        </p:txBody>
      </p:sp>
      <p:sp>
        <p:nvSpPr>
          <p:cNvPr id="7174" name="Footer Placeholder 5"/>
          <p:cNvSpPr>
            <a:spLocks noGrp="1"/>
          </p:cNvSpPr>
          <p:nvPr>
            <p:ph type="ftr" sz="quarter" idx="10"/>
          </p:nvPr>
        </p:nvSpPr>
        <p:spPr>
          <a:noFill/>
        </p:spPr>
        <p:txBody>
          <a:bodyPr/>
          <a:lstStyle/>
          <a:p>
            <a:r>
              <a:rPr lang="en-US" smtClean="0"/>
              <a:t>© AusmedOnline            PPPRES30v1.0</a:t>
            </a:r>
          </a:p>
        </p:txBody>
      </p:sp>
    </p:spTree>
  </p:cSld>
  <p:clrMapOvr>
    <a:masterClrMapping/>
  </p:clrMapOvr>
  <p:transition spd="med">
    <p:rand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1"/>
          <p:cNvSpPr>
            <a:spLocks noGrp="1"/>
          </p:cNvSpPr>
          <p:nvPr>
            <p:ph idx="1"/>
          </p:nvPr>
        </p:nvSpPr>
        <p:spPr>
          <a:xfrm>
            <a:off x="457200" y="1600200"/>
            <a:ext cx="8229600" cy="3886200"/>
          </a:xfrm>
        </p:spPr>
        <p:txBody>
          <a:bodyPr>
            <a:normAutofit fontScale="92500"/>
          </a:bodyPr>
          <a:lstStyle/>
          <a:p>
            <a:pPr eaLnBrk="1" hangingPunct="1"/>
            <a:r>
              <a:rPr lang="en-US" sz="2800" smtClean="0">
                <a:ea typeface="ＭＳ Ｐゴシック" pitchFamily="34" charset="-128"/>
              </a:rPr>
              <a:t>You use the nursing process to generate care plans. Care plans must be documented.</a:t>
            </a:r>
          </a:p>
          <a:p>
            <a:pPr eaLnBrk="1" hangingPunct="1">
              <a:buFont typeface="Wingdings" pitchFamily="2" charset="2"/>
              <a:buNone/>
            </a:pPr>
            <a:endParaRPr lang="en-US" sz="1800" smtClean="0">
              <a:ea typeface="ＭＳ Ｐゴシック" pitchFamily="34" charset="-128"/>
            </a:endParaRPr>
          </a:p>
          <a:p>
            <a:pPr eaLnBrk="1" hangingPunct="1"/>
            <a:r>
              <a:rPr lang="en-US" sz="2800" smtClean="0">
                <a:ea typeface="ＭＳ Ｐゴシック" pitchFamily="34" charset="-128"/>
              </a:rPr>
              <a:t>Care plans are legal documents and should be treated accordingly.</a:t>
            </a:r>
          </a:p>
          <a:p>
            <a:pPr eaLnBrk="1" hangingPunct="1">
              <a:buFont typeface="Wingdings" pitchFamily="2" charset="2"/>
              <a:buNone/>
            </a:pPr>
            <a:endParaRPr lang="en-US" sz="1800" smtClean="0">
              <a:ea typeface="ＭＳ Ｐゴシック" pitchFamily="34" charset="-128"/>
            </a:endParaRPr>
          </a:p>
          <a:p>
            <a:pPr eaLnBrk="1" hangingPunct="1"/>
            <a:r>
              <a:rPr lang="en-US" sz="2800" smtClean="0">
                <a:ea typeface="ＭＳ Ｐゴシック" pitchFamily="34" charset="-128"/>
              </a:rPr>
              <a:t>When you make additions or changes to a care plan, initial all entries to ensure you are recognized for your contribution, and you leave a record of your actions.</a:t>
            </a:r>
          </a:p>
        </p:txBody>
      </p:sp>
      <p:sp>
        <p:nvSpPr>
          <p:cNvPr id="3" name="Title 2"/>
          <p:cNvSpPr>
            <a:spLocks noGrp="1"/>
          </p:cNvSpPr>
          <p:nvPr>
            <p:ph type="title"/>
          </p:nvPr>
        </p:nvSpPr>
        <p:spPr>
          <a:xfrm>
            <a:off x="457200" y="152400"/>
            <a:ext cx="8229600" cy="1371600"/>
          </a:xfrm>
        </p:spPr>
        <p:txBody>
          <a:bodyPr/>
          <a:lstStyle/>
          <a:p>
            <a:pPr algn="ctr" eaLnBrk="1" fontAlgn="auto" hangingPunct="1">
              <a:spcAft>
                <a:spcPts val="0"/>
              </a:spcAft>
              <a:defRPr/>
            </a:pPr>
            <a:r>
              <a:rPr lang="en-US" sz="3600" b="1" dirty="0" smtClean="0">
                <a:ea typeface="+mj-ea"/>
              </a:rPr>
              <a:t>Documentation</a:t>
            </a:r>
            <a:endParaRPr lang="en-US" sz="3600" b="1" dirty="0">
              <a:ea typeface="+mj-ea"/>
            </a:endParaRPr>
          </a:p>
        </p:txBody>
      </p:sp>
      <p:sp>
        <p:nvSpPr>
          <p:cNvPr id="35844" name="Date Placeholder 3"/>
          <p:cNvSpPr>
            <a:spLocks noGrp="1"/>
          </p:cNvSpPr>
          <p:nvPr>
            <p:ph type="dt" sz="quarter" idx="12"/>
          </p:nvPr>
        </p:nvSpPr>
        <p:spPr>
          <a:noFill/>
        </p:spPr>
        <p:txBody>
          <a:bodyPr/>
          <a:lstStyle/>
          <a:p>
            <a:r>
              <a:rPr lang="en-US" smtClean="0"/>
              <a:t>July 2010</a:t>
            </a:r>
          </a:p>
        </p:txBody>
      </p:sp>
      <p:sp>
        <p:nvSpPr>
          <p:cNvPr id="35845" name="Slide Number Placeholder 4"/>
          <p:cNvSpPr>
            <a:spLocks noGrp="1"/>
          </p:cNvSpPr>
          <p:nvPr>
            <p:ph type="sldNum" sz="quarter" idx="11"/>
          </p:nvPr>
        </p:nvSpPr>
        <p:spPr>
          <a:noFill/>
        </p:spPr>
        <p:txBody>
          <a:bodyPr/>
          <a:lstStyle/>
          <a:p>
            <a:fld id="{AACE2722-D8DD-411E-9534-B3686D05A039}" type="slidenum">
              <a:rPr lang="en-US" smtClean="0"/>
              <a:pPr/>
              <a:t>40</a:t>
            </a:fld>
            <a:endParaRPr lang="en-US" smtClean="0"/>
          </a:p>
        </p:txBody>
      </p:sp>
      <p:sp>
        <p:nvSpPr>
          <p:cNvPr id="35846" name="Footer Placeholder 5"/>
          <p:cNvSpPr>
            <a:spLocks noGrp="1"/>
          </p:cNvSpPr>
          <p:nvPr>
            <p:ph type="ftr" sz="quarter" idx="10"/>
          </p:nvPr>
        </p:nvSpPr>
        <p:spPr>
          <a:noFill/>
        </p:spPr>
        <p:txBody>
          <a:bodyPr/>
          <a:lstStyle/>
          <a:p>
            <a:r>
              <a:rPr lang="en-US" smtClean="0"/>
              <a:t>© AusmedOnline            PPPRES30v1.0</a:t>
            </a:r>
          </a:p>
        </p:txBody>
      </p:sp>
    </p:spTree>
  </p:cSld>
  <p:clrMapOvr>
    <a:masterClrMapping/>
  </p:clrMapOvr>
  <p:transition spd="med">
    <p:random/>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1"/>
          <p:cNvSpPr>
            <a:spLocks noGrp="1"/>
          </p:cNvSpPr>
          <p:nvPr>
            <p:ph idx="1"/>
          </p:nvPr>
        </p:nvSpPr>
        <p:spPr>
          <a:xfrm>
            <a:off x="457200" y="1752600"/>
            <a:ext cx="8229600" cy="3886200"/>
          </a:xfrm>
        </p:spPr>
        <p:txBody>
          <a:bodyPr/>
          <a:lstStyle/>
          <a:p>
            <a:pPr eaLnBrk="1" hangingPunct="1"/>
            <a:r>
              <a:rPr lang="en-US" sz="2800" b="1" smtClean="0">
                <a:ea typeface="ＭＳ Ｐゴシック" pitchFamily="34" charset="-128"/>
              </a:rPr>
              <a:t>DO: </a:t>
            </a:r>
            <a:r>
              <a:rPr lang="en-US" sz="2800" smtClean="0">
                <a:ea typeface="ＭＳ Ｐゴシック" pitchFamily="34" charset="-128"/>
              </a:rPr>
              <a:t>Sign (or initial) and date all changes or entries to the care plan so that it is clear who made the revisions or changes.</a:t>
            </a:r>
          </a:p>
          <a:p>
            <a:pPr eaLnBrk="1" hangingPunct="1">
              <a:buFont typeface="Wingdings 3" pitchFamily="18" charset="2"/>
              <a:buNone/>
            </a:pPr>
            <a:endParaRPr lang="en-US" sz="2800" smtClean="0">
              <a:ea typeface="ＭＳ Ｐゴシック" pitchFamily="34" charset="-128"/>
            </a:endParaRPr>
          </a:p>
          <a:p>
            <a:pPr eaLnBrk="1" hangingPunct="1"/>
            <a:r>
              <a:rPr lang="en-US" sz="2800" b="1" smtClean="0">
                <a:ea typeface="ＭＳ Ｐゴシック" pitchFamily="34" charset="-128"/>
              </a:rPr>
              <a:t>DO: </a:t>
            </a:r>
            <a:r>
              <a:rPr lang="en-US" sz="2800" smtClean="0">
                <a:ea typeface="ＭＳ Ｐゴシック" pitchFamily="34" charset="-128"/>
              </a:rPr>
              <a:t>Review your care plan on a regular basis. The frequency of your review really depends on the setting, the situation and your employer’s policies.</a:t>
            </a:r>
          </a:p>
          <a:p>
            <a:pPr eaLnBrk="1" hangingPunct="1"/>
            <a:endParaRPr lang="en-US" smtClean="0">
              <a:ea typeface="ＭＳ Ｐゴシック" pitchFamily="34" charset="-128"/>
            </a:endParaRPr>
          </a:p>
        </p:txBody>
      </p:sp>
      <p:sp>
        <p:nvSpPr>
          <p:cNvPr id="3" name="Title 2"/>
          <p:cNvSpPr>
            <a:spLocks noGrp="1"/>
          </p:cNvSpPr>
          <p:nvPr>
            <p:ph type="title"/>
          </p:nvPr>
        </p:nvSpPr>
        <p:spPr>
          <a:xfrm>
            <a:off x="457200" y="152400"/>
            <a:ext cx="8229600" cy="1371600"/>
          </a:xfrm>
        </p:spPr>
        <p:txBody>
          <a:bodyPr/>
          <a:lstStyle/>
          <a:p>
            <a:pPr algn="ctr" eaLnBrk="1" fontAlgn="auto" hangingPunct="1">
              <a:spcAft>
                <a:spcPts val="0"/>
              </a:spcAft>
              <a:defRPr/>
            </a:pPr>
            <a:r>
              <a:rPr lang="en-US" sz="3600" b="1" dirty="0" smtClean="0">
                <a:ea typeface="+mj-ea"/>
              </a:rPr>
              <a:t>Documentation Do’s</a:t>
            </a:r>
            <a:endParaRPr lang="en-US" sz="3600" b="1" dirty="0">
              <a:ea typeface="+mj-ea"/>
            </a:endParaRPr>
          </a:p>
        </p:txBody>
      </p:sp>
      <p:sp>
        <p:nvSpPr>
          <p:cNvPr id="36868" name="Date Placeholder 3"/>
          <p:cNvSpPr>
            <a:spLocks noGrp="1"/>
          </p:cNvSpPr>
          <p:nvPr>
            <p:ph type="dt" sz="quarter" idx="12"/>
          </p:nvPr>
        </p:nvSpPr>
        <p:spPr>
          <a:noFill/>
        </p:spPr>
        <p:txBody>
          <a:bodyPr/>
          <a:lstStyle/>
          <a:p>
            <a:r>
              <a:rPr lang="en-US" smtClean="0"/>
              <a:t>July 2010</a:t>
            </a:r>
          </a:p>
        </p:txBody>
      </p:sp>
      <p:sp>
        <p:nvSpPr>
          <p:cNvPr id="36869" name="Slide Number Placeholder 4"/>
          <p:cNvSpPr>
            <a:spLocks noGrp="1"/>
          </p:cNvSpPr>
          <p:nvPr>
            <p:ph type="sldNum" sz="quarter" idx="11"/>
          </p:nvPr>
        </p:nvSpPr>
        <p:spPr>
          <a:noFill/>
        </p:spPr>
        <p:txBody>
          <a:bodyPr/>
          <a:lstStyle/>
          <a:p>
            <a:fld id="{DBA44EF8-7C69-4E09-99C7-DD16DD0F2AD1}" type="slidenum">
              <a:rPr lang="en-US" smtClean="0"/>
              <a:pPr/>
              <a:t>41</a:t>
            </a:fld>
            <a:endParaRPr lang="en-US" smtClean="0"/>
          </a:p>
        </p:txBody>
      </p:sp>
      <p:sp>
        <p:nvSpPr>
          <p:cNvPr id="36870" name="Footer Placeholder 5"/>
          <p:cNvSpPr>
            <a:spLocks noGrp="1"/>
          </p:cNvSpPr>
          <p:nvPr>
            <p:ph type="ftr" sz="quarter" idx="10"/>
          </p:nvPr>
        </p:nvSpPr>
        <p:spPr>
          <a:noFill/>
        </p:spPr>
        <p:txBody>
          <a:bodyPr/>
          <a:lstStyle/>
          <a:p>
            <a:r>
              <a:rPr lang="en-US" smtClean="0"/>
              <a:t>© AusmedOnline            PPPRES30v1.0</a:t>
            </a:r>
          </a:p>
        </p:txBody>
      </p:sp>
    </p:spTree>
  </p:cSld>
  <p:clrMapOvr>
    <a:masterClrMapping/>
  </p:clrMapOvr>
  <p:transition spd="med">
    <p:random/>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1"/>
          <p:cNvSpPr>
            <a:spLocks noGrp="1"/>
          </p:cNvSpPr>
          <p:nvPr>
            <p:ph idx="1"/>
          </p:nvPr>
        </p:nvSpPr>
        <p:spPr>
          <a:xfrm>
            <a:off x="457200" y="1524000"/>
            <a:ext cx="8229600" cy="4191000"/>
          </a:xfrm>
        </p:spPr>
        <p:txBody>
          <a:bodyPr/>
          <a:lstStyle/>
          <a:p>
            <a:pPr eaLnBrk="1" hangingPunct="1"/>
            <a:r>
              <a:rPr lang="en-US" sz="2500" b="1" smtClean="0">
                <a:ea typeface="ＭＳ Ｐゴシック" pitchFamily="34" charset="-128"/>
              </a:rPr>
              <a:t>DON’T</a:t>
            </a:r>
            <a:r>
              <a:rPr lang="en-US" sz="2500" smtClean="0">
                <a:ea typeface="ＭＳ Ｐゴシック" pitchFamily="34" charset="-128"/>
              </a:rPr>
              <a:t> use white out on a paper care plan. Cross out an error with one line (so your error remains legible), write the word ‘error’ and add your initials. For electronic records, follow your facility’s policy.</a:t>
            </a:r>
          </a:p>
          <a:p>
            <a:pPr eaLnBrk="1" hangingPunct="1">
              <a:buFont typeface="Wingdings 3" pitchFamily="18" charset="2"/>
              <a:buNone/>
            </a:pPr>
            <a:endParaRPr lang="en-US" sz="2500" smtClean="0">
              <a:ea typeface="ＭＳ Ｐゴシック" pitchFamily="34" charset="-128"/>
            </a:endParaRPr>
          </a:p>
          <a:p>
            <a:pPr eaLnBrk="1" hangingPunct="1"/>
            <a:r>
              <a:rPr lang="en-US" sz="2500" b="1" smtClean="0">
                <a:ea typeface="ＭＳ Ｐゴシック" pitchFamily="34" charset="-128"/>
              </a:rPr>
              <a:t>DON’T</a:t>
            </a:r>
            <a:r>
              <a:rPr lang="en-US" sz="2500" smtClean="0">
                <a:ea typeface="ＭＳ Ｐゴシック" pitchFamily="34" charset="-128"/>
              </a:rPr>
              <a:t> attempt to delete or remove unsuccessful interventions from a care plan. You will adapt your care according to your evaluations, and this should be reflected in your documentation. </a:t>
            </a:r>
          </a:p>
        </p:txBody>
      </p:sp>
      <p:sp>
        <p:nvSpPr>
          <p:cNvPr id="3" name="Title 2"/>
          <p:cNvSpPr>
            <a:spLocks noGrp="1"/>
          </p:cNvSpPr>
          <p:nvPr>
            <p:ph type="title"/>
          </p:nvPr>
        </p:nvSpPr>
        <p:spPr>
          <a:xfrm>
            <a:off x="457200" y="152400"/>
            <a:ext cx="8229600" cy="1371600"/>
          </a:xfrm>
        </p:spPr>
        <p:txBody>
          <a:bodyPr/>
          <a:lstStyle/>
          <a:p>
            <a:pPr algn="ctr" eaLnBrk="1" fontAlgn="auto" hangingPunct="1">
              <a:spcAft>
                <a:spcPts val="0"/>
              </a:spcAft>
              <a:defRPr/>
            </a:pPr>
            <a:r>
              <a:rPr lang="en-US" sz="3600" b="1" dirty="0" smtClean="0">
                <a:ea typeface="+mj-ea"/>
              </a:rPr>
              <a:t>Documentation </a:t>
            </a:r>
            <a:r>
              <a:rPr lang="en-US" sz="3600" b="1" dirty="0" err="1" smtClean="0">
                <a:ea typeface="+mj-ea"/>
              </a:rPr>
              <a:t>Don’t’s</a:t>
            </a:r>
            <a:endParaRPr lang="en-US" sz="3600" b="1" dirty="0">
              <a:ea typeface="+mj-ea"/>
            </a:endParaRPr>
          </a:p>
        </p:txBody>
      </p:sp>
      <p:sp>
        <p:nvSpPr>
          <p:cNvPr id="37892" name="Date Placeholder 3"/>
          <p:cNvSpPr>
            <a:spLocks noGrp="1"/>
          </p:cNvSpPr>
          <p:nvPr>
            <p:ph type="dt" sz="quarter" idx="12"/>
          </p:nvPr>
        </p:nvSpPr>
        <p:spPr>
          <a:noFill/>
        </p:spPr>
        <p:txBody>
          <a:bodyPr/>
          <a:lstStyle/>
          <a:p>
            <a:r>
              <a:rPr lang="en-US" smtClean="0"/>
              <a:t>July 2010</a:t>
            </a:r>
          </a:p>
        </p:txBody>
      </p:sp>
      <p:sp>
        <p:nvSpPr>
          <p:cNvPr id="37893" name="Slide Number Placeholder 4"/>
          <p:cNvSpPr>
            <a:spLocks noGrp="1"/>
          </p:cNvSpPr>
          <p:nvPr>
            <p:ph type="sldNum" sz="quarter" idx="11"/>
          </p:nvPr>
        </p:nvSpPr>
        <p:spPr>
          <a:noFill/>
        </p:spPr>
        <p:txBody>
          <a:bodyPr/>
          <a:lstStyle/>
          <a:p>
            <a:fld id="{2C80229C-FCB8-493C-81A8-BC283C1BA30F}" type="slidenum">
              <a:rPr lang="en-US" smtClean="0"/>
              <a:pPr/>
              <a:t>42</a:t>
            </a:fld>
            <a:endParaRPr lang="en-US" smtClean="0"/>
          </a:p>
        </p:txBody>
      </p:sp>
      <p:sp>
        <p:nvSpPr>
          <p:cNvPr id="37894" name="Footer Placeholder 5"/>
          <p:cNvSpPr>
            <a:spLocks noGrp="1"/>
          </p:cNvSpPr>
          <p:nvPr>
            <p:ph type="ftr" sz="quarter" idx="10"/>
          </p:nvPr>
        </p:nvSpPr>
        <p:spPr>
          <a:noFill/>
        </p:spPr>
        <p:txBody>
          <a:bodyPr/>
          <a:lstStyle/>
          <a:p>
            <a:r>
              <a:rPr lang="en-US" smtClean="0"/>
              <a:t>© AusmedOnline            PPPRES30v1.0</a:t>
            </a:r>
          </a:p>
        </p:txBody>
      </p:sp>
    </p:spTree>
  </p:cSld>
  <p:clrMapOvr>
    <a:masterClrMapping/>
  </p:clrMapOvr>
  <p:transition spd="med">
    <p:random/>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1"/>
          <p:cNvSpPr>
            <a:spLocks noGrp="1"/>
          </p:cNvSpPr>
          <p:nvPr>
            <p:ph idx="1"/>
          </p:nvPr>
        </p:nvSpPr>
        <p:spPr>
          <a:xfrm>
            <a:off x="457200" y="1524000"/>
            <a:ext cx="8229600" cy="3886200"/>
          </a:xfrm>
        </p:spPr>
        <p:txBody>
          <a:bodyPr>
            <a:normAutofit lnSpcReduction="10000"/>
          </a:bodyPr>
          <a:lstStyle/>
          <a:p>
            <a:pPr eaLnBrk="1" hangingPunct="1">
              <a:buSzPct val="100000"/>
              <a:buFont typeface="Lucida Sans Unicode" pitchFamily="34" charset="0"/>
              <a:buChar char="‣"/>
            </a:pPr>
            <a:endParaRPr lang="en-US" sz="2500" smtClean="0">
              <a:ea typeface="ＭＳ Ｐゴシック" pitchFamily="34" charset="-128"/>
            </a:endParaRPr>
          </a:p>
          <a:p>
            <a:pPr eaLnBrk="1" hangingPunct="1">
              <a:buSzPct val="100000"/>
              <a:buFont typeface="Lucida Sans Unicode" pitchFamily="34" charset="0"/>
              <a:buChar char="‣"/>
            </a:pPr>
            <a:r>
              <a:rPr lang="en-US" sz="2500" smtClean="0">
                <a:ea typeface="ＭＳ Ｐゴシック" pitchFamily="34" charset="-128"/>
              </a:rPr>
              <a:t>You may want to document all of your findings, normal or otherwise, regardless of the facility’s policy. Your employer’s policy is important, but no one should fault you for doing more than the minimum requirement.</a:t>
            </a:r>
          </a:p>
          <a:p>
            <a:pPr eaLnBrk="1" hangingPunct="1">
              <a:buSzPct val="100000"/>
              <a:buFont typeface="Lucida Sans Unicode" pitchFamily="34" charset="0"/>
              <a:buChar char="‣"/>
            </a:pPr>
            <a:endParaRPr lang="en-US" sz="2500" smtClean="0">
              <a:ea typeface="ＭＳ Ｐゴシック" pitchFamily="34" charset="-128"/>
            </a:endParaRPr>
          </a:p>
          <a:p>
            <a:pPr eaLnBrk="1" hangingPunct="1">
              <a:buSzPct val="100000"/>
              <a:buFont typeface="Lucida Sans Unicode" pitchFamily="34" charset="0"/>
              <a:buChar char="‣"/>
            </a:pPr>
            <a:r>
              <a:rPr lang="en-US" sz="2500" smtClean="0">
                <a:ea typeface="ＭＳ Ｐゴシック" pitchFamily="34" charset="-128"/>
              </a:rPr>
              <a:t>Ensure that you cover yourself legally with your documentation. Ask yourself if you could accurately describe a situation years later in court, based </a:t>
            </a:r>
            <a:r>
              <a:rPr lang="en-US" sz="2500" i="1" smtClean="0">
                <a:ea typeface="ＭＳ Ｐゴシック" pitchFamily="34" charset="-128"/>
              </a:rPr>
              <a:t>only</a:t>
            </a:r>
            <a:r>
              <a:rPr lang="en-US" sz="2500" smtClean="0">
                <a:ea typeface="ＭＳ Ｐゴシック" pitchFamily="34" charset="-128"/>
              </a:rPr>
              <a:t>  on your charted notes.</a:t>
            </a:r>
          </a:p>
        </p:txBody>
      </p:sp>
      <p:sp>
        <p:nvSpPr>
          <p:cNvPr id="3" name="Title 2"/>
          <p:cNvSpPr>
            <a:spLocks noGrp="1"/>
          </p:cNvSpPr>
          <p:nvPr>
            <p:ph type="title"/>
          </p:nvPr>
        </p:nvSpPr>
        <p:spPr>
          <a:xfrm>
            <a:off x="457200" y="152400"/>
            <a:ext cx="8229600" cy="1371600"/>
          </a:xfrm>
        </p:spPr>
        <p:txBody>
          <a:bodyPr>
            <a:noAutofit/>
          </a:bodyPr>
          <a:lstStyle/>
          <a:p>
            <a:pPr algn="ctr" eaLnBrk="1" fontAlgn="auto" hangingPunct="1">
              <a:spcAft>
                <a:spcPts val="0"/>
              </a:spcAft>
              <a:defRPr/>
            </a:pPr>
            <a:r>
              <a:rPr lang="en-US" sz="3200" b="1" dirty="0" smtClean="0">
                <a:ea typeface="+mj-ea"/>
              </a:rPr>
              <a:t>Documentation</a:t>
            </a:r>
            <a:endParaRPr lang="en-US" sz="3200" b="1" dirty="0">
              <a:ea typeface="+mj-ea"/>
            </a:endParaRPr>
          </a:p>
        </p:txBody>
      </p:sp>
      <p:sp>
        <p:nvSpPr>
          <p:cNvPr id="41988" name="Date Placeholder 3"/>
          <p:cNvSpPr>
            <a:spLocks noGrp="1"/>
          </p:cNvSpPr>
          <p:nvPr>
            <p:ph type="dt" sz="quarter" idx="12"/>
          </p:nvPr>
        </p:nvSpPr>
        <p:spPr>
          <a:noFill/>
        </p:spPr>
        <p:txBody>
          <a:bodyPr/>
          <a:lstStyle/>
          <a:p>
            <a:r>
              <a:rPr lang="en-US" smtClean="0"/>
              <a:t>July 2010</a:t>
            </a:r>
          </a:p>
        </p:txBody>
      </p:sp>
      <p:sp>
        <p:nvSpPr>
          <p:cNvPr id="41989" name="Slide Number Placeholder 4"/>
          <p:cNvSpPr>
            <a:spLocks noGrp="1"/>
          </p:cNvSpPr>
          <p:nvPr>
            <p:ph type="sldNum" sz="quarter" idx="11"/>
          </p:nvPr>
        </p:nvSpPr>
        <p:spPr>
          <a:noFill/>
        </p:spPr>
        <p:txBody>
          <a:bodyPr/>
          <a:lstStyle/>
          <a:p>
            <a:fld id="{FCB51476-9C14-4526-BD91-696CBBBD8237}" type="slidenum">
              <a:rPr lang="en-US" smtClean="0"/>
              <a:pPr/>
              <a:t>43</a:t>
            </a:fld>
            <a:endParaRPr lang="en-US" smtClean="0"/>
          </a:p>
        </p:txBody>
      </p:sp>
      <p:sp>
        <p:nvSpPr>
          <p:cNvPr id="41990" name="Footer Placeholder 5"/>
          <p:cNvSpPr>
            <a:spLocks noGrp="1"/>
          </p:cNvSpPr>
          <p:nvPr>
            <p:ph type="ftr" sz="quarter" idx="10"/>
          </p:nvPr>
        </p:nvSpPr>
        <p:spPr>
          <a:noFill/>
        </p:spPr>
        <p:txBody>
          <a:bodyPr/>
          <a:lstStyle/>
          <a:p>
            <a:r>
              <a:rPr lang="en-US" smtClean="0"/>
              <a:t>© AusmedOnline            PPPRES30v1.0</a:t>
            </a:r>
          </a:p>
        </p:txBody>
      </p:sp>
    </p:spTree>
  </p:cSld>
  <p:clrMapOvr>
    <a:masterClrMapping/>
  </p:clrMapOvr>
  <p:transition spd="med">
    <p:random/>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1143000"/>
          </a:xfrm>
        </p:spPr>
        <p:txBody>
          <a:bodyPr>
            <a:noAutofit/>
          </a:bodyPr>
          <a:lstStyle/>
          <a:p>
            <a:pPr algn="ctr" eaLnBrk="1" fontAlgn="auto" hangingPunct="1">
              <a:spcAft>
                <a:spcPts val="0"/>
              </a:spcAft>
              <a:defRPr/>
            </a:pPr>
            <a:r>
              <a:rPr lang="en-US" sz="3600" b="1" dirty="0" smtClean="0">
                <a:ea typeface="+mj-ea"/>
              </a:rPr>
              <a:t>Documentation: Examples</a:t>
            </a:r>
            <a:endParaRPr lang="en-US" sz="3600" b="1" dirty="0">
              <a:ea typeface="+mj-ea"/>
            </a:endParaRPr>
          </a:p>
        </p:txBody>
      </p:sp>
      <p:sp>
        <p:nvSpPr>
          <p:cNvPr id="43011" name="Text Placeholder 4"/>
          <p:cNvSpPr>
            <a:spLocks noGrp="1"/>
          </p:cNvSpPr>
          <p:nvPr>
            <p:ph type="body" idx="1"/>
          </p:nvPr>
        </p:nvSpPr>
        <p:spPr>
          <a:xfrm>
            <a:off x="609600" y="1143000"/>
            <a:ext cx="2667000" cy="563563"/>
          </a:xfrm>
        </p:spPr>
        <p:txBody>
          <a:bodyPr/>
          <a:lstStyle/>
          <a:p>
            <a:pPr eaLnBrk="1" hangingPunct="1"/>
            <a:r>
              <a:rPr lang="en-US" smtClean="0">
                <a:ea typeface="ＭＳ Ｐゴシック" pitchFamily="34" charset="-128"/>
              </a:rPr>
              <a:t>Poor Charting</a:t>
            </a:r>
          </a:p>
        </p:txBody>
      </p:sp>
      <p:sp>
        <p:nvSpPr>
          <p:cNvPr id="43012" name="Content Placeholder 5"/>
          <p:cNvSpPr>
            <a:spLocks noGrp="1"/>
          </p:cNvSpPr>
          <p:nvPr>
            <p:ph sz="quarter" idx="2"/>
          </p:nvPr>
        </p:nvSpPr>
        <p:spPr>
          <a:xfrm>
            <a:off x="457200" y="1773238"/>
            <a:ext cx="4040188" cy="3941762"/>
          </a:xfrm>
        </p:spPr>
        <p:txBody>
          <a:bodyPr/>
          <a:lstStyle/>
          <a:p>
            <a:pPr eaLnBrk="1" hangingPunct="1">
              <a:lnSpc>
                <a:spcPct val="90000"/>
              </a:lnSpc>
            </a:pPr>
            <a:r>
              <a:rPr lang="en-US" smtClean="0">
                <a:ea typeface="ＭＳ Ｐゴシック" pitchFamily="34" charset="-128"/>
              </a:rPr>
              <a:t>Skin normal</a:t>
            </a:r>
          </a:p>
          <a:p>
            <a:pPr eaLnBrk="1" hangingPunct="1">
              <a:lnSpc>
                <a:spcPct val="90000"/>
              </a:lnSpc>
            </a:pPr>
            <a:endParaRPr lang="en-US" smtClean="0">
              <a:ea typeface="ＭＳ Ｐゴシック" pitchFamily="34" charset="-128"/>
            </a:endParaRPr>
          </a:p>
          <a:p>
            <a:pPr eaLnBrk="1" hangingPunct="1">
              <a:lnSpc>
                <a:spcPct val="90000"/>
              </a:lnSpc>
            </a:pPr>
            <a:endParaRPr lang="en-US" smtClean="0">
              <a:ea typeface="ＭＳ Ｐゴシック" pitchFamily="34" charset="-128"/>
            </a:endParaRPr>
          </a:p>
          <a:p>
            <a:pPr eaLnBrk="1" hangingPunct="1">
              <a:lnSpc>
                <a:spcPct val="90000"/>
              </a:lnSpc>
            </a:pPr>
            <a:r>
              <a:rPr lang="en-US" smtClean="0">
                <a:ea typeface="ＭＳ Ｐゴシック" pitchFamily="34" charset="-128"/>
              </a:rPr>
              <a:t>Heart sounds normal</a:t>
            </a:r>
          </a:p>
          <a:p>
            <a:pPr eaLnBrk="1" hangingPunct="1">
              <a:lnSpc>
                <a:spcPct val="90000"/>
              </a:lnSpc>
            </a:pPr>
            <a:endParaRPr lang="en-US" smtClean="0">
              <a:ea typeface="ＭＳ Ｐゴシック" pitchFamily="34" charset="-128"/>
            </a:endParaRPr>
          </a:p>
          <a:p>
            <a:pPr eaLnBrk="1" hangingPunct="1">
              <a:lnSpc>
                <a:spcPct val="90000"/>
              </a:lnSpc>
            </a:pPr>
            <a:endParaRPr lang="en-US" smtClean="0">
              <a:ea typeface="ＭＳ Ｐゴシック" pitchFamily="34" charset="-128"/>
            </a:endParaRPr>
          </a:p>
          <a:p>
            <a:pPr eaLnBrk="1" hangingPunct="1">
              <a:lnSpc>
                <a:spcPct val="90000"/>
              </a:lnSpc>
            </a:pPr>
            <a:r>
              <a:rPr lang="en-US" smtClean="0">
                <a:ea typeface="ＭＳ Ｐゴシック" pitchFamily="34" charset="-128"/>
              </a:rPr>
              <a:t>Pulse good, 65 BPM</a:t>
            </a:r>
          </a:p>
          <a:p>
            <a:pPr eaLnBrk="1" hangingPunct="1">
              <a:lnSpc>
                <a:spcPct val="90000"/>
              </a:lnSpc>
            </a:pPr>
            <a:endParaRPr lang="en-US" smtClean="0">
              <a:ea typeface="ＭＳ Ｐゴシック" pitchFamily="34" charset="-128"/>
            </a:endParaRPr>
          </a:p>
          <a:p>
            <a:pPr eaLnBrk="1" hangingPunct="1">
              <a:lnSpc>
                <a:spcPct val="90000"/>
              </a:lnSpc>
            </a:pPr>
            <a:r>
              <a:rPr lang="en-US" smtClean="0">
                <a:ea typeface="ＭＳ Ｐゴシック" pitchFamily="34" charset="-128"/>
              </a:rPr>
              <a:t>No documentation of pain</a:t>
            </a:r>
          </a:p>
          <a:p>
            <a:pPr eaLnBrk="1" hangingPunct="1">
              <a:lnSpc>
                <a:spcPct val="90000"/>
              </a:lnSpc>
            </a:pPr>
            <a:endParaRPr lang="en-US" smtClean="0">
              <a:ea typeface="ＭＳ Ｐゴシック" pitchFamily="34" charset="-128"/>
            </a:endParaRPr>
          </a:p>
        </p:txBody>
      </p:sp>
      <p:sp>
        <p:nvSpPr>
          <p:cNvPr id="43013" name="Content Placeholder 7"/>
          <p:cNvSpPr>
            <a:spLocks noGrp="1"/>
          </p:cNvSpPr>
          <p:nvPr>
            <p:ph sz="quarter" idx="4"/>
          </p:nvPr>
        </p:nvSpPr>
        <p:spPr>
          <a:xfrm>
            <a:off x="4645025" y="1773238"/>
            <a:ext cx="4041775" cy="3941762"/>
          </a:xfrm>
        </p:spPr>
        <p:txBody>
          <a:bodyPr/>
          <a:lstStyle/>
          <a:p>
            <a:pPr eaLnBrk="1" hangingPunct="1">
              <a:spcBef>
                <a:spcPct val="0"/>
              </a:spcBef>
            </a:pPr>
            <a:r>
              <a:rPr lang="en-US" smtClean="0">
                <a:ea typeface="ＭＳ Ｐゴシック" pitchFamily="34" charset="-128"/>
              </a:rPr>
              <a:t>Skin pink, warm, dry and no visible injuries</a:t>
            </a:r>
          </a:p>
          <a:p>
            <a:pPr eaLnBrk="1" hangingPunct="1">
              <a:spcBef>
                <a:spcPct val="0"/>
              </a:spcBef>
              <a:buFont typeface="Wingdings 3" pitchFamily="18" charset="2"/>
              <a:buNone/>
            </a:pPr>
            <a:endParaRPr lang="en-US" smtClean="0">
              <a:ea typeface="ＭＳ Ｐゴシック" pitchFamily="34" charset="-128"/>
            </a:endParaRPr>
          </a:p>
          <a:p>
            <a:pPr eaLnBrk="1" hangingPunct="1">
              <a:spcBef>
                <a:spcPct val="0"/>
              </a:spcBef>
            </a:pPr>
            <a:r>
              <a:rPr lang="en-US" smtClean="0">
                <a:ea typeface="ＭＳ Ｐゴシック" pitchFamily="34" charset="-128"/>
              </a:rPr>
              <a:t>S1, S2 heard with no adventitious sounds</a:t>
            </a:r>
          </a:p>
          <a:p>
            <a:pPr eaLnBrk="1" hangingPunct="1">
              <a:spcBef>
                <a:spcPct val="0"/>
              </a:spcBef>
              <a:buFont typeface="Wingdings 3" pitchFamily="18" charset="2"/>
              <a:buNone/>
            </a:pPr>
            <a:endParaRPr lang="en-US" sz="2800" smtClean="0">
              <a:ea typeface="ＭＳ Ｐゴシック" pitchFamily="34" charset="-128"/>
            </a:endParaRPr>
          </a:p>
          <a:p>
            <a:pPr eaLnBrk="1" hangingPunct="1">
              <a:spcBef>
                <a:spcPct val="0"/>
              </a:spcBef>
            </a:pPr>
            <a:r>
              <a:rPr lang="en-US" smtClean="0">
                <a:ea typeface="ＭＳ Ｐゴシック" pitchFamily="34" charset="-128"/>
              </a:rPr>
              <a:t>Left radial pulse strong and regular, 65 BPM</a:t>
            </a:r>
          </a:p>
          <a:p>
            <a:pPr eaLnBrk="1" hangingPunct="1">
              <a:spcBef>
                <a:spcPct val="0"/>
              </a:spcBef>
            </a:pPr>
            <a:r>
              <a:rPr lang="en-US" smtClean="0">
                <a:ea typeface="ＭＳ Ｐゴシック" pitchFamily="34" charset="-128"/>
              </a:rPr>
              <a:t>Patient denies any pain at present</a:t>
            </a:r>
            <a:endParaRPr lang="en-US" sz="2800" smtClean="0">
              <a:ea typeface="ＭＳ Ｐゴシック" pitchFamily="34" charset="-128"/>
            </a:endParaRPr>
          </a:p>
          <a:p>
            <a:pPr eaLnBrk="1" hangingPunct="1">
              <a:spcBef>
                <a:spcPct val="0"/>
              </a:spcBef>
            </a:pPr>
            <a:endParaRPr lang="en-US" smtClean="0">
              <a:ea typeface="ＭＳ Ｐゴシック" pitchFamily="34" charset="-128"/>
            </a:endParaRPr>
          </a:p>
          <a:p>
            <a:pPr eaLnBrk="1" hangingPunct="1">
              <a:spcBef>
                <a:spcPct val="0"/>
              </a:spcBef>
            </a:pPr>
            <a:endParaRPr lang="en-US" smtClean="0">
              <a:ea typeface="ＭＳ Ｐゴシック" pitchFamily="34" charset="-128"/>
            </a:endParaRPr>
          </a:p>
        </p:txBody>
      </p:sp>
      <p:sp>
        <p:nvSpPr>
          <p:cNvPr id="43014" name="Date Placeholder 6"/>
          <p:cNvSpPr>
            <a:spLocks noGrp="1"/>
          </p:cNvSpPr>
          <p:nvPr>
            <p:ph type="dt" sz="quarter" idx="12"/>
          </p:nvPr>
        </p:nvSpPr>
        <p:spPr>
          <a:noFill/>
        </p:spPr>
        <p:txBody>
          <a:bodyPr/>
          <a:lstStyle/>
          <a:p>
            <a:r>
              <a:rPr lang="en-US" smtClean="0"/>
              <a:t>July 2010</a:t>
            </a:r>
          </a:p>
        </p:txBody>
      </p:sp>
      <p:sp>
        <p:nvSpPr>
          <p:cNvPr id="43015" name="Slide Number Placeholder 7"/>
          <p:cNvSpPr>
            <a:spLocks noGrp="1"/>
          </p:cNvSpPr>
          <p:nvPr>
            <p:ph type="sldNum" sz="quarter" idx="11"/>
          </p:nvPr>
        </p:nvSpPr>
        <p:spPr>
          <a:noFill/>
        </p:spPr>
        <p:txBody>
          <a:bodyPr/>
          <a:lstStyle/>
          <a:p>
            <a:fld id="{405A6AEC-756C-4D46-B906-4CE580B07AE1}" type="slidenum">
              <a:rPr lang="en-US" smtClean="0"/>
              <a:pPr/>
              <a:t>44</a:t>
            </a:fld>
            <a:endParaRPr lang="en-US" smtClean="0"/>
          </a:p>
        </p:txBody>
      </p:sp>
      <p:sp>
        <p:nvSpPr>
          <p:cNvPr id="43016" name="Footer Placeholder 8"/>
          <p:cNvSpPr>
            <a:spLocks noGrp="1"/>
          </p:cNvSpPr>
          <p:nvPr>
            <p:ph type="ftr" sz="quarter" idx="10"/>
          </p:nvPr>
        </p:nvSpPr>
        <p:spPr>
          <a:noFill/>
        </p:spPr>
        <p:txBody>
          <a:bodyPr/>
          <a:lstStyle/>
          <a:p>
            <a:r>
              <a:rPr lang="en-US" smtClean="0"/>
              <a:t>© AusmedOnline            PPPRES30v1.0</a:t>
            </a:r>
          </a:p>
        </p:txBody>
      </p:sp>
      <p:sp>
        <p:nvSpPr>
          <p:cNvPr id="11" name="Text Placeholder 6"/>
          <p:cNvSpPr txBox="1">
            <a:spLocks/>
          </p:cNvSpPr>
          <p:nvPr/>
        </p:nvSpPr>
        <p:spPr bwMode="auto">
          <a:xfrm>
            <a:off x="4572000" y="1066800"/>
            <a:ext cx="4041775" cy="609600"/>
          </a:xfrm>
          <a:prstGeom prst="rect">
            <a:avLst/>
          </a:prstGeom>
          <a:noFill/>
          <a:ln w="9525">
            <a:noFill/>
            <a:miter lim="800000"/>
            <a:headEnd/>
            <a:tailEnd/>
          </a:ln>
        </p:spPr>
        <p:txBody>
          <a:bodyPr anchor="b"/>
          <a:lstStyle/>
          <a:p>
            <a:pPr algn="ctr" eaLnBrk="1" hangingPunct="1">
              <a:spcBef>
                <a:spcPct val="20000"/>
              </a:spcBef>
              <a:buClr>
                <a:schemeClr val="bg2"/>
              </a:buClr>
              <a:buSzPct val="75000"/>
              <a:buFont typeface="Wingdings" pitchFamily="2" charset="2"/>
              <a:buNone/>
              <a:defRPr/>
            </a:pPr>
            <a:r>
              <a:rPr lang="en-US" sz="2400" b="1" kern="0" dirty="0">
                <a:latin typeface="+mn-lt"/>
                <a:cs typeface="ＭＳ Ｐゴシック" charset="-128"/>
              </a:rPr>
              <a:t>Accurate Charting</a:t>
            </a:r>
          </a:p>
        </p:txBody>
      </p:sp>
    </p:spTree>
  </p:cSld>
  <p:clrMapOvr>
    <a:masterClrMapping/>
  </p:clrMapOvr>
  <p:transition spd="med">
    <p:random/>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191000"/>
          </a:xfrm>
        </p:spPr>
        <p:txBody>
          <a:bodyPr>
            <a:normAutofit fontScale="92500" lnSpcReduction="20000"/>
          </a:bodyPr>
          <a:lstStyle/>
          <a:p>
            <a:pPr eaLnBrk="1" hangingPunct="1">
              <a:buFont typeface="Wingdings 3" charset="2"/>
              <a:buNone/>
              <a:defRPr/>
            </a:pPr>
            <a:r>
              <a:rPr lang="en-US" sz="2500" b="1" dirty="0" smtClean="0"/>
              <a:t>Care plans:</a:t>
            </a:r>
          </a:p>
          <a:p>
            <a:pPr eaLnBrk="1" hangingPunct="1">
              <a:buSzPct val="100000"/>
              <a:buFont typeface="Lucida Sans Unicode" pitchFamily="34" charset="0"/>
              <a:buChar char="‣"/>
              <a:defRPr/>
            </a:pPr>
            <a:r>
              <a:rPr lang="en-US" sz="2500" dirty="0" smtClean="0"/>
              <a:t>Define how we look at patients and approach their care.</a:t>
            </a:r>
          </a:p>
          <a:p>
            <a:pPr eaLnBrk="1" hangingPunct="1">
              <a:buSzPct val="100000"/>
              <a:buFont typeface="Wingdings" pitchFamily="2" charset="2"/>
              <a:buNone/>
              <a:defRPr/>
            </a:pPr>
            <a:endParaRPr lang="en-US" sz="1100" dirty="0" smtClean="0"/>
          </a:p>
          <a:p>
            <a:pPr eaLnBrk="1" hangingPunct="1">
              <a:buSzPct val="100000"/>
              <a:buFont typeface="Lucida Sans Unicode" pitchFamily="34" charset="0"/>
              <a:buChar char="‣"/>
              <a:defRPr/>
            </a:pPr>
            <a:r>
              <a:rPr lang="en-US" sz="2500" dirty="0" smtClean="0"/>
              <a:t>Force us to really think about what we are doing with patients, and why we are doing it.</a:t>
            </a:r>
          </a:p>
          <a:p>
            <a:pPr eaLnBrk="1" hangingPunct="1">
              <a:buSzPct val="100000"/>
              <a:buFont typeface="Wingdings" pitchFamily="2" charset="2"/>
              <a:buNone/>
              <a:defRPr/>
            </a:pPr>
            <a:endParaRPr lang="en-US" sz="1300" dirty="0" smtClean="0"/>
          </a:p>
          <a:p>
            <a:pPr eaLnBrk="1" hangingPunct="1">
              <a:buSzPct val="100000"/>
              <a:buFont typeface="Lucida Sans Unicode" pitchFamily="34" charset="0"/>
              <a:buChar char="‣"/>
              <a:defRPr/>
            </a:pPr>
            <a:r>
              <a:rPr lang="en-US" sz="2500" dirty="0" smtClean="0"/>
              <a:t>Provide a structure for constant reassessment of the plan for patient care (Wright, 2005).</a:t>
            </a:r>
          </a:p>
          <a:p>
            <a:pPr eaLnBrk="1" hangingPunct="1">
              <a:buSzPct val="100000"/>
              <a:buFont typeface="Wingdings" pitchFamily="2" charset="2"/>
              <a:buNone/>
              <a:defRPr/>
            </a:pPr>
            <a:endParaRPr lang="en-US" sz="2200" dirty="0" smtClean="0"/>
          </a:p>
          <a:p>
            <a:pPr eaLnBrk="1" hangingPunct="1">
              <a:buSzPct val="100000"/>
              <a:buFont typeface="Lucida Sans Unicode" pitchFamily="34" charset="0"/>
              <a:buChar char="‣"/>
              <a:defRPr/>
            </a:pPr>
            <a:r>
              <a:rPr lang="en-US" sz="2500" dirty="0" smtClean="0"/>
              <a:t>Are a valuable communication tool among nurses and other health professionals (Greenwood, 1996).</a:t>
            </a:r>
          </a:p>
          <a:p>
            <a:pPr eaLnBrk="1" hangingPunct="1">
              <a:buSzPct val="100000"/>
              <a:buFont typeface="Wingdings" pitchFamily="2" charset="2"/>
              <a:buNone/>
              <a:defRPr/>
            </a:pPr>
            <a:endParaRPr lang="en-US" sz="2400" dirty="0" smtClean="0"/>
          </a:p>
          <a:p>
            <a:pPr eaLnBrk="1" hangingPunct="1">
              <a:buSzPct val="100000"/>
              <a:buFont typeface="Lucida Sans Unicode" pitchFamily="34" charset="0"/>
              <a:buChar char="‣"/>
              <a:defRPr/>
            </a:pPr>
            <a:r>
              <a:rPr lang="en-US" sz="2500" dirty="0" smtClean="0"/>
              <a:t>Help maintain consistency of care.</a:t>
            </a:r>
          </a:p>
        </p:txBody>
      </p:sp>
      <p:sp>
        <p:nvSpPr>
          <p:cNvPr id="3" name="Title 2"/>
          <p:cNvSpPr>
            <a:spLocks noGrp="1"/>
          </p:cNvSpPr>
          <p:nvPr>
            <p:ph type="title"/>
          </p:nvPr>
        </p:nvSpPr>
        <p:spPr>
          <a:xfrm>
            <a:off x="457200" y="152400"/>
            <a:ext cx="8229600" cy="1371600"/>
          </a:xfrm>
        </p:spPr>
        <p:txBody>
          <a:bodyPr/>
          <a:lstStyle/>
          <a:p>
            <a:pPr algn="ctr" eaLnBrk="1" fontAlgn="auto" hangingPunct="1">
              <a:spcAft>
                <a:spcPts val="0"/>
              </a:spcAft>
              <a:defRPr/>
            </a:pPr>
            <a:r>
              <a:rPr lang="en-US" sz="3600" b="1" dirty="0" smtClean="0">
                <a:ea typeface="+mj-ea"/>
              </a:rPr>
              <a:t>What Are Care Plans REALLY For?</a:t>
            </a:r>
            <a:endParaRPr lang="en-US" sz="3600" b="1" dirty="0">
              <a:ea typeface="+mj-ea"/>
            </a:endParaRPr>
          </a:p>
        </p:txBody>
      </p:sp>
      <p:sp>
        <p:nvSpPr>
          <p:cNvPr id="44036" name="Date Placeholder 3"/>
          <p:cNvSpPr>
            <a:spLocks noGrp="1"/>
          </p:cNvSpPr>
          <p:nvPr>
            <p:ph type="dt" sz="quarter" idx="12"/>
          </p:nvPr>
        </p:nvSpPr>
        <p:spPr>
          <a:noFill/>
        </p:spPr>
        <p:txBody>
          <a:bodyPr/>
          <a:lstStyle/>
          <a:p>
            <a:r>
              <a:rPr lang="en-US" smtClean="0"/>
              <a:t>July 2010</a:t>
            </a:r>
          </a:p>
        </p:txBody>
      </p:sp>
      <p:sp>
        <p:nvSpPr>
          <p:cNvPr id="44037" name="Slide Number Placeholder 4"/>
          <p:cNvSpPr>
            <a:spLocks noGrp="1"/>
          </p:cNvSpPr>
          <p:nvPr>
            <p:ph type="sldNum" sz="quarter" idx="11"/>
          </p:nvPr>
        </p:nvSpPr>
        <p:spPr>
          <a:noFill/>
        </p:spPr>
        <p:txBody>
          <a:bodyPr/>
          <a:lstStyle/>
          <a:p>
            <a:fld id="{3B155615-B051-4BCE-849E-3DB0DF62DA72}" type="slidenum">
              <a:rPr lang="en-US" smtClean="0"/>
              <a:pPr/>
              <a:t>45</a:t>
            </a:fld>
            <a:endParaRPr lang="en-US" smtClean="0"/>
          </a:p>
        </p:txBody>
      </p:sp>
      <p:sp>
        <p:nvSpPr>
          <p:cNvPr id="44038" name="Footer Placeholder 5"/>
          <p:cNvSpPr>
            <a:spLocks noGrp="1"/>
          </p:cNvSpPr>
          <p:nvPr>
            <p:ph type="ftr" sz="quarter" idx="10"/>
          </p:nvPr>
        </p:nvSpPr>
        <p:spPr>
          <a:noFill/>
        </p:spPr>
        <p:txBody>
          <a:bodyPr/>
          <a:lstStyle/>
          <a:p>
            <a:r>
              <a:rPr lang="en-US" smtClean="0"/>
              <a:t>© AusmedOnline            PPPRES30v1.0</a:t>
            </a:r>
          </a:p>
        </p:txBody>
      </p:sp>
    </p:spTree>
  </p:cSld>
  <p:clrMapOvr>
    <a:masterClrMapping/>
  </p:clrMapOvr>
  <p:transition spd="med">
    <p:random/>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1"/>
          <p:cNvSpPr>
            <a:spLocks noGrp="1"/>
          </p:cNvSpPr>
          <p:nvPr>
            <p:ph idx="1"/>
          </p:nvPr>
        </p:nvSpPr>
        <p:spPr>
          <a:xfrm>
            <a:off x="457200" y="1447800"/>
            <a:ext cx="8229600" cy="4724400"/>
          </a:xfrm>
        </p:spPr>
        <p:txBody>
          <a:bodyPr/>
          <a:lstStyle/>
          <a:p>
            <a:pPr eaLnBrk="1" hangingPunct="1">
              <a:buSzPct val="100000"/>
              <a:buFont typeface="Lucida Sans Unicode" pitchFamily="34" charset="0"/>
              <a:buChar char="‣"/>
            </a:pPr>
            <a:r>
              <a:rPr lang="en-US" sz="2600" smtClean="0">
                <a:ea typeface="ＭＳ Ｐゴシック" pitchFamily="34" charset="-128"/>
              </a:rPr>
              <a:t>Some facilities have electronic care planning resources.</a:t>
            </a:r>
          </a:p>
          <a:p>
            <a:pPr eaLnBrk="1" hangingPunct="1">
              <a:buSzPct val="100000"/>
              <a:buFont typeface="Wingdings" pitchFamily="2" charset="2"/>
              <a:buNone/>
            </a:pPr>
            <a:endParaRPr lang="en-US" sz="1800" smtClean="0">
              <a:ea typeface="ＭＳ Ｐゴシック" pitchFamily="34" charset="-128"/>
            </a:endParaRPr>
          </a:p>
          <a:p>
            <a:pPr eaLnBrk="1" hangingPunct="1">
              <a:buSzPct val="100000"/>
              <a:buFont typeface="Lucida Sans Unicode" pitchFamily="34" charset="0"/>
              <a:buChar char="‣"/>
            </a:pPr>
            <a:r>
              <a:rPr lang="en-US" sz="2600" smtClean="0">
                <a:ea typeface="ＭＳ Ｐゴシック" pitchFamily="34" charset="-128"/>
              </a:rPr>
              <a:t>Some believe that the electronic care plan will revolutionize care planning, and enhance the care planning process.</a:t>
            </a:r>
          </a:p>
          <a:p>
            <a:pPr eaLnBrk="1" hangingPunct="1">
              <a:buSzPct val="100000"/>
              <a:buFont typeface="Lucida Sans Unicode" pitchFamily="34" charset="0"/>
              <a:buChar char="‣"/>
            </a:pPr>
            <a:endParaRPr lang="en-US" sz="1800" smtClean="0">
              <a:ea typeface="ＭＳ Ｐゴシック" pitchFamily="34" charset="-128"/>
            </a:endParaRPr>
          </a:p>
          <a:p>
            <a:pPr eaLnBrk="1" hangingPunct="1">
              <a:buSzPct val="100000"/>
              <a:buFont typeface="Lucida Sans Unicode" pitchFamily="34" charset="0"/>
              <a:buChar char="‣"/>
            </a:pPr>
            <a:r>
              <a:rPr lang="en-US" sz="2600" smtClean="0">
                <a:ea typeface="ＭＳ Ｐゴシック" pitchFamily="34" charset="-128"/>
              </a:rPr>
              <a:t>Some feel that nursing care plans are unnecessary.</a:t>
            </a:r>
          </a:p>
          <a:p>
            <a:pPr algn="r" eaLnBrk="1" hangingPunct="1">
              <a:buFont typeface="Wingdings 3" pitchFamily="18" charset="2"/>
              <a:buNone/>
            </a:pPr>
            <a:endParaRPr lang="en-US" sz="1800" smtClean="0">
              <a:ea typeface="ＭＳ Ｐゴシック" pitchFamily="34" charset="-128"/>
            </a:endParaRPr>
          </a:p>
          <a:p>
            <a:pPr algn="r" eaLnBrk="1" hangingPunct="1">
              <a:buFont typeface="Wingdings 3" pitchFamily="18" charset="2"/>
              <a:buNone/>
            </a:pPr>
            <a:endParaRPr lang="en-US" sz="1800" smtClean="0">
              <a:ea typeface="ＭＳ Ｐゴシック" pitchFamily="34" charset="-128"/>
            </a:endParaRPr>
          </a:p>
          <a:p>
            <a:pPr algn="r" eaLnBrk="1" hangingPunct="1">
              <a:buFont typeface="Wingdings 3" pitchFamily="18" charset="2"/>
              <a:buNone/>
            </a:pPr>
            <a:r>
              <a:rPr lang="en-US" sz="1800" smtClean="0">
                <a:ea typeface="ＭＳ Ｐゴシック" pitchFamily="34" charset="-128"/>
              </a:rPr>
              <a:t>			</a:t>
            </a:r>
          </a:p>
          <a:p>
            <a:pPr algn="r" eaLnBrk="1" hangingPunct="1">
              <a:buFont typeface="Wingdings 3" pitchFamily="18" charset="2"/>
              <a:buNone/>
            </a:pPr>
            <a:r>
              <a:rPr lang="en-US" sz="1600" smtClean="0">
                <a:ea typeface="ＭＳ Ｐゴシック" pitchFamily="34" charset="-128"/>
              </a:rPr>
              <a:t>(Greenwood, 1996; Kennedy, et al., 2009; Lieber, 2010)</a:t>
            </a:r>
            <a:endParaRPr lang="en-US" sz="2800" smtClean="0">
              <a:ea typeface="ＭＳ Ｐゴシック" pitchFamily="34" charset="-128"/>
            </a:endParaRPr>
          </a:p>
        </p:txBody>
      </p:sp>
      <p:sp>
        <p:nvSpPr>
          <p:cNvPr id="3" name="Title 2"/>
          <p:cNvSpPr>
            <a:spLocks noGrp="1"/>
          </p:cNvSpPr>
          <p:nvPr>
            <p:ph type="title"/>
          </p:nvPr>
        </p:nvSpPr>
        <p:spPr>
          <a:xfrm>
            <a:off x="457200" y="152400"/>
            <a:ext cx="8229600" cy="1371600"/>
          </a:xfrm>
        </p:spPr>
        <p:txBody>
          <a:bodyPr/>
          <a:lstStyle/>
          <a:p>
            <a:pPr algn="ctr" eaLnBrk="1" fontAlgn="auto" hangingPunct="1">
              <a:spcAft>
                <a:spcPts val="0"/>
              </a:spcAft>
              <a:defRPr/>
            </a:pPr>
            <a:r>
              <a:rPr lang="en-US" sz="3600" b="1" dirty="0" smtClean="0">
                <a:ea typeface="+mj-ea"/>
              </a:rPr>
              <a:t>Modern Care Planning</a:t>
            </a:r>
            <a:endParaRPr lang="en-US" sz="3600" b="1" dirty="0">
              <a:ea typeface="+mj-ea"/>
            </a:endParaRPr>
          </a:p>
        </p:txBody>
      </p:sp>
      <p:sp>
        <p:nvSpPr>
          <p:cNvPr id="45060" name="Date Placeholder 3"/>
          <p:cNvSpPr>
            <a:spLocks noGrp="1"/>
          </p:cNvSpPr>
          <p:nvPr>
            <p:ph type="dt" sz="quarter" idx="12"/>
          </p:nvPr>
        </p:nvSpPr>
        <p:spPr>
          <a:noFill/>
        </p:spPr>
        <p:txBody>
          <a:bodyPr/>
          <a:lstStyle/>
          <a:p>
            <a:r>
              <a:rPr lang="en-US" smtClean="0"/>
              <a:t>July 2010</a:t>
            </a:r>
          </a:p>
        </p:txBody>
      </p:sp>
      <p:sp>
        <p:nvSpPr>
          <p:cNvPr id="45061" name="Slide Number Placeholder 4"/>
          <p:cNvSpPr>
            <a:spLocks noGrp="1"/>
          </p:cNvSpPr>
          <p:nvPr>
            <p:ph type="sldNum" sz="quarter" idx="11"/>
          </p:nvPr>
        </p:nvSpPr>
        <p:spPr>
          <a:noFill/>
        </p:spPr>
        <p:txBody>
          <a:bodyPr/>
          <a:lstStyle/>
          <a:p>
            <a:fld id="{DBBD7D98-7998-4786-BF87-F873CE0708B2}" type="slidenum">
              <a:rPr lang="en-US" smtClean="0"/>
              <a:pPr/>
              <a:t>46</a:t>
            </a:fld>
            <a:endParaRPr lang="en-US" smtClean="0"/>
          </a:p>
        </p:txBody>
      </p:sp>
      <p:sp>
        <p:nvSpPr>
          <p:cNvPr id="45062" name="Footer Placeholder 5"/>
          <p:cNvSpPr>
            <a:spLocks noGrp="1"/>
          </p:cNvSpPr>
          <p:nvPr>
            <p:ph type="ftr" sz="quarter" idx="10"/>
          </p:nvPr>
        </p:nvSpPr>
        <p:spPr>
          <a:noFill/>
        </p:spPr>
        <p:txBody>
          <a:bodyPr/>
          <a:lstStyle/>
          <a:p>
            <a:r>
              <a:rPr lang="en-US" smtClean="0"/>
              <a:t>© AusmedOnline            PPPRES30v1.0</a:t>
            </a:r>
          </a:p>
        </p:txBody>
      </p:sp>
    </p:spTree>
  </p:cSld>
  <p:clrMapOvr>
    <a:masterClrMapping/>
  </p:clrMapOvr>
  <p:transition spd="med">
    <p:random/>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1"/>
          <p:cNvSpPr>
            <a:spLocks noGrp="1"/>
          </p:cNvSpPr>
          <p:nvPr>
            <p:ph idx="1"/>
          </p:nvPr>
        </p:nvSpPr>
        <p:spPr>
          <a:xfrm>
            <a:off x="304800" y="1752600"/>
            <a:ext cx="8382000" cy="3886200"/>
          </a:xfrm>
        </p:spPr>
        <p:txBody>
          <a:bodyPr/>
          <a:lstStyle/>
          <a:p>
            <a:pPr eaLnBrk="1" hangingPunct="1">
              <a:buSzPct val="100000"/>
              <a:buFont typeface="Lucida Sans Unicode" pitchFamily="34" charset="0"/>
              <a:buChar char="‣"/>
            </a:pPr>
            <a:r>
              <a:rPr lang="en-US" sz="2800" smtClean="0">
                <a:ea typeface="ＭＳ Ｐゴシック" pitchFamily="34" charset="-128"/>
              </a:rPr>
              <a:t>Most experts, including nursing licensing bodies and regulators, believe that care plans are essential (Greenwood, 1996).</a:t>
            </a:r>
          </a:p>
          <a:p>
            <a:pPr eaLnBrk="1" hangingPunct="1">
              <a:buSzPct val="100000"/>
              <a:buFont typeface="Lucida Sans Unicode" pitchFamily="34" charset="0"/>
              <a:buChar char="‣"/>
            </a:pPr>
            <a:endParaRPr lang="en-US" sz="2000" smtClean="0">
              <a:ea typeface="ＭＳ Ｐゴシック" pitchFamily="34" charset="-128"/>
            </a:endParaRPr>
          </a:p>
          <a:p>
            <a:pPr eaLnBrk="1" hangingPunct="1">
              <a:buSzPct val="100000"/>
              <a:buFont typeface="Lucida Sans Unicode" pitchFamily="34" charset="0"/>
              <a:buChar char="‣"/>
            </a:pPr>
            <a:r>
              <a:rPr lang="en-US" sz="2800" smtClean="0">
                <a:ea typeface="ＭＳ Ｐゴシック" pitchFamily="34" charset="-128"/>
              </a:rPr>
              <a:t>Imagine working in an unfamiliar area, or starting an orientation period on a new floor. An existing care plan allows you to plan your care. It also helps other, experienced nurses know how to help you.</a:t>
            </a:r>
          </a:p>
        </p:txBody>
      </p:sp>
      <p:sp>
        <p:nvSpPr>
          <p:cNvPr id="3" name="Title 2"/>
          <p:cNvSpPr>
            <a:spLocks noGrp="1"/>
          </p:cNvSpPr>
          <p:nvPr>
            <p:ph type="title"/>
          </p:nvPr>
        </p:nvSpPr>
        <p:spPr>
          <a:xfrm>
            <a:off x="457200" y="152400"/>
            <a:ext cx="8229600" cy="1371600"/>
          </a:xfrm>
        </p:spPr>
        <p:txBody>
          <a:bodyPr/>
          <a:lstStyle/>
          <a:p>
            <a:pPr algn="ctr" eaLnBrk="1" fontAlgn="auto" hangingPunct="1">
              <a:spcAft>
                <a:spcPts val="0"/>
              </a:spcAft>
              <a:defRPr/>
            </a:pPr>
            <a:r>
              <a:rPr lang="en-US" sz="3600" b="1" dirty="0" smtClean="0">
                <a:ea typeface="+mj-ea"/>
              </a:rPr>
              <a:t>Modern Care Planning</a:t>
            </a:r>
            <a:endParaRPr lang="en-US" sz="3600" b="1" dirty="0">
              <a:ea typeface="+mj-ea"/>
            </a:endParaRPr>
          </a:p>
        </p:txBody>
      </p:sp>
      <p:sp>
        <p:nvSpPr>
          <p:cNvPr id="46084" name="Date Placeholder 3"/>
          <p:cNvSpPr>
            <a:spLocks noGrp="1"/>
          </p:cNvSpPr>
          <p:nvPr>
            <p:ph type="dt" sz="quarter" idx="12"/>
          </p:nvPr>
        </p:nvSpPr>
        <p:spPr>
          <a:noFill/>
        </p:spPr>
        <p:txBody>
          <a:bodyPr/>
          <a:lstStyle/>
          <a:p>
            <a:r>
              <a:rPr lang="en-US" smtClean="0"/>
              <a:t>July 2010</a:t>
            </a:r>
          </a:p>
        </p:txBody>
      </p:sp>
      <p:sp>
        <p:nvSpPr>
          <p:cNvPr id="46085" name="Slide Number Placeholder 4"/>
          <p:cNvSpPr>
            <a:spLocks noGrp="1"/>
          </p:cNvSpPr>
          <p:nvPr>
            <p:ph type="sldNum" sz="quarter" idx="11"/>
          </p:nvPr>
        </p:nvSpPr>
        <p:spPr>
          <a:noFill/>
        </p:spPr>
        <p:txBody>
          <a:bodyPr/>
          <a:lstStyle/>
          <a:p>
            <a:fld id="{23A0E7BD-E7EA-4154-ABC3-6303034F062B}" type="slidenum">
              <a:rPr lang="en-US" smtClean="0"/>
              <a:pPr/>
              <a:t>47</a:t>
            </a:fld>
            <a:endParaRPr lang="en-US" smtClean="0"/>
          </a:p>
        </p:txBody>
      </p:sp>
      <p:sp>
        <p:nvSpPr>
          <p:cNvPr id="46086" name="Footer Placeholder 5"/>
          <p:cNvSpPr>
            <a:spLocks noGrp="1"/>
          </p:cNvSpPr>
          <p:nvPr>
            <p:ph type="ftr" sz="quarter" idx="10"/>
          </p:nvPr>
        </p:nvSpPr>
        <p:spPr>
          <a:noFill/>
        </p:spPr>
        <p:txBody>
          <a:bodyPr/>
          <a:lstStyle/>
          <a:p>
            <a:r>
              <a:rPr lang="en-US" smtClean="0"/>
              <a:t>© AusmedOnline            PPPRES30v1.0</a:t>
            </a:r>
          </a:p>
        </p:txBody>
      </p:sp>
    </p:spTree>
  </p:cSld>
  <p:clrMapOvr>
    <a:masterClrMapping/>
  </p:clrMapOvr>
  <p:transition spd="med">
    <p:random/>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00200"/>
            <a:ext cx="8229600" cy="3886200"/>
          </a:xfrm>
        </p:spPr>
        <p:txBody>
          <a:bodyPr>
            <a:normAutofit fontScale="92500" lnSpcReduction="20000"/>
          </a:bodyPr>
          <a:lstStyle/>
          <a:p>
            <a:pPr marL="603567" indent="0" eaLnBrk="1" hangingPunct="1">
              <a:buFont typeface="Wingdings 3" charset="2"/>
              <a:buNone/>
              <a:defRPr/>
            </a:pPr>
            <a:r>
              <a:rPr lang="en-US" sz="2800" dirty="0" smtClean="0"/>
              <a:t>Remember, your Planning and Implementation should be:</a:t>
            </a:r>
          </a:p>
          <a:p>
            <a:pPr marL="1097280" lvl="2" indent="0" eaLnBrk="1" hangingPunct="1">
              <a:buClr>
                <a:schemeClr val="accent1"/>
              </a:buClr>
              <a:buFont typeface="Wingdings" pitchFamily="2" charset="2"/>
              <a:buChar char="§"/>
              <a:defRPr/>
            </a:pPr>
            <a:r>
              <a:rPr lang="en-US" sz="3600" b="1" dirty="0" smtClean="0"/>
              <a:t>S</a:t>
            </a:r>
            <a:r>
              <a:rPr lang="en-US" sz="2800" dirty="0" smtClean="0"/>
              <a:t>pecific</a:t>
            </a:r>
          </a:p>
          <a:p>
            <a:pPr marL="1097280" lvl="2" indent="0" eaLnBrk="1" hangingPunct="1">
              <a:buClr>
                <a:schemeClr val="accent1"/>
              </a:buClr>
              <a:buFont typeface="Wingdings" pitchFamily="2" charset="2"/>
              <a:buChar char="§"/>
              <a:defRPr/>
            </a:pPr>
            <a:r>
              <a:rPr lang="en-US" sz="3600" b="1" dirty="0" smtClean="0"/>
              <a:t>M</a:t>
            </a:r>
            <a:r>
              <a:rPr lang="en-US" sz="2800" dirty="0" smtClean="0"/>
              <a:t>easureable</a:t>
            </a:r>
          </a:p>
          <a:p>
            <a:pPr marL="1097280" lvl="2" indent="0" eaLnBrk="1" hangingPunct="1">
              <a:buClr>
                <a:schemeClr val="accent1"/>
              </a:buClr>
              <a:buFont typeface="Wingdings" pitchFamily="2" charset="2"/>
              <a:buChar char="§"/>
              <a:defRPr/>
            </a:pPr>
            <a:r>
              <a:rPr lang="en-US" sz="3600" b="1" dirty="0" smtClean="0"/>
              <a:t>A</a:t>
            </a:r>
            <a:r>
              <a:rPr lang="en-US" sz="2800" dirty="0" smtClean="0"/>
              <a:t>chievable</a:t>
            </a:r>
          </a:p>
          <a:p>
            <a:pPr marL="1097280" lvl="2" indent="0" eaLnBrk="1" hangingPunct="1">
              <a:buClr>
                <a:schemeClr val="accent1"/>
              </a:buClr>
              <a:buFont typeface="Wingdings" pitchFamily="2" charset="2"/>
              <a:buChar char="§"/>
              <a:defRPr/>
            </a:pPr>
            <a:r>
              <a:rPr lang="en-US" sz="3600" b="1" dirty="0" smtClean="0"/>
              <a:t>R</a:t>
            </a:r>
            <a:r>
              <a:rPr lang="en-US" sz="2800" dirty="0" smtClean="0"/>
              <a:t>ealistic</a:t>
            </a:r>
          </a:p>
          <a:p>
            <a:pPr marL="1097280" lvl="2" indent="0" eaLnBrk="1" hangingPunct="1">
              <a:buClr>
                <a:schemeClr val="accent1"/>
              </a:buClr>
              <a:buFont typeface="Wingdings" pitchFamily="2" charset="2"/>
              <a:buChar char="§"/>
              <a:defRPr/>
            </a:pPr>
            <a:r>
              <a:rPr lang="en-US" sz="3600" b="1" dirty="0" smtClean="0"/>
              <a:t>T</a:t>
            </a:r>
            <a:r>
              <a:rPr lang="en-US" sz="2800" dirty="0" smtClean="0"/>
              <a:t>ime-specific</a:t>
            </a:r>
          </a:p>
          <a:p>
            <a:pPr marL="603567" indent="0" algn="r" eaLnBrk="1" hangingPunct="1">
              <a:buFont typeface="Wingdings 3" charset="2"/>
              <a:buNone/>
              <a:defRPr/>
            </a:pPr>
            <a:r>
              <a:rPr lang="en-US" sz="2400" dirty="0" smtClean="0"/>
              <a:t>						(Wright, 2005)</a:t>
            </a:r>
          </a:p>
          <a:p>
            <a:pPr marL="603567" indent="0" eaLnBrk="1" hangingPunct="1">
              <a:buFont typeface="Wingdings 3" charset="2"/>
              <a:buNone/>
              <a:defRPr/>
            </a:pPr>
            <a:endParaRPr lang="en-US" sz="3400" dirty="0" smtClean="0"/>
          </a:p>
          <a:p>
            <a:pPr eaLnBrk="1" hangingPunct="1">
              <a:buFont typeface="Wingdings 3" charset="2"/>
              <a:buChar char=""/>
              <a:defRPr/>
            </a:pPr>
            <a:endParaRPr lang="en-US" dirty="0"/>
          </a:p>
        </p:txBody>
      </p:sp>
      <p:sp>
        <p:nvSpPr>
          <p:cNvPr id="48131" name="Title 2"/>
          <p:cNvSpPr>
            <a:spLocks noGrp="1"/>
          </p:cNvSpPr>
          <p:nvPr>
            <p:ph type="title"/>
          </p:nvPr>
        </p:nvSpPr>
        <p:spPr>
          <a:xfrm>
            <a:off x="457200" y="152400"/>
            <a:ext cx="8229600" cy="1371600"/>
          </a:xfrm>
        </p:spPr>
        <p:txBody>
          <a:bodyPr/>
          <a:lstStyle/>
          <a:p>
            <a:pPr algn="ctr" eaLnBrk="1" hangingPunct="1"/>
            <a:r>
              <a:rPr lang="en-US" sz="3600" b="1" smtClean="0">
                <a:ea typeface="ＭＳ Ｐゴシック" pitchFamily="34" charset="-128"/>
              </a:rPr>
              <a:t>Remember to be SMART</a:t>
            </a:r>
          </a:p>
        </p:txBody>
      </p:sp>
      <p:sp>
        <p:nvSpPr>
          <p:cNvPr id="48132" name="Date Placeholder 3"/>
          <p:cNvSpPr>
            <a:spLocks noGrp="1"/>
          </p:cNvSpPr>
          <p:nvPr>
            <p:ph type="dt" sz="quarter" idx="12"/>
          </p:nvPr>
        </p:nvSpPr>
        <p:spPr>
          <a:noFill/>
        </p:spPr>
        <p:txBody>
          <a:bodyPr/>
          <a:lstStyle/>
          <a:p>
            <a:r>
              <a:rPr lang="en-US" smtClean="0"/>
              <a:t>July 2010</a:t>
            </a:r>
          </a:p>
        </p:txBody>
      </p:sp>
      <p:sp>
        <p:nvSpPr>
          <p:cNvPr id="48133" name="Slide Number Placeholder 4"/>
          <p:cNvSpPr>
            <a:spLocks noGrp="1"/>
          </p:cNvSpPr>
          <p:nvPr>
            <p:ph type="sldNum" sz="quarter" idx="11"/>
          </p:nvPr>
        </p:nvSpPr>
        <p:spPr>
          <a:noFill/>
        </p:spPr>
        <p:txBody>
          <a:bodyPr/>
          <a:lstStyle/>
          <a:p>
            <a:fld id="{CDEE7E3B-A549-447C-950A-CCA791A29DE3}" type="slidenum">
              <a:rPr lang="en-US" smtClean="0"/>
              <a:pPr/>
              <a:t>48</a:t>
            </a:fld>
            <a:endParaRPr lang="en-US" smtClean="0"/>
          </a:p>
        </p:txBody>
      </p:sp>
      <p:sp>
        <p:nvSpPr>
          <p:cNvPr id="48134" name="Footer Placeholder 5"/>
          <p:cNvSpPr>
            <a:spLocks noGrp="1"/>
          </p:cNvSpPr>
          <p:nvPr>
            <p:ph type="ftr" sz="quarter" idx="10"/>
          </p:nvPr>
        </p:nvSpPr>
        <p:spPr>
          <a:noFill/>
        </p:spPr>
        <p:txBody>
          <a:bodyPr/>
          <a:lstStyle/>
          <a:p>
            <a:r>
              <a:rPr lang="en-US" smtClean="0"/>
              <a:t>© AusmedOnline            PPPRES30v1.0</a:t>
            </a:r>
          </a:p>
        </p:txBody>
      </p:sp>
    </p:spTree>
  </p:cSld>
  <p:clrMapOvr>
    <a:masterClrMapping/>
  </p:clrMapOvr>
  <p:transition spd="med">
    <p:random/>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Content Placeholder 1"/>
          <p:cNvSpPr>
            <a:spLocks noGrp="1"/>
          </p:cNvSpPr>
          <p:nvPr>
            <p:ph idx="1"/>
          </p:nvPr>
        </p:nvSpPr>
        <p:spPr>
          <a:xfrm>
            <a:off x="457200" y="1828800"/>
            <a:ext cx="8229600" cy="3886200"/>
          </a:xfrm>
        </p:spPr>
        <p:txBody>
          <a:bodyPr/>
          <a:lstStyle/>
          <a:p>
            <a:pPr eaLnBrk="1" hangingPunct="1">
              <a:buSzPct val="99000"/>
              <a:buFont typeface="Lucida Sans Unicode" pitchFamily="34" charset="0"/>
              <a:buChar char="‣"/>
            </a:pPr>
            <a:r>
              <a:rPr lang="en-US" sz="3000" smtClean="0">
                <a:ea typeface="ＭＳ Ｐゴシック" pitchFamily="34" charset="-128"/>
              </a:rPr>
              <a:t>Not every workplace enforces the use of care plans. You can still use them, regardless of policy.</a:t>
            </a:r>
          </a:p>
          <a:p>
            <a:pPr eaLnBrk="1" hangingPunct="1">
              <a:buSzPct val="99000"/>
              <a:buFont typeface="Wingdings 3" pitchFamily="18" charset="2"/>
              <a:buNone/>
            </a:pPr>
            <a:endParaRPr lang="en-US" sz="3000" smtClean="0">
              <a:ea typeface="ＭＳ Ｐゴシック" pitchFamily="34" charset="-128"/>
            </a:endParaRPr>
          </a:p>
          <a:p>
            <a:pPr eaLnBrk="1" hangingPunct="1">
              <a:buSzPct val="99000"/>
              <a:buFont typeface="Lucida Sans Unicode" pitchFamily="34" charset="0"/>
              <a:buChar char="‣"/>
            </a:pPr>
            <a:r>
              <a:rPr lang="en-US" sz="3000" smtClean="0">
                <a:ea typeface="ＭＳ Ｐゴシック" pitchFamily="34" charset="-128"/>
              </a:rPr>
              <a:t>Care plans will improve the quality of your patient care, even if you have to manually add brief care plans to your progress notes.</a:t>
            </a:r>
          </a:p>
        </p:txBody>
      </p:sp>
      <p:sp>
        <p:nvSpPr>
          <p:cNvPr id="3" name="Title 2"/>
          <p:cNvSpPr>
            <a:spLocks noGrp="1"/>
          </p:cNvSpPr>
          <p:nvPr>
            <p:ph type="title"/>
          </p:nvPr>
        </p:nvSpPr>
        <p:spPr>
          <a:xfrm>
            <a:off x="457200" y="152400"/>
            <a:ext cx="8229600" cy="1371600"/>
          </a:xfrm>
        </p:spPr>
        <p:txBody>
          <a:bodyPr/>
          <a:lstStyle/>
          <a:p>
            <a:pPr algn="ctr" eaLnBrk="1" fontAlgn="auto" hangingPunct="1">
              <a:spcAft>
                <a:spcPts val="0"/>
              </a:spcAft>
              <a:defRPr/>
            </a:pPr>
            <a:r>
              <a:rPr lang="en-US" sz="4000" b="1" dirty="0" smtClean="0">
                <a:ea typeface="+mj-ea"/>
              </a:rPr>
              <a:t>Day-to-Day Use of Care Plans</a:t>
            </a:r>
            <a:endParaRPr lang="en-US" sz="4000" b="1" dirty="0">
              <a:ea typeface="+mj-ea"/>
            </a:endParaRPr>
          </a:p>
        </p:txBody>
      </p:sp>
      <p:sp>
        <p:nvSpPr>
          <p:cNvPr id="75780" name="Date Placeholder 3"/>
          <p:cNvSpPr>
            <a:spLocks noGrp="1"/>
          </p:cNvSpPr>
          <p:nvPr>
            <p:ph type="dt" sz="quarter" idx="12"/>
          </p:nvPr>
        </p:nvSpPr>
        <p:spPr>
          <a:noFill/>
        </p:spPr>
        <p:txBody>
          <a:bodyPr/>
          <a:lstStyle/>
          <a:p>
            <a:r>
              <a:rPr lang="en-US" smtClean="0"/>
              <a:t>July 2010</a:t>
            </a:r>
          </a:p>
        </p:txBody>
      </p:sp>
      <p:sp>
        <p:nvSpPr>
          <p:cNvPr id="75781" name="Slide Number Placeholder 4"/>
          <p:cNvSpPr>
            <a:spLocks noGrp="1"/>
          </p:cNvSpPr>
          <p:nvPr>
            <p:ph type="sldNum" sz="quarter" idx="11"/>
          </p:nvPr>
        </p:nvSpPr>
        <p:spPr>
          <a:noFill/>
        </p:spPr>
        <p:txBody>
          <a:bodyPr/>
          <a:lstStyle/>
          <a:p>
            <a:fld id="{8C0B9FC9-A541-4C46-9ABA-8AD8ECF209E8}" type="slidenum">
              <a:rPr lang="en-US" smtClean="0"/>
              <a:pPr/>
              <a:t>49</a:t>
            </a:fld>
            <a:endParaRPr lang="en-US" smtClean="0"/>
          </a:p>
        </p:txBody>
      </p:sp>
      <p:sp>
        <p:nvSpPr>
          <p:cNvPr id="75782" name="Footer Placeholder 5"/>
          <p:cNvSpPr>
            <a:spLocks noGrp="1"/>
          </p:cNvSpPr>
          <p:nvPr>
            <p:ph type="ftr" sz="quarter" idx="10"/>
          </p:nvPr>
        </p:nvSpPr>
        <p:spPr>
          <a:noFill/>
        </p:spPr>
        <p:txBody>
          <a:bodyPr/>
          <a:lstStyle/>
          <a:p>
            <a:r>
              <a:rPr lang="en-US" smtClean="0"/>
              <a:t>© AusmedOnline            PPPRES30v1.0</a:t>
            </a:r>
          </a:p>
        </p:txBody>
      </p:sp>
    </p:spTree>
  </p:cSld>
  <p:clrMapOvr>
    <a:masterClrMapping/>
  </p:clrMapOvr>
  <p:transition spd="med">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2"/>
          <p:cNvSpPr>
            <a:spLocks noGrp="1"/>
          </p:cNvSpPr>
          <p:nvPr>
            <p:ph type="title"/>
          </p:nvPr>
        </p:nvSpPr>
        <p:spPr>
          <a:xfrm>
            <a:off x="457200" y="152400"/>
            <a:ext cx="8229600" cy="1371600"/>
          </a:xfrm>
        </p:spPr>
        <p:txBody>
          <a:bodyPr/>
          <a:lstStyle/>
          <a:p>
            <a:pPr algn="ctr" eaLnBrk="1" hangingPunct="1"/>
            <a:r>
              <a:rPr lang="en-US" sz="3600" b="1" smtClean="0">
                <a:ea typeface="ＭＳ Ｐゴシック" pitchFamily="34" charset="-128"/>
              </a:rPr>
              <a:t>Sample Care Plan</a:t>
            </a:r>
          </a:p>
        </p:txBody>
      </p:sp>
      <p:pic>
        <p:nvPicPr>
          <p:cNvPr id="8195" name="Picture 2"/>
          <p:cNvPicPr>
            <a:picLocks noGrp="1" noChangeAspect="1" noChangeArrowheads="1"/>
          </p:cNvPicPr>
          <p:nvPr>
            <p:ph idx="1"/>
          </p:nvPr>
        </p:nvPicPr>
        <p:blipFill>
          <a:blip r:embed="rId3" cstate="print"/>
          <a:srcRect/>
          <a:stretch>
            <a:fillRect/>
          </a:stretch>
        </p:blipFill>
        <p:spPr>
          <a:xfrm>
            <a:off x="2024063" y="1706563"/>
            <a:ext cx="5095875" cy="4076700"/>
          </a:xfrm>
        </p:spPr>
      </p:pic>
      <p:sp>
        <p:nvSpPr>
          <p:cNvPr id="8196" name="Date Placeholder 3"/>
          <p:cNvSpPr>
            <a:spLocks noGrp="1"/>
          </p:cNvSpPr>
          <p:nvPr>
            <p:ph type="dt" sz="quarter" idx="12"/>
          </p:nvPr>
        </p:nvSpPr>
        <p:spPr>
          <a:noFill/>
        </p:spPr>
        <p:txBody>
          <a:bodyPr/>
          <a:lstStyle/>
          <a:p>
            <a:r>
              <a:rPr lang="en-US" smtClean="0"/>
              <a:t>July 2010</a:t>
            </a:r>
          </a:p>
        </p:txBody>
      </p:sp>
      <p:sp>
        <p:nvSpPr>
          <p:cNvPr id="8197" name="Slide Number Placeholder 4"/>
          <p:cNvSpPr>
            <a:spLocks noGrp="1"/>
          </p:cNvSpPr>
          <p:nvPr>
            <p:ph type="sldNum" sz="quarter" idx="11"/>
          </p:nvPr>
        </p:nvSpPr>
        <p:spPr>
          <a:noFill/>
        </p:spPr>
        <p:txBody>
          <a:bodyPr/>
          <a:lstStyle/>
          <a:p>
            <a:fld id="{41EE1BBD-C116-436A-8D22-BF8DADB1AA9E}" type="slidenum">
              <a:rPr lang="en-US" smtClean="0"/>
              <a:pPr/>
              <a:t>5</a:t>
            </a:fld>
            <a:endParaRPr lang="en-US" smtClean="0"/>
          </a:p>
        </p:txBody>
      </p:sp>
      <p:sp>
        <p:nvSpPr>
          <p:cNvPr id="8198" name="Footer Placeholder 5"/>
          <p:cNvSpPr>
            <a:spLocks noGrp="1"/>
          </p:cNvSpPr>
          <p:nvPr>
            <p:ph type="ftr" sz="quarter" idx="10"/>
          </p:nvPr>
        </p:nvSpPr>
        <p:spPr>
          <a:noFill/>
        </p:spPr>
        <p:txBody>
          <a:bodyPr/>
          <a:lstStyle/>
          <a:p>
            <a:r>
              <a:rPr lang="en-US" smtClean="0"/>
              <a:t>© AusmedOnline            PPPRES30v1.0</a:t>
            </a:r>
          </a:p>
        </p:txBody>
      </p:sp>
    </p:spTree>
  </p:cSld>
  <p:clrMapOvr>
    <a:masterClrMapping/>
  </p:clrMapOvr>
  <p:transition spd="med">
    <p:random/>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Content Placeholder 1"/>
          <p:cNvSpPr>
            <a:spLocks noGrp="1"/>
          </p:cNvSpPr>
          <p:nvPr>
            <p:ph idx="1"/>
          </p:nvPr>
        </p:nvSpPr>
        <p:spPr>
          <a:xfrm>
            <a:off x="457200" y="1676400"/>
            <a:ext cx="8229600" cy="3886200"/>
          </a:xfrm>
        </p:spPr>
        <p:txBody>
          <a:bodyPr>
            <a:normAutofit lnSpcReduction="10000"/>
          </a:bodyPr>
          <a:lstStyle/>
          <a:p>
            <a:pPr eaLnBrk="1" hangingPunct="1">
              <a:lnSpc>
                <a:spcPct val="80000"/>
              </a:lnSpc>
              <a:buFont typeface="Wingdings 3" pitchFamily="18" charset="2"/>
              <a:buNone/>
            </a:pPr>
            <a:endParaRPr lang="en-US" sz="2500" smtClean="0">
              <a:ea typeface="ＭＳ Ｐゴシック" pitchFamily="34" charset="-128"/>
            </a:endParaRPr>
          </a:p>
          <a:p>
            <a:pPr eaLnBrk="1" hangingPunct="1">
              <a:lnSpc>
                <a:spcPct val="80000"/>
              </a:lnSpc>
              <a:buSzPct val="100000"/>
              <a:buFont typeface="Lucida Sans Unicode" pitchFamily="34" charset="0"/>
              <a:buChar char="‣"/>
            </a:pPr>
            <a:r>
              <a:rPr lang="en-US" sz="2500" smtClean="0">
                <a:ea typeface="ＭＳ Ｐゴシック" pitchFamily="34" charset="-128"/>
              </a:rPr>
              <a:t>NANDA, NOC and NIC provide a universal language for care plans, which improves consistency and understanding among caregivers.</a:t>
            </a:r>
          </a:p>
          <a:p>
            <a:pPr eaLnBrk="1" hangingPunct="1">
              <a:lnSpc>
                <a:spcPct val="80000"/>
              </a:lnSpc>
              <a:buSzPct val="100000"/>
              <a:buFont typeface="Lucida Sans Unicode" pitchFamily="34" charset="0"/>
              <a:buChar char="‣"/>
            </a:pPr>
            <a:endParaRPr lang="en-US" sz="2500" smtClean="0">
              <a:ea typeface="ＭＳ Ｐゴシック" pitchFamily="34" charset="-128"/>
            </a:endParaRPr>
          </a:p>
          <a:p>
            <a:pPr eaLnBrk="1" hangingPunct="1">
              <a:lnSpc>
                <a:spcPct val="80000"/>
              </a:lnSpc>
              <a:buSzPct val="100000"/>
              <a:buFont typeface="Wingdings" pitchFamily="2" charset="2"/>
              <a:buNone/>
            </a:pPr>
            <a:endParaRPr lang="en-US" sz="2500" smtClean="0">
              <a:ea typeface="ＭＳ Ｐゴシック" pitchFamily="34" charset="-128"/>
            </a:endParaRPr>
          </a:p>
          <a:p>
            <a:pPr eaLnBrk="1" hangingPunct="1">
              <a:lnSpc>
                <a:spcPct val="80000"/>
              </a:lnSpc>
              <a:buSzPct val="100000"/>
              <a:buFont typeface="Lucida Sans Unicode" pitchFamily="34" charset="0"/>
              <a:buChar char="‣"/>
            </a:pPr>
            <a:r>
              <a:rPr lang="en-US" sz="2500" smtClean="0">
                <a:ea typeface="ＭＳ Ｐゴシック" pitchFamily="34" charset="-128"/>
              </a:rPr>
              <a:t>You may find the same interventions are recommended in different care plans for the same patient. Try to not repeat yourself when preparing care plans.</a:t>
            </a:r>
          </a:p>
          <a:p>
            <a:pPr eaLnBrk="1" hangingPunct="1">
              <a:lnSpc>
                <a:spcPct val="80000"/>
              </a:lnSpc>
              <a:buFont typeface="Wingdings 3" pitchFamily="18" charset="2"/>
              <a:buNone/>
            </a:pPr>
            <a:r>
              <a:rPr lang="en-US" sz="2500" smtClean="0">
                <a:ea typeface="ＭＳ Ｐゴシック" pitchFamily="34" charset="-128"/>
              </a:rPr>
              <a:t> </a:t>
            </a:r>
          </a:p>
          <a:p>
            <a:pPr eaLnBrk="1" hangingPunct="1">
              <a:lnSpc>
                <a:spcPct val="80000"/>
              </a:lnSpc>
              <a:buFont typeface="Wingdings 3" pitchFamily="18" charset="2"/>
              <a:buNone/>
            </a:pPr>
            <a:endParaRPr lang="en-US" sz="2500" smtClean="0">
              <a:ea typeface="ＭＳ Ｐゴシック" pitchFamily="34" charset="-128"/>
            </a:endParaRPr>
          </a:p>
          <a:p>
            <a:pPr algn="r" eaLnBrk="1" hangingPunct="1">
              <a:lnSpc>
                <a:spcPct val="80000"/>
              </a:lnSpc>
              <a:buFont typeface="Wingdings 3" pitchFamily="18" charset="2"/>
              <a:buNone/>
            </a:pPr>
            <a:r>
              <a:rPr lang="en-US" sz="2000" smtClean="0">
                <a:ea typeface="ＭＳ Ｐゴシック" pitchFamily="34" charset="-128"/>
              </a:rPr>
              <a:t>(Adams-Wending, et al., 2008)</a:t>
            </a:r>
          </a:p>
        </p:txBody>
      </p:sp>
      <p:sp>
        <p:nvSpPr>
          <p:cNvPr id="3" name="Title 2"/>
          <p:cNvSpPr>
            <a:spLocks noGrp="1"/>
          </p:cNvSpPr>
          <p:nvPr>
            <p:ph type="title"/>
          </p:nvPr>
        </p:nvSpPr>
        <p:spPr>
          <a:xfrm>
            <a:off x="457200" y="152400"/>
            <a:ext cx="8229600" cy="1371600"/>
          </a:xfrm>
        </p:spPr>
        <p:txBody>
          <a:bodyPr/>
          <a:lstStyle/>
          <a:p>
            <a:pPr algn="ctr" eaLnBrk="1" fontAlgn="auto" hangingPunct="1">
              <a:spcAft>
                <a:spcPts val="0"/>
              </a:spcAft>
              <a:defRPr/>
            </a:pPr>
            <a:r>
              <a:rPr lang="en-US" sz="4000" b="1" dirty="0" smtClean="0">
                <a:ea typeface="+mj-ea"/>
              </a:rPr>
              <a:t>Day-to-Day Use of Care Plans</a:t>
            </a:r>
            <a:endParaRPr lang="en-US" sz="4000" b="1" dirty="0">
              <a:ea typeface="+mj-ea"/>
            </a:endParaRPr>
          </a:p>
        </p:txBody>
      </p:sp>
      <p:sp>
        <p:nvSpPr>
          <p:cNvPr id="76804" name="Date Placeholder 3"/>
          <p:cNvSpPr>
            <a:spLocks noGrp="1"/>
          </p:cNvSpPr>
          <p:nvPr>
            <p:ph type="dt" sz="quarter" idx="12"/>
          </p:nvPr>
        </p:nvSpPr>
        <p:spPr>
          <a:noFill/>
        </p:spPr>
        <p:txBody>
          <a:bodyPr/>
          <a:lstStyle/>
          <a:p>
            <a:r>
              <a:rPr lang="en-US" smtClean="0"/>
              <a:t>July 2010</a:t>
            </a:r>
          </a:p>
        </p:txBody>
      </p:sp>
      <p:sp>
        <p:nvSpPr>
          <p:cNvPr id="76805" name="Slide Number Placeholder 4"/>
          <p:cNvSpPr>
            <a:spLocks noGrp="1"/>
          </p:cNvSpPr>
          <p:nvPr>
            <p:ph type="sldNum" sz="quarter" idx="11"/>
          </p:nvPr>
        </p:nvSpPr>
        <p:spPr>
          <a:noFill/>
        </p:spPr>
        <p:txBody>
          <a:bodyPr/>
          <a:lstStyle/>
          <a:p>
            <a:fld id="{73C10B8B-F008-4631-8E8B-40B7E59E739A}" type="slidenum">
              <a:rPr lang="en-US" smtClean="0"/>
              <a:pPr/>
              <a:t>50</a:t>
            </a:fld>
            <a:endParaRPr lang="en-US" smtClean="0"/>
          </a:p>
        </p:txBody>
      </p:sp>
      <p:sp>
        <p:nvSpPr>
          <p:cNvPr id="76806" name="Footer Placeholder 5"/>
          <p:cNvSpPr>
            <a:spLocks noGrp="1"/>
          </p:cNvSpPr>
          <p:nvPr>
            <p:ph type="ftr" sz="quarter" idx="10"/>
          </p:nvPr>
        </p:nvSpPr>
        <p:spPr>
          <a:noFill/>
        </p:spPr>
        <p:txBody>
          <a:bodyPr/>
          <a:lstStyle/>
          <a:p>
            <a:r>
              <a:rPr lang="en-US" smtClean="0"/>
              <a:t>© AusmedOnline            PPPRES30v1.0</a:t>
            </a:r>
          </a:p>
        </p:txBody>
      </p:sp>
    </p:spTree>
  </p:cSld>
  <p:clrMapOvr>
    <a:masterClrMapping/>
  </p:clrMapOvr>
  <p:transition spd="med">
    <p:random/>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Content Placeholder 1"/>
          <p:cNvSpPr>
            <a:spLocks noGrp="1"/>
          </p:cNvSpPr>
          <p:nvPr>
            <p:ph idx="1"/>
          </p:nvPr>
        </p:nvSpPr>
        <p:spPr>
          <a:xfrm>
            <a:off x="457200" y="1066800"/>
            <a:ext cx="8229600" cy="3733800"/>
          </a:xfrm>
        </p:spPr>
        <p:txBody>
          <a:bodyPr>
            <a:normAutofit fontScale="85000" lnSpcReduction="10000"/>
          </a:bodyPr>
          <a:lstStyle/>
          <a:p>
            <a:pPr eaLnBrk="1" hangingPunct="1">
              <a:buFont typeface="Wingdings" pitchFamily="2" charset="2"/>
              <a:buNone/>
            </a:pPr>
            <a:r>
              <a:rPr lang="en-US" sz="1800" smtClean="0">
                <a:solidFill>
                  <a:srgbClr val="7030A0"/>
                </a:solidFill>
                <a:ea typeface="ＭＳ Ｐゴシック" pitchFamily="34" charset="-128"/>
              </a:rPr>
              <a:t> </a:t>
            </a:r>
          </a:p>
          <a:p>
            <a:pPr eaLnBrk="1" hangingPunct="1">
              <a:buFont typeface="Wingdings" pitchFamily="2" charset="2"/>
              <a:buChar char="ü"/>
            </a:pPr>
            <a:r>
              <a:rPr lang="en-US" sz="1800" smtClean="0">
                <a:solidFill>
                  <a:srgbClr val="7030A0"/>
                </a:solidFill>
                <a:ea typeface="ＭＳ Ｐゴシック" pitchFamily="34" charset="-128"/>
              </a:rPr>
              <a:t>Books:</a:t>
            </a:r>
            <a:endParaRPr lang="en-US" sz="1800" smtClean="0">
              <a:ea typeface="ＭＳ Ｐゴシック" pitchFamily="34" charset="-128"/>
            </a:endParaRPr>
          </a:p>
          <a:p>
            <a:pPr eaLnBrk="1" hangingPunct="1">
              <a:buFont typeface="Wingdings" pitchFamily="2" charset="2"/>
              <a:buNone/>
            </a:pPr>
            <a:r>
              <a:rPr lang="en-US" sz="1800" smtClean="0">
                <a:ea typeface="ＭＳ Ｐゴシック" pitchFamily="34" charset="-128"/>
              </a:rPr>
              <a:t>	Crofton, Christine, &amp; Witney, Gaye, ‘Nursing Documentation in Aged Care’, Ausmed Publications, 2004.</a:t>
            </a:r>
          </a:p>
          <a:p>
            <a:pPr eaLnBrk="1" hangingPunct="1">
              <a:buClr>
                <a:srgbClr val="00007D"/>
              </a:buClr>
              <a:buFont typeface="Wingdings" pitchFamily="2" charset="2"/>
              <a:buChar char="ü"/>
            </a:pPr>
            <a:r>
              <a:rPr lang="en-US" sz="1800" smtClean="0">
                <a:solidFill>
                  <a:srgbClr val="000000"/>
                </a:solidFill>
                <a:ea typeface="ＭＳ Ｐゴシック" pitchFamily="34" charset="-128"/>
              </a:rPr>
              <a:t>Richmond, Jennifer,. ‘Nursing Documentation – writing what we do’, Ausmed Publications 1997.</a:t>
            </a:r>
          </a:p>
          <a:p>
            <a:pPr eaLnBrk="1" hangingPunct="1">
              <a:buFont typeface="Wingdings" pitchFamily="2" charset="2"/>
              <a:buChar char="ü"/>
            </a:pPr>
            <a:endParaRPr lang="en-US" sz="1400" smtClean="0">
              <a:ea typeface="ＭＳ Ｐゴシック" pitchFamily="34" charset="-128"/>
            </a:endParaRPr>
          </a:p>
          <a:p>
            <a:pPr eaLnBrk="1" hangingPunct="1">
              <a:buFont typeface="Wingdings" pitchFamily="2" charset="2"/>
              <a:buChar char="ü"/>
            </a:pPr>
            <a:r>
              <a:rPr lang="en-US" sz="1800" smtClean="0">
                <a:solidFill>
                  <a:srgbClr val="7030A0"/>
                </a:solidFill>
                <a:ea typeface="ＭＳ Ｐゴシック" pitchFamily="34" charset="-128"/>
              </a:rPr>
              <a:t>Free access to information about NOC and NIC: </a:t>
            </a:r>
            <a:r>
              <a:rPr lang="en-US" sz="1800" smtClean="0">
                <a:ea typeface="ＭＳ Ｐゴシック" pitchFamily="34" charset="-128"/>
              </a:rPr>
              <a:t>http://www.nursing.uiowa.edu/excellence/nursing_knowledge/clinical_effectiveness/noc.htm</a:t>
            </a:r>
            <a:endParaRPr lang="en-US" sz="1800" smtClean="0">
              <a:solidFill>
                <a:srgbClr val="7030A0"/>
              </a:solidFill>
              <a:ea typeface="ＭＳ Ｐゴシック" pitchFamily="34" charset="-128"/>
            </a:endParaRPr>
          </a:p>
          <a:p>
            <a:pPr eaLnBrk="1" hangingPunct="1">
              <a:buFont typeface="Wingdings" pitchFamily="2" charset="2"/>
              <a:buNone/>
            </a:pPr>
            <a:endParaRPr lang="en-US" sz="1400" smtClean="0">
              <a:solidFill>
                <a:srgbClr val="7030A0"/>
              </a:solidFill>
              <a:ea typeface="ＭＳ Ｐゴシック" pitchFamily="34" charset="-128"/>
            </a:endParaRPr>
          </a:p>
          <a:p>
            <a:pPr eaLnBrk="1" hangingPunct="1">
              <a:buFont typeface="Wingdings" pitchFamily="2" charset="2"/>
              <a:buChar char="ü"/>
            </a:pPr>
            <a:r>
              <a:rPr lang="en-US" sz="1800" smtClean="0">
                <a:solidFill>
                  <a:srgbClr val="7030A0"/>
                </a:solidFill>
                <a:ea typeface="ＭＳ Ｐゴシック" pitchFamily="34" charset="-128"/>
              </a:rPr>
              <a:t>NANDA web site: </a:t>
            </a:r>
            <a:r>
              <a:rPr lang="en-US" sz="1800" smtClean="0">
                <a:ea typeface="ＭＳ Ｐゴシック" pitchFamily="34" charset="-128"/>
              </a:rPr>
              <a:t>http://www.nanda.org/</a:t>
            </a:r>
            <a:endParaRPr lang="en-US" sz="1800" smtClean="0">
              <a:solidFill>
                <a:srgbClr val="7030A0"/>
              </a:solidFill>
              <a:ea typeface="ＭＳ Ｐゴシック" pitchFamily="34" charset="-128"/>
            </a:endParaRPr>
          </a:p>
          <a:p>
            <a:pPr eaLnBrk="1" hangingPunct="1">
              <a:buFont typeface="Wingdings" pitchFamily="2" charset="2"/>
              <a:buNone/>
            </a:pPr>
            <a:endParaRPr lang="en-US" sz="1400" smtClean="0">
              <a:solidFill>
                <a:srgbClr val="7030A0"/>
              </a:solidFill>
              <a:ea typeface="ＭＳ Ｐゴシック" pitchFamily="34" charset="-128"/>
            </a:endParaRPr>
          </a:p>
          <a:p>
            <a:pPr eaLnBrk="1" hangingPunct="1">
              <a:buFont typeface="Wingdings" pitchFamily="2" charset="2"/>
              <a:buChar char="ü"/>
            </a:pPr>
            <a:r>
              <a:rPr lang="en-US" sz="1800" smtClean="0">
                <a:solidFill>
                  <a:srgbClr val="7030A0"/>
                </a:solidFill>
                <a:ea typeface="ＭＳ Ｐゴシック" pitchFamily="34" charset="-128"/>
              </a:rPr>
              <a:t>Contains the NANDA diagnoses and classifications for 2009-2011: </a:t>
            </a:r>
            <a:r>
              <a:rPr lang="en-US" sz="1700" smtClean="0">
                <a:ea typeface="ＭＳ Ｐゴシック" pitchFamily="34" charset="-128"/>
              </a:rPr>
              <a:t>http://www.amazon.ca/gp/product/1405187182/ref=pd_lpo_k2_dp_sr_3?pf_rd_p=485327511&amp;pf_rd_s=lpo-top-stripe&amp;pf_rd_t=201&amp;pf_rd_i=0323039545&amp;pf_rd_m=A3DWYIK6Y9EEQB&amp;pf_rd_r=1H2K1EM4DGHSEYBFC6DE</a:t>
            </a:r>
            <a:endParaRPr lang="en-US" sz="1700" smtClean="0">
              <a:solidFill>
                <a:srgbClr val="7030A0"/>
              </a:solidFill>
              <a:ea typeface="ＭＳ Ｐゴシック" pitchFamily="34" charset="-128"/>
            </a:endParaRPr>
          </a:p>
        </p:txBody>
      </p:sp>
      <p:sp>
        <p:nvSpPr>
          <p:cNvPr id="3" name="Title 2"/>
          <p:cNvSpPr>
            <a:spLocks noGrp="1"/>
          </p:cNvSpPr>
          <p:nvPr>
            <p:ph type="title"/>
          </p:nvPr>
        </p:nvSpPr>
        <p:spPr>
          <a:xfrm>
            <a:off x="457200" y="152400"/>
            <a:ext cx="8229600" cy="1371600"/>
          </a:xfrm>
        </p:spPr>
        <p:txBody>
          <a:bodyPr/>
          <a:lstStyle/>
          <a:p>
            <a:pPr algn="ctr" eaLnBrk="1" fontAlgn="auto" hangingPunct="1">
              <a:spcAft>
                <a:spcPts val="0"/>
              </a:spcAft>
              <a:defRPr/>
            </a:pPr>
            <a:r>
              <a:rPr lang="en-US" sz="4000" b="1" dirty="0" smtClean="0">
                <a:ea typeface="+mj-ea"/>
              </a:rPr>
              <a:t>Care Plan Resources</a:t>
            </a:r>
            <a:endParaRPr lang="en-US" sz="4000" b="1" dirty="0">
              <a:ea typeface="+mj-ea"/>
            </a:endParaRPr>
          </a:p>
        </p:txBody>
      </p:sp>
      <p:sp>
        <p:nvSpPr>
          <p:cNvPr id="77828" name="Date Placeholder 3"/>
          <p:cNvSpPr>
            <a:spLocks noGrp="1"/>
          </p:cNvSpPr>
          <p:nvPr>
            <p:ph type="dt" sz="quarter" idx="12"/>
          </p:nvPr>
        </p:nvSpPr>
        <p:spPr>
          <a:noFill/>
        </p:spPr>
        <p:txBody>
          <a:bodyPr/>
          <a:lstStyle/>
          <a:p>
            <a:r>
              <a:rPr lang="en-US" smtClean="0"/>
              <a:t>July 2010</a:t>
            </a:r>
          </a:p>
        </p:txBody>
      </p:sp>
      <p:sp>
        <p:nvSpPr>
          <p:cNvPr id="77829" name="Slide Number Placeholder 4"/>
          <p:cNvSpPr>
            <a:spLocks noGrp="1"/>
          </p:cNvSpPr>
          <p:nvPr>
            <p:ph type="sldNum" sz="quarter" idx="11"/>
          </p:nvPr>
        </p:nvSpPr>
        <p:spPr>
          <a:noFill/>
        </p:spPr>
        <p:txBody>
          <a:bodyPr/>
          <a:lstStyle/>
          <a:p>
            <a:fld id="{87C54AA8-F4E1-4B77-8230-20206F35874B}" type="slidenum">
              <a:rPr lang="en-US" smtClean="0"/>
              <a:pPr/>
              <a:t>51</a:t>
            </a:fld>
            <a:endParaRPr lang="en-US" smtClean="0"/>
          </a:p>
        </p:txBody>
      </p:sp>
      <p:sp>
        <p:nvSpPr>
          <p:cNvPr id="77830" name="Footer Placeholder 5"/>
          <p:cNvSpPr>
            <a:spLocks noGrp="1"/>
          </p:cNvSpPr>
          <p:nvPr>
            <p:ph type="ftr" sz="quarter" idx="10"/>
          </p:nvPr>
        </p:nvSpPr>
        <p:spPr>
          <a:noFill/>
        </p:spPr>
        <p:txBody>
          <a:bodyPr/>
          <a:lstStyle/>
          <a:p>
            <a:r>
              <a:rPr lang="en-US" smtClean="0"/>
              <a:t>© AusmedOnline            PPPRES30v1.0</a:t>
            </a:r>
          </a:p>
        </p:txBody>
      </p:sp>
    </p:spTree>
  </p:cSld>
  <p:clrMapOvr>
    <a:masterClrMapping/>
  </p:clrMapOvr>
  <p:transition spd="med">
    <p:random/>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Content Placeholder 1"/>
          <p:cNvSpPr>
            <a:spLocks noGrp="1"/>
          </p:cNvSpPr>
          <p:nvPr>
            <p:ph idx="1"/>
          </p:nvPr>
        </p:nvSpPr>
        <p:spPr>
          <a:xfrm>
            <a:off x="457200" y="1524000"/>
            <a:ext cx="8229600" cy="4343400"/>
          </a:xfrm>
        </p:spPr>
        <p:txBody>
          <a:bodyPr/>
          <a:lstStyle/>
          <a:p>
            <a:pPr eaLnBrk="1" hangingPunct="1">
              <a:spcBef>
                <a:spcPct val="0"/>
              </a:spcBef>
              <a:buFont typeface="Wingdings" pitchFamily="2" charset="2"/>
              <a:buChar char="ü"/>
            </a:pPr>
            <a:r>
              <a:rPr lang="en-US" sz="1800" smtClean="0">
                <a:solidFill>
                  <a:srgbClr val="7030A0"/>
                </a:solidFill>
                <a:ea typeface="ＭＳ Ｐゴシック" pitchFamily="34" charset="-128"/>
              </a:rPr>
              <a:t>Free download of a searchable NANDA diagnosis program for PDAs: </a:t>
            </a:r>
            <a:r>
              <a:rPr lang="en-US" sz="1800" smtClean="0">
                <a:ea typeface="ＭＳ Ｐゴシック" pitchFamily="34" charset="-128"/>
              </a:rPr>
              <a:t>http://www.pdacortex.com/Nursing_Diagnosis_Download.htm</a:t>
            </a:r>
            <a:endParaRPr lang="en-US" sz="1800" smtClean="0">
              <a:solidFill>
                <a:srgbClr val="7030A0"/>
              </a:solidFill>
              <a:ea typeface="ＭＳ Ｐゴシック" pitchFamily="34" charset="-128"/>
            </a:endParaRPr>
          </a:p>
          <a:p>
            <a:pPr eaLnBrk="1" hangingPunct="1">
              <a:spcBef>
                <a:spcPct val="0"/>
              </a:spcBef>
              <a:buFont typeface="Wingdings" pitchFamily="2" charset="2"/>
              <a:buChar char="ü"/>
            </a:pPr>
            <a:endParaRPr lang="en-US" sz="1800" smtClean="0">
              <a:ea typeface="ＭＳ Ｐゴシック" pitchFamily="34" charset="-128"/>
            </a:endParaRPr>
          </a:p>
          <a:p>
            <a:pPr eaLnBrk="1" hangingPunct="1">
              <a:spcBef>
                <a:spcPct val="0"/>
              </a:spcBef>
              <a:buFont typeface="Wingdings" pitchFamily="2" charset="2"/>
              <a:buChar char="ü"/>
            </a:pPr>
            <a:endParaRPr lang="en-US" sz="1800" smtClean="0">
              <a:ea typeface="ＭＳ Ｐゴシック" pitchFamily="34" charset="-128"/>
            </a:endParaRPr>
          </a:p>
          <a:p>
            <a:pPr eaLnBrk="1" hangingPunct="1">
              <a:spcBef>
                <a:spcPct val="0"/>
              </a:spcBef>
              <a:buFont typeface="Wingdings" pitchFamily="2" charset="2"/>
              <a:buChar char="ü"/>
            </a:pPr>
            <a:r>
              <a:rPr lang="en-US" sz="1800" smtClean="0">
                <a:solidFill>
                  <a:srgbClr val="7030A0"/>
                </a:solidFill>
                <a:ea typeface="ＭＳ Ｐゴシック" pitchFamily="34" charset="-128"/>
              </a:rPr>
              <a:t>Care planning reference book: </a:t>
            </a:r>
            <a:r>
              <a:rPr lang="en-US" sz="1800" smtClean="0">
                <a:ea typeface="ＭＳ Ｐゴシック" pitchFamily="34" charset="-128"/>
              </a:rPr>
              <a:t>http://www.amazon.com/exec/obidos/ASIN/0323016278/medismartcom</a:t>
            </a:r>
            <a:endParaRPr lang="en-US" sz="1800" smtClean="0">
              <a:solidFill>
                <a:srgbClr val="7030A0"/>
              </a:solidFill>
              <a:ea typeface="ＭＳ Ｐゴシック" pitchFamily="34" charset="-128"/>
            </a:endParaRPr>
          </a:p>
          <a:p>
            <a:pPr eaLnBrk="1" hangingPunct="1">
              <a:spcBef>
                <a:spcPct val="0"/>
              </a:spcBef>
              <a:buFont typeface="Wingdings" pitchFamily="2" charset="2"/>
              <a:buNone/>
            </a:pPr>
            <a:endParaRPr lang="en-US" sz="1800" smtClean="0">
              <a:solidFill>
                <a:srgbClr val="7030A0"/>
              </a:solidFill>
              <a:ea typeface="ＭＳ Ｐゴシック" pitchFamily="34" charset="-128"/>
            </a:endParaRPr>
          </a:p>
          <a:p>
            <a:pPr eaLnBrk="1" hangingPunct="1">
              <a:spcBef>
                <a:spcPct val="0"/>
              </a:spcBef>
              <a:buFont typeface="Wingdings" pitchFamily="2" charset="2"/>
              <a:buNone/>
            </a:pPr>
            <a:endParaRPr lang="en-US" sz="1800" smtClean="0">
              <a:solidFill>
                <a:srgbClr val="7030A0"/>
              </a:solidFill>
              <a:ea typeface="ＭＳ Ｐゴシック" pitchFamily="34" charset="-128"/>
            </a:endParaRPr>
          </a:p>
          <a:p>
            <a:pPr eaLnBrk="1" hangingPunct="1">
              <a:spcBef>
                <a:spcPct val="0"/>
              </a:spcBef>
              <a:buFont typeface="Wingdings" pitchFamily="2" charset="2"/>
              <a:buChar char="ü"/>
            </a:pPr>
            <a:r>
              <a:rPr lang="en-US" sz="1800" smtClean="0">
                <a:solidFill>
                  <a:srgbClr val="7030A0"/>
                </a:solidFill>
                <a:ea typeface="ＭＳ Ｐゴシック" pitchFamily="34" charset="-128"/>
              </a:rPr>
              <a:t>Free online care plan generator – uses NANDA, NOC, and NIC: </a:t>
            </a:r>
            <a:r>
              <a:rPr lang="en-US" sz="1800" smtClean="0">
                <a:ea typeface="ＭＳ Ｐゴシック" pitchFamily="34" charset="-128"/>
              </a:rPr>
              <a:t>http://www1.us.elsevierhealth.com/MERLIN/Gulanick/Constructor/</a:t>
            </a:r>
            <a:endParaRPr lang="en-US" sz="1800" smtClean="0">
              <a:solidFill>
                <a:srgbClr val="7030A0"/>
              </a:solidFill>
              <a:ea typeface="ＭＳ Ｐゴシック" pitchFamily="34" charset="-128"/>
            </a:endParaRPr>
          </a:p>
          <a:p>
            <a:pPr eaLnBrk="1" hangingPunct="1">
              <a:spcBef>
                <a:spcPct val="0"/>
              </a:spcBef>
              <a:buFont typeface="Wingdings" pitchFamily="2" charset="2"/>
              <a:buNone/>
            </a:pPr>
            <a:endParaRPr lang="en-US" sz="1800" smtClean="0">
              <a:solidFill>
                <a:srgbClr val="7030A0"/>
              </a:solidFill>
              <a:ea typeface="ＭＳ Ｐゴシック" pitchFamily="34" charset="-128"/>
            </a:endParaRPr>
          </a:p>
          <a:p>
            <a:pPr eaLnBrk="1" hangingPunct="1">
              <a:spcBef>
                <a:spcPct val="0"/>
              </a:spcBef>
              <a:buFont typeface="Wingdings" pitchFamily="2" charset="2"/>
              <a:buNone/>
            </a:pPr>
            <a:endParaRPr lang="en-US" sz="1800" smtClean="0">
              <a:solidFill>
                <a:srgbClr val="7030A0"/>
              </a:solidFill>
              <a:ea typeface="ＭＳ Ｐゴシック" pitchFamily="34" charset="-128"/>
            </a:endParaRPr>
          </a:p>
          <a:p>
            <a:pPr eaLnBrk="1" hangingPunct="1">
              <a:spcBef>
                <a:spcPct val="0"/>
              </a:spcBef>
              <a:buFont typeface="Wingdings" pitchFamily="2" charset="2"/>
              <a:buChar char="ü"/>
            </a:pPr>
            <a:r>
              <a:rPr lang="en-US" sz="1800" smtClean="0">
                <a:solidFill>
                  <a:srgbClr val="7030A0"/>
                </a:solidFill>
                <a:ea typeface="ＭＳ Ｐゴシック" pitchFamily="34" charset="-128"/>
              </a:rPr>
              <a:t>Free online care plan generator – uses NANDA, NOC, and NIC: </a:t>
            </a:r>
            <a:r>
              <a:rPr lang="en-US" sz="1800" smtClean="0">
                <a:ea typeface="ＭＳ Ｐゴシック" pitchFamily="34" charset="-128"/>
              </a:rPr>
              <a:t>http://www1.us.elsevierhealth.com/Evolve/Ackley/NDH6e/Constructor/H-O.html</a:t>
            </a:r>
            <a:endParaRPr lang="en-US" sz="1800" smtClean="0">
              <a:solidFill>
                <a:srgbClr val="7030A0"/>
              </a:solidFill>
              <a:ea typeface="ＭＳ Ｐゴシック" pitchFamily="34" charset="-128"/>
            </a:endParaRPr>
          </a:p>
        </p:txBody>
      </p:sp>
      <p:sp>
        <p:nvSpPr>
          <p:cNvPr id="3" name="Title 2"/>
          <p:cNvSpPr>
            <a:spLocks noGrp="1"/>
          </p:cNvSpPr>
          <p:nvPr>
            <p:ph type="title"/>
          </p:nvPr>
        </p:nvSpPr>
        <p:spPr>
          <a:xfrm>
            <a:off x="457200" y="152400"/>
            <a:ext cx="8229600" cy="1371600"/>
          </a:xfrm>
        </p:spPr>
        <p:txBody>
          <a:bodyPr/>
          <a:lstStyle/>
          <a:p>
            <a:pPr algn="ctr" eaLnBrk="1" fontAlgn="auto" hangingPunct="1">
              <a:spcAft>
                <a:spcPts val="0"/>
              </a:spcAft>
              <a:defRPr/>
            </a:pPr>
            <a:r>
              <a:rPr lang="en-US" sz="4000" b="1" dirty="0" smtClean="0">
                <a:ea typeface="+mj-ea"/>
              </a:rPr>
              <a:t>Care Plan Resources</a:t>
            </a:r>
            <a:endParaRPr lang="en-US" sz="4000" b="1" dirty="0">
              <a:ea typeface="+mj-ea"/>
            </a:endParaRPr>
          </a:p>
        </p:txBody>
      </p:sp>
      <p:sp>
        <p:nvSpPr>
          <p:cNvPr id="78852" name="Date Placeholder 3"/>
          <p:cNvSpPr>
            <a:spLocks noGrp="1"/>
          </p:cNvSpPr>
          <p:nvPr>
            <p:ph type="dt" sz="quarter" idx="12"/>
          </p:nvPr>
        </p:nvSpPr>
        <p:spPr>
          <a:noFill/>
        </p:spPr>
        <p:txBody>
          <a:bodyPr/>
          <a:lstStyle/>
          <a:p>
            <a:r>
              <a:rPr lang="en-US" smtClean="0"/>
              <a:t>July 2010</a:t>
            </a:r>
          </a:p>
        </p:txBody>
      </p:sp>
      <p:sp>
        <p:nvSpPr>
          <p:cNvPr id="78853" name="Slide Number Placeholder 4"/>
          <p:cNvSpPr>
            <a:spLocks noGrp="1"/>
          </p:cNvSpPr>
          <p:nvPr>
            <p:ph type="sldNum" sz="quarter" idx="11"/>
          </p:nvPr>
        </p:nvSpPr>
        <p:spPr>
          <a:noFill/>
        </p:spPr>
        <p:txBody>
          <a:bodyPr/>
          <a:lstStyle/>
          <a:p>
            <a:fld id="{436F979E-155F-4873-AA60-078B7D0A79A9}" type="slidenum">
              <a:rPr lang="en-US" smtClean="0"/>
              <a:pPr/>
              <a:t>52</a:t>
            </a:fld>
            <a:endParaRPr lang="en-US" smtClean="0"/>
          </a:p>
        </p:txBody>
      </p:sp>
      <p:sp>
        <p:nvSpPr>
          <p:cNvPr id="78854" name="Footer Placeholder 5"/>
          <p:cNvSpPr>
            <a:spLocks noGrp="1"/>
          </p:cNvSpPr>
          <p:nvPr>
            <p:ph type="ftr" sz="quarter" idx="10"/>
          </p:nvPr>
        </p:nvSpPr>
        <p:spPr>
          <a:noFill/>
        </p:spPr>
        <p:txBody>
          <a:bodyPr/>
          <a:lstStyle/>
          <a:p>
            <a:r>
              <a:rPr lang="en-US" smtClean="0"/>
              <a:t>© AusmedOnline            PPPRES30v1.0</a:t>
            </a:r>
          </a:p>
        </p:txBody>
      </p:sp>
    </p:spTree>
  </p:cSld>
  <p:clrMapOvr>
    <a:masterClrMapping/>
  </p:clrMapOvr>
  <p:transition spd="med">
    <p:random/>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Content Placeholder 1"/>
          <p:cNvSpPr>
            <a:spLocks noGrp="1"/>
          </p:cNvSpPr>
          <p:nvPr>
            <p:ph idx="1"/>
          </p:nvPr>
        </p:nvSpPr>
        <p:spPr>
          <a:xfrm>
            <a:off x="457200" y="1828800"/>
            <a:ext cx="8229600" cy="3886200"/>
          </a:xfrm>
        </p:spPr>
        <p:txBody>
          <a:bodyPr/>
          <a:lstStyle/>
          <a:p>
            <a:pPr eaLnBrk="1" hangingPunct="1">
              <a:spcBef>
                <a:spcPct val="0"/>
              </a:spcBef>
              <a:buFont typeface="Wingdings" pitchFamily="2" charset="2"/>
              <a:buChar char="ü"/>
            </a:pPr>
            <a:r>
              <a:rPr lang="en-US" sz="1800" smtClean="0">
                <a:solidFill>
                  <a:srgbClr val="7030A0"/>
                </a:solidFill>
                <a:ea typeface="ＭＳ Ｐゴシック" pitchFamily="34" charset="-128"/>
              </a:rPr>
              <a:t>Care planning reference book: </a:t>
            </a:r>
            <a:r>
              <a:rPr lang="en-US" sz="1800" smtClean="0">
                <a:ea typeface="ＭＳ Ｐゴシック" pitchFamily="34" charset="-128"/>
              </a:rPr>
              <a:t>http://www.amazon.ca/Nursing-Care-Plans-Diagnosis-Intervention/dp/0323039545</a:t>
            </a:r>
            <a:endParaRPr lang="en-US" sz="1800" smtClean="0">
              <a:solidFill>
                <a:srgbClr val="7030A0"/>
              </a:solidFill>
              <a:ea typeface="ＭＳ Ｐゴシック" pitchFamily="34" charset="-128"/>
            </a:endParaRPr>
          </a:p>
          <a:p>
            <a:pPr eaLnBrk="1" hangingPunct="1">
              <a:spcBef>
                <a:spcPct val="0"/>
              </a:spcBef>
              <a:buFont typeface="Wingdings" pitchFamily="2" charset="2"/>
              <a:buNone/>
            </a:pPr>
            <a:endParaRPr lang="en-US" sz="1800" smtClean="0">
              <a:ea typeface="ＭＳ Ｐゴシック" pitchFamily="34" charset="-128"/>
            </a:endParaRPr>
          </a:p>
          <a:p>
            <a:pPr eaLnBrk="1" hangingPunct="1">
              <a:spcBef>
                <a:spcPct val="0"/>
              </a:spcBef>
              <a:buFont typeface="Wingdings" pitchFamily="2" charset="2"/>
              <a:buChar char="ü"/>
            </a:pPr>
            <a:r>
              <a:rPr lang="en-US" sz="1800" smtClean="0">
                <a:solidFill>
                  <a:srgbClr val="7030A0"/>
                </a:solidFill>
                <a:ea typeface="ＭＳ Ｐゴシック" pitchFamily="34" charset="-128"/>
              </a:rPr>
              <a:t>An interactive CD-ROM from Mosby to assist you in producing over 90 different care plans: </a:t>
            </a:r>
            <a:r>
              <a:rPr lang="en-US" sz="1800" smtClean="0">
                <a:ea typeface="ＭＳ Ｐゴシック" pitchFamily="34" charset="-128"/>
              </a:rPr>
              <a:t>http://www.amazon.com/exec/obidos/ASIN/0323024025/medismartcom</a:t>
            </a:r>
            <a:endParaRPr lang="en-US" sz="1800" smtClean="0">
              <a:solidFill>
                <a:srgbClr val="7030A0"/>
              </a:solidFill>
              <a:ea typeface="ＭＳ Ｐゴシック" pitchFamily="34" charset="-128"/>
            </a:endParaRPr>
          </a:p>
          <a:p>
            <a:pPr eaLnBrk="1" hangingPunct="1">
              <a:spcBef>
                <a:spcPct val="0"/>
              </a:spcBef>
              <a:buFont typeface="Wingdings" pitchFamily="2" charset="2"/>
              <a:buNone/>
            </a:pPr>
            <a:endParaRPr lang="en-US" sz="1800" smtClean="0">
              <a:solidFill>
                <a:srgbClr val="7030A0"/>
              </a:solidFill>
              <a:ea typeface="ＭＳ Ｐゴシック" pitchFamily="34" charset="-128"/>
            </a:endParaRPr>
          </a:p>
          <a:p>
            <a:pPr eaLnBrk="1" hangingPunct="1">
              <a:buFont typeface="Wingdings" pitchFamily="2" charset="2"/>
              <a:buChar char="ü"/>
            </a:pPr>
            <a:r>
              <a:rPr lang="en-US" sz="1800" smtClean="0">
                <a:solidFill>
                  <a:srgbClr val="7030A0"/>
                </a:solidFill>
                <a:ea typeface="ＭＳ Ｐゴシック" pitchFamily="34" charset="-128"/>
              </a:rPr>
              <a:t>A paid membership site: </a:t>
            </a:r>
            <a:r>
              <a:rPr lang="en-US" sz="1800" smtClean="0">
                <a:ea typeface="ＭＳ Ｐゴシック" pitchFamily="34" charset="-128"/>
              </a:rPr>
              <a:t>http://www.careplans.com/</a:t>
            </a:r>
            <a:endParaRPr lang="en-US" sz="1800" smtClean="0">
              <a:solidFill>
                <a:srgbClr val="7030A0"/>
              </a:solidFill>
              <a:ea typeface="ＭＳ Ｐゴシック" pitchFamily="34" charset="-128"/>
            </a:endParaRPr>
          </a:p>
          <a:p>
            <a:pPr eaLnBrk="1" hangingPunct="1"/>
            <a:endParaRPr lang="en-US" sz="2000" smtClean="0">
              <a:solidFill>
                <a:srgbClr val="7030A0"/>
              </a:solidFill>
              <a:ea typeface="ＭＳ Ｐゴシック" pitchFamily="34" charset="-128"/>
            </a:endParaRPr>
          </a:p>
          <a:p>
            <a:pPr eaLnBrk="1" hangingPunct="1"/>
            <a:endParaRPr lang="en-US" sz="2400" smtClean="0">
              <a:ea typeface="ＭＳ Ｐゴシック" pitchFamily="34" charset="-128"/>
            </a:endParaRPr>
          </a:p>
          <a:p>
            <a:pPr eaLnBrk="1" hangingPunct="1"/>
            <a:endParaRPr lang="en-US" sz="2400" smtClean="0">
              <a:ea typeface="ＭＳ Ｐゴシック" pitchFamily="34" charset="-128"/>
            </a:endParaRPr>
          </a:p>
        </p:txBody>
      </p:sp>
      <p:sp>
        <p:nvSpPr>
          <p:cNvPr id="3" name="Title 2"/>
          <p:cNvSpPr>
            <a:spLocks noGrp="1"/>
          </p:cNvSpPr>
          <p:nvPr>
            <p:ph type="title"/>
          </p:nvPr>
        </p:nvSpPr>
        <p:spPr>
          <a:xfrm>
            <a:off x="457200" y="152400"/>
            <a:ext cx="8229600" cy="1371600"/>
          </a:xfrm>
        </p:spPr>
        <p:txBody>
          <a:bodyPr/>
          <a:lstStyle/>
          <a:p>
            <a:pPr algn="ctr" eaLnBrk="1" fontAlgn="auto" hangingPunct="1">
              <a:spcAft>
                <a:spcPts val="0"/>
              </a:spcAft>
              <a:defRPr/>
            </a:pPr>
            <a:r>
              <a:rPr lang="en-US" sz="4000" b="1" dirty="0" smtClean="0">
                <a:ea typeface="+mj-ea"/>
              </a:rPr>
              <a:t>Care Plan Resources</a:t>
            </a:r>
            <a:endParaRPr lang="en-US" sz="4000" b="1" dirty="0">
              <a:ea typeface="+mj-ea"/>
            </a:endParaRPr>
          </a:p>
        </p:txBody>
      </p:sp>
      <p:sp>
        <p:nvSpPr>
          <p:cNvPr id="79876" name="Date Placeholder 3"/>
          <p:cNvSpPr>
            <a:spLocks noGrp="1"/>
          </p:cNvSpPr>
          <p:nvPr>
            <p:ph type="dt" sz="quarter" idx="12"/>
          </p:nvPr>
        </p:nvSpPr>
        <p:spPr>
          <a:noFill/>
        </p:spPr>
        <p:txBody>
          <a:bodyPr/>
          <a:lstStyle/>
          <a:p>
            <a:r>
              <a:rPr lang="en-US" smtClean="0"/>
              <a:t>July 2010</a:t>
            </a:r>
          </a:p>
        </p:txBody>
      </p:sp>
      <p:sp>
        <p:nvSpPr>
          <p:cNvPr id="79877" name="Slide Number Placeholder 4"/>
          <p:cNvSpPr>
            <a:spLocks noGrp="1"/>
          </p:cNvSpPr>
          <p:nvPr>
            <p:ph type="sldNum" sz="quarter" idx="11"/>
          </p:nvPr>
        </p:nvSpPr>
        <p:spPr>
          <a:noFill/>
        </p:spPr>
        <p:txBody>
          <a:bodyPr/>
          <a:lstStyle/>
          <a:p>
            <a:fld id="{7D714F1E-FA0C-429D-BC1E-397117C6FE83}" type="slidenum">
              <a:rPr lang="en-US" smtClean="0"/>
              <a:pPr/>
              <a:t>53</a:t>
            </a:fld>
            <a:endParaRPr lang="en-US" smtClean="0"/>
          </a:p>
        </p:txBody>
      </p:sp>
      <p:sp>
        <p:nvSpPr>
          <p:cNvPr id="79878" name="Footer Placeholder 5"/>
          <p:cNvSpPr>
            <a:spLocks noGrp="1"/>
          </p:cNvSpPr>
          <p:nvPr>
            <p:ph type="ftr" sz="quarter" idx="10"/>
          </p:nvPr>
        </p:nvSpPr>
        <p:spPr>
          <a:noFill/>
        </p:spPr>
        <p:txBody>
          <a:bodyPr/>
          <a:lstStyle/>
          <a:p>
            <a:r>
              <a:rPr lang="en-US" smtClean="0"/>
              <a:t>© AusmedOnline            PPPRES30v1.0</a:t>
            </a:r>
          </a:p>
        </p:txBody>
      </p:sp>
    </p:spTree>
  </p:cSld>
  <p:clrMapOvr>
    <a:masterClrMapping/>
  </p:clrMapOvr>
  <p:transition spd="med">
    <p:random/>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Content Placeholder 1"/>
          <p:cNvSpPr>
            <a:spLocks noGrp="1"/>
          </p:cNvSpPr>
          <p:nvPr>
            <p:ph idx="1"/>
          </p:nvPr>
        </p:nvSpPr>
        <p:spPr>
          <a:xfrm>
            <a:off x="457200" y="1752600"/>
            <a:ext cx="8229600" cy="3886200"/>
          </a:xfrm>
        </p:spPr>
        <p:txBody>
          <a:bodyPr/>
          <a:lstStyle/>
          <a:p>
            <a:pPr eaLnBrk="1" hangingPunct="1">
              <a:buFont typeface="Wingdings" pitchFamily="2" charset="2"/>
              <a:buChar char="ü"/>
            </a:pPr>
            <a:r>
              <a:rPr lang="en-US" sz="1800" smtClean="0">
                <a:solidFill>
                  <a:srgbClr val="7030A0"/>
                </a:solidFill>
                <a:ea typeface="ＭＳ Ｐゴシック" pitchFamily="34" charset="-128"/>
              </a:rPr>
              <a:t>Free sample care plans: </a:t>
            </a:r>
            <a:r>
              <a:rPr lang="en-US" sz="1800" smtClean="0">
                <a:ea typeface="ＭＳ Ｐゴシック" pitchFamily="34" charset="-128"/>
              </a:rPr>
              <a:t>http://www.medi-smart.com/carepl10.htm</a:t>
            </a:r>
            <a:endParaRPr lang="en-US" sz="1800" smtClean="0">
              <a:solidFill>
                <a:srgbClr val="7030A0"/>
              </a:solidFill>
              <a:ea typeface="ＭＳ Ｐゴシック" pitchFamily="34" charset="-128"/>
            </a:endParaRPr>
          </a:p>
          <a:p>
            <a:pPr eaLnBrk="1" hangingPunct="1">
              <a:buFont typeface="Wingdings" pitchFamily="2" charset="2"/>
              <a:buNone/>
            </a:pPr>
            <a:endParaRPr lang="en-US" sz="1800" smtClean="0">
              <a:solidFill>
                <a:srgbClr val="7030A0"/>
              </a:solidFill>
              <a:ea typeface="ＭＳ Ｐゴシック" pitchFamily="34" charset="-128"/>
            </a:endParaRPr>
          </a:p>
          <a:p>
            <a:pPr eaLnBrk="1" hangingPunct="1">
              <a:buFont typeface="Wingdings" pitchFamily="2" charset="2"/>
              <a:buChar char="ü"/>
            </a:pPr>
            <a:r>
              <a:rPr lang="en-US" sz="1800" smtClean="0">
                <a:solidFill>
                  <a:srgbClr val="7030A0"/>
                </a:solidFill>
                <a:ea typeface="ＭＳ Ｐゴシック" pitchFamily="34" charset="-128"/>
              </a:rPr>
              <a:t>Subscription site for nursing home [residential] care planning: </a:t>
            </a:r>
            <a:r>
              <a:rPr lang="en-US" sz="1800" smtClean="0">
                <a:ea typeface="ＭＳ Ｐゴシック" pitchFamily="34" charset="-128"/>
              </a:rPr>
              <a:t>http://www.cncplan.com/</a:t>
            </a:r>
            <a:endParaRPr lang="en-US" sz="1800" smtClean="0">
              <a:solidFill>
                <a:srgbClr val="7030A0"/>
              </a:solidFill>
              <a:ea typeface="ＭＳ Ｐゴシック" pitchFamily="34" charset="-128"/>
            </a:endParaRPr>
          </a:p>
          <a:p>
            <a:pPr eaLnBrk="1" hangingPunct="1">
              <a:buFont typeface="Wingdings" pitchFamily="2" charset="2"/>
              <a:buNone/>
            </a:pPr>
            <a:endParaRPr lang="en-US" sz="1800" smtClean="0">
              <a:solidFill>
                <a:srgbClr val="7030A0"/>
              </a:solidFill>
              <a:ea typeface="ＭＳ Ｐゴシック" pitchFamily="34" charset="-128"/>
            </a:endParaRPr>
          </a:p>
          <a:p>
            <a:pPr eaLnBrk="1" hangingPunct="1">
              <a:buFont typeface="Wingdings" pitchFamily="2" charset="2"/>
              <a:buChar char="ü"/>
            </a:pPr>
            <a:r>
              <a:rPr lang="en-US" sz="1800" smtClean="0">
                <a:solidFill>
                  <a:srgbClr val="7030A0"/>
                </a:solidFill>
                <a:ea typeface="ＭＳ Ｐゴシック" pitchFamily="34" charset="-128"/>
              </a:rPr>
              <a:t>Care planning specifically for MS patients: </a:t>
            </a:r>
            <a:r>
              <a:rPr lang="en-US" sz="1800" smtClean="0">
                <a:ea typeface="ＭＳ Ｐゴシック" pitchFamily="34" charset="-128"/>
              </a:rPr>
              <a:t>http://www.cnsonline.org/www/archive/ms/ms-07.html</a:t>
            </a:r>
            <a:endParaRPr lang="en-US" sz="1800" smtClean="0">
              <a:solidFill>
                <a:srgbClr val="7030A0"/>
              </a:solidFill>
              <a:ea typeface="ＭＳ Ｐゴシック" pitchFamily="34" charset="-128"/>
            </a:endParaRPr>
          </a:p>
          <a:p>
            <a:pPr eaLnBrk="1" hangingPunct="1">
              <a:buFont typeface="Wingdings" pitchFamily="2" charset="2"/>
              <a:buNone/>
            </a:pPr>
            <a:endParaRPr lang="en-US" sz="1800" smtClean="0">
              <a:solidFill>
                <a:srgbClr val="7030A0"/>
              </a:solidFill>
              <a:ea typeface="ＭＳ Ｐゴシック" pitchFamily="34" charset="-128"/>
            </a:endParaRPr>
          </a:p>
          <a:p>
            <a:pPr eaLnBrk="1" hangingPunct="1">
              <a:buFont typeface="Wingdings" pitchFamily="2" charset="2"/>
              <a:buChar char="ü"/>
            </a:pPr>
            <a:r>
              <a:rPr lang="en-US" sz="1800" smtClean="0">
                <a:solidFill>
                  <a:srgbClr val="7030A0"/>
                </a:solidFill>
                <a:ea typeface="ＭＳ Ｐゴシック" pitchFamily="34" charset="-128"/>
              </a:rPr>
              <a:t>Free tips and comments on nursing care plans: </a:t>
            </a:r>
            <a:r>
              <a:rPr lang="en-US" sz="1800" smtClean="0">
                <a:ea typeface="ＭＳ Ｐゴシック" pitchFamily="34" charset="-128"/>
              </a:rPr>
              <a:t>http://www.virtualnurse.com/blog/category/nursing-care-plans/</a:t>
            </a:r>
          </a:p>
        </p:txBody>
      </p:sp>
      <p:sp>
        <p:nvSpPr>
          <p:cNvPr id="3" name="Title 2"/>
          <p:cNvSpPr>
            <a:spLocks noGrp="1"/>
          </p:cNvSpPr>
          <p:nvPr>
            <p:ph type="title"/>
          </p:nvPr>
        </p:nvSpPr>
        <p:spPr>
          <a:xfrm>
            <a:off x="457200" y="152400"/>
            <a:ext cx="8229600" cy="1371600"/>
          </a:xfrm>
        </p:spPr>
        <p:txBody>
          <a:bodyPr/>
          <a:lstStyle/>
          <a:p>
            <a:pPr algn="ctr" eaLnBrk="1" fontAlgn="auto" hangingPunct="1">
              <a:spcAft>
                <a:spcPts val="0"/>
              </a:spcAft>
              <a:defRPr/>
            </a:pPr>
            <a:r>
              <a:rPr lang="en-US" sz="4000" b="1" dirty="0" smtClean="0">
                <a:ea typeface="+mj-ea"/>
              </a:rPr>
              <a:t>Care Plan Resources</a:t>
            </a:r>
            <a:endParaRPr lang="en-US" sz="4000" b="1" dirty="0">
              <a:ea typeface="+mj-ea"/>
            </a:endParaRPr>
          </a:p>
        </p:txBody>
      </p:sp>
      <p:sp>
        <p:nvSpPr>
          <p:cNvPr id="80900" name="Date Placeholder 3"/>
          <p:cNvSpPr>
            <a:spLocks noGrp="1"/>
          </p:cNvSpPr>
          <p:nvPr>
            <p:ph type="dt" sz="quarter" idx="12"/>
          </p:nvPr>
        </p:nvSpPr>
        <p:spPr>
          <a:noFill/>
        </p:spPr>
        <p:txBody>
          <a:bodyPr/>
          <a:lstStyle/>
          <a:p>
            <a:r>
              <a:rPr lang="en-US" smtClean="0"/>
              <a:t>July 2010</a:t>
            </a:r>
          </a:p>
        </p:txBody>
      </p:sp>
      <p:sp>
        <p:nvSpPr>
          <p:cNvPr id="80901" name="Slide Number Placeholder 4"/>
          <p:cNvSpPr>
            <a:spLocks noGrp="1"/>
          </p:cNvSpPr>
          <p:nvPr>
            <p:ph type="sldNum" sz="quarter" idx="11"/>
          </p:nvPr>
        </p:nvSpPr>
        <p:spPr>
          <a:noFill/>
        </p:spPr>
        <p:txBody>
          <a:bodyPr/>
          <a:lstStyle/>
          <a:p>
            <a:fld id="{F03A42BF-2760-4330-9877-0E6DEAD931DB}" type="slidenum">
              <a:rPr lang="en-US" smtClean="0"/>
              <a:pPr/>
              <a:t>54</a:t>
            </a:fld>
            <a:endParaRPr lang="en-US" smtClean="0"/>
          </a:p>
        </p:txBody>
      </p:sp>
      <p:sp>
        <p:nvSpPr>
          <p:cNvPr id="80902" name="Footer Placeholder 5"/>
          <p:cNvSpPr>
            <a:spLocks noGrp="1"/>
          </p:cNvSpPr>
          <p:nvPr>
            <p:ph type="ftr" sz="quarter" idx="10"/>
          </p:nvPr>
        </p:nvSpPr>
        <p:spPr>
          <a:noFill/>
        </p:spPr>
        <p:txBody>
          <a:bodyPr/>
          <a:lstStyle/>
          <a:p>
            <a:r>
              <a:rPr lang="en-US" smtClean="0"/>
              <a:t>© AusmedOnline            PPPRES30v1.0</a:t>
            </a:r>
          </a:p>
        </p:txBody>
      </p:sp>
    </p:spTree>
  </p:cSld>
  <p:clrMapOvr>
    <a:masterClrMapping/>
  </p:clrMapOvr>
  <p:transition spd="med">
    <p:random/>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Content Placeholder 1"/>
          <p:cNvSpPr>
            <a:spLocks noGrp="1"/>
          </p:cNvSpPr>
          <p:nvPr>
            <p:ph idx="1"/>
          </p:nvPr>
        </p:nvSpPr>
        <p:spPr/>
        <p:txBody>
          <a:bodyPr/>
          <a:lstStyle/>
          <a:p>
            <a:pPr eaLnBrk="1" hangingPunct="1">
              <a:buFont typeface="Wingdings" pitchFamily="2" charset="2"/>
              <a:buChar char="ü"/>
            </a:pPr>
            <a:r>
              <a:rPr lang="en-US" sz="1800" smtClean="0">
                <a:solidFill>
                  <a:srgbClr val="7030A0"/>
                </a:solidFill>
                <a:ea typeface="ＭＳ Ｐゴシック" pitchFamily="34" charset="-128"/>
              </a:rPr>
              <a:t>Application for iPod Touch or iPhone to help formulate care plans: </a:t>
            </a:r>
            <a:r>
              <a:rPr lang="en-US" sz="1800" smtClean="0">
                <a:ea typeface="ＭＳ Ｐゴシック" pitchFamily="34" charset="-128"/>
              </a:rPr>
              <a:t>http://itunes.apple.com/ca/app/handbook-nursing-diagnosis/id311016899?mt=8</a:t>
            </a:r>
            <a:endParaRPr lang="en-US" sz="1800" smtClean="0">
              <a:solidFill>
                <a:srgbClr val="7030A0"/>
              </a:solidFill>
              <a:ea typeface="ＭＳ Ｐゴシック" pitchFamily="34" charset="-128"/>
            </a:endParaRPr>
          </a:p>
          <a:p>
            <a:pPr eaLnBrk="1" hangingPunct="1">
              <a:buFont typeface="Wingdings" pitchFamily="2" charset="2"/>
              <a:buNone/>
            </a:pPr>
            <a:endParaRPr lang="en-US" sz="1800" smtClean="0">
              <a:solidFill>
                <a:srgbClr val="7030A0"/>
              </a:solidFill>
              <a:ea typeface="ＭＳ Ｐゴシック" pitchFamily="34" charset="-128"/>
            </a:endParaRPr>
          </a:p>
          <a:p>
            <a:pPr eaLnBrk="1" hangingPunct="1">
              <a:buFont typeface="Wingdings" pitchFamily="2" charset="2"/>
              <a:buNone/>
            </a:pPr>
            <a:endParaRPr lang="en-US" sz="1800" smtClean="0">
              <a:solidFill>
                <a:srgbClr val="7030A0"/>
              </a:solidFill>
              <a:ea typeface="ＭＳ Ｐゴシック" pitchFamily="34" charset="-128"/>
            </a:endParaRPr>
          </a:p>
          <a:p>
            <a:pPr eaLnBrk="1" hangingPunct="1">
              <a:buFont typeface="Wingdings" pitchFamily="2" charset="2"/>
              <a:buChar char="ü"/>
            </a:pPr>
            <a:r>
              <a:rPr lang="en-US" sz="1800" smtClean="0">
                <a:solidFill>
                  <a:srgbClr val="7030A0"/>
                </a:solidFill>
                <a:ea typeface="ＭＳ Ｐゴシック" pitchFamily="34" charset="-128"/>
              </a:rPr>
              <a:t>Nursing diagnosis handbook: </a:t>
            </a:r>
            <a:r>
              <a:rPr lang="en-US" sz="1800" smtClean="0">
                <a:ea typeface="ＭＳ Ｐゴシック" pitchFamily="34" charset="-128"/>
              </a:rPr>
              <a:t>http://www.amazon.ca/gp/product/0323048269/ref=pd_lpo_k2_dp_sr_1?pf_rd_p=485327511&amp;pf_rd_s=lpo-top-stripe&amp;pf_rd_t=201&amp;pf_rd_i=0323039545&amp;pf_rd_m=A3DWYIK6Y9EEQB&amp;pf_rd_r=1H2K1EM4DGHSEYBFC6DE</a:t>
            </a:r>
          </a:p>
          <a:p>
            <a:pPr eaLnBrk="1" hangingPunct="1">
              <a:buFont typeface="Wingdings 3" pitchFamily="18" charset="2"/>
              <a:buNone/>
            </a:pPr>
            <a:r>
              <a:rPr lang="en-US" sz="2400" smtClean="0">
                <a:ea typeface="ＭＳ Ｐゴシック" pitchFamily="34" charset="-128"/>
              </a:rPr>
              <a:t/>
            </a:r>
            <a:br>
              <a:rPr lang="en-US" sz="2400" smtClean="0">
                <a:ea typeface="ＭＳ Ｐゴシック" pitchFamily="34" charset="-128"/>
              </a:rPr>
            </a:br>
            <a:r>
              <a:rPr lang="en-US" sz="2400" smtClean="0">
                <a:ea typeface="ＭＳ Ｐゴシック" pitchFamily="34" charset="-128"/>
              </a:rPr>
              <a:t/>
            </a:r>
            <a:br>
              <a:rPr lang="en-US" sz="2400" smtClean="0">
                <a:ea typeface="ＭＳ Ｐゴシック" pitchFamily="34" charset="-128"/>
              </a:rPr>
            </a:br>
            <a:endParaRPr lang="en-US" sz="2400" smtClean="0">
              <a:ea typeface="ＭＳ Ｐゴシック" pitchFamily="34" charset="-128"/>
            </a:endParaRPr>
          </a:p>
        </p:txBody>
      </p:sp>
      <p:sp>
        <p:nvSpPr>
          <p:cNvPr id="3" name="Title 2"/>
          <p:cNvSpPr>
            <a:spLocks noGrp="1"/>
          </p:cNvSpPr>
          <p:nvPr>
            <p:ph type="title"/>
          </p:nvPr>
        </p:nvSpPr>
        <p:spPr>
          <a:xfrm>
            <a:off x="457200" y="152400"/>
            <a:ext cx="8229600" cy="1371600"/>
          </a:xfrm>
        </p:spPr>
        <p:txBody>
          <a:bodyPr/>
          <a:lstStyle/>
          <a:p>
            <a:pPr algn="ctr" eaLnBrk="1" fontAlgn="auto" hangingPunct="1">
              <a:spcAft>
                <a:spcPts val="0"/>
              </a:spcAft>
              <a:defRPr/>
            </a:pPr>
            <a:r>
              <a:rPr lang="en-US" sz="4000" b="1" dirty="0" smtClean="0">
                <a:ea typeface="+mj-ea"/>
              </a:rPr>
              <a:t>Care Plan Resources</a:t>
            </a:r>
            <a:endParaRPr lang="en-US" sz="4000" b="1" dirty="0">
              <a:ea typeface="+mj-ea"/>
            </a:endParaRPr>
          </a:p>
        </p:txBody>
      </p:sp>
      <p:sp>
        <p:nvSpPr>
          <p:cNvPr id="81924" name="Date Placeholder 3"/>
          <p:cNvSpPr>
            <a:spLocks noGrp="1"/>
          </p:cNvSpPr>
          <p:nvPr>
            <p:ph type="dt" sz="quarter" idx="12"/>
          </p:nvPr>
        </p:nvSpPr>
        <p:spPr>
          <a:noFill/>
        </p:spPr>
        <p:txBody>
          <a:bodyPr/>
          <a:lstStyle/>
          <a:p>
            <a:r>
              <a:rPr lang="en-US" smtClean="0"/>
              <a:t>July 2010</a:t>
            </a:r>
          </a:p>
        </p:txBody>
      </p:sp>
      <p:sp>
        <p:nvSpPr>
          <p:cNvPr id="81925" name="Slide Number Placeholder 4"/>
          <p:cNvSpPr>
            <a:spLocks noGrp="1"/>
          </p:cNvSpPr>
          <p:nvPr>
            <p:ph type="sldNum" sz="quarter" idx="11"/>
          </p:nvPr>
        </p:nvSpPr>
        <p:spPr>
          <a:noFill/>
        </p:spPr>
        <p:txBody>
          <a:bodyPr/>
          <a:lstStyle/>
          <a:p>
            <a:fld id="{62C832DA-BC03-47B2-8A73-E88975F24DE0}" type="slidenum">
              <a:rPr lang="en-US" smtClean="0"/>
              <a:pPr/>
              <a:t>55</a:t>
            </a:fld>
            <a:endParaRPr lang="en-US" smtClean="0"/>
          </a:p>
        </p:txBody>
      </p:sp>
      <p:sp>
        <p:nvSpPr>
          <p:cNvPr id="81926" name="Footer Placeholder 5"/>
          <p:cNvSpPr>
            <a:spLocks noGrp="1"/>
          </p:cNvSpPr>
          <p:nvPr>
            <p:ph type="ftr" sz="quarter" idx="10"/>
          </p:nvPr>
        </p:nvSpPr>
        <p:spPr>
          <a:noFill/>
        </p:spPr>
        <p:txBody>
          <a:bodyPr/>
          <a:lstStyle/>
          <a:p>
            <a:r>
              <a:rPr lang="en-US" smtClean="0"/>
              <a:t>© AusmedOnline            PPPRES30v1.0</a:t>
            </a:r>
          </a:p>
        </p:txBody>
      </p:sp>
    </p:spTree>
  </p:cSld>
  <p:clrMapOvr>
    <a:masterClrMapping/>
  </p:clrMapOvr>
  <p:transition spd="med">
    <p:random/>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724400"/>
          </a:xfrm>
        </p:spPr>
        <p:txBody>
          <a:bodyPr>
            <a:normAutofit lnSpcReduction="10000"/>
          </a:bodyPr>
          <a:lstStyle/>
          <a:p>
            <a:pPr eaLnBrk="1" hangingPunct="1">
              <a:lnSpc>
                <a:spcPct val="90000"/>
              </a:lnSpc>
              <a:defRPr/>
            </a:pPr>
            <a:r>
              <a:rPr lang="en-US" sz="1800" dirty="0" smtClean="0"/>
              <a:t>Adams-</a:t>
            </a:r>
            <a:r>
              <a:rPr lang="en-US" sz="1800" dirty="0" err="1" smtClean="0"/>
              <a:t>Wendling</a:t>
            </a:r>
            <a:r>
              <a:rPr lang="en-US" sz="1800" dirty="0" smtClean="0"/>
              <a:t>, L., </a:t>
            </a:r>
            <a:r>
              <a:rPr lang="en-US" sz="1800" dirty="0" err="1" smtClean="0"/>
              <a:t>Paimjariyakul</a:t>
            </a:r>
            <a:r>
              <a:rPr lang="en-US" sz="1800" dirty="0" smtClean="0"/>
              <a:t>, U., </a:t>
            </a:r>
            <a:r>
              <a:rPr lang="en-US" sz="1800" dirty="0" err="1" smtClean="0"/>
              <a:t>Bott</a:t>
            </a:r>
            <a:r>
              <a:rPr lang="en-US" sz="1800" dirty="0" smtClean="0"/>
              <a:t>, M., &amp; Taunton, R. L. (2008). Strategies for translating the resident care plan into daily practice. </a:t>
            </a:r>
            <a:r>
              <a:rPr lang="en-US" sz="1800" i="1" dirty="0" smtClean="0"/>
              <a:t>Journal of </a:t>
            </a:r>
            <a:r>
              <a:rPr lang="en-US" sz="1800" i="1" dirty="0" err="1" smtClean="0"/>
              <a:t>Gerontological</a:t>
            </a:r>
            <a:r>
              <a:rPr lang="en-US" sz="1800" i="1" dirty="0" smtClean="0"/>
              <a:t> Nursing, 34</a:t>
            </a:r>
            <a:r>
              <a:rPr lang="en-US" sz="1800" dirty="0" smtClean="0"/>
              <a:t> (8), 50-56.</a:t>
            </a:r>
          </a:p>
          <a:p>
            <a:pPr eaLnBrk="1" hangingPunct="1">
              <a:lnSpc>
                <a:spcPct val="90000"/>
              </a:lnSpc>
              <a:buFont typeface="Wingdings 3" charset="2"/>
              <a:buNone/>
              <a:defRPr/>
            </a:pPr>
            <a:endParaRPr lang="en-US" sz="1800" dirty="0" smtClean="0"/>
          </a:p>
          <a:p>
            <a:pPr eaLnBrk="1" hangingPunct="1">
              <a:lnSpc>
                <a:spcPct val="90000"/>
              </a:lnSpc>
              <a:defRPr/>
            </a:pPr>
            <a:r>
              <a:rPr lang="en-US" sz="1800" dirty="0" err="1" smtClean="0"/>
              <a:t>Arets</a:t>
            </a:r>
            <a:r>
              <a:rPr lang="en-US" sz="1800" dirty="0" smtClean="0"/>
              <a:t>, J. &amp; </a:t>
            </a:r>
            <a:r>
              <a:rPr lang="en-US" sz="1800" dirty="0" err="1" smtClean="0"/>
              <a:t>Morle</a:t>
            </a:r>
            <a:r>
              <a:rPr lang="en-US" sz="1800" dirty="0" smtClean="0"/>
              <a:t>, K. (1995). The nursing process: an introduction. In: </a:t>
            </a:r>
            <a:r>
              <a:rPr lang="en-US" sz="1800" dirty="0" err="1" smtClean="0"/>
              <a:t>Basford</a:t>
            </a:r>
            <a:r>
              <a:rPr lang="en-US" sz="1800" dirty="0" smtClean="0"/>
              <a:t>, L., </a:t>
            </a:r>
            <a:r>
              <a:rPr lang="en-US" sz="1800" dirty="0" err="1" smtClean="0"/>
              <a:t>Slevin</a:t>
            </a:r>
            <a:r>
              <a:rPr lang="en-US" sz="1800" dirty="0" smtClean="0"/>
              <a:t>, O., </a:t>
            </a:r>
            <a:r>
              <a:rPr lang="en-US" sz="1800" dirty="0" err="1" smtClean="0"/>
              <a:t>Arets</a:t>
            </a:r>
            <a:r>
              <a:rPr lang="en-US" sz="1800" dirty="0" smtClean="0"/>
              <a:t>, J., </a:t>
            </a:r>
            <a:r>
              <a:rPr lang="en-US" sz="1800" i="1" dirty="0" smtClean="0"/>
              <a:t>et al. </a:t>
            </a:r>
            <a:r>
              <a:rPr lang="en-US" sz="1800" dirty="0" smtClean="0"/>
              <a:t>eds. Theory and Practice of Nursing. Edinburgh, Scotland: Campion Press. pp. 304-317.</a:t>
            </a:r>
          </a:p>
          <a:p>
            <a:pPr eaLnBrk="1" hangingPunct="1">
              <a:lnSpc>
                <a:spcPct val="90000"/>
              </a:lnSpc>
              <a:buFont typeface="Wingdings 3" charset="2"/>
              <a:buNone/>
              <a:defRPr/>
            </a:pPr>
            <a:endParaRPr lang="en-US" sz="1800" dirty="0" smtClean="0"/>
          </a:p>
          <a:p>
            <a:pPr eaLnBrk="1" hangingPunct="1">
              <a:lnSpc>
                <a:spcPct val="90000"/>
              </a:lnSpc>
              <a:defRPr/>
            </a:pPr>
            <a:r>
              <a:rPr lang="en-US" sz="1800" dirty="0" smtClean="0"/>
              <a:t>Berman, A., </a:t>
            </a:r>
            <a:r>
              <a:rPr lang="en-US" sz="1800" dirty="0" err="1" smtClean="0"/>
              <a:t>Kozier</a:t>
            </a:r>
            <a:r>
              <a:rPr lang="en-US" sz="1800" dirty="0" smtClean="0"/>
              <a:t>, B., </a:t>
            </a:r>
            <a:r>
              <a:rPr lang="en-US" sz="1800" dirty="0" err="1" smtClean="0"/>
              <a:t>Erb</a:t>
            </a:r>
            <a:r>
              <a:rPr lang="en-US" sz="1800" dirty="0" smtClean="0"/>
              <a:t>, G., &amp; Snyder, S.J. (2008).  </a:t>
            </a:r>
            <a:r>
              <a:rPr lang="en-US" sz="1800" dirty="0" err="1" smtClean="0"/>
              <a:t>Kozier</a:t>
            </a:r>
            <a:r>
              <a:rPr lang="en-US" sz="1800" dirty="0" smtClean="0"/>
              <a:t> &amp; </a:t>
            </a:r>
            <a:r>
              <a:rPr lang="en-US" sz="1800" dirty="0" err="1" smtClean="0"/>
              <a:t>Erb’s</a:t>
            </a:r>
            <a:r>
              <a:rPr lang="en-US" sz="1800" dirty="0" smtClean="0"/>
              <a:t> Fundamentals of Nursing: Concepts, Process, and Practice (8th ed.). Upper Saddle River, New Jersey, U.S.A.: Pearson Education, Inc. Accessed at www.statref.com on 17 June 2010.</a:t>
            </a:r>
          </a:p>
          <a:p>
            <a:pPr eaLnBrk="1" hangingPunct="1">
              <a:lnSpc>
                <a:spcPct val="90000"/>
              </a:lnSpc>
              <a:buFont typeface="Wingdings 3" charset="2"/>
              <a:buNone/>
              <a:defRPr/>
            </a:pPr>
            <a:endParaRPr lang="en-US" sz="1800" dirty="0" smtClean="0"/>
          </a:p>
          <a:p>
            <a:pPr eaLnBrk="1" hangingPunct="1">
              <a:lnSpc>
                <a:spcPct val="90000"/>
              </a:lnSpc>
              <a:defRPr/>
            </a:pPr>
            <a:r>
              <a:rPr lang="en-US" sz="1800" dirty="0" err="1" smtClean="0"/>
              <a:t>Castledine</a:t>
            </a:r>
            <a:r>
              <a:rPr lang="en-US" sz="1800" dirty="0" smtClean="0"/>
              <a:t>, G. (2010). Critical thinking is crucial. </a:t>
            </a:r>
            <a:r>
              <a:rPr lang="en-US" sz="1800" i="1" dirty="0" smtClean="0"/>
              <a:t>British Journal of Nursing, 19 </a:t>
            </a:r>
            <a:r>
              <a:rPr lang="en-US" sz="1800" dirty="0" smtClean="0"/>
              <a:t>(4), 271.</a:t>
            </a:r>
          </a:p>
          <a:p>
            <a:pPr eaLnBrk="1" hangingPunct="1">
              <a:lnSpc>
                <a:spcPct val="90000"/>
              </a:lnSpc>
              <a:buFont typeface="Wingdings 3" charset="2"/>
              <a:buNone/>
              <a:defRPr/>
            </a:pPr>
            <a:endParaRPr lang="en-US" sz="1800" dirty="0" smtClean="0"/>
          </a:p>
          <a:p>
            <a:pPr eaLnBrk="1" hangingPunct="1">
              <a:lnSpc>
                <a:spcPct val="90000"/>
              </a:lnSpc>
              <a:defRPr/>
            </a:pPr>
            <a:r>
              <a:rPr lang="en-US" sz="1800" dirty="0" err="1" smtClean="0"/>
              <a:t>Doenges</a:t>
            </a:r>
            <a:r>
              <a:rPr lang="en-US" sz="1800" dirty="0" smtClean="0"/>
              <a:t>, M. E., </a:t>
            </a:r>
            <a:r>
              <a:rPr lang="en-US" sz="1800" dirty="0" err="1" smtClean="0"/>
              <a:t>Moorhouse</a:t>
            </a:r>
            <a:r>
              <a:rPr lang="en-US" sz="1800" dirty="0" smtClean="0"/>
              <a:t>, M. F., &amp; </a:t>
            </a:r>
            <a:r>
              <a:rPr lang="en-US" sz="1800" dirty="0" err="1" smtClean="0"/>
              <a:t>Geissler-Murr</a:t>
            </a:r>
            <a:r>
              <a:rPr lang="en-US" sz="1800" dirty="0" smtClean="0"/>
              <a:t>, A. C. (2004). </a:t>
            </a:r>
            <a:r>
              <a:rPr lang="en-US" sz="1800" i="1" dirty="0" smtClean="0"/>
              <a:t>Nurse’s pocket guide: Diagnoses, interventions and rationales </a:t>
            </a:r>
            <a:r>
              <a:rPr lang="en-US" sz="1800" dirty="0" smtClean="0"/>
              <a:t>(9</a:t>
            </a:r>
            <a:r>
              <a:rPr lang="en-US" sz="1800" baseline="30000" dirty="0" smtClean="0"/>
              <a:t>th</a:t>
            </a:r>
            <a:r>
              <a:rPr lang="en-US" sz="1800" dirty="0" smtClean="0"/>
              <a:t> ed.). Philadelphia, Pennsylvania, U.S.A.:  F.A. Davis Company.</a:t>
            </a:r>
          </a:p>
          <a:p>
            <a:pPr eaLnBrk="1" hangingPunct="1">
              <a:lnSpc>
                <a:spcPct val="90000"/>
              </a:lnSpc>
              <a:buFont typeface="Wingdings 3" charset="2"/>
              <a:buNone/>
              <a:defRPr/>
            </a:pPr>
            <a:endParaRPr lang="en-US" sz="1800" dirty="0" smtClean="0"/>
          </a:p>
        </p:txBody>
      </p:sp>
      <p:sp>
        <p:nvSpPr>
          <p:cNvPr id="3" name="Title 2"/>
          <p:cNvSpPr>
            <a:spLocks noGrp="1"/>
          </p:cNvSpPr>
          <p:nvPr>
            <p:ph type="title"/>
          </p:nvPr>
        </p:nvSpPr>
        <p:spPr>
          <a:xfrm>
            <a:off x="457200" y="152400"/>
            <a:ext cx="8229600" cy="1371600"/>
          </a:xfrm>
        </p:spPr>
        <p:txBody>
          <a:bodyPr/>
          <a:lstStyle/>
          <a:p>
            <a:pPr algn="ctr" eaLnBrk="1" fontAlgn="auto" hangingPunct="1">
              <a:spcAft>
                <a:spcPts val="0"/>
              </a:spcAft>
              <a:defRPr/>
            </a:pPr>
            <a:r>
              <a:rPr lang="en-US" sz="4000" b="1" dirty="0" smtClean="0">
                <a:ea typeface="+mj-ea"/>
              </a:rPr>
              <a:t>References</a:t>
            </a:r>
            <a:endParaRPr lang="en-US" sz="4000" b="1" dirty="0">
              <a:ea typeface="+mj-ea"/>
            </a:endParaRPr>
          </a:p>
        </p:txBody>
      </p:sp>
      <p:sp>
        <p:nvSpPr>
          <p:cNvPr id="82948" name="Date Placeholder 3"/>
          <p:cNvSpPr>
            <a:spLocks noGrp="1"/>
          </p:cNvSpPr>
          <p:nvPr>
            <p:ph type="dt" sz="quarter" idx="12"/>
          </p:nvPr>
        </p:nvSpPr>
        <p:spPr>
          <a:noFill/>
        </p:spPr>
        <p:txBody>
          <a:bodyPr/>
          <a:lstStyle/>
          <a:p>
            <a:r>
              <a:rPr lang="en-US" smtClean="0"/>
              <a:t>July 2010</a:t>
            </a:r>
          </a:p>
        </p:txBody>
      </p:sp>
      <p:sp>
        <p:nvSpPr>
          <p:cNvPr id="82949" name="Slide Number Placeholder 4"/>
          <p:cNvSpPr>
            <a:spLocks noGrp="1"/>
          </p:cNvSpPr>
          <p:nvPr>
            <p:ph type="sldNum" sz="quarter" idx="11"/>
          </p:nvPr>
        </p:nvSpPr>
        <p:spPr>
          <a:noFill/>
        </p:spPr>
        <p:txBody>
          <a:bodyPr/>
          <a:lstStyle/>
          <a:p>
            <a:fld id="{95D14086-5FB5-409D-8672-7188E786736A}" type="slidenum">
              <a:rPr lang="en-US" smtClean="0"/>
              <a:pPr/>
              <a:t>56</a:t>
            </a:fld>
            <a:endParaRPr lang="en-US" smtClean="0"/>
          </a:p>
        </p:txBody>
      </p:sp>
      <p:sp>
        <p:nvSpPr>
          <p:cNvPr id="82950" name="Footer Placeholder 5"/>
          <p:cNvSpPr>
            <a:spLocks noGrp="1"/>
          </p:cNvSpPr>
          <p:nvPr>
            <p:ph type="ftr" sz="quarter" idx="10"/>
          </p:nvPr>
        </p:nvSpPr>
        <p:spPr>
          <a:noFill/>
        </p:spPr>
        <p:txBody>
          <a:bodyPr/>
          <a:lstStyle/>
          <a:p>
            <a:r>
              <a:rPr lang="en-US" smtClean="0"/>
              <a:t>© AusmedOnline            PPPRES30v1.0</a:t>
            </a:r>
          </a:p>
        </p:txBody>
      </p:sp>
    </p:spTree>
  </p:cSld>
  <p:clrMapOvr>
    <a:masterClrMapping/>
  </p:clrMapOvr>
  <p:transition spd="med">
    <p:random/>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Content Placeholder 1"/>
          <p:cNvSpPr>
            <a:spLocks noGrp="1"/>
          </p:cNvSpPr>
          <p:nvPr>
            <p:ph idx="1"/>
          </p:nvPr>
        </p:nvSpPr>
        <p:spPr>
          <a:xfrm>
            <a:off x="457200" y="1371600"/>
            <a:ext cx="8229600" cy="4800600"/>
          </a:xfrm>
        </p:spPr>
        <p:txBody>
          <a:bodyPr/>
          <a:lstStyle/>
          <a:p>
            <a:pPr eaLnBrk="1" hangingPunct="1">
              <a:lnSpc>
                <a:spcPct val="90000"/>
              </a:lnSpc>
            </a:pPr>
            <a:r>
              <a:rPr lang="en-US" sz="1600" smtClean="0">
                <a:ea typeface="ＭＳ Ｐゴシック" pitchFamily="34" charset="-128"/>
              </a:rPr>
              <a:t>Greenwood, D. (1997). Nursing care plans: Issues and solutions</a:t>
            </a:r>
            <a:r>
              <a:rPr lang="en-US" sz="1600" i="1" smtClean="0">
                <a:ea typeface="ＭＳ Ｐゴシック" pitchFamily="34" charset="-128"/>
              </a:rPr>
              <a:t>.</a:t>
            </a:r>
            <a:r>
              <a:rPr lang="en-US" sz="1600" smtClean="0">
                <a:ea typeface="ＭＳ Ｐゴシック" pitchFamily="34" charset="-128"/>
              </a:rPr>
              <a:t> </a:t>
            </a:r>
            <a:r>
              <a:rPr lang="en-US" sz="1600" i="1" smtClean="0">
                <a:ea typeface="ＭＳ Ｐゴシック" pitchFamily="34" charset="-128"/>
              </a:rPr>
              <a:t>Nursing Management, 27 </a:t>
            </a:r>
            <a:r>
              <a:rPr lang="en-US" sz="1600" smtClean="0">
                <a:ea typeface="ＭＳ Ｐゴシック" pitchFamily="34" charset="-128"/>
              </a:rPr>
              <a:t>(3), 33-40.</a:t>
            </a:r>
          </a:p>
          <a:p>
            <a:pPr eaLnBrk="1" hangingPunct="1">
              <a:lnSpc>
                <a:spcPct val="90000"/>
              </a:lnSpc>
              <a:buFont typeface="Wingdings" pitchFamily="2" charset="2"/>
              <a:buNone/>
            </a:pPr>
            <a:endParaRPr lang="en-US" sz="1600" smtClean="0">
              <a:ea typeface="ＭＳ Ｐゴシック" pitchFamily="34" charset="-128"/>
            </a:endParaRPr>
          </a:p>
          <a:p>
            <a:pPr eaLnBrk="1" hangingPunct="1">
              <a:lnSpc>
                <a:spcPct val="90000"/>
              </a:lnSpc>
            </a:pPr>
            <a:r>
              <a:rPr lang="en-US" sz="1600" smtClean="0">
                <a:ea typeface="ＭＳ Ｐゴシック" pitchFamily="34" charset="-128"/>
              </a:rPr>
              <a:t>Gulanick, M., Myers, J. L., &amp; Galanes, S. (2006). </a:t>
            </a:r>
            <a:r>
              <a:rPr lang="en-US" sz="1600" i="1" smtClean="0">
                <a:ea typeface="ＭＳ Ｐゴシック" pitchFamily="34" charset="-128"/>
              </a:rPr>
              <a:t>Nursing care plans: Nursing diagnosis and interventions, 6</a:t>
            </a:r>
            <a:r>
              <a:rPr lang="en-US" sz="1600" i="1" baseline="30000" smtClean="0">
                <a:ea typeface="ＭＳ Ｐゴシック" pitchFamily="34" charset="-128"/>
              </a:rPr>
              <a:t>th</a:t>
            </a:r>
            <a:r>
              <a:rPr lang="en-US" sz="1600" i="1" smtClean="0">
                <a:ea typeface="ＭＳ Ｐゴシック" pitchFamily="34" charset="-128"/>
              </a:rPr>
              <a:t> ed. </a:t>
            </a:r>
            <a:r>
              <a:rPr lang="en-US" sz="1600" smtClean="0">
                <a:ea typeface="ＭＳ Ｐゴシック" pitchFamily="34" charset="-128"/>
              </a:rPr>
              <a:t>Toronto, Ontario, Canada: Mosby.</a:t>
            </a:r>
          </a:p>
          <a:p>
            <a:pPr eaLnBrk="1" hangingPunct="1">
              <a:lnSpc>
                <a:spcPct val="90000"/>
              </a:lnSpc>
              <a:buFont typeface="Wingdings" pitchFamily="2" charset="2"/>
              <a:buNone/>
            </a:pPr>
            <a:endParaRPr lang="en-US" sz="1600" smtClean="0">
              <a:ea typeface="ＭＳ Ｐゴシック" pitchFamily="34" charset="-128"/>
            </a:endParaRPr>
          </a:p>
          <a:p>
            <a:pPr eaLnBrk="1" hangingPunct="1">
              <a:lnSpc>
                <a:spcPct val="90000"/>
              </a:lnSpc>
            </a:pPr>
            <a:r>
              <a:rPr lang="en-US" sz="1600" smtClean="0">
                <a:ea typeface="ＭＳ Ｐゴシック" pitchFamily="34" charset="-128"/>
              </a:rPr>
              <a:t>Henderson, V. (1982). The nursing process: is the title right? </a:t>
            </a:r>
            <a:r>
              <a:rPr lang="en-US" sz="1600" i="1" smtClean="0">
                <a:ea typeface="ＭＳ Ｐゴシック" pitchFamily="34" charset="-128"/>
              </a:rPr>
              <a:t>Journal of Advanced Nursing, 7 </a:t>
            </a:r>
            <a:r>
              <a:rPr lang="en-US" sz="1600" smtClean="0">
                <a:ea typeface="ＭＳ Ｐゴシック" pitchFamily="34" charset="-128"/>
              </a:rPr>
              <a:t>(2), 103-109.</a:t>
            </a:r>
          </a:p>
          <a:p>
            <a:pPr eaLnBrk="1" hangingPunct="1">
              <a:lnSpc>
                <a:spcPct val="90000"/>
              </a:lnSpc>
              <a:buFont typeface="Wingdings" pitchFamily="2" charset="2"/>
              <a:buNone/>
            </a:pPr>
            <a:endParaRPr lang="en-US" sz="1600" smtClean="0">
              <a:ea typeface="ＭＳ Ｐゴシック" pitchFamily="34" charset="-128"/>
            </a:endParaRPr>
          </a:p>
          <a:p>
            <a:pPr eaLnBrk="1" hangingPunct="1">
              <a:lnSpc>
                <a:spcPct val="90000"/>
              </a:lnSpc>
            </a:pPr>
            <a:r>
              <a:rPr lang="en-US" sz="1600" smtClean="0">
                <a:ea typeface="ＭＳ Ｐゴシック" pitchFamily="34" charset="-128"/>
              </a:rPr>
              <a:t>Huckabay, L. M. (2009). Clinical reasoned judgment and the nursing process. </a:t>
            </a:r>
            <a:r>
              <a:rPr lang="en-US" sz="1600" i="1" smtClean="0">
                <a:ea typeface="ＭＳ Ｐゴシック" pitchFamily="34" charset="-128"/>
              </a:rPr>
              <a:t>Nursing Forum, 44 </a:t>
            </a:r>
            <a:r>
              <a:rPr lang="en-US" sz="1600" smtClean="0">
                <a:ea typeface="ＭＳ Ｐゴシック" pitchFamily="34" charset="-128"/>
              </a:rPr>
              <a:t>(2), 72-78.</a:t>
            </a:r>
          </a:p>
          <a:p>
            <a:pPr eaLnBrk="1" hangingPunct="1">
              <a:lnSpc>
                <a:spcPct val="90000"/>
              </a:lnSpc>
              <a:buFont typeface="Wingdings" pitchFamily="2" charset="2"/>
              <a:buNone/>
            </a:pPr>
            <a:endParaRPr lang="en-US" sz="1600" smtClean="0">
              <a:ea typeface="ＭＳ Ｐゴシック" pitchFamily="34" charset="-128"/>
            </a:endParaRPr>
          </a:p>
          <a:p>
            <a:pPr eaLnBrk="1" hangingPunct="1">
              <a:lnSpc>
                <a:spcPct val="90000"/>
              </a:lnSpc>
            </a:pPr>
            <a:r>
              <a:rPr lang="en-US" sz="1600" smtClean="0">
                <a:ea typeface="ＭＳ Ｐゴシック" pitchFamily="34" charset="-128"/>
              </a:rPr>
              <a:t>Hughes, R., Lloyd, D., &amp; Clark, J. (2008). A conceptual model for nursing information. </a:t>
            </a:r>
            <a:r>
              <a:rPr lang="en-US" sz="1600" i="1" smtClean="0">
                <a:ea typeface="ＭＳ Ｐゴシック" pitchFamily="34" charset="-128"/>
              </a:rPr>
              <a:t>International Journal of Nursing Terminologies and Classifications, 19 </a:t>
            </a:r>
            <a:r>
              <a:rPr lang="en-US" sz="1600" smtClean="0">
                <a:ea typeface="ＭＳ Ｐゴシック" pitchFamily="34" charset="-128"/>
              </a:rPr>
              <a:t>(2), 48-56.</a:t>
            </a:r>
          </a:p>
          <a:p>
            <a:pPr eaLnBrk="1" hangingPunct="1">
              <a:lnSpc>
                <a:spcPct val="90000"/>
              </a:lnSpc>
              <a:buFont typeface="Wingdings" pitchFamily="2" charset="2"/>
              <a:buNone/>
            </a:pPr>
            <a:endParaRPr lang="en-US" sz="1600" smtClean="0">
              <a:ea typeface="ＭＳ Ｐゴシック" pitchFamily="34" charset="-128"/>
            </a:endParaRPr>
          </a:p>
          <a:p>
            <a:pPr eaLnBrk="1" hangingPunct="1">
              <a:lnSpc>
                <a:spcPct val="90000"/>
              </a:lnSpc>
            </a:pPr>
            <a:r>
              <a:rPr lang="en-US" sz="1600" smtClean="0">
                <a:ea typeface="ＭＳ Ｐゴシック" pitchFamily="34" charset="-128"/>
              </a:rPr>
              <a:t>Kautz, D. D., Kuiper, R., Pesut, D. J., &amp; Williams, R. L. (2006). Using NANDA, NIC, and NOC (NNN) language for clinical reasoning with the outcome-present state-test (OPT) model. </a:t>
            </a:r>
            <a:r>
              <a:rPr lang="en-US" sz="1600" i="1" smtClean="0">
                <a:ea typeface="ＭＳ Ｐゴシック" pitchFamily="34" charset="-128"/>
              </a:rPr>
              <a:t>International Journal of Nursing Terminologies and Classifications, 17</a:t>
            </a:r>
            <a:r>
              <a:rPr lang="en-US" sz="1600" smtClean="0">
                <a:ea typeface="ＭＳ Ｐゴシック" pitchFamily="34" charset="-128"/>
              </a:rPr>
              <a:t> (30), 129-138.</a:t>
            </a:r>
          </a:p>
          <a:p>
            <a:pPr eaLnBrk="1" hangingPunct="1">
              <a:lnSpc>
                <a:spcPct val="90000"/>
              </a:lnSpc>
              <a:buFont typeface="Wingdings 3" pitchFamily="18" charset="2"/>
              <a:buNone/>
            </a:pPr>
            <a:endParaRPr lang="en-US" sz="1600" smtClean="0">
              <a:ea typeface="ＭＳ Ｐゴシック" pitchFamily="34" charset="-128"/>
            </a:endParaRPr>
          </a:p>
          <a:p>
            <a:pPr eaLnBrk="1" hangingPunct="1">
              <a:lnSpc>
                <a:spcPct val="90000"/>
              </a:lnSpc>
              <a:buFont typeface="Wingdings 3" pitchFamily="18" charset="2"/>
              <a:buNone/>
            </a:pPr>
            <a:endParaRPr lang="en-US" sz="1600" smtClean="0">
              <a:ea typeface="ＭＳ Ｐゴシック" pitchFamily="34" charset="-128"/>
            </a:endParaRPr>
          </a:p>
        </p:txBody>
      </p:sp>
      <p:sp>
        <p:nvSpPr>
          <p:cNvPr id="3" name="Title 2"/>
          <p:cNvSpPr>
            <a:spLocks noGrp="1"/>
          </p:cNvSpPr>
          <p:nvPr>
            <p:ph type="title"/>
          </p:nvPr>
        </p:nvSpPr>
        <p:spPr>
          <a:xfrm>
            <a:off x="457200" y="152400"/>
            <a:ext cx="8229600" cy="1371600"/>
          </a:xfrm>
        </p:spPr>
        <p:txBody>
          <a:bodyPr/>
          <a:lstStyle/>
          <a:p>
            <a:pPr algn="ctr" eaLnBrk="1" fontAlgn="auto" hangingPunct="1">
              <a:spcAft>
                <a:spcPts val="0"/>
              </a:spcAft>
              <a:defRPr/>
            </a:pPr>
            <a:r>
              <a:rPr lang="en-US" sz="4000" b="1" dirty="0" smtClean="0">
                <a:ea typeface="+mj-ea"/>
              </a:rPr>
              <a:t>References</a:t>
            </a:r>
            <a:endParaRPr lang="en-US" sz="4000" b="1" dirty="0">
              <a:ea typeface="+mj-ea"/>
            </a:endParaRPr>
          </a:p>
        </p:txBody>
      </p:sp>
      <p:sp>
        <p:nvSpPr>
          <p:cNvPr id="83972" name="Date Placeholder 3"/>
          <p:cNvSpPr>
            <a:spLocks noGrp="1"/>
          </p:cNvSpPr>
          <p:nvPr>
            <p:ph type="dt" sz="quarter" idx="12"/>
          </p:nvPr>
        </p:nvSpPr>
        <p:spPr>
          <a:noFill/>
        </p:spPr>
        <p:txBody>
          <a:bodyPr/>
          <a:lstStyle/>
          <a:p>
            <a:r>
              <a:rPr lang="en-US" smtClean="0"/>
              <a:t>July 2010</a:t>
            </a:r>
          </a:p>
        </p:txBody>
      </p:sp>
      <p:sp>
        <p:nvSpPr>
          <p:cNvPr id="83973" name="Slide Number Placeholder 4"/>
          <p:cNvSpPr>
            <a:spLocks noGrp="1"/>
          </p:cNvSpPr>
          <p:nvPr>
            <p:ph type="sldNum" sz="quarter" idx="11"/>
          </p:nvPr>
        </p:nvSpPr>
        <p:spPr>
          <a:noFill/>
        </p:spPr>
        <p:txBody>
          <a:bodyPr/>
          <a:lstStyle/>
          <a:p>
            <a:fld id="{07BE7468-BF3D-40CE-B6B5-E24E6D1A9128}" type="slidenum">
              <a:rPr lang="en-US" smtClean="0"/>
              <a:pPr/>
              <a:t>57</a:t>
            </a:fld>
            <a:endParaRPr lang="en-US" smtClean="0"/>
          </a:p>
        </p:txBody>
      </p:sp>
      <p:sp>
        <p:nvSpPr>
          <p:cNvPr id="83974" name="Footer Placeholder 5"/>
          <p:cNvSpPr>
            <a:spLocks noGrp="1"/>
          </p:cNvSpPr>
          <p:nvPr>
            <p:ph type="ftr" sz="quarter" idx="10"/>
          </p:nvPr>
        </p:nvSpPr>
        <p:spPr>
          <a:noFill/>
        </p:spPr>
        <p:txBody>
          <a:bodyPr/>
          <a:lstStyle/>
          <a:p>
            <a:r>
              <a:rPr lang="en-US" smtClean="0"/>
              <a:t>© AusmedOnline            PPPRES30v1.0</a:t>
            </a:r>
          </a:p>
        </p:txBody>
      </p:sp>
    </p:spTree>
  </p:cSld>
  <p:clrMapOvr>
    <a:masterClrMapping/>
  </p:clrMapOvr>
  <p:transition spd="med">
    <p:random/>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Content Placeholder 1"/>
          <p:cNvSpPr>
            <a:spLocks noGrp="1"/>
          </p:cNvSpPr>
          <p:nvPr>
            <p:ph idx="1"/>
          </p:nvPr>
        </p:nvSpPr>
        <p:spPr>
          <a:xfrm>
            <a:off x="457200" y="1371600"/>
            <a:ext cx="8229600" cy="4724400"/>
          </a:xfrm>
        </p:spPr>
        <p:txBody>
          <a:bodyPr/>
          <a:lstStyle/>
          <a:p>
            <a:pPr eaLnBrk="1" hangingPunct="1">
              <a:lnSpc>
                <a:spcPct val="90000"/>
              </a:lnSpc>
            </a:pPr>
            <a:r>
              <a:rPr lang="en-US" sz="1600" smtClean="0">
                <a:ea typeface="ＭＳ Ｐゴシック" pitchFamily="34" charset="-128"/>
              </a:rPr>
              <a:t>Kennedy, D., Pallikkathayil, L., &amp; Warren, J. J. (2009). Using a modified electronic health record to develop nursing process skills. </a:t>
            </a:r>
            <a:r>
              <a:rPr lang="en-US" sz="1600" i="1" smtClean="0">
                <a:ea typeface="ＭＳ Ｐゴシック" pitchFamily="34" charset="-128"/>
              </a:rPr>
              <a:t>Journal of Nursing Education, 48 </a:t>
            </a:r>
            <a:r>
              <a:rPr lang="en-US" sz="1600" smtClean="0">
                <a:ea typeface="ＭＳ Ｐゴシック" pitchFamily="34" charset="-128"/>
              </a:rPr>
              <a:t>(20), 96-100.</a:t>
            </a:r>
          </a:p>
          <a:p>
            <a:pPr eaLnBrk="1" hangingPunct="1">
              <a:lnSpc>
                <a:spcPct val="90000"/>
              </a:lnSpc>
              <a:buFont typeface="Wingdings" pitchFamily="2" charset="2"/>
              <a:buNone/>
            </a:pPr>
            <a:endParaRPr lang="en-US" sz="1400" smtClean="0">
              <a:ea typeface="ＭＳ Ｐゴシック" pitchFamily="34" charset="-128"/>
            </a:endParaRPr>
          </a:p>
          <a:p>
            <a:pPr eaLnBrk="1" hangingPunct="1">
              <a:lnSpc>
                <a:spcPct val="90000"/>
              </a:lnSpc>
            </a:pPr>
            <a:r>
              <a:rPr lang="en-US" sz="1600" smtClean="0">
                <a:ea typeface="ＭＳ Ｐゴシック" pitchFamily="34" charset="-128"/>
              </a:rPr>
              <a:t>Lieber, H. S. (2010). Balancing act: Technology must be part of an overall patient-care plan. </a:t>
            </a:r>
            <a:r>
              <a:rPr lang="en-US" sz="1600" i="1" smtClean="0">
                <a:ea typeface="ＭＳ Ｐゴシック" pitchFamily="34" charset="-128"/>
              </a:rPr>
              <a:t>Modern Healthcare, 40</a:t>
            </a:r>
            <a:r>
              <a:rPr lang="en-US" sz="1600" smtClean="0">
                <a:ea typeface="ＭＳ Ｐゴシック" pitchFamily="34" charset="-128"/>
              </a:rPr>
              <a:t> (9), 18. </a:t>
            </a:r>
          </a:p>
          <a:p>
            <a:pPr eaLnBrk="1" hangingPunct="1">
              <a:lnSpc>
                <a:spcPct val="90000"/>
              </a:lnSpc>
              <a:buFont typeface="Wingdings" pitchFamily="2" charset="2"/>
              <a:buNone/>
            </a:pPr>
            <a:endParaRPr lang="en-US" sz="1400" smtClean="0">
              <a:ea typeface="ＭＳ Ｐゴシック" pitchFamily="34" charset="-128"/>
            </a:endParaRPr>
          </a:p>
          <a:p>
            <a:pPr eaLnBrk="1" hangingPunct="1">
              <a:lnSpc>
                <a:spcPct val="90000"/>
              </a:lnSpc>
            </a:pPr>
            <a:r>
              <a:rPr lang="en-US" sz="1600" smtClean="0">
                <a:ea typeface="ＭＳ Ｐゴシック" pitchFamily="34" charset="-128"/>
              </a:rPr>
              <a:t>North American Nursing Diagnosis Association (2010). </a:t>
            </a:r>
            <a:r>
              <a:rPr lang="en-US" sz="1600" i="1" smtClean="0">
                <a:ea typeface="ＭＳ Ｐゴシック" pitchFamily="34" charset="-128"/>
              </a:rPr>
              <a:t>Nursing diagnosis frequently-asked questions</a:t>
            </a:r>
            <a:r>
              <a:rPr lang="en-US" sz="1600" smtClean="0">
                <a:ea typeface="ＭＳ Ｐゴシック" pitchFamily="34" charset="-128"/>
              </a:rPr>
              <a:t>. Retrieved from </a:t>
            </a:r>
            <a:r>
              <a:rPr lang="en-US" sz="1600" smtClean="0">
                <a:ea typeface="ＭＳ Ｐゴシック" pitchFamily="34" charset="-128"/>
                <a:hlinkClick r:id="rId2"/>
              </a:rPr>
              <a:t>http://www.nanda.org/NursingDiagnosisFAQ.aspx</a:t>
            </a:r>
            <a:r>
              <a:rPr lang="en-US" sz="1600" smtClean="0">
                <a:ea typeface="ＭＳ Ｐゴシック" pitchFamily="34" charset="-128"/>
              </a:rPr>
              <a:t>.</a:t>
            </a:r>
          </a:p>
          <a:p>
            <a:pPr eaLnBrk="1" hangingPunct="1">
              <a:lnSpc>
                <a:spcPct val="90000"/>
              </a:lnSpc>
              <a:buFont typeface="Wingdings" pitchFamily="2" charset="2"/>
              <a:buNone/>
            </a:pPr>
            <a:endParaRPr lang="en-US" sz="1400" smtClean="0">
              <a:ea typeface="ＭＳ Ｐゴシック" pitchFamily="34" charset="-128"/>
            </a:endParaRPr>
          </a:p>
          <a:p>
            <a:pPr eaLnBrk="1" hangingPunct="1">
              <a:lnSpc>
                <a:spcPct val="90000"/>
              </a:lnSpc>
            </a:pPr>
            <a:r>
              <a:rPr lang="en-US" sz="1600" smtClean="0">
                <a:ea typeface="ＭＳ Ｐゴシック" pitchFamily="34" charset="-128"/>
              </a:rPr>
              <a:t>Palese, A., De Silvestre, D., Valoppi, G., &amp; Tomietto, M. (2009). A 10-year retrospective study of teaching nursing diagnosis to baccalaureate students in Italy. </a:t>
            </a:r>
            <a:r>
              <a:rPr lang="en-US" sz="1600" i="1" smtClean="0">
                <a:ea typeface="ＭＳ Ｐゴシック" pitchFamily="34" charset="-128"/>
              </a:rPr>
              <a:t>International Journal of Nursing Terminologies and Classifications, 20 </a:t>
            </a:r>
            <a:r>
              <a:rPr lang="en-US" sz="1600" smtClean="0">
                <a:ea typeface="ＭＳ Ｐゴシック" pitchFamily="34" charset="-128"/>
              </a:rPr>
              <a:t>(2), 64-75.</a:t>
            </a:r>
          </a:p>
          <a:p>
            <a:pPr eaLnBrk="1" hangingPunct="1">
              <a:lnSpc>
                <a:spcPct val="90000"/>
              </a:lnSpc>
              <a:buFont typeface="Wingdings" pitchFamily="2" charset="2"/>
              <a:buNone/>
            </a:pPr>
            <a:endParaRPr lang="en-US" sz="1400" smtClean="0">
              <a:ea typeface="ＭＳ Ｐゴシック" pitchFamily="34" charset="-128"/>
            </a:endParaRPr>
          </a:p>
          <a:p>
            <a:pPr eaLnBrk="1" hangingPunct="1">
              <a:lnSpc>
                <a:spcPct val="90000"/>
              </a:lnSpc>
            </a:pPr>
            <a:r>
              <a:rPr lang="en-US" sz="1600" smtClean="0">
                <a:ea typeface="ＭＳ Ｐゴシック" pitchFamily="34" charset="-128"/>
              </a:rPr>
              <a:t>Pesut, D. J., &amp; Herman, J. (1999). </a:t>
            </a:r>
            <a:r>
              <a:rPr lang="en-US" sz="1600" i="1" smtClean="0">
                <a:ea typeface="ＭＳ Ｐゴシック" pitchFamily="34" charset="-128"/>
              </a:rPr>
              <a:t>Clinical reasoning: The art and science of critical and creative thinking. </a:t>
            </a:r>
            <a:r>
              <a:rPr lang="en-US" sz="1600" smtClean="0">
                <a:ea typeface="ＭＳ Ｐゴシック" pitchFamily="34" charset="-128"/>
              </a:rPr>
              <a:t>New York, New York, U.S.A.: Delmar Cengage Learning.</a:t>
            </a:r>
          </a:p>
          <a:p>
            <a:pPr eaLnBrk="1" hangingPunct="1">
              <a:lnSpc>
                <a:spcPct val="90000"/>
              </a:lnSpc>
              <a:buFont typeface="Wingdings" pitchFamily="2" charset="2"/>
              <a:buNone/>
            </a:pPr>
            <a:endParaRPr lang="en-US" sz="1400" smtClean="0">
              <a:ea typeface="ＭＳ Ｐゴシック" pitchFamily="34" charset="-128"/>
            </a:endParaRPr>
          </a:p>
          <a:p>
            <a:pPr eaLnBrk="1" hangingPunct="1">
              <a:lnSpc>
                <a:spcPct val="90000"/>
              </a:lnSpc>
            </a:pPr>
            <a:r>
              <a:rPr lang="en-US" sz="1600" smtClean="0">
                <a:ea typeface="ＭＳ Ｐゴシック" pitchFamily="34" charset="-128"/>
              </a:rPr>
              <a:t>Wright, K. (2005). Care planning: An easy guide for nurses. </a:t>
            </a:r>
            <a:r>
              <a:rPr lang="en-US" sz="1600" i="1" smtClean="0">
                <a:ea typeface="ＭＳ Ｐゴシック" pitchFamily="34" charset="-128"/>
              </a:rPr>
              <a:t>Nursing and residential care, 7 </a:t>
            </a:r>
            <a:r>
              <a:rPr lang="en-US" sz="1600" smtClean="0">
                <a:ea typeface="ＭＳ Ｐゴシック" pitchFamily="34" charset="-128"/>
              </a:rPr>
              <a:t>(2), 71-73.</a:t>
            </a:r>
          </a:p>
          <a:p>
            <a:pPr eaLnBrk="1" hangingPunct="1">
              <a:lnSpc>
                <a:spcPct val="90000"/>
              </a:lnSpc>
              <a:buFont typeface="Wingdings 3" pitchFamily="18" charset="2"/>
              <a:buNone/>
            </a:pPr>
            <a:endParaRPr lang="en-US" sz="1600" smtClean="0">
              <a:ea typeface="ＭＳ Ｐゴシック" pitchFamily="34" charset="-128"/>
            </a:endParaRPr>
          </a:p>
        </p:txBody>
      </p:sp>
      <p:sp>
        <p:nvSpPr>
          <p:cNvPr id="3" name="Title 2"/>
          <p:cNvSpPr>
            <a:spLocks noGrp="1"/>
          </p:cNvSpPr>
          <p:nvPr>
            <p:ph type="title"/>
          </p:nvPr>
        </p:nvSpPr>
        <p:spPr>
          <a:xfrm>
            <a:off x="457200" y="152400"/>
            <a:ext cx="8229600" cy="1371600"/>
          </a:xfrm>
        </p:spPr>
        <p:txBody>
          <a:bodyPr/>
          <a:lstStyle/>
          <a:p>
            <a:pPr algn="ctr" eaLnBrk="1" fontAlgn="auto" hangingPunct="1">
              <a:spcAft>
                <a:spcPts val="0"/>
              </a:spcAft>
              <a:defRPr/>
            </a:pPr>
            <a:r>
              <a:rPr lang="en-US" sz="4000" b="1" dirty="0" smtClean="0">
                <a:ea typeface="+mj-ea"/>
              </a:rPr>
              <a:t>References</a:t>
            </a:r>
            <a:endParaRPr lang="en-US" sz="4000" b="1" dirty="0">
              <a:ea typeface="+mj-ea"/>
            </a:endParaRPr>
          </a:p>
        </p:txBody>
      </p:sp>
      <p:sp>
        <p:nvSpPr>
          <p:cNvPr id="84996" name="Date Placeholder 3"/>
          <p:cNvSpPr>
            <a:spLocks noGrp="1"/>
          </p:cNvSpPr>
          <p:nvPr>
            <p:ph type="dt" sz="quarter" idx="12"/>
          </p:nvPr>
        </p:nvSpPr>
        <p:spPr>
          <a:noFill/>
        </p:spPr>
        <p:txBody>
          <a:bodyPr/>
          <a:lstStyle/>
          <a:p>
            <a:r>
              <a:rPr lang="en-US" smtClean="0"/>
              <a:t>July 2010</a:t>
            </a:r>
          </a:p>
        </p:txBody>
      </p:sp>
      <p:sp>
        <p:nvSpPr>
          <p:cNvPr id="84997" name="Slide Number Placeholder 4"/>
          <p:cNvSpPr>
            <a:spLocks noGrp="1"/>
          </p:cNvSpPr>
          <p:nvPr>
            <p:ph type="sldNum" sz="quarter" idx="11"/>
          </p:nvPr>
        </p:nvSpPr>
        <p:spPr>
          <a:noFill/>
        </p:spPr>
        <p:txBody>
          <a:bodyPr/>
          <a:lstStyle/>
          <a:p>
            <a:fld id="{0767B32D-8CA6-42E9-BFBB-9AD0D5E45DD7}" type="slidenum">
              <a:rPr lang="en-US" smtClean="0"/>
              <a:pPr/>
              <a:t>58</a:t>
            </a:fld>
            <a:endParaRPr lang="en-US" smtClean="0"/>
          </a:p>
        </p:txBody>
      </p:sp>
      <p:sp>
        <p:nvSpPr>
          <p:cNvPr id="84998" name="Footer Placeholder 5"/>
          <p:cNvSpPr>
            <a:spLocks noGrp="1"/>
          </p:cNvSpPr>
          <p:nvPr>
            <p:ph type="ftr" sz="quarter" idx="10"/>
          </p:nvPr>
        </p:nvSpPr>
        <p:spPr>
          <a:noFill/>
        </p:spPr>
        <p:txBody>
          <a:bodyPr/>
          <a:lstStyle/>
          <a:p>
            <a:r>
              <a:rPr lang="en-US" smtClean="0"/>
              <a:t>© AusmedOnline            PPPRES30v1.0</a:t>
            </a:r>
          </a:p>
        </p:txBody>
      </p:sp>
    </p:spTree>
  </p:cSld>
  <p:clrMapOvr>
    <a:masterClrMapping/>
  </p:clrMapOvr>
  <p:transition spd="med">
    <p:random/>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ctrTitle"/>
          </p:nvPr>
        </p:nvSpPr>
        <p:spPr>
          <a:xfrm>
            <a:off x="3962400" y="457201"/>
            <a:ext cx="4953000" cy="3125162"/>
          </a:xfrm>
        </p:spPr>
        <p:txBody>
          <a:bodyPr/>
          <a:lstStyle/>
          <a:p>
            <a:pPr algn="ctr" eaLnBrk="1" fontAlgn="auto" hangingPunct="1">
              <a:spcAft>
                <a:spcPts val="0"/>
              </a:spcAft>
              <a:defRPr/>
            </a:pPr>
            <a:r>
              <a:rPr lang="en-US" sz="4000" dirty="0" smtClean="0"/>
              <a:t>PRINCIPLES OF </a:t>
            </a:r>
            <a:br>
              <a:rPr lang="en-US" sz="4000" dirty="0" smtClean="0"/>
            </a:br>
            <a:r>
              <a:rPr lang="en-US" sz="4000" dirty="0" smtClean="0"/>
              <a:t>DOCUMENTATION</a:t>
            </a:r>
          </a:p>
        </p:txBody>
      </p:sp>
      <p:pic>
        <p:nvPicPr>
          <p:cNvPr id="9220" name="Picture 5" descr="http://www.tdmu.edu.te.ua/eng/pm/new_2.jpg"/>
          <p:cNvPicPr>
            <a:picLocks noChangeAspect="1" noChangeArrowheads="1"/>
          </p:cNvPicPr>
          <p:nvPr/>
        </p:nvPicPr>
        <p:blipFill>
          <a:blip r:embed="rId2" cstate="print"/>
          <a:srcRect/>
          <a:stretch>
            <a:fillRect/>
          </a:stretch>
        </p:blipFill>
        <p:spPr bwMode="auto">
          <a:xfrm>
            <a:off x="152400" y="1295400"/>
            <a:ext cx="3619500" cy="2714625"/>
          </a:xfrm>
          <a:prstGeom prst="rect">
            <a:avLst/>
          </a:prstGeom>
          <a:noFill/>
          <a:ln w="9525">
            <a:noFill/>
            <a:miter lim="800000"/>
            <a:headEnd/>
            <a:tailEnd/>
          </a:ln>
        </p:spPr>
      </p:pic>
    </p:spTree>
  </p:cSld>
  <p:clrMapOvr>
    <a:masterClrMapping/>
  </p:clrMapOvr>
  <p:transition spd="med">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1"/>
          <p:cNvSpPr>
            <a:spLocks noGrp="1"/>
          </p:cNvSpPr>
          <p:nvPr>
            <p:ph idx="1"/>
          </p:nvPr>
        </p:nvSpPr>
        <p:spPr>
          <a:xfrm>
            <a:off x="457200" y="1371600"/>
            <a:ext cx="8229600" cy="3886200"/>
          </a:xfrm>
        </p:spPr>
        <p:txBody>
          <a:bodyPr>
            <a:normAutofit fontScale="92500" lnSpcReduction="10000"/>
          </a:bodyPr>
          <a:lstStyle/>
          <a:p>
            <a:pPr eaLnBrk="1" hangingPunct="1">
              <a:buFont typeface="Wingdings 3" charset="2"/>
              <a:buNone/>
              <a:defRPr/>
            </a:pPr>
            <a:endParaRPr lang="en-US" sz="2800" dirty="0" smtClean="0"/>
          </a:p>
          <a:p>
            <a:pPr marL="457200" indent="-457200" eaLnBrk="1" hangingPunct="1">
              <a:spcBef>
                <a:spcPts val="0"/>
              </a:spcBef>
              <a:buSzPct val="100000"/>
              <a:buFont typeface="Lucida Sans Unicode" pitchFamily="34" charset="0"/>
              <a:buChar char="‣"/>
              <a:defRPr/>
            </a:pPr>
            <a:r>
              <a:rPr lang="en-US" sz="2800" dirty="0" smtClean="0"/>
              <a:t>Care planning is an </a:t>
            </a:r>
            <a:r>
              <a:rPr lang="en-US" sz="2800" u="sng" dirty="0" smtClean="0"/>
              <a:t>ongoing</a:t>
            </a:r>
            <a:r>
              <a:rPr lang="en-US" sz="2800" dirty="0" smtClean="0"/>
              <a:t>, dynamic process. It makes no sense to make a care plan, and then leave it to collect dust. As the patient’s situation changes, so should the care plan.</a:t>
            </a:r>
          </a:p>
          <a:p>
            <a:pPr marL="457200" indent="-457200" eaLnBrk="1" hangingPunct="1">
              <a:spcBef>
                <a:spcPts val="0"/>
              </a:spcBef>
              <a:buSzPct val="100000"/>
              <a:buFont typeface="Wingdings 3" charset="2"/>
              <a:buNone/>
              <a:defRPr/>
            </a:pPr>
            <a:endParaRPr lang="en-US" sz="2800" dirty="0" smtClean="0"/>
          </a:p>
          <a:p>
            <a:pPr marL="457200" indent="-457200" eaLnBrk="1" hangingPunct="1">
              <a:spcBef>
                <a:spcPts val="0"/>
              </a:spcBef>
              <a:buSzPct val="100000"/>
              <a:buFont typeface="Wingdings 3" charset="2"/>
              <a:buNone/>
              <a:defRPr/>
            </a:pPr>
            <a:endParaRPr lang="en-US" sz="2800" dirty="0" smtClean="0"/>
          </a:p>
          <a:p>
            <a:pPr marL="457200" indent="-457200" eaLnBrk="1" hangingPunct="1">
              <a:spcBef>
                <a:spcPts val="0"/>
              </a:spcBef>
              <a:buSzPct val="100000"/>
              <a:buFont typeface="Lucida Sans Unicode" pitchFamily="34" charset="0"/>
              <a:buChar char="‣"/>
              <a:defRPr/>
            </a:pPr>
            <a:r>
              <a:rPr lang="en-US" sz="2800" dirty="0" smtClean="0"/>
              <a:t>Care plans are not static. They are modified, updated, corrected and extended according to the patient’s changing needs.</a:t>
            </a:r>
          </a:p>
          <a:p>
            <a:pPr indent="0" eaLnBrk="1" hangingPunct="1">
              <a:buFont typeface="Wingdings 3" charset="2"/>
              <a:buNone/>
              <a:defRPr/>
            </a:pPr>
            <a:endParaRPr lang="en-US" sz="2800" dirty="0" smtClean="0"/>
          </a:p>
          <a:p>
            <a:pPr eaLnBrk="1" hangingPunct="1">
              <a:buFont typeface="Wingdings 3" charset="2"/>
              <a:buNone/>
              <a:defRPr/>
            </a:pPr>
            <a:endParaRPr lang="en-US" sz="2800" dirty="0" smtClean="0"/>
          </a:p>
        </p:txBody>
      </p:sp>
      <p:sp>
        <p:nvSpPr>
          <p:cNvPr id="3" name="Title 2"/>
          <p:cNvSpPr>
            <a:spLocks noGrp="1"/>
          </p:cNvSpPr>
          <p:nvPr>
            <p:ph type="title"/>
          </p:nvPr>
        </p:nvSpPr>
        <p:spPr>
          <a:xfrm>
            <a:off x="457200" y="152400"/>
            <a:ext cx="8229600" cy="1371600"/>
          </a:xfrm>
        </p:spPr>
        <p:txBody>
          <a:bodyPr/>
          <a:lstStyle/>
          <a:p>
            <a:pPr algn="ctr" eaLnBrk="1" fontAlgn="auto" hangingPunct="1">
              <a:spcAft>
                <a:spcPts val="0"/>
              </a:spcAft>
              <a:defRPr/>
            </a:pPr>
            <a:r>
              <a:rPr lang="en-US" sz="3600" b="1" dirty="0" smtClean="0">
                <a:ea typeface="+mj-ea"/>
              </a:rPr>
              <a:t>Care Planning is Ongoing</a:t>
            </a:r>
            <a:endParaRPr lang="en-US" sz="3600" b="1" dirty="0">
              <a:ea typeface="+mj-ea"/>
            </a:endParaRPr>
          </a:p>
        </p:txBody>
      </p:sp>
      <p:sp>
        <p:nvSpPr>
          <p:cNvPr id="9220" name="Date Placeholder 3"/>
          <p:cNvSpPr>
            <a:spLocks noGrp="1"/>
          </p:cNvSpPr>
          <p:nvPr>
            <p:ph type="dt" sz="quarter" idx="12"/>
          </p:nvPr>
        </p:nvSpPr>
        <p:spPr>
          <a:noFill/>
        </p:spPr>
        <p:txBody>
          <a:bodyPr/>
          <a:lstStyle/>
          <a:p>
            <a:r>
              <a:rPr lang="en-US" smtClean="0"/>
              <a:t>July 2010</a:t>
            </a:r>
          </a:p>
        </p:txBody>
      </p:sp>
      <p:sp>
        <p:nvSpPr>
          <p:cNvPr id="9221" name="Slide Number Placeholder 4"/>
          <p:cNvSpPr>
            <a:spLocks noGrp="1"/>
          </p:cNvSpPr>
          <p:nvPr>
            <p:ph type="sldNum" sz="quarter" idx="11"/>
          </p:nvPr>
        </p:nvSpPr>
        <p:spPr>
          <a:noFill/>
        </p:spPr>
        <p:txBody>
          <a:bodyPr/>
          <a:lstStyle/>
          <a:p>
            <a:fld id="{C298B451-BF8D-46E1-A1BC-875ECB798683}" type="slidenum">
              <a:rPr lang="en-US" smtClean="0"/>
              <a:pPr/>
              <a:t>6</a:t>
            </a:fld>
            <a:endParaRPr lang="en-US" smtClean="0"/>
          </a:p>
        </p:txBody>
      </p:sp>
      <p:sp>
        <p:nvSpPr>
          <p:cNvPr id="9222" name="Footer Placeholder 5"/>
          <p:cNvSpPr>
            <a:spLocks noGrp="1"/>
          </p:cNvSpPr>
          <p:nvPr>
            <p:ph type="ftr" sz="quarter" idx="10"/>
          </p:nvPr>
        </p:nvSpPr>
        <p:spPr>
          <a:noFill/>
        </p:spPr>
        <p:txBody>
          <a:bodyPr/>
          <a:lstStyle/>
          <a:p>
            <a:r>
              <a:rPr lang="en-US" smtClean="0"/>
              <a:t>© AusmedOnline            PPPRES30v1.0</a:t>
            </a:r>
          </a:p>
        </p:txBody>
      </p:sp>
    </p:spTree>
  </p:cSld>
  <p:clrMapOvr>
    <a:masterClrMapping/>
  </p:clrMapOvr>
  <p:transition spd="med">
    <p:random/>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a:stretch>
            <a:fillRect/>
          </a:stretch>
        </p:blipFill>
        <p:spPr bwMode="auto">
          <a:xfrm>
            <a:off x="1619672" y="241643"/>
            <a:ext cx="5184576" cy="6552831"/>
          </a:xfrm>
          <a:prstGeom prst="rect">
            <a:avLst/>
          </a:prstGeom>
          <a:noFill/>
          <a:ln w="9525">
            <a:noFill/>
            <a:miter lim="800000"/>
            <a:headEnd/>
            <a:tailEnd/>
          </a:ln>
        </p:spPr>
      </p:pic>
    </p:spTree>
  </p:cSld>
  <p:clrMapOvr>
    <a:masterClrMapping/>
  </p:clrMapOvr>
  <p:transition spd="med">
    <p:random/>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800600"/>
          </a:xfrm>
        </p:spPr>
        <p:txBody>
          <a:bodyPr>
            <a:normAutofit fontScale="77500" lnSpcReduction="20000"/>
          </a:bodyPr>
          <a:lstStyle/>
          <a:p>
            <a:pPr marL="365760" indent="-256032" eaLnBrk="1" fontAlgn="auto" hangingPunct="1">
              <a:spcAft>
                <a:spcPts val="0"/>
              </a:spcAft>
              <a:defRPr/>
            </a:pPr>
            <a:r>
              <a:rPr lang="en-US" dirty="0" smtClean="0"/>
              <a:t>“All forms of documentation by a nurse recorded in a professional capacity in relation to the provision of care. </a:t>
            </a:r>
          </a:p>
          <a:p>
            <a:pPr marL="765810" lvl="1" indent="-256032">
              <a:buFont typeface="Arial" pitchFamily="34" charset="0"/>
              <a:buChar char="•"/>
              <a:defRPr/>
            </a:pPr>
            <a:r>
              <a:rPr lang="en-US" dirty="0" smtClean="0"/>
              <a:t>Written</a:t>
            </a:r>
          </a:p>
          <a:p>
            <a:pPr marL="765810" lvl="1" indent="-256032">
              <a:buFont typeface="Arial" pitchFamily="34" charset="0"/>
              <a:buChar char="•"/>
              <a:defRPr/>
            </a:pPr>
            <a:r>
              <a:rPr lang="en-US" dirty="0" smtClean="0"/>
              <a:t>Electronic Health Records</a:t>
            </a:r>
          </a:p>
          <a:p>
            <a:pPr marL="765810" lvl="1" indent="-256032">
              <a:buFont typeface="Arial" pitchFamily="34" charset="0"/>
              <a:buChar char="•"/>
              <a:defRPr/>
            </a:pPr>
            <a:r>
              <a:rPr lang="en-US" dirty="0" smtClean="0"/>
              <a:t>Audio</a:t>
            </a:r>
          </a:p>
          <a:p>
            <a:pPr marL="765810" lvl="1" indent="-256032">
              <a:buFont typeface="Arial" pitchFamily="34" charset="0"/>
              <a:buChar char="•"/>
              <a:defRPr/>
            </a:pPr>
            <a:r>
              <a:rPr lang="en-US" dirty="0" smtClean="0"/>
              <a:t>Video</a:t>
            </a:r>
          </a:p>
          <a:p>
            <a:pPr marL="765810" lvl="1" indent="-256032">
              <a:buFont typeface="Arial" pitchFamily="34" charset="0"/>
              <a:buChar char="•"/>
              <a:defRPr/>
            </a:pPr>
            <a:r>
              <a:rPr lang="en-US" dirty="0" smtClean="0"/>
              <a:t>Emails</a:t>
            </a:r>
          </a:p>
          <a:p>
            <a:pPr marL="765810" lvl="1" indent="-256032">
              <a:buFont typeface="Arial" pitchFamily="34" charset="0"/>
              <a:buChar char="•"/>
              <a:defRPr/>
            </a:pPr>
            <a:r>
              <a:rPr lang="en-US" dirty="0" smtClean="0"/>
              <a:t>Faxes</a:t>
            </a:r>
          </a:p>
          <a:p>
            <a:pPr marL="765810" lvl="1" indent="-256032">
              <a:buFont typeface="Arial" pitchFamily="34" charset="0"/>
              <a:buChar char="•"/>
              <a:defRPr/>
            </a:pPr>
            <a:r>
              <a:rPr lang="en-US" dirty="0" smtClean="0"/>
              <a:t>Photographic images</a:t>
            </a:r>
          </a:p>
          <a:p>
            <a:pPr marL="765810" lvl="1" indent="-256032">
              <a:buFont typeface="Arial" pitchFamily="34" charset="0"/>
              <a:buChar char="•"/>
              <a:defRPr/>
            </a:pPr>
            <a:r>
              <a:rPr lang="en-US" dirty="0" smtClean="0"/>
              <a:t>Observation Charts</a:t>
            </a:r>
          </a:p>
          <a:p>
            <a:pPr marL="765810" lvl="1" indent="-256032">
              <a:buFont typeface="Arial" pitchFamily="34" charset="0"/>
              <a:buChar char="•"/>
              <a:defRPr/>
            </a:pPr>
            <a:r>
              <a:rPr lang="en-US" dirty="0" smtClean="0"/>
              <a:t>Check lists</a:t>
            </a:r>
          </a:p>
          <a:p>
            <a:pPr marL="765810" lvl="1" indent="-256032">
              <a:buFont typeface="Arial" pitchFamily="34" charset="0"/>
              <a:buChar char="•"/>
              <a:defRPr/>
            </a:pPr>
            <a:r>
              <a:rPr lang="en-US" dirty="0" smtClean="0"/>
              <a:t>Communication books</a:t>
            </a:r>
          </a:p>
          <a:p>
            <a:pPr marL="765810" lvl="1" indent="-256032">
              <a:buFont typeface="Arial" pitchFamily="34" charset="0"/>
              <a:buChar char="•"/>
              <a:defRPr/>
            </a:pPr>
            <a:r>
              <a:rPr lang="en-US" dirty="0" smtClean="0"/>
              <a:t>Incident Reports</a:t>
            </a:r>
          </a:p>
          <a:p>
            <a:pPr marL="765810" lvl="1" indent="-256032">
              <a:buFont typeface="Arial" pitchFamily="34" charset="0"/>
              <a:buChar char="•"/>
              <a:defRPr/>
            </a:pPr>
            <a:r>
              <a:rPr lang="en-US" dirty="0" smtClean="0"/>
              <a:t>Clinical nursing notes</a:t>
            </a:r>
          </a:p>
          <a:p>
            <a:pPr marL="365760" indent="-256032" eaLnBrk="1" fontAlgn="auto" hangingPunct="1">
              <a:spcAft>
                <a:spcPts val="0"/>
              </a:spcAft>
              <a:buFont typeface="Wingdings 3"/>
              <a:buChar char=""/>
              <a:defRPr/>
            </a:pPr>
            <a:endParaRPr lang="en-US" dirty="0"/>
          </a:p>
        </p:txBody>
      </p:sp>
      <p:sp>
        <p:nvSpPr>
          <p:cNvPr id="26626" name="Title 1"/>
          <p:cNvSpPr>
            <a:spLocks noGrp="1"/>
          </p:cNvSpPr>
          <p:nvPr>
            <p:ph type="title"/>
          </p:nvPr>
        </p:nvSpPr>
        <p:spPr>
          <a:xfrm>
            <a:off x="457200" y="381000"/>
            <a:ext cx="8229600" cy="1143000"/>
          </a:xfrm>
        </p:spPr>
        <p:txBody>
          <a:bodyPr/>
          <a:lstStyle/>
          <a:p>
            <a:pPr eaLnBrk="1" fontAlgn="auto" hangingPunct="1">
              <a:spcAft>
                <a:spcPts val="0"/>
              </a:spcAft>
              <a:defRPr/>
            </a:pPr>
            <a:r>
              <a:rPr lang="en-US" smtClean="0"/>
              <a:t>Professional Documentation</a:t>
            </a:r>
          </a:p>
        </p:txBody>
      </p:sp>
    </p:spTree>
  </p:cSld>
  <p:clrMapOvr>
    <a:masterClrMapping/>
  </p:clrMapOvr>
  <p:transition spd="med">
    <p:random/>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365760" indent="-256032" eaLnBrk="1" fontAlgn="auto" hangingPunct="1">
              <a:spcAft>
                <a:spcPts val="0"/>
              </a:spcAft>
              <a:defRPr/>
            </a:pPr>
            <a:r>
              <a:rPr lang="en-US" dirty="0" smtClean="0"/>
              <a:t>Patient assessment tools and charts</a:t>
            </a:r>
          </a:p>
          <a:p>
            <a:pPr marL="365760" indent="-256032" eaLnBrk="1" fontAlgn="auto" hangingPunct="1">
              <a:spcAft>
                <a:spcPts val="0"/>
              </a:spcAft>
              <a:defRPr/>
            </a:pPr>
            <a:r>
              <a:rPr lang="en-US" dirty="0" smtClean="0"/>
              <a:t>Diagnosis – past and present</a:t>
            </a:r>
          </a:p>
          <a:p>
            <a:pPr marL="365760" indent="-256032" eaLnBrk="1" fontAlgn="auto" hangingPunct="1">
              <a:spcAft>
                <a:spcPts val="0"/>
              </a:spcAft>
              <a:defRPr/>
            </a:pPr>
            <a:r>
              <a:rPr lang="en-US" dirty="0" smtClean="0"/>
              <a:t>Nursing notes</a:t>
            </a:r>
          </a:p>
          <a:p>
            <a:pPr marL="365760" indent="-256032" eaLnBrk="1" fontAlgn="auto" hangingPunct="1">
              <a:spcAft>
                <a:spcPts val="0"/>
              </a:spcAft>
              <a:defRPr/>
            </a:pPr>
            <a:r>
              <a:rPr lang="en-US" dirty="0" smtClean="0"/>
              <a:t>Test results</a:t>
            </a:r>
          </a:p>
          <a:p>
            <a:pPr marL="365760" indent="-256032" eaLnBrk="1" fontAlgn="auto" hangingPunct="1">
              <a:spcAft>
                <a:spcPts val="0"/>
              </a:spcAft>
              <a:defRPr/>
            </a:pPr>
            <a:r>
              <a:rPr lang="en-US" dirty="0" smtClean="0"/>
              <a:t>Written instructions</a:t>
            </a:r>
          </a:p>
          <a:p>
            <a:pPr marL="365760" indent="-256032" eaLnBrk="1" fontAlgn="auto" hangingPunct="1">
              <a:spcAft>
                <a:spcPts val="0"/>
              </a:spcAft>
              <a:defRPr/>
            </a:pPr>
            <a:r>
              <a:rPr lang="en-US" dirty="0" smtClean="0"/>
              <a:t>Drug orders</a:t>
            </a:r>
          </a:p>
          <a:p>
            <a:pPr marL="365760" indent="-256032" eaLnBrk="1" fontAlgn="auto" hangingPunct="1">
              <a:spcAft>
                <a:spcPts val="0"/>
              </a:spcAft>
              <a:defRPr/>
            </a:pPr>
            <a:r>
              <a:rPr lang="en-US" dirty="0" smtClean="0"/>
              <a:t>Client referrals</a:t>
            </a:r>
          </a:p>
          <a:p>
            <a:pPr marL="365760" indent="-256032" eaLnBrk="1" fontAlgn="auto" hangingPunct="1">
              <a:spcAft>
                <a:spcPts val="0"/>
              </a:spcAft>
              <a:defRPr/>
            </a:pPr>
            <a:r>
              <a:rPr lang="en-US" dirty="0" smtClean="0"/>
              <a:t>Clinical pathways – health risk factors</a:t>
            </a:r>
          </a:p>
          <a:p>
            <a:pPr marL="365760" indent="-256032" eaLnBrk="1" fontAlgn="auto" hangingPunct="1">
              <a:spcAft>
                <a:spcPts val="0"/>
              </a:spcAft>
              <a:defRPr/>
            </a:pPr>
            <a:r>
              <a:rPr lang="en-US" dirty="0" smtClean="0"/>
              <a:t>Care plans – patient’s progress</a:t>
            </a:r>
          </a:p>
          <a:p>
            <a:pPr marL="365760" indent="-256032" eaLnBrk="1" fontAlgn="auto" hangingPunct="1">
              <a:spcAft>
                <a:spcPts val="0"/>
              </a:spcAft>
              <a:defRPr/>
            </a:pPr>
            <a:r>
              <a:rPr lang="en-US" dirty="0" smtClean="0"/>
              <a:t>Computerised reporting</a:t>
            </a:r>
            <a:endParaRPr lang="en-US" dirty="0"/>
          </a:p>
        </p:txBody>
      </p:sp>
      <p:sp>
        <p:nvSpPr>
          <p:cNvPr id="34818" name="Title 1"/>
          <p:cNvSpPr>
            <a:spLocks noGrp="1"/>
          </p:cNvSpPr>
          <p:nvPr>
            <p:ph type="title"/>
          </p:nvPr>
        </p:nvSpPr>
        <p:spPr/>
        <p:txBody>
          <a:bodyPr/>
          <a:lstStyle/>
          <a:p>
            <a:pPr eaLnBrk="1" fontAlgn="auto" hangingPunct="1">
              <a:spcAft>
                <a:spcPts val="0"/>
              </a:spcAft>
              <a:defRPr/>
            </a:pPr>
            <a:r>
              <a:rPr lang="en-US" smtClean="0"/>
              <a:t>Nursing Records or Reports</a:t>
            </a:r>
          </a:p>
        </p:txBody>
      </p:sp>
    </p:spTree>
  </p:cSld>
  <p:clrMapOvr>
    <a:masterClrMapping/>
  </p:clrMapOvr>
  <p:transition spd="med">
    <p:random/>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Content Placeholder 2"/>
          <p:cNvSpPr>
            <a:spLocks noGrp="1"/>
          </p:cNvSpPr>
          <p:nvPr>
            <p:ph idx="1"/>
          </p:nvPr>
        </p:nvSpPr>
        <p:spPr>
          <a:xfrm>
            <a:off x="755576" y="1600200"/>
            <a:ext cx="7931224" cy="4343400"/>
          </a:xfrm>
        </p:spPr>
        <p:txBody>
          <a:bodyPr>
            <a:normAutofit fontScale="92500"/>
          </a:bodyPr>
          <a:lstStyle/>
          <a:p>
            <a:pPr marL="365760" indent="-256032">
              <a:defRPr/>
            </a:pPr>
            <a:r>
              <a:rPr lang="en-US" sz="2800" dirty="0" smtClean="0"/>
              <a:t>Compliance with ANMC competency standards</a:t>
            </a:r>
          </a:p>
          <a:p>
            <a:pPr marL="365760" indent="-256032">
              <a:defRPr/>
            </a:pPr>
            <a:r>
              <a:rPr lang="en-US" sz="2800" dirty="0" smtClean="0"/>
              <a:t>High standard of care</a:t>
            </a:r>
          </a:p>
          <a:p>
            <a:pPr marL="365760" indent="-256032">
              <a:defRPr/>
            </a:pPr>
            <a:r>
              <a:rPr lang="en-US" sz="2800" dirty="0" smtClean="0"/>
              <a:t>Evidence of nursing care</a:t>
            </a:r>
          </a:p>
          <a:p>
            <a:pPr marL="365760" indent="-256032">
              <a:defRPr/>
            </a:pPr>
            <a:r>
              <a:rPr lang="en-US" sz="2800" dirty="0" smtClean="0"/>
              <a:t>Continuity of care</a:t>
            </a:r>
          </a:p>
          <a:p>
            <a:pPr marL="365760" indent="-256032">
              <a:defRPr/>
            </a:pPr>
            <a:r>
              <a:rPr lang="en-US" sz="2800" dirty="0" smtClean="0"/>
              <a:t>Improved communication and delivery of information</a:t>
            </a:r>
          </a:p>
          <a:p>
            <a:pPr marL="365760" indent="-256032">
              <a:defRPr/>
            </a:pPr>
            <a:r>
              <a:rPr lang="en-US" sz="2800" dirty="0" smtClean="0"/>
              <a:t>Accurate account of assessment, care planning, treatment and care evaluation</a:t>
            </a:r>
          </a:p>
          <a:p>
            <a:pPr marL="365760" indent="-256032">
              <a:defRPr/>
            </a:pPr>
            <a:r>
              <a:rPr lang="en-US" sz="2800" dirty="0" smtClean="0"/>
              <a:t>Ability to look back and assess achievements / goals</a:t>
            </a:r>
          </a:p>
          <a:p>
            <a:pPr marL="365760" indent="-256032">
              <a:defRPr/>
            </a:pPr>
            <a:r>
              <a:rPr lang="en-US" sz="2800" dirty="0" smtClean="0"/>
              <a:t>Early detection of variances</a:t>
            </a:r>
          </a:p>
        </p:txBody>
      </p:sp>
      <p:sp>
        <p:nvSpPr>
          <p:cNvPr id="27650" name="Title 1"/>
          <p:cNvSpPr>
            <a:spLocks noGrp="1"/>
          </p:cNvSpPr>
          <p:nvPr>
            <p:ph type="title"/>
          </p:nvPr>
        </p:nvSpPr>
        <p:spPr/>
        <p:txBody>
          <a:bodyPr/>
          <a:lstStyle/>
          <a:p>
            <a:pPr eaLnBrk="1" fontAlgn="auto" hangingPunct="1">
              <a:spcAft>
                <a:spcPts val="0"/>
              </a:spcAft>
              <a:defRPr/>
            </a:pPr>
            <a:r>
              <a:rPr lang="en-US" dirty="0" smtClean="0"/>
              <a:t>Documentation promotes</a:t>
            </a:r>
          </a:p>
        </p:txBody>
      </p:sp>
    </p:spTree>
  </p:cSld>
  <p:clrMapOvr>
    <a:masterClrMapping/>
  </p:clrMapOvr>
  <p:transition spd="med">
    <p:random/>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457200" y="1600200"/>
            <a:ext cx="8229600" cy="5029200"/>
          </a:xfrm>
        </p:spPr>
        <p:txBody>
          <a:bodyPr>
            <a:normAutofit lnSpcReduction="10000"/>
          </a:bodyPr>
          <a:lstStyle/>
          <a:p>
            <a:pPr eaLnBrk="1" hangingPunct="1"/>
            <a:r>
              <a:rPr lang="en-US" smtClean="0"/>
              <a:t>As a tool – evidence based practice</a:t>
            </a:r>
          </a:p>
          <a:p>
            <a:pPr eaLnBrk="1" hangingPunct="1"/>
            <a:r>
              <a:rPr lang="en-US" smtClean="0"/>
              <a:t>Communication method – reliable &amp; permanent</a:t>
            </a:r>
          </a:p>
          <a:p>
            <a:pPr eaLnBrk="1" hangingPunct="1"/>
            <a:r>
              <a:rPr lang="en-US" smtClean="0"/>
              <a:t>Demonstrates responsibility &amp; accountability – evidence of care received</a:t>
            </a:r>
          </a:p>
          <a:p>
            <a:pPr eaLnBrk="1" hangingPunct="1"/>
            <a:r>
              <a:rPr lang="en-US" smtClean="0"/>
              <a:t>Legal requirement – Legislation</a:t>
            </a:r>
          </a:p>
          <a:p>
            <a:pPr eaLnBrk="1" hangingPunct="1"/>
            <a:r>
              <a:rPr lang="en-US" smtClean="0"/>
              <a:t>Quality improvement tool</a:t>
            </a:r>
          </a:p>
          <a:p>
            <a:pPr eaLnBrk="1" hangingPunct="1"/>
            <a:r>
              <a:rPr lang="en-US" smtClean="0"/>
              <a:t>Health research</a:t>
            </a:r>
          </a:p>
          <a:p>
            <a:pPr eaLnBrk="1" hangingPunct="1"/>
            <a:r>
              <a:rPr lang="en-US" smtClean="0"/>
              <a:t>Track resources, efficiencies in management</a:t>
            </a:r>
          </a:p>
          <a:p>
            <a:pPr eaLnBrk="1" hangingPunct="1"/>
            <a:endParaRPr lang="en-US" smtClean="0"/>
          </a:p>
        </p:txBody>
      </p:sp>
      <p:sp>
        <p:nvSpPr>
          <p:cNvPr id="28674" name="Title 1"/>
          <p:cNvSpPr>
            <a:spLocks noGrp="1"/>
          </p:cNvSpPr>
          <p:nvPr>
            <p:ph type="title"/>
          </p:nvPr>
        </p:nvSpPr>
        <p:spPr/>
        <p:txBody>
          <a:bodyPr/>
          <a:lstStyle/>
          <a:p>
            <a:pPr eaLnBrk="1" fontAlgn="auto" hangingPunct="1">
              <a:spcAft>
                <a:spcPts val="0"/>
              </a:spcAft>
              <a:defRPr/>
            </a:pPr>
            <a:r>
              <a:rPr lang="en-US" smtClean="0"/>
              <a:t>WHY DOCUMENT?</a:t>
            </a:r>
          </a:p>
        </p:txBody>
      </p:sp>
    </p:spTree>
  </p:cSld>
  <p:clrMapOvr>
    <a:masterClrMapping/>
  </p:clrMapOvr>
  <p:transition spd="med">
    <p:random/>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p:txBody>
          <a:bodyPr>
            <a:normAutofit lnSpcReduction="10000"/>
          </a:bodyPr>
          <a:lstStyle/>
          <a:p>
            <a:pPr eaLnBrk="1" hangingPunct="1">
              <a:buFont typeface="Arial" charset="0"/>
              <a:buNone/>
            </a:pPr>
            <a:r>
              <a:rPr lang="en-US" dirty="0" smtClean="0"/>
              <a:t>Documentation should be a record of first hand 	</a:t>
            </a:r>
          </a:p>
          <a:p>
            <a:pPr eaLnBrk="1" hangingPunct="1">
              <a:buFont typeface="Arial" charset="0"/>
              <a:buNone/>
            </a:pPr>
            <a:endParaRPr lang="en-US" dirty="0" smtClean="0"/>
          </a:p>
          <a:p>
            <a:pPr eaLnBrk="1" hangingPunct="1"/>
            <a:r>
              <a:rPr lang="en-US" dirty="0" smtClean="0"/>
              <a:t>Knowledge</a:t>
            </a:r>
          </a:p>
          <a:p>
            <a:pPr eaLnBrk="1" hangingPunct="1"/>
            <a:r>
              <a:rPr lang="en-US" dirty="0" smtClean="0"/>
              <a:t>Observation</a:t>
            </a:r>
          </a:p>
          <a:p>
            <a:pPr eaLnBrk="1" hangingPunct="1"/>
            <a:r>
              <a:rPr lang="en-US" dirty="0" smtClean="0"/>
              <a:t>Actions</a:t>
            </a:r>
          </a:p>
          <a:p>
            <a:pPr eaLnBrk="1" hangingPunct="1"/>
            <a:r>
              <a:rPr lang="en-US" dirty="0" smtClean="0"/>
              <a:t>Decisions</a:t>
            </a:r>
          </a:p>
          <a:p>
            <a:pPr eaLnBrk="1" hangingPunct="1"/>
            <a:r>
              <a:rPr lang="en-US" dirty="0" smtClean="0"/>
              <a:t>Outcomes</a:t>
            </a:r>
          </a:p>
          <a:p>
            <a:pPr eaLnBrk="1" hangingPunct="1">
              <a:buFont typeface="Arial" charset="0"/>
              <a:buNone/>
            </a:pPr>
            <a:endParaRPr lang="en-US" dirty="0" smtClean="0"/>
          </a:p>
        </p:txBody>
      </p:sp>
      <p:sp>
        <p:nvSpPr>
          <p:cNvPr id="29698" name="Title 1"/>
          <p:cNvSpPr>
            <a:spLocks noGrp="1"/>
          </p:cNvSpPr>
          <p:nvPr>
            <p:ph type="title"/>
          </p:nvPr>
        </p:nvSpPr>
        <p:spPr/>
        <p:txBody>
          <a:bodyPr/>
          <a:lstStyle/>
          <a:p>
            <a:pPr eaLnBrk="1" fontAlgn="auto" hangingPunct="1">
              <a:spcAft>
                <a:spcPts val="0"/>
              </a:spcAft>
              <a:defRPr/>
            </a:pPr>
            <a:r>
              <a:rPr lang="en-US" smtClean="0"/>
              <a:t>Principles for Documentation</a:t>
            </a:r>
          </a:p>
        </p:txBody>
      </p:sp>
    </p:spTree>
  </p:cSld>
  <p:clrMapOvr>
    <a:masterClrMapping/>
  </p:clrMapOvr>
  <p:transition spd="med">
    <p:random/>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p:txBody>
          <a:bodyPr/>
          <a:lstStyle/>
          <a:p>
            <a:pPr eaLnBrk="1" hangingPunct="1"/>
            <a:r>
              <a:rPr lang="en-US" smtClean="0"/>
              <a:t>Registered Nurses (RN)</a:t>
            </a:r>
          </a:p>
          <a:p>
            <a:pPr eaLnBrk="1" hangingPunct="1"/>
            <a:r>
              <a:rPr lang="en-US" smtClean="0"/>
              <a:t>Enrolled Nurses (EN)</a:t>
            </a:r>
          </a:p>
          <a:p>
            <a:pPr eaLnBrk="1" hangingPunct="1"/>
            <a:r>
              <a:rPr lang="en-US" smtClean="0"/>
              <a:t>Clients</a:t>
            </a:r>
          </a:p>
          <a:p>
            <a:pPr eaLnBrk="1" hangingPunct="1"/>
            <a:r>
              <a:rPr lang="en-US" smtClean="0"/>
              <a:t>Health Professionals</a:t>
            </a:r>
          </a:p>
          <a:p>
            <a:pPr eaLnBrk="1" hangingPunct="1"/>
            <a:r>
              <a:rPr lang="en-US" smtClean="0"/>
              <a:t>Other care providers</a:t>
            </a:r>
          </a:p>
        </p:txBody>
      </p:sp>
      <p:sp>
        <p:nvSpPr>
          <p:cNvPr id="30722" name="Title 1"/>
          <p:cNvSpPr>
            <a:spLocks noGrp="1"/>
          </p:cNvSpPr>
          <p:nvPr>
            <p:ph type="title"/>
          </p:nvPr>
        </p:nvSpPr>
        <p:spPr/>
        <p:txBody>
          <a:bodyPr/>
          <a:lstStyle/>
          <a:p>
            <a:pPr eaLnBrk="1" fontAlgn="auto" hangingPunct="1">
              <a:spcAft>
                <a:spcPts val="0"/>
              </a:spcAft>
              <a:defRPr/>
            </a:pPr>
            <a:r>
              <a:rPr lang="en-US" smtClean="0"/>
              <a:t>Who should document?</a:t>
            </a:r>
          </a:p>
        </p:txBody>
      </p:sp>
    </p:spTree>
  </p:cSld>
  <p:clrMapOvr>
    <a:masterClrMapping/>
  </p:clrMapOvr>
  <p:transition spd="med">
    <p:random/>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457200" y="1600200"/>
            <a:ext cx="8229600" cy="5105400"/>
          </a:xfrm>
        </p:spPr>
        <p:txBody>
          <a:bodyPr>
            <a:normAutofit/>
          </a:bodyPr>
          <a:lstStyle/>
          <a:p>
            <a:pPr eaLnBrk="1" hangingPunct="1"/>
            <a:r>
              <a:rPr lang="en-US" dirty="0" smtClean="0"/>
              <a:t>All aspects of nursing care</a:t>
            </a:r>
          </a:p>
          <a:p>
            <a:pPr eaLnBrk="1" hangingPunct="1"/>
            <a:r>
              <a:rPr lang="en-US" dirty="0" smtClean="0"/>
              <a:t>Collaboration and interventions from other health professional / care providers</a:t>
            </a:r>
          </a:p>
          <a:p>
            <a:pPr eaLnBrk="1" hangingPunct="1"/>
            <a:r>
              <a:rPr lang="en-US" b="1" dirty="0" smtClean="0"/>
              <a:t>Subjective </a:t>
            </a:r>
            <a:r>
              <a:rPr lang="en-US" dirty="0" smtClean="0"/>
              <a:t>and </a:t>
            </a:r>
            <a:r>
              <a:rPr lang="en-US" b="1" dirty="0" smtClean="0"/>
              <a:t>Objective</a:t>
            </a:r>
            <a:r>
              <a:rPr lang="en-US" dirty="0" smtClean="0"/>
              <a:t> information</a:t>
            </a:r>
          </a:p>
          <a:p>
            <a:pPr eaLnBrk="1" hangingPunct="1"/>
            <a:r>
              <a:rPr lang="en-US" dirty="0" smtClean="0"/>
              <a:t>Observation, assessment, actions, outcomes</a:t>
            </a:r>
          </a:p>
          <a:p>
            <a:pPr eaLnBrk="1" hangingPunct="1"/>
            <a:r>
              <a:rPr lang="en-US" dirty="0" smtClean="0"/>
              <a:t>Variances in outcome or usual protocol</a:t>
            </a:r>
          </a:p>
          <a:p>
            <a:pPr eaLnBrk="1" hangingPunct="1"/>
            <a:r>
              <a:rPr lang="en-US" dirty="0" smtClean="0"/>
              <a:t>Rationale for decisions and actions</a:t>
            </a:r>
          </a:p>
          <a:p>
            <a:pPr eaLnBrk="1" hangingPunct="1"/>
            <a:r>
              <a:rPr lang="en-US" dirty="0" smtClean="0"/>
              <a:t>Critical incidents that involve the client</a:t>
            </a:r>
          </a:p>
        </p:txBody>
      </p:sp>
      <p:sp>
        <p:nvSpPr>
          <p:cNvPr id="31746" name="Title 1"/>
          <p:cNvSpPr>
            <a:spLocks noGrp="1"/>
          </p:cNvSpPr>
          <p:nvPr>
            <p:ph type="title"/>
          </p:nvPr>
        </p:nvSpPr>
        <p:spPr/>
        <p:txBody>
          <a:bodyPr/>
          <a:lstStyle/>
          <a:p>
            <a:pPr eaLnBrk="1" fontAlgn="auto" hangingPunct="1">
              <a:spcAft>
                <a:spcPts val="0"/>
              </a:spcAft>
              <a:defRPr/>
            </a:pPr>
            <a:r>
              <a:rPr lang="en-US" smtClean="0"/>
              <a:t>What to document?</a:t>
            </a:r>
          </a:p>
        </p:txBody>
      </p:sp>
    </p:spTree>
  </p:cSld>
  <p:clrMapOvr>
    <a:masterClrMapping/>
  </p:clrMapOvr>
  <p:transition spd="med">
    <p:random/>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p:txBody>
          <a:bodyPr>
            <a:normAutofit lnSpcReduction="10000"/>
          </a:bodyPr>
          <a:lstStyle/>
          <a:p>
            <a:pPr eaLnBrk="1" hangingPunct="1"/>
            <a:r>
              <a:rPr lang="en-US" smtClean="0"/>
              <a:t>As a time line recording actions and events</a:t>
            </a:r>
          </a:p>
          <a:p>
            <a:pPr eaLnBrk="1" hangingPunct="1"/>
            <a:r>
              <a:rPr lang="en-US" smtClean="0"/>
              <a:t>In a timely manner</a:t>
            </a:r>
          </a:p>
          <a:p>
            <a:pPr eaLnBrk="1" hangingPunct="1"/>
            <a:r>
              <a:rPr lang="en-US" smtClean="0"/>
              <a:t>The action or event</a:t>
            </a:r>
          </a:p>
          <a:p>
            <a:pPr eaLnBrk="1" hangingPunct="1"/>
            <a:r>
              <a:rPr lang="en-US" smtClean="0"/>
              <a:t>Nursing or allied health professional interventions</a:t>
            </a:r>
          </a:p>
          <a:p>
            <a:pPr eaLnBrk="1" hangingPunct="1"/>
            <a:r>
              <a:rPr lang="en-US" smtClean="0"/>
              <a:t>Variances to expected outcomes</a:t>
            </a:r>
          </a:p>
          <a:p>
            <a:pPr eaLnBrk="1" hangingPunct="1"/>
            <a:r>
              <a:rPr lang="en-US" smtClean="0"/>
              <a:t>Emergency situations</a:t>
            </a:r>
          </a:p>
          <a:p>
            <a:pPr eaLnBrk="1" hangingPunct="1"/>
            <a:r>
              <a:rPr lang="en-US" smtClean="0"/>
              <a:t>Retrospectively as a late entry</a:t>
            </a:r>
          </a:p>
        </p:txBody>
      </p:sp>
      <p:sp>
        <p:nvSpPr>
          <p:cNvPr id="32770" name="Title 1"/>
          <p:cNvSpPr>
            <a:spLocks noGrp="1"/>
          </p:cNvSpPr>
          <p:nvPr>
            <p:ph type="title"/>
          </p:nvPr>
        </p:nvSpPr>
        <p:spPr/>
        <p:txBody>
          <a:bodyPr/>
          <a:lstStyle/>
          <a:p>
            <a:pPr eaLnBrk="1" fontAlgn="auto" hangingPunct="1">
              <a:spcAft>
                <a:spcPts val="0"/>
              </a:spcAft>
              <a:defRPr/>
            </a:pPr>
            <a:r>
              <a:rPr lang="en-US" smtClean="0"/>
              <a:t>When to document?</a:t>
            </a:r>
          </a:p>
        </p:txBody>
      </p:sp>
    </p:spTree>
  </p:cSld>
  <p:clrMapOvr>
    <a:masterClrMapping/>
  </p:clrMapOvr>
  <p:transition spd="med">
    <p:random/>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365760" indent="-256032" eaLnBrk="1" fontAlgn="auto" hangingPunct="1">
              <a:spcAft>
                <a:spcPts val="0"/>
              </a:spcAft>
              <a:defRPr/>
            </a:pPr>
            <a:r>
              <a:rPr lang="en-US" dirty="0" smtClean="0"/>
              <a:t>Comprehensive &amp; flexible</a:t>
            </a:r>
          </a:p>
          <a:p>
            <a:pPr marL="365760" indent="-256032" eaLnBrk="1" fontAlgn="auto" hangingPunct="1">
              <a:spcAft>
                <a:spcPts val="0"/>
              </a:spcAft>
              <a:defRPr/>
            </a:pPr>
            <a:r>
              <a:rPr lang="en-US" dirty="0" smtClean="0"/>
              <a:t>In a concise manner, accurate and true</a:t>
            </a:r>
          </a:p>
          <a:p>
            <a:pPr marL="365760" indent="-256032" eaLnBrk="1" fontAlgn="auto" hangingPunct="1">
              <a:spcAft>
                <a:spcPts val="0"/>
              </a:spcAft>
              <a:defRPr/>
            </a:pPr>
            <a:r>
              <a:rPr lang="en-US" dirty="0" smtClean="0"/>
              <a:t>Clearly and legible – Can anyone read your writing?</a:t>
            </a:r>
          </a:p>
          <a:p>
            <a:pPr marL="365760" indent="-256032" eaLnBrk="1" fontAlgn="auto" hangingPunct="1">
              <a:spcAft>
                <a:spcPts val="0"/>
              </a:spcAft>
              <a:defRPr/>
            </a:pPr>
            <a:r>
              <a:rPr lang="en-US" dirty="0" smtClean="0"/>
              <a:t>Permanent– Never in pencil always in pen. At certain times colours are required as per hospital policy. </a:t>
            </a:r>
          </a:p>
          <a:p>
            <a:pPr marL="365760" indent="-256032" eaLnBrk="1" fontAlgn="auto" hangingPunct="1">
              <a:spcAft>
                <a:spcPts val="0"/>
              </a:spcAft>
              <a:defRPr/>
            </a:pPr>
            <a:r>
              <a:rPr lang="en-US" dirty="0" smtClean="0"/>
              <a:t>Identifiable – sign and write your name</a:t>
            </a:r>
          </a:p>
          <a:p>
            <a:pPr marL="365760" indent="-256032" eaLnBrk="1" fontAlgn="auto" hangingPunct="1">
              <a:spcAft>
                <a:spcPts val="0"/>
              </a:spcAft>
              <a:defRPr/>
            </a:pPr>
            <a:r>
              <a:rPr lang="en-US" dirty="0" smtClean="0"/>
              <a:t>Current – date and time</a:t>
            </a:r>
          </a:p>
          <a:p>
            <a:pPr marL="365760" indent="-256032" eaLnBrk="1" fontAlgn="auto" hangingPunct="1">
              <a:spcAft>
                <a:spcPts val="0"/>
              </a:spcAft>
              <a:defRPr/>
            </a:pPr>
            <a:r>
              <a:rPr lang="en-US" dirty="0" smtClean="0"/>
              <a:t>Confidentiality and Privacy issues</a:t>
            </a:r>
          </a:p>
          <a:p>
            <a:pPr marL="365760" indent="-256032" eaLnBrk="1" fontAlgn="auto" hangingPunct="1">
              <a:spcAft>
                <a:spcPts val="0"/>
              </a:spcAft>
              <a:defRPr/>
            </a:pPr>
            <a:r>
              <a:rPr lang="en-US" dirty="0" smtClean="0"/>
              <a:t>Evidence based – not speculation</a:t>
            </a:r>
          </a:p>
          <a:p>
            <a:pPr marL="365760" indent="-256032" eaLnBrk="1" fontAlgn="auto" hangingPunct="1">
              <a:spcAft>
                <a:spcPts val="0"/>
              </a:spcAft>
              <a:defRPr/>
            </a:pPr>
            <a:r>
              <a:rPr lang="en-US" dirty="0" smtClean="0"/>
              <a:t>Avoid abbreviations</a:t>
            </a:r>
          </a:p>
          <a:p>
            <a:pPr marL="365760" indent="-256032" eaLnBrk="1" fontAlgn="auto" hangingPunct="1">
              <a:spcAft>
                <a:spcPts val="0"/>
              </a:spcAft>
              <a:defRPr/>
            </a:pPr>
            <a:r>
              <a:rPr lang="en-US" dirty="0" smtClean="0"/>
              <a:t>Understand and use appropriate terminology</a:t>
            </a:r>
          </a:p>
          <a:p>
            <a:pPr marL="365760" indent="-256032" eaLnBrk="1" fontAlgn="auto" hangingPunct="1">
              <a:spcAft>
                <a:spcPts val="0"/>
              </a:spcAft>
              <a:buFont typeface="Wingdings 3"/>
              <a:buChar char=""/>
              <a:defRPr/>
            </a:pPr>
            <a:endParaRPr lang="en-US" dirty="0" smtClean="0"/>
          </a:p>
          <a:p>
            <a:pPr marL="365760" indent="-256032" eaLnBrk="1" fontAlgn="auto" hangingPunct="1">
              <a:spcAft>
                <a:spcPts val="0"/>
              </a:spcAft>
              <a:buFont typeface="Wingdings 3"/>
              <a:buChar char=""/>
              <a:defRPr/>
            </a:pPr>
            <a:endParaRPr lang="en-US" dirty="0"/>
          </a:p>
        </p:txBody>
      </p:sp>
      <p:sp>
        <p:nvSpPr>
          <p:cNvPr id="33794" name="Title 1"/>
          <p:cNvSpPr>
            <a:spLocks noGrp="1"/>
          </p:cNvSpPr>
          <p:nvPr>
            <p:ph type="title"/>
          </p:nvPr>
        </p:nvSpPr>
        <p:spPr/>
        <p:txBody>
          <a:bodyPr/>
          <a:lstStyle/>
          <a:p>
            <a:pPr eaLnBrk="1" fontAlgn="auto" hangingPunct="1">
              <a:spcAft>
                <a:spcPts val="0"/>
              </a:spcAft>
              <a:defRPr/>
            </a:pPr>
            <a:r>
              <a:rPr lang="en-US" smtClean="0"/>
              <a:t>How do you document?</a:t>
            </a:r>
          </a:p>
        </p:txBody>
      </p:sp>
    </p:spTree>
  </p:cSld>
  <p:clrMapOvr>
    <a:masterClrMapping/>
  </p:clrMapOvr>
  <p:transition spd="med">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3886200"/>
          </a:xfrm>
        </p:spPr>
        <p:txBody>
          <a:bodyPr>
            <a:normAutofit lnSpcReduction="10000"/>
          </a:bodyPr>
          <a:lstStyle/>
          <a:p>
            <a:pPr indent="0" eaLnBrk="1" hangingPunct="1">
              <a:buFont typeface="Wingdings 3" pitchFamily="18" charset="2"/>
              <a:buNone/>
            </a:pPr>
            <a:r>
              <a:rPr lang="en-US" sz="2400" i="1" smtClean="0">
                <a:ea typeface="ＭＳ Ｐゴシック" pitchFamily="34" charset="-128"/>
              </a:rPr>
              <a:t>Your patient is 5 days post-op for total knee replacement. Her care plan, written 1 day post-op, states that she requires a one-person assist to ambulate. However, she has progressed to ambulating independently with a walker. </a:t>
            </a:r>
          </a:p>
          <a:p>
            <a:pPr indent="0" eaLnBrk="1" hangingPunct="1">
              <a:buFont typeface="Wingdings 3" pitchFamily="18" charset="2"/>
              <a:buNone/>
            </a:pPr>
            <a:endParaRPr lang="en-US" sz="1000" i="1" smtClean="0">
              <a:ea typeface="ＭＳ Ｐゴシック" pitchFamily="34" charset="-128"/>
            </a:endParaRPr>
          </a:p>
          <a:p>
            <a:pPr indent="0" eaLnBrk="1" hangingPunct="1">
              <a:buFont typeface="Wingdings 3" pitchFamily="18" charset="2"/>
              <a:buNone/>
            </a:pPr>
            <a:r>
              <a:rPr lang="en-US" sz="2400" b="1" smtClean="0">
                <a:ea typeface="ＭＳ Ｐゴシック" pitchFamily="34" charset="-128"/>
              </a:rPr>
              <a:t>Does it make any sense for the care plan to indicate that she requires a one-person assist?</a:t>
            </a:r>
          </a:p>
          <a:p>
            <a:pPr indent="0" eaLnBrk="1" hangingPunct="1">
              <a:buFont typeface="Wingdings 3" pitchFamily="18" charset="2"/>
              <a:buNone/>
            </a:pPr>
            <a:endParaRPr lang="en-US" sz="2400" smtClean="0">
              <a:ea typeface="ＭＳ Ｐゴシック" pitchFamily="34" charset="-128"/>
            </a:endParaRPr>
          </a:p>
          <a:p>
            <a:pPr indent="0" eaLnBrk="1" hangingPunct="1">
              <a:buFont typeface="Wingdings 3" pitchFamily="18" charset="2"/>
              <a:buNone/>
            </a:pPr>
            <a:r>
              <a:rPr lang="en-US" sz="2800" smtClean="0">
                <a:ea typeface="ＭＳ Ｐゴシック" pitchFamily="34" charset="-128"/>
              </a:rPr>
              <a:t>Of course not. This is why we reassess and update the care plan on a regular basis.</a:t>
            </a:r>
          </a:p>
        </p:txBody>
      </p:sp>
      <p:sp>
        <p:nvSpPr>
          <p:cNvPr id="3" name="Title 2"/>
          <p:cNvSpPr>
            <a:spLocks noGrp="1"/>
          </p:cNvSpPr>
          <p:nvPr>
            <p:ph type="title"/>
          </p:nvPr>
        </p:nvSpPr>
        <p:spPr>
          <a:xfrm>
            <a:off x="457200" y="152400"/>
            <a:ext cx="8229600" cy="1371600"/>
          </a:xfrm>
        </p:spPr>
        <p:txBody>
          <a:bodyPr/>
          <a:lstStyle/>
          <a:p>
            <a:pPr algn="ctr" eaLnBrk="1" fontAlgn="auto" hangingPunct="1">
              <a:spcAft>
                <a:spcPts val="0"/>
              </a:spcAft>
              <a:defRPr/>
            </a:pPr>
            <a:r>
              <a:rPr lang="en-US" sz="3600" b="1" dirty="0" smtClean="0">
                <a:ea typeface="+mj-ea"/>
              </a:rPr>
              <a:t>Example</a:t>
            </a:r>
            <a:endParaRPr lang="en-US" sz="3600" b="1" dirty="0">
              <a:ea typeface="+mj-ea"/>
            </a:endParaRPr>
          </a:p>
        </p:txBody>
      </p:sp>
      <p:sp>
        <p:nvSpPr>
          <p:cNvPr id="10244" name="Date Placeholder 3"/>
          <p:cNvSpPr>
            <a:spLocks noGrp="1"/>
          </p:cNvSpPr>
          <p:nvPr>
            <p:ph type="dt" sz="quarter" idx="12"/>
          </p:nvPr>
        </p:nvSpPr>
        <p:spPr>
          <a:noFill/>
        </p:spPr>
        <p:txBody>
          <a:bodyPr/>
          <a:lstStyle/>
          <a:p>
            <a:r>
              <a:rPr lang="en-US" smtClean="0"/>
              <a:t>July 2010</a:t>
            </a:r>
          </a:p>
        </p:txBody>
      </p:sp>
      <p:sp>
        <p:nvSpPr>
          <p:cNvPr id="10245" name="Slide Number Placeholder 4"/>
          <p:cNvSpPr>
            <a:spLocks noGrp="1"/>
          </p:cNvSpPr>
          <p:nvPr>
            <p:ph type="sldNum" sz="quarter" idx="11"/>
          </p:nvPr>
        </p:nvSpPr>
        <p:spPr>
          <a:noFill/>
        </p:spPr>
        <p:txBody>
          <a:bodyPr/>
          <a:lstStyle/>
          <a:p>
            <a:fld id="{199526E1-317A-4441-93C5-7017FE8EEF67}" type="slidenum">
              <a:rPr lang="en-US" smtClean="0"/>
              <a:pPr/>
              <a:t>7</a:t>
            </a:fld>
            <a:endParaRPr lang="en-US" smtClean="0"/>
          </a:p>
        </p:txBody>
      </p:sp>
      <p:sp>
        <p:nvSpPr>
          <p:cNvPr id="10246" name="Footer Placeholder 5"/>
          <p:cNvSpPr>
            <a:spLocks noGrp="1"/>
          </p:cNvSpPr>
          <p:nvPr>
            <p:ph type="ftr" sz="quarter" idx="10"/>
          </p:nvPr>
        </p:nvSpPr>
        <p:spPr>
          <a:noFill/>
        </p:spPr>
        <p:txBody>
          <a:bodyPr/>
          <a:lstStyle/>
          <a:p>
            <a:r>
              <a:rPr lang="en-US" smtClean="0"/>
              <a:t>© AusmedOnline            PPPRES30v1.0</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diamond(in)">
                                      <p:cBhvr>
                                        <p:cTn id="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p:txBody>
          <a:bodyPr/>
          <a:lstStyle/>
          <a:p>
            <a:pPr eaLnBrk="1" hangingPunct="1"/>
            <a:r>
              <a:rPr lang="en-US" smtClean="0"/>
              <a:t>Health care workers may only be present for short periods of time – continuity issues</a:t>
            </a:r>
          </a:p>
          <a:p>
            <a:pPr eaLnBrk="1" hangingPunct="1"/>
            <a:r>
              <a:rPr lang="en-US" smtClean="0"/>
              <a:t>A multidisciplinary team, that may never actually meet</a:t>
            </a:r>
          </a:p>
          <a:p>
            <a:pPr eaLnBrk="1" hangingPunct="1"/>
            <a:r>
              <a:rPr lang="en-US" smtClean="0"/>
              <a:t>Health care records must act as a communication tool</a:t>
            </a:r>
          </a:p>
        </p:txBody>
      </p:sp>
      <p:sp>
        <p:nvSpPr>
          <p:cNvPr id="37890" name="Title 1"/>
          <p:cNvSpPr>
            <a:spLocks noGrp="1"/>
          </p:cNvSpPr>
          <p:nvPr>
            <p:ph type="title"/>
          </p:nvPr>
        </p:nvSpPr>
        <p:spPr/>
        <p:txBody>
          <a:bodyPr/>
          <a:lstStyle/>
          <a:p>
            <a:pPr eaLnBrk="1" fontAlgn="auto" hangingPunct="1">
              <a:spcAft>
                <a:spcPts val="0"/>
              </a:spcAft>
              <a:defRPr/>
            </a:pPr>
            <a:r>
              <a:rPr lang="en-US" smtClean="0"/>
              <a:t>Effective communication</a:t>
            </a:r>
          </a:p>
        </p:txBody>
      </p:sp>
    </p:spTree>
  </p:cSld>
  <p:clrMapOvr>
    <a:masterClrMapping/>
  </p:clrMapOvr>
  <p:transition spd="med">
    <p:random/>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1"/>
          </p:nvPr>
        </p:nvSpPr>
        <p:spPr/>
        <p:txBody>
          <a:bodyPr/>
          <a:lstStyle/>
          <a:p>
            <a:pPr eaLnBrk="1" hangingPunct="1"/>
            <a:r>
              <a:rPr lang="en-US" smtClean="0"/>
              <a:t>Be accurate</a:t>
            </a:r>
          </a:p>
          <a:p>
            <a:pPr eaLnBrk="1" hangingPunct="1"/>
            <a:r>
              <a:rPr lang="en-US" smtClean="0"/>
              <a:t>Current</a:t>
            </a:r>
          </a:p>
          <a:p>
            <a:pPr eaLnBrk="1" hangingPunct="1"/>
            <a:r>
              <a:rPr lang="en-US" smtClean="0"/>
              <a:t>Relevant</a:t>
            </a:r>
          </a:p>
          <a:p>
            <a:pPr eaLnBrk="1" hangingPunct="1"/>
            <a:r>
              <a:rPr lang="en-US" smtClean="0"/>
              <a:t>Factual</a:t>
            </a:r>
          </a:p>
          <a:p>
            <a:pPr eaLnBrk="1" hangingPunct="1"/>
            <a:r>
              <a:rPr lang="en-US" smtClean="0"/>
              <a:t>Organised</a:t>
            </a:r>
          </a:p>
          <a:p>
            <a:pPr eaLnBrk="1" hangingPunct="1"/>
            <a:r>
              <a:rPr lang="en-US" smtClean="0"/>
              <a:t>Concise</a:t>
            </a:r>
          </a:p>
          <a:p>
            <a:pPr eaLnBrk="1" hangingPunct="1"/>
            <a:r>
              <a:rPr lang="en-US" smtClean="0"/>
              <a:t>Complete</a:t>
            </a:r>
          </a:p>
        </p:txBody>
      </p:sp>
      <p:sp>
        <p:nvSpPr>
          <p:cNvPr id="38914" name="Title 1"/>
          <p:cNvSpPr>
            <a:spLocks noGrp="1"/>
          </p:cNvSpPr>
          <p:nvPr>
            <p:ph type="title"/>
          </p:nvPr>
        </p:nvSpPr>
        <p:spPr/>
        <p:txBody>
          <a:bodyPr/>
          <a:lstStyle/>
          <a:p>
            <a:pPr eaLnBrk="1" fontAlgn="auto" hangingPunct="1">
              <a:spcAft>
                <a:spcPts val="0"/>
              </a:spcAft>
              <a:defRPr/>
            </a:pPr>
            <a:r>
              <a:rPr lang="en-US" smtClean="0"/>
              <a:t>DOCUMENTATION MUST!!</a:t>
            </a:r>
          </a:p>
        </p:txBody>
      </p:sp>
    </p:spTree>
  </p:cSld>
  <p:clrMapOvr>
    <a:masterClrMapping/>
  </p:clrMapOvr>
  <p:transition spd="med">
    <p:random/>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1676400" y="2209800"/>
            <a:ext cx="7010400" cy="3797300"/>
          </a:xfrm>
        </p:spPr>
        <p:txBody>
          <a:bodyPr/>
          <a:lstStyle/>
          <a:p>
            <a:pPr eaLnBrk="1" hangingPunct="1"/>
            <a:r>
              <a:rPr lang="en-US" smtClean="0"/>
              <a:t>Fragmented care</a:t>
            </a:r>
          </a:p>
          <a:p>
            <a:pPr eaLnBrk="1" hangingPunct="1"/>
            <a:r>
              <a:rPr lang="en-US" smtClean="0"/>
              <a:t>Repetition of care</a:t>
            </a:r>
          </a:p>
          <a:p>
            <a:pPr eaLnBrk="1" hangingPunct="1"/>
            <a:r>
              <a:rPr lang="en-US" smtClean="0"/>
              <a:t>Delayed interventions</a:t>
            </a:r>
          </a:p>
          <a:p>
            <a:pPr eaLnBrk="1" hangingPunct="1"/>
            <a:r>
              <a:rPr lang="en-US" smtClean="0"/>
              <a:t>Omitted interventions</a:t>
            </a:r>
          </a:p>
          <a:p>
            <a:pPr eaLnBrk="1" hangingPunct="1"/>
            <a:r>
              <a:rPr lang="en-US" smtClean="0"/>
              <a:t>Delayed recovery</a:t>
            </a:r>
          </a:p>
        </p:txBody>
      </p:sp>
      <p:sp>
        <p:nvSpPr>
          <p:cNvPr id="2" name="Title 1"/>
          <p:cNvSpPr>
            <a:spLocks noGrp="1"/>
          </p:cNvSpPr>
          <p:nvPr>
            <p:ph type="title"/>
          </p:nvPr>
        </p:nvSpPr>
        <p:spPr>
          <a:xfrm>
            <a:off x="457200" y="704850"/>
            <a:ext cx="8229600" cy="1143000"/>
          </a:xfrm>
        </p:spPr>
        <p:txBody>
          <a:bodyPr>
            <a:normAutofit fontScale="90000"/>
          </a:bodyPr>
          <a:lstStyle/>
          <a:p>
            <a:pPr eaLnBrk="1" fontAlgn="auto" hangingPunct="1">
              <a:spcAft>
                <a:spcPts val="0"/>
              </a:spcAft>
              <a:defRPr/>
            </a:pPr>
            <a:r>
              <a:rPr lang="en-US" dirty="0" smtClean="0"/>
              <a:t>Consequences of Poor Documentation</a:t>
            </a:r>
            <a:endParaRPr lang="en-US" dirty="0"/>
          </a:p>
        </p:txBody>
      </p:sp>
    </p:spTree>
  </p:cSld>
  <p:clrMapOvr>
    <a:masterClrMapping/>
  </p:clrMapOvr>
  <p:transition spd="med">
    <p:random/>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457200" y="1481138"/>
            <a:ext cx="8229600" cy="5148262"/>
          </a:xfrm>
        </p:spPr>
        <p:txBody>
          <a:bodyPr/>
          <a:lstStyle/>
          <a:p>
            <a:pPr eaLnBrk="1" hangingPunct="1"/>
            <a:r>
              <a:rPr lang="en-US" sz="2400" smtClean="0"/>
              <a:t>Every activity of the nurse in the performance of her nursing services is subject of potential analysis by the law.</a:t>
            </a:r>
          </a:p>
          <a:p>
            <a:pPr eaLnBrk="1" hangingPunct="1"/>
            <a:r>
              <a:rPr lang="en-US" sz="2400" smtClean="0"/>
              <a:t>The laws are made to protect the health and welfare of the public.</a:t>
            </a:r>
          </a:p>
          <a:p>
            <a:pPr eaLnBrk="1" hangingPunct="1"/>
            <a:r>
              <a:rPr lang="en-US" sz="2400" smtClean="0"/>
              <a:t>Ignorance of the law is no excuse. When a law exists and the nurse violates it, the nurse is subject to criminal charges.</a:t>
            </a:r>
          </a:p>
          <a:p>
            <a:pPr eaLnBrk="1" hangingPunct="1"/>
            <a:r>
              <a:rPr lang="en-US" sz="2400" smtClean="0"/>
              <a:t>Always document appropriately – </a:t>
            </a:r>
            <a:r>
              <a:rPr lang="en-US" sz="2400" b="1" i="1" smtClean="0"/>
              <a:t>If it’s not written down it did not happen!  - you could need  to refer to your notes at any time in the future when you can not recall what happened.</a:t>
            </a:r>
          </a:p>
        </p:txBody>
      </p:sp>
      <p:sp>
        <p:nvSpPr>
          <p:cNvPr id="40962" name="Title 1"/>
          <p:cNvSpPr>
            <a:spLocks noGrp="1"/>
          </p:cNvSpPr>
          <p:nvPr>
            <p:ph type="title"/>
          </p:nvPr>
        </p:nvSpPr>
        <p:spPr/>
        <p:txBody>
          <a:bodyPr/>
          <a:lstStyle/>
          <a:p>
            <a:pPr eaLnBrk="1" fontAlgn="auto" hangingPunct="1">
              <a:spcAft>
                <a:spcPts val="0"/>
              </a:spcAft>
              <a:defRPr/>
            </a:pPr>
            <a:r>
              <a:rPr lang="en-US" smtClean="0"/>
              <a:t>Legal responsibilities</a:t>
            </a:r>
          </a:p>
        </p:txBody>
      </p:sp>
    </p:spTree>
  </p:cSld>
  <p:clrMapOvr>
    <a:masterClrMapping/>
  </p:clrMapOvr>
  <p:transition spd="med">
    <p:random/>
  </p:transition>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5874" name="Rectangle 2"/>
          <p:cNvSpPr>
            <a:spLocks noGrp="1" noChangeArrowheads="1"/>
          </p:cNvSpPr>
          <p:nvPr>
            <p:ph type="title"/>
          </p:nvPr>
        </p:nvSpPr>
        <p:spPr/>
        <p:txBody>
          <a:bodyPr/>
          <a:lstStyle/>
          <a:p>
            <a:r>
              <a:rPr lang="en-US" dirty="0" smtClean="0"/>
              <a:t>Preparing </a:t>
            </a:r>
            <a:r>
              <a:rPr lang="en-US" dirty="0"/>
              <a:t>for Report</a:t>
            </a:r>
          </a:p>
        </p:txBody>
      </p:sp>
      <p:sp>
        <p:nvSpPr>
          <p:cNvPr id="335875" name="Rectangle 3"/>
          <p:cNvSpPr>
            <a:spLocks noGrp="1" noChangeArrowheads="1"/>
          </p:cNvSpPr>
          <p:nvPr>
            <p:ph idx="1"/>
          </p:nvPr>
        </p:nvSpPr>
        <p:spPr>
          <a:xfrm>
            <a:off x="2483768" y="2209800"/>
            <a:ext cx="6050632" cy="4114800"/>
          </a:xfrm>
        </p:spPr>
        <p:txBody>
          <a:bodyPr/>
          <a:lstStyle/>
          <a:p>
            <a:r>
              <a:rPr lang="en-US" dirty="0"/>
              <a:t>Show up on  the unit in time                       to prepare for </a:t>
            </a:r>
            <a:r>
              <a:rPr lang="en-US" dirty="0" smtClean="0"/>
              <a:t>report / handover.</a:t>
            </a:r>
            <a:endParaRPr lang="en-US" dirty="0"/>
          </a:p>
          <a:p>
            <a:r>
              <a:rPr lang="en-US" dirty="0"/>
              <a:t>Review charts briefly                           before report.</a:t>
            </a:r>
          </a:p>
          <a:p>
            <a:r>
              <a:rPr lang="en-US" dirty="0"/>
              <a:t>Be ready to listen.</a:t>
            </a:r>
          </a:p>
          <a:p>
            <a:r>
              <a:rPr lang="en-US" dirty="0"/>
              <a:t>Use worksheet to organize reported data.</a:t>
            </a:r>
          </a:p>
        </p:txBody>
      </p:sp>
      <p:sp>
        <p:nvSpPr>
          <p:cNvPr id="5" name="Slide Number Placeholder 5"/>
          <p:cNvSpPr>
            <a:spLocks noGrp="1"/>
          </p:cNvSpPr>
          <p:nvPr>
            <p:ph type="sldNum" sz="quarter" idx="12"/>
          </p:nvPr>
        </p:nvSpPr>
        <p:spPr/>
        <p:txBody>
          <a:bodyPr/>
          <a:lstStyle/>
          <a:p>
            <a:fld id="{A620DEDE-AB55-4AD5-B578-81E6248AEF8C}" type="slidenum">
              <a:rPr lang="en-US"/>
              <a:pPr/>
              <a:t>74</a:t>
            </a:fld>
            <a:endParaRPr lang="en-US"/>
          </a:p>
        </p:txBody>
      </p:sp>
      <p:pic>
        <p:nvPicPr>
          <p:cNvPr id="335876" name="Picture 4" descr="BD20058_"/>
          <p:cNvPicPr>
            <a:picLocks noChangeAspect="1" noChangeArrowheads="1"/>
          </p:cNvPicPr>
          <p:nvPr/>
        </p:nvPicPr>
        <p:blipFill>
          <a:blip r:embed="rId4" cstate="print"/>
          <a:srcRect/>
          <a:stretch>
            <a:fillRect/>
          </a:stretch>
        </p:blipFill>
        <p:spPr bwMode="auto">
          <a:xfrm>
            <a:off x="395536" y="4077072"/>
            <a:ext cx="1960563" cy="2105025"/>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35875">
                                            <p:txEl>
                                              <p:pRg st="0" end="0"/>
                                            </p:txEl>
                                          </p:spTgt>
                                        </p:tgtEl>
                                        <p:attrNameLst>
                                          <p:attrName>style.visibility</p:attrName>
                                        </p:attrNameLst>
                                      </p:cBhvr>
                                      <p:to>
                                        <p:strVal val="visible"/>
                                      </p:to>
                                    </p:set>
                                    <p:animEffect transition="in" filter="box(out)">
                                      <p:cBhvr>
                                        <p:cTn id="7" dur="500"/>
                                        <p:tgtEl>
                                          <p:spTgt spid="335875">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35875">
                                            <p:txEl>
                                              <p:pRg st="1" end="1"/>
                                            </p:txEl>
                                          </p:spTgt>
                                        </p:tgtEl>
                                        <p:attrNameLst>
                                          <p:attrName>style.visibility</p:attrName>
                                        </p:attrNameLst>
                                      </p:cBhvr>
                                      <p:to>
                                        <p:strVal val="visible"/>
                                      </p:to>
                                    </p:set>
                                    <p:animEffect transition="in" filter="box(out)">
                                      <p:cBhvr>
                                        <p:cTn id="12" dur="500"/>
                                        <p:tgtEl>
                                          <p:spTgt spid="335875">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335875">
                                            <p:txEl>
                                              <p:pRg st="2" end="2"/>
                                            </p:txEl>
                                          </p:spTgt>
                                        </p:tgtEl>
                                        <p:attrNameLst>
                                          <p:attrName>style.visibility</p:attrName>
                                        </p:attrNameLst>
                                      </p:cBhvr>
                                      <p:to>
                                        <p:strVal val="visible"/>
                                      </p:to>
                                    </p:set>
                                    <p:animEffect transition="in" filter="box(out)">
                                      <p:cBhvr>
                                        <p:cTn id="17" dur="500"/>
                                        <p:tgtEl>
                                          <p:spTgt spid="335875">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335875">
                                            <p:txEl>
                                              <p:pRg st="3" end="3"/>
                                            </p:txEl>
                                          </p:spTgt>
                                        </p:tgtEl>
                                        <p:attrNameLst>
                                          <p:attrName>style.visibility</p:attrName>
                                        </p:attrNameLst>
                                      </p:cBhvr>
                                      <p:to>
                                        <p:strVal val="visible"/>
                                      </p:to>
                                    </p:set>
                                    <p:animEffect transition="in" filter="box(out)">
                                      <p:cBhvr>
                                        <p:cTn id="22" dur="500"/>
                                        <p:tgtEl>
                                          <p:spTgt spid="335875">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5875" grpId="0" build="p" autoUpdateAnimBg="0"/>
    </p:bldLst>
  </p:timing>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6898" name="Rectangle 2"/>
          <p:cNvSpPr>
            <a:spLocks noGrp="1" noChangeArrowheads="1"/>
          </p:cNvSpPr>
          <p:nvPr>
            <p:ph type="title"/>
          </p:nvPr>
        </p:nvSpPr>
        <p:spPr/>
        <p:txBody>
          <a:bodyPr/>
          <a:lstStyle/>
          <a:p>
            <a:r>
              <a:rPr lang="en-US" dirty="0" smtClean="0"/>
              <a:t>Getting Report / handover</a:t>
            </a:r>
            <a:endParaRPr lang="en-US" dirty="0"/>
          </a:p>
        </p:txBody>
      </p:sp>
      <p:sp>
        <p:nvSpPr>
          <p:cNvPr id="336899" name="Rectangle 3"/>
          <p:cNvSpPr>
            <a:spLocks noGrp="1" noChangeArrowheads="1"/>
          </p:cNvSpPr>
          <p:nvPr>
            <p:ph idx="1"/>
          </p:nvPr>
        </p:nvSpPr>
        <p:spPr/>
        <p:txBody>
          <a:bodyPr/>
          <a:lstStyle/>
          <a:p>
            <a:pPr marL="609600" indent="-609600"/>
            <a:r>
              <a:rPr lang="en-US" dirty="0"/>
              <a:t>Worksheet</a:t>
            </a:r>
          </a:p>
          <a:p>
            <a:pPr marL="609600" indent="-609600">
              <a:buFont typeface="Wingdings" pitchFamily="2" charset="2"/>
              <a:buNone/>
            </a:pPr>
            <a:r>
              <a:rPr lang="en-US" dirty="0"/>
              <a:t>      1.  Organizes data</a:t>
            </a:r>
          </a:p>
          <a:p>
            <a:pPr marL="609600" indent="-609600">
              <a:buFont typeface="Wingdings" pitchFamily="2" charset="2"/>
              <a:buNone/>
            </a:pPr>
            <a:r>
              <a:rPr lang="en-US" dirty="0"/>
              <a:t>      2.  Cues to information                                                     </a:t>
            </a:r>
          </a:p>
          <a:p>
            <a:pPr marL="609600" indent="-609600">
              <a:buFont typeface="Wingdings" pitchFamily="2" charset="2"/>
              <a:buNone/>
            </a:pPr>
            <a:r>
              <a:rPr lang="en-US" dirty="0"/>
              <a:t>      3.  Worksheet for the day</a:t>
            </a:r>
          </a:p>
          <a:p>
            <a:pPr marL="609600" indent="-609600"/>
            <a:r>
              <a:rPr lang="en-US" dirty="0" smtClean="0"/>
              <a:t>Do </a:t>
            </a:r>
            <a:r>
              <a:rPr lang="en-US" dirty="0"/>
              <a:t>not become totally dependent on worksheets</a:t>
            </a:r>
          </a:p>
        </p:txBody>
      </p:sp>
      <p:sp>
        <p:nvSpPr>
          <p:cNvPr id="5" name="Slide Number Placeholder 5"/>
          <p:cNvSpPr>
            <a:spLocks noGrp="1"/>
          </p:cNvSpPr>
          <p:nvPr>
            <p:ph type="sldNum" sz="quarter" idx="12"/>
          </p:nvPr>
        </p:nvSpPr>
        <p:spPr/>
        <p:txBody>
          <a:bodyPr/>
          <a:lstStyle/>
          <a:p>
            <a:fld id="{20D8BD9D-D0A1-49D0-9A02-28B163B01889}" type="slidenum">
              <a:rPr lang="en-US"/>
              <a:pPr/>
              <a:t>75</a:t>
            </a:fld>
            <a:endParaRPr lang="en-US"/>
          </a:p>
        </p:txBody>
      </p:sp>
      <p:pic>
        <p:nvPicPr>
          <p:cNvPr id="336900" name="Picture 4" descr="BD06600_"/>
          <p:cNvPicPr>
            <a:picLocks noChangeAspect="1" noChangeArrowheads="1"/>
          </p:cNvPicPr>
          <p:nvPr/>
        </p:nvPicPr>
        <p:blipFill>
          <a:blip r:embed="rId4" cstate="print"/>
          <a:srcRect/>
          <a:stretch>
            <a:fillRect/>
          </a:stretch>
        </p:blipFill>
        <p:spPr bwMode="auto">
          <a:xfrm>
            <a:off x="6300192" y="2060848"/>
            <a:ext cx="2374900" cy="1944687"/>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36899">
                                            <p:txEl>
                                              <p:pRg st="0" end="0"/>
                                            </p:txEl>
                                          </p:spTgt>
                                        </p:tgtEl>
                                        <p:attrNameLst>
                                          <p:attrName>style.visibility</p:attrName>
                                        </p:attrNameLst>
                                      </p:cBhvr>
                                      <p:to>
                                        <p:strVal val="visible"/>
                                      </p:to>
                                    </p:set>
                                    <p:animEffect transition="in" filter="box(out)">
                                      <p:cBhvr>
                                        <p:cTn id="7" dur="500"/>
                                        <p:tgtEl>
                                          <p:spTgt spid="336899">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36899">
                                            <p:txEl>
                                              <p:pRg st="1" end="1"/>
                                            </p:txEl>
                                          </p:spTgt>
                                        </p:tgtEl>
                                        <p:attrNameLst>
                                          <p:attrName>style.visibility</p:attrName>
                                        </p:attrNameLst>
                                      </p:cBhvr>
                                      <p:to>
                                        <p:strVal val="visible"/>
                                      </p:to>
                                    </p:set>
                                    <p:animEffect transition="in" filter="box(out)">
                                      <p:cBhvr>
                                        <p:cTn id="12" dur="500"/>
                                        <p:tgtEl>
                                          <p:spTgt spid="336899">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336899">
                                            <p:txEl>
                                              <p:pRg st="2" end="2"/>
                                            </p:txEl>
                                          </p:spTgt>
                                        </p:tgtEl>
                                        <p:attrNameLst>
                                          <p:attrName>style.visibility</p:attrName>
                                        </p:attrNameLst>
                                      </p:cBhvr>
                                      <p:to>
                                        <p:strVal val="visible"/>
                                      </p:to>
                                    </p:set>
                                    <p:animEffect transition="in" filter="box(out)">
                                      <p:cBhvr>
                                        <p:cTn id="17" dur="500"/>
                                        <p:tgtEl>
                                          <p:spTgt spid="336899">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336899">
                                            <p:txEl>
                                              <p:pRg st="3" end="3"/>
                                            </p:txEl>
                                          </p:spTgt>
                                        </p:tgtEl>
                                        <p:attrNameLst>
                                          <p:attrName>style.visibility</p:attrName>
                                        </p:attrNameLst>
                                      </p:cBhvr>
                                      <p:to>
                                        <p:strVal val="visible"/>
                                      </p:to>
                                    </p:set>
                                    <p:animEffect transition="in" filter="box(out)">
                                      <p:cBhvr>
                                        <p:cTn id="22" dur="500"/>
                                        <p:tgtEl>
                                          <p:spTgt spid="336899">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3" name="camera.wav"/>
                                        </p:tgtEl>
                                      </p:cMediaNode>
                                    </p:audio>
                                  </p:sub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336899">
                                            <p:txEl>
                                              <p:pRg st="4" end="4"/>
                                            </p:txEl>
                                          </p:spTgt>
                                        </p:tgtEl>
                                        <p:attrNameLst>
                                          <p:attrName>style.visibility</p:attrName>
                                        </p:attrNameLst>
                                      </p:cBhvr>
                                      <p:to>
                                        <p:strVal val="visible"/>
                                      </p:to>
                                    </p:set>
                                    <p:animEffect transition="in" filter="box(out)">
                                      <p:cBhvr>
                                        <p:cTn id="27" dur="500"/>
                                        <p:tgtEl>
                                          <p:spTgt spid="336899">
                                            <p:txEl>
                                              <p:pRg st="4" end="4"/>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6899" grpId="0" build="p" autoUpdateAnimBg="0"/>
    </p:bldLst>
  </p:timing>
</p:sld>
</file>

<file path=ppt/slides/slide7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8946" name="Rectangle 2"/>
          <p:cNvSpPr>
            <a:spLocks noGrp="1" noChangeArrowheads="1"/>
          </p:cNvSpPr>
          <p:nvPr>
            <p:ph type="title"/>
          </p:nvPr>
        </p:nvSpPr>
        <p:spPr/>
        <p:txBody>
          <a:bodyPr/>
          <a:lstStyle/>
          <a:p>
            <a:r>
              <a:rPr lang="en-US" dirty="0" smtClean="0"/>
              <a:t>Giving </a:t>
            </a:r>
            <a:r>
              <a:rPr lang="en-US" dirty="0"/>
              <a:t>Report</a:t>
            </a:r>
          </a:p>
        </p:txBody>
      </p:sp>
      <p:sp>
        <p:nvSpPr>
          <p:cNvPr id="338947" name="Rectangle 3"/>
          <p:cNvSpPr>
            <a:spLocks noGrp="1" noChangeArrowheads="1"/>
          </p:cNvSpPr>
          <p:nvPr>
            <p:ph idx="1"/>
          </p:nvPr>
        </p:nvSpPr>
        <p:spPr>
          <a:xfrm>
            <a:off x="457200" y="1600200"/>
            <a:ext cx="8229600" cy="4853136"/>
          </a:xfrm>
        </p:spPr>
        <p:txBody>
          <a:bodyPr/>
          <a:lstStyle/>
          <a:p>
            <a:r>
              <a:rPr lang="en-US" dirty="0"/>
              <a:t>Use your worksheet</a:t>
            </a:r>
          </a:p>
          <a:p>
            <a:r>
              <a:rPr lang="en-US" dirty="0"/>
              <a:t>Give basic info first</a:t>
            </a:r>
          </a:p>
          <a:p>
            <a:r>
              <a:rPr lang="en-US" dirty="0"/>
              <a:t>Be specific</a:t>
            </a:r>
          </a:p>
          <a:p>
            <a:r>
              <a:rPr lang="en-US" dirty="0"/>
              <a:t>Evidence based statements only</a:t>
            </a:r>
          </a:p>
          <a:p>
            <a:r>
              <a:rPr lang="en-US" dirty="0"/>
              <a:t>Be descriptive</a:t>
            </a:r>
          </a:p>
          <a:p>
            <a:r>
              <a:rPr lang="en-US" dirty="0"/>
              <a:t>Stress the abnormal</a:t>
            </a:r>
          </a:p>
          <a:p>
            <a:pPr>
              <a:buFont typeface="Wingdings" pitchFamily="2" charset="2"/>
              <a:buNone/>
            </a:pPr>
            <a:endParaRPr lang="en-US" dirty="0"/>
          </a:p>
        </p:txBody>
      </p:sp>
      <p:sp>
        <p:nvSpPr>
          <p:cNvPr id="5" name="Slide Number Placeholder 5"/>
          <p:cNvSpPr>
            <a:spLocks noGrp="1"/>
          </p:cNvSpPr>
          <p:nvPr>
            <p:ph type="sldNum" sz="quarter" idx="12"/>
          </p:nvPr>
        </p:nvSpPr>
        <p:spPr/>
        <p:txBody>
          <a:bodyPr/>
          <a:lstStyle/>
          <a:p>
            <a:fld id="{0F8666AA-24F8-4107-875E-6C802C649569}" type="slidenum">
              <a:rPr lang="en-US"/>
              <a:pPr/>
              <a:t>76</a:t>
            </a:fld>
            <a:endParaRPr lang="en-US"/>
          </a:p>
        </p:txBody>
      </p:sp>
      <p:pic>
        <p:nvPicPr>
          <p:cNvPr id="338948" name="Picture 4" descr="BD06600_"/>
          <p:cNvPicPr>
            <a:picLocks noChangeAspect="1" noChangeArrowheads="1"/>
          </p:cNvPicPr>
          <p:nvPr/>
        </p:nvPicPr>
        <p:blipFill>
          <a:blip r:embed="rId4" cstate="print"/>
          <a:srcRect/>
          <a:stretch>
            <a:fillRect/>
          </a:stretch>
        </p:blipFill>
        <p:spPr bwMode="auto">
          <a:xfrm>
            <a:off x="5868144" y="4293096"/>
            <a:ext cx="2736850" cy="2232025"/>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38947">
                                            <p:txEl>
                                              <p:pRg st="0" end="0"/>
                                            </p:txEl>
                                          </p:spTgt>
                                        </p:tgtEl>
                                        <p:attrNameLst>
                                          <p:attrName>style.visibility</p:attrName>
                                        </p:attrNameLst>
                                      </p:cBhvr>
                                      <p:to>
                                        <p:strVal val="visible"/>
                                      </p:to>
                                    </p:set>
                                    <p:animEffect transition="in" filter="box(out)">
                                      <p:cBhvr>
                                        <p:cTn id="7" dur="500"/>
                                        <p:tgtEl>
                                          <p:spTgt spid="338947">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38947">
                                            <p:txEl>
                                              <p:pRg st="1" end="1"/>
                                            </p:txEl>
                                          </p:spTgt>
                                        </p:tgtEl>
                                        <p:attrNameLst>
                                          <p:attrName>style.visibility</p:attrName>
                                        </p:attrNameLst>
                                      </p:cBhvr>
                                      <p:to>
                                        <p:strVal val="visible"/>
                                      </p:to>
                                    </p:set>
                                    <p:animEffect transition="in" filter="box(out)">
                                      <p:cBhvr>
                                        <p:cTn id="12" dur="500"/>
                                        <p:tgtEl>
                                          <p:spTgt spid="338947">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338947">
                                            <p:txEl>
                                              <p:pRg st="2" end="2"/>
                                            </p:txEl>
                                          </p:spTgt>
                                        </p:tgtEl>
                                        <p:attrNameLst>
                                          <p:attrName>style.visibility</p:attrName>
                                        </p:attrNameLst>
                                      </p:cBhvr>
                                      <p:to>
                                        <p:strVal val="visible"/>
                                      </p:to>
                                    </p:set>
                                    <p:animEffect transition="in" filter="box(out)">
                                      <p:cBhvr>
                                        <p:cTn id="17" dur="500"/>
                                        <p:tgtEl>
                                          <p:spTgt spid="338947">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338947">
                                            <p:txEl>
                                              <p:pRg st="3" end="3"/>
                                            </p:txEl>
                                          </p:spTgt>
                                        </p:tgtEl>
                                        <p:attrNameLst>
                                          <p:attrName>style.visibility</p:attrName>
                                        </p:attrNameLst>
                                      </p:cBhvr>
                                      <p:to>
                                        <p:strVal val="visible"/>
                                      </p:to>
                                    </p:set>
                                    <p:animEffect transition="in" filter="box(out)">
                                      <p:cBhvr>
                                        <p:cTn id="22" dur="500"/>
                                        <p:tgtEl>
                                          <p:spTgt spid="338947">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3" name="camera.wav"/>
                                        </p:tgtEl>
                                      </p:cMediaNode>
                                    </p:audio>
                                  </p:sub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338947">
                                            <p:txEl>
                                              <p:pRg st="4" end="4"/>
                                            </p:txEl>
                                          </p:spTgt>
                                        </p:tgtEl>
                                        <p:attrNameLst>
                                          <p:attrName>style.visibility</p:attrName>
                                        </p:attrNameLst>
                                      </p:cBhvr>
                                      <p:to>
                                        <p:strVal val="visible"/>
                                      </p:to>
                                    </p:set>
                                    <p:animEffect transition="in" filter="box(out)">
                                      <p:cBhvr>
                                        <p:cTn id="27" dur="500"/>
                                        <p:tgtEl>
                                          <p:spTgt spid="338947">
                                            <p:txEl>
                                              <p:pRg st="4" end="4"/>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3" name="camera.wav"/>
                                        </p:tgtEl>
                                      </p:cMediaNode>
                                    </p:audio>
                                  </p:subTnLst>
                                </p:cTn>
                              </p:par>
                            </p:childTnLst>
                          </p:cTn>
                        </p:par>
                      </p:childTnLst>
                    </p:cTn>
                  </p:par>
                  <p:par>
                    <p:cTn id="28" fill="hold">
                      <p:stCondLst>
                        <p:cond delay="indefinite"/>
                      </p:stCondLst>
                      <p:childTnLst>
                        <p:par>
                          <p:cTn id="29" fill="hold">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338947">
                                            <p:txEl>
                                              <p:pRg st="5" end="5"/>
                                            </p:txEl>
                                          </p:spTgt>
                                        </p:tgtEl>
                                        <p:attrNameLst>
                                          <p:attrName>style.visibility</p:attrName>
                                        </p:attrNameLst>
                                      </p:cBhvr>
                                      <p:to>
                                        <p:strVal val="visible"/>
                                      </p:to>
                                    </p:set>
                                    <p:animEffect transition="in" filter="box(out)">
                                      <p:cBhvr>
                                        <p:cTn id="32" dur="500"/>
                                        <p:tgtEl>
                                          <p:spTgt spid="338947">
                                            <p:txEl>
                                              <p:pRg st="5" end="5"/>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947"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p:cNvSpPr>
            <a:spLocks noGrp="1"/>
          </p:cNvSpPr>
          <p:nvPr>
            <p:ph idx="1"/>
          </p:nvPr>
        </p:nvSpPr>
        <p:spPr>
          <a:xfrm>
            <a:off x="457200" y="1905000"/>
            <a:ext cx="8229600" cy="3886200"/>
          </a:xfrm>
        </p:spPr>
        <p:txBody>
          <a:bodyPr/>
          <a:lstStyle/>
          <a:p>
            <a:pPr eaLnBrk="1" hangingPunct="1">
              <a:buFont typeface="Wingdings 3" pitchFamily="18" charset="2"/>
              <a:buNone/>
            </a:pPr>
            <a:endParaRPr lang="en-US" sz="2800" smtClean="0">
              <a:ea typeface="ＭＳ Ｐゴシック" pitchFamily="34" charset="-128"/>
            </a:endParaRPr>
          </a:p>
          <a:p>
            <a:pPr eaLnBrk="1" hangingPunct="1">
              <a:lnSpc>
                <a:spcPct val="90000"/>
              </a:lnSpc>
            </a:pPr>
            <a:r>
              <a:rPr lang="en-US" sz="2800" smtClean="0">
                <a:ea typeface="ＭＳ Ｐゴシック" pitchFamily="34" charset="-128"/>
              </a:rPr>
              <a:t>Nurses develop individualized care plans for each patient with a series of defined steps called the </a:t>
            </a:r>
            <a:r>
              <a:rPr lang="en-US" sz="2800" smtClean="0">
                <a:solidFill>
                  <a:srgbClr val="FF0000"/>
                </a:solidFill>
                <a:ea typeface="ＭＳ Ｐゴシック" pitchFamily="34" charset="-128"/>
              </a:rPr>
              <a:t>nursing process</a:t>
            </a:r>
            <a:r>
              <a:rPr lang="en-US" sz="2800" smtClean="0">
                <a:ea typeface="ＭＳ Ｐゴシック" pitchFamily="34" charset="-128"/>
              </a:rPr>
              <a:t>.</a:t>
            </a:r>
          </a:p>
          <a:p>
            <a:pPr eaLnBrk="1" hangingPunct="1">
              <a:lnSpc>
                <a:spcPct val="90000"/>
              </a:lnSpc>
            </a:pPr>
            <a:endParaRPr lang="en-US" sz="2800" smtClean="0">
              <a:ea typeface="ＭＳ Ｐゴシック" pitchFamily="34" charset="-128"/>
            </a:endParaRPr>
          </a:p>
          <a:p>
            <a:pPr eaLnBrk="1" hangingPunct="1">
              <a:lnSpc>
                <a:spcPct val="90000"/>
              </a:lnSpc>
            </a:pPr>
            <a:r>
              <a:rPr lang="en-US" sz="2800" smtClean="0">
                <a:ea typeface="ＭＳ Ｐゴシック" pitchFamily="34" charset="-128"/>
              </a:rPr>
              <a:t>Therefore, to develop care plans, you have to know what the nursing process is.</a:t>
            </a:r>
          </a:p>
          <a:p>
            <a:pPr eaLnBrk="1" hangingPunct="1">
              <a:buFont typeface="Wingdings 3" pitchFamily="18" charset="2"/>
              <a:buNone/>
            </a:pPr>
            <a:endParaRPr lang="en-US" smtClean="0">
              <a:ea typeface="ＭＳ Ｐゴシック" pitchFamily="34" charset="-128"/>
            </a:endParaRPr>
          </a:p>
        </p:txBody>
      </p:sp>
      <p:sp>
        <p:nvSpPr>
          <p:cNvPr id="11267" name="Title 2"/>
          <p:cNvSpPr>
            <a:spLocks noGrp="1"/>
          </p:cNvSpPr>
          <p:nvPr>
            <p:ph type="title"/>
          </p:nvPr>
        </p:nvSpPr>
        <p:spPr>
          <a:xfrm>
            <a:off x="457200" y="381000"/>
            <a:ext cx="8229600" cy="1371600"/>
          </a:xfrm>
        </p:spPr>
        <p:txBody>
          <a:bodyPr/>
          <a:lstStyle/>
          <a:p>
            <a:pPr algn="ctr" eaLnBrk="1" hangingPunct="1"/>
            <a:r>
              <a:rPr lang="en-US" sz="4000" b="1" smtClean="0">
                <a:ea typeface="ＭＳ Ｐゴシック" pitchFamily="34" charset="-128"/>
              </a:rPr>
              <a:t>Where Do Care Plans Come From?</a:t>
            </a:r>
          </a:p>
        </p:txBody>
      </p:sp>
      <p:sp>
        <p:nvSpPr>
          <p:cNvPr id="11268" name="Date Placeholder 3"/>
          <p:cNvSpPr>
            <a:spLocks noGrp="1"/>
          </p:cNvSpPr>
          <p:nvPr>
            <p:ph type="dt" sz="quarter" idx="12"/>
          </p:nvPr>
        </p:nvSpPr>
        <p:spPr>
          <a:noFill/>
        </p:spPr>
        <p:txBody>
          <a:bodyPr/>
          <a:lstStyle/>
          <a:p>
            <a:r>
              <a:rPr lang="en-US" smtClean="0"/>
              <a:t>July 2010</a:t>
            </a:r>
          </a:p>
        </p:txBody>
      </p:sp>
      <p:sp>
        <p:nvSpPr>
          <p:cNvPr id="11269" name="Slide Number Placeholder 4"/>
          <p:cNvSpPr>
            <a:spLocks noGrp="1"/>
          </p:cNvSpPr>
          <p:nvPr>
            <p:ph type="sldNum" sz="quarter" idx="11"/>
          </p:nvPr>
        </p:nvSpPr>
        <p:spPr>
          <a:noFill/>
        </p:spPr>
        <p:txBody>
          <a:bodyPr/>
          <a:lstStyle/>
          <a:p>
            <a:fld id="{FBF09FFA-076B-4500-88E4-A6EEABBED70F}" type="slidenum">
              <a:rPr lang="en-US" smtClean="0"/>
              <a:pPr/>
              <a:t>8</a:t>
            </a:fld>
            <a:endParaRPr lang="en-US" smtClean="0"/>
          </a:p>
        </p:txBody>
      </p:sp>
      <p:sp>
        <p:nvSpPr>
          <p:cNvPr id="11270" name="Footer Placeholder 5"/>
          <p:cNvSpPr>
            <a:spLocks noGrp="1"/>
          </p:cNvSpPr>
          <p:nvPr>
            <p:ph type="ftr" sz="quarter" idx="10"/>
          </p:nvPr>
        </p:nvSpPr>
        <p:spPr>
          <a:noFill/>
        </p:spPr>
        <p:txBody>
          <a:bodyPr/>
          <a:lstStyle/>
          <a:p>
            <a:r>
              <a:rPr lang="en-US" smtClean="0"/>
              <a:t>© AusmedOnline            PPPRES30v1.0</a:t>
            </a:r>
          </a:p>
        </p:txBody>
      </p:sp>
    </p:spTree>
  </p:cSld>
  <p:clrMapOvr>
    <a:masterClrMapping/>
  </p:clrMapOvr>
  <p:transition spd="med">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indent="0" eaLnBrk="1" hangingPunct="1">
              <a:buFont typeface="Wingdings 3" charset="2"/>
              <a:buNone/>
              <a:defRPr/>
            </a:pPr>
            <a:r>
              <a:rPr lang="en-US" dirty="0" smtClean="0"/>
              <a:t>“The purpose of the nursing process is to provide a systematic approach for processing patient care information for handling actual or potential patient care problems.”</a:t>
            </a:r>
          </a:p>
          <a:p>
            <a:pPr eaLnBrk="1" hangingPunct="1">
              <a:buFont typeface="Wingdings 3" charset="2"/>
              <a:buNone/>
              <a:defRPr/>
            </a:pPr>
            <a:endParaRPr lang="en-US" dirty="0" smtClean="0"/>
          </a:p>
          <a:p>
            <a:pPr algn="r" eaLnBrk="1" hangingPunct="1">
              <a:buFont typeface="Wingdings 3" charset="2"/>
              <a:buNone/>
              <a:defRPr/>
            </a:pPr>
            <a:r>
              <a:rPr lang="en-US" dirty="0" smtClean="0"/>
              <a:t>					   		</a:t>
            </a:r>
            <a:r>
              <a:rPr lang="en-US" sz="2000" dirty="0" smtClean="0"/>
              <a:t>(</a:t>
            </a:r>
            <a:r>
              <a:rPr lang="en-US" sz="2000" dirty="0" err="1" smtClean="0"/>
              <a:t>Huckabay</a:t>
            </a:r>
            <a:r>
              <a:rPr lang="en-US" sz="2000" dirty="0" smtClean="0"/>
              <a:t>, 2009)</a:t>
            </a:r>
          </a:p>
          <a:p>
            <a:pPr eaLnBrk="1" hangingPunct="1">
              <a:buFont typeface="Wingdings 3" charset="2"/>
              <a:buNone/>
              <a:defRPr/>
            </a:pPr>
            <a:endParaRPr lang="en-US" sz="2000" dirty="0" smtClean="0"/>
          </a:p>
        </p:txBody>
      </p:sp>
      <p:sp>
        <p:nvSpPr>
          <p:cNvPr id="13315" name="Title 2"/>
          <p:cNvSpPr>
            <a:spLocks noGrp="1"/>
          </p:cNvSpPr>
          <p:nvPr>
            <p:ph type="title"/>
          </p:nvPr>
        </p:nvSpPr>
        <p:spPr>
          <a:xfrm>
            <a:off x="533400" y="152400"/>
            <a:ext cx="8229600" cy="1371600"/>
          </a:xfrm>
        </p:spPr>
        <p:txBody>
          <a:bodyPr/>
          <a:lstStyle/>
          <a:p>
            <a:pPr algn="ctr" eaLnBrk="1" hangingPunct="1"/>
            <a:r>
              <a:rPr lang="en-US" sz="3600" b="1" smtClean="0">
                <a:ea typeface="ＭＳ Ｐゴシック" pitchFamily="34" charset="-128"/>
              </a:rPr>
              <a:t>The Nursing Process: Purpose</a:t>
            </a:r>
          </a:p>
        </p:txBody>
      </p:sp>
      <p:sp>
        <p:nvSpPr>
          <p:cNvPr id="13316" name="Date Placeholder 3"/>
          <p:cNvSpPr>
            <a:spLocks noGrp="1"/>
          </p:cNvSpPr>
          <p:nvPr>
            <p:ph type="dt" sz="quarter" idx="12"/>
          </p:nvPr>
        </p:nvSpPr>
        <p:spPr>
          <a:noFill/>
        </p:spPr>
        <p:txBody>
          <a:bodyPr/>
          <a:lstStyle/>
          <a:p>
            <a:r>
              <a:rPr lang="en-US" smtClean="0"/>
              <a:t>July 2010</a:t>
            </a:r>
          </a:p>
        </p:txBody>
      </p:sp>
      <p:sp>
        <p:nvSpPr>
          <p:cNvPr id="13317" name="Slide Number Placeholder 4"/>
          <p:cNvSpPr>
            <a:spLocks noGrp="1"/>
          </p:cNvSpPr>
          <p:nvPr>
            <p:ph type="sldNum" sz="quarter" idx="11"/>
          </p:nvPr>
        </p:nvSpPr>
        <p:spPr>
          <a:noFill/>
        </p:spPr>
        <p:txBody>
          <a:bodyPr/>
          <a:lstStyle/>
          <a:p>
            <a:fld id="{B164E3D4-BD6C-48CD-9A7E-9FBF23DF86A4}" type="slidenum">
              <a:rPr lang="en-US" smtClean="0"/>
              <a:pPr/>
              <a:t>9</a:t>
            </a:fld>
            <a:endParaRPr lang="en-US" smtClean="0"/>
          </a:p>
        </p:txBody>
      </p:sp>
      <p:sp>
        <p:nvSpPr>
          <p:cNvPr id="13318" name="Footer Placeholder 5"/>
          <p:cNvSpPr>
            <a:spLocks noGrp="1"/>
          </p:cNvSpPr>
          <p:nvPr>
            <p:ph type="ftr" sz="quarter" idx="10"/>
          </p:nvPr>
        </p:nvSpPr>
        <p:spPr>
          <a:noFill/>
        </p:spPr>
        <p:txBody>
          <a:bodyPr/>
          <a:lstStyle/>
          <a:p>
            <a:r>
              <a:rPr lang="en-US" smtClean="0"/>
              <a:t>© AusmedOnline            PPPRES30v1.0</a:t>
            </a:r>
          </a:p>
        </p:txBody>
      </p:sp>
    </p:spTree>
  </p:cSld>
  <p:clrMapOvr>
    <a:masterClrMapping/>
  </p:clrMapOvr>
  <p:transition spd="med">
    <p:random/>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BRANCHTO" val="262"/>
  <p:tag name="HOTSPOTTYPE" val="DefinedInNavigator"/>
  <p:tag name="DEFINEDINNAVIGATOR" val="True"/>
</p:tagLst>
</file>

<file path=ppt/theme/theme1.xml><?xml version="1.0" encoding="utf-8"?>
<a:theme xmlns:a="http://schemas.openxmlformats.org/drawingml/2006/main" name="Office Theme">
  <a:themeElements>
    <a:clrScheme name="Custom 36">
      <a:dk1>
        <a:sysClr val="windowText" lastClr="000000"/>
      </a:dk1>
      <a:lt1>
        <a:srgbClr val="C6D9F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867</TotalTime>
  <Words>4898</Words>
  <Application>Microsoft Office PowerPoint</Application>
  <PresentationFormat>On-screen Show (4:3)</PresentationFormat>
  <Paragraphs>718</Paragraphs>
  <Slides>76</Slides>
  <Notes>45</Notes>
  <HiddenSlides>0</HiddenSlides>
  <MMClips>0</MMClips>
  <ScaleCrop>false</ScaleCrop>
  <HeadingPairs>
    <vt:vector size="4" baseType="variant">
      <vt:variant>
        <vt:lpstr>Theme</vt:lpstr>
      </vt:variant>
      <vt:variant>
        <vt:i4>1</vt:i4>
      </vt:variant>
      <vt:variant>
        <vt:lpstr>Slide Titles</vt:lpstr>
      </vt:variant>
      <vt:variant>
        <vt:i4>76</vt:i4>
      </vt:variant>
    </vt:vector>
  </HeadingPairs>
  <TitlesOfParts>
    <vt:vector size="77" baseType="lpstr">
      <vt:lpstr>Office Theme</vt:lpstr>
      <vt:lpstr>THE NURSING PROCESS Care Planning Michele Archdale</vt:lpstr>
      <vt:lpstr>Care Planning</vt:lpstr>
      <vt:lpstr>What is a Care Plan?</vt:lpstr>
      <vt:lpstr>What Does a Care Plan Look Like?</vt:lpstr>
      <vt:lpstr>Sample Care Plan</vt:lpstr>
      <vt:lpstr>Care Planning is Ongoing</vt:lpstr>
      <vt:lpstr>Example</vt:lpstr>
      <vt:lpstr>Where Do Care Plans Come From?</vt:lpstr>
      <vt:lpstr>The Nursing Process: Purpose</vt:lpstr>
      <vt:lpstr>The Nursing Process: Background</vt:lpstr>
      <vt:lpstr>The Nursing Process: ADPIE</vt:lpstr>
      <vt:lpstr>The Gold Standard</vt:lpstr>
      <vt:lpstr>What Does ADPIE Stand For?</vt:lpstr>
      <vt:lpstr>Assessment</vt:lpstr>
      <vt:lpstr>Slide 15</vt:lpstr>
      <vt:lpstr>Resources</vt:lpstr>
      <vt:lpstr>The Nursing Process (ADPIE): Assessment</vt:lpstr>
      <vt:lpstr>The Nursing Process (ADPIE): Diagnosis</vt:lpstr>
      <vt:lpstr>Nursing Diagnosis</vt:lpstr>
      <vt:lpstr>The Nursing Process (ADPIE): Diagnosis</vt:lpstr>
      <vt:lpstr>The Nursing Process (ADPIE): Diagnosis</vt:lpstr>
      <vt:lpstr>The Nursing Process (ADPIE): Diagnosis</vt:lpstr>
      <vt:lpstr>Planning</vt:lpstr>
      <vt:lpstr>Priorities</vt:lpstr>
      <vt:lpstr>General Guidelines for Setting Priorities</vt:lpstr>
      <vt:lpstr>Implementation</vt:lpstr>
      <vt:lpstr>The Nursing Process (ADPIE): Planning and Implementation</vt:lpstr>
      <vt:lpstr>The Nursing Process (ADPIE): Planning and Implementation</vt:lpstr>
      <vt:lpstr>The Nursing Process (ADPIE): Planning</vt:lpstr>
      <vt:lpstr>The Nursing Process (ADPIE): Implementation</vt:lpstr>
      <vt:lpstr>The Nursing Process (ADPIE): Implementation Practice</vt:lpstr>
      <vt:lpstr>The Nursing Process (ADPIE): Implementation Practice</vt:lpstr>
      <vt:lpstr>The Nursing Process (ADPIE): Planning and Implementation</vt:lpstr>
      <vt:lpstr>The Nursing Process (ADPIE): Planning and Implementation</vt:lpstr>
      <vt:lpstr>Implementation - Setting Priorities</vt:lpstr>
      <vt:lpstr>Evaluation</vt:lpstr>
      <vt:lpstr>Slide 37</vt:lpstr>
      <vt:lpstr>The Nursing Process (ADPIE): Evaluation</vt:lpstr>
      <vt:lpstr>The Nursing Process (ADPIE): Evaluation</vt:lpstr>
      <vt:lpstr>Documentation</vt:lpstr>
      <vt:lpstr>Documentation Do’s</vt:lpstr>
      <vt:lpstr>Documentation Don’t’s</vt:lpstr>
      <vt:lpstr>Documentation</vt:lpstr>
      <vt:lpstr>Documentation: Examples</vt:lpstr>
      <vt:lpstr>What Are Care Plans REALLY For?</vt:lpstr>
      <vt:lpstr>Modern Care Planning</vt:lpstr>
      <vt:lpstr>Modern Care Planning</vt:lpstr>
      <vt:lpstr>Remember to be SMART</vt:lpstr>
      <vt:lpstr>Day-to-Day Use of Care Plans</vt:lpstr>
      <vt:lpstr>Day-to-Day Use of Care Plans</vt:lpstr>
      <vt:lpstr>Care Plan Resources</vt:lpstr>
      <vt:lpstr>Care Plan Resources</vt:lpstr>
      <vt:lpstr>Care Plan Resources</vt:lpstr>
      <vt:lpstr>Care Plan Resources</vt:lpstr>
      <vt:lpstr>Care Plan Resources</vt:lpstr>
      <vt:lpstr>References</vt:lpstr>
      <vt:lpstr>References</vt:lpstr>
      <vt:lpstr>References</vt:lpstr>
      <vt:lpstr>PRINCIPLES OF  DOCUMENTATION</vt:lpstr>
      <vt:lpstr>Slide 60</vt:lpstr>
      <vt:lpstr>Professional Documentation</vt:lpstr>
      <vt:lpstr>Nursing Records or Reports</vt:lpstr>
      <vt:lpstr>Documentation promotes</vt:lpstr>
      <vt:lpstr>WHY DOCUMENT?</vt:lpstr>
      <vt:lpstr>Principles for Documentation</vt:lpstr>
      <vt:lpstr>Who should document?</vt:lpstr>
      <vt:lpstr>What to document?</vt:lpstr>
      <vt:lpstr>When to document?</vt:lpstr>
      <vt:lpstr>How do you document?</vt:lpstr>
      <vt:lpstr>Effective communication</vt:lpstr>
      <vt:lpstr>DOCUMENTATION MUST!!</vt:lpstr>
      <vt:lpstr>Consequences of Poor Documentation</vt:lpstr>
      <vt:lpstr>Legal responsibilities</vt:lpstr>
      <vt:lpstr>Preparing for Report</vt:lpstr>
      <vt:lpstr>Getting Report / handover</vt:lpstr>
      <vt:lpstr>Giving Report</vt:lpstr>
    </vt:vector>
  </TitlesOfParts>
  <Company>Helix Health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INPATIENT GERIATRIC UNITSitle </dc:title>
  <dc:creator>Valued User</dc:creator>
  <cp:lastModifiedBy>michele archdale</cp:lastModifiedBy>
  <cp:revision>75</cp:revision>
  <cp:lastPrinted>2001-03-14T18:19:51Z</cp:lastPrinted>
  <dcterms:created xsi:type="dcterms:W3CDTF">2001-03-14T17:53:52Z</dcterms:created>
  <dcterms:modified xsi:type="dcterms:W3CDTF">2012-01-31T06:10:04Z</dcterms:modified>
</cp:coreProperties>
</file>